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47"/>
  </p:notesMasterIdLst>
  <p:handoutMasterIdLst>
    <p:handoutMasterId r:id="rId48"/>
  </p:handoutMasterIdLst>
  <p:sldIdLst>
    <p:sldId id="256" r:id="rId2"/>
    <p:sldId id="318" r:id="rId3"/>
    <p:sldId id="357" r:id="rId4"/>
    <p:sldId id="360" r:id="rId5"/>
    <p:sldId id="361" r:id="rId6"/>
    <p:sldId id="362" r:id="rId7"/>
    <p:sldId id="368" r:id="rId8"/>
    <p:sldId id="398" r:id="rId9"/>
    <p:sldId id="370" r:id="rId10"/>
    <p:sldId id="372" r:id="rId11"/>
    <p:sldId id="373" r:id="rId12"/>
    <p:sldId id="393" r:id="rId13"/>
    <p:sldId id="394" r:id="rId14"/>
    <p:sldId id="374" r:id="rId15"/>
    <p:sldId id="375" r:id="rId16"/>
    <p:sldId id="402" r:id="rId17"/>
    <p:sldId id="403" r:id="rId18"/>
    <p:sldId id="404" r:id="rId19"/>
    <p:sldId id="388" r:id="rId20"/>
    <p:sldId id="377" r:id="rId21"/>
    <p:sldId id="363" r:id="rId22"/>
    <p:sldId id="379" r:id="rId23"/>
    <p:sldId id="380" r:id="rId24"/>
    <p:sldId id="381" r:id="rId25"/>
    <p:sldId id="395" r:id="rId26"/>
    <p:sldId id="405" r:id="rId27"/>
    <p:sldId id="407" r:id="rId28"/>
    <p:sldId id="408" r:id="rId29"/>
    <p:sldId id="406" r:id="rId30"/>
    <p:sldId id="397" r:id="rId31"/>
    <p:sldId id="383" r:id="rId32"/>
    <p:sldId id="389" r:id="rId33"/>
    <p:sldId id="392" r:id="rId34"/>
    <p:sldId id="409" r:id="rId35"/>
    <p:sldId id="410" r:id="rId36"/>
    <p:sldId id="411" r:id="rId37"/>
    <p:sldId id="414" r:id="rId38"/>
    <p:sldId id="412" r:id="rId39"/>
    <p:sldId id="413" r:id="rId40"/>
    <p:sldId id="390" r:id="rId41"/>
    <p:sldId id="415" r:id="rId42"/>
    <p:sldId id="416" r:id="rId43"/>
    <p:sldId id="385" r:id="rId44"/>
    <p:sldId id="365" r:id="rId45"/>
    <p:sldId id="366"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7DB6DF"/>
    <a:srgbClr val="919191"/>
    <a:srgbClr val="FFFFFF"/>
    <a:srgbClr val="8D89A4"/>
    <a:srgbClr val="9E9273"/>
    <a:srgbClr val="CCAF0A"/>
    <a:srgbClr val="6EA0B0"/>
    <a:srgbClr val="000000"/>
    <a:srgbClr val="94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6020" autoAdjust="0"/>
  </p:normalViewPr>
  <p:slideViewPr>
    <p:cSldViewPr showGuides="1">
      <p:cViewPr varScale="1">
        <p:scale>
          <a:sx n="60" d="100"/>
          <a:sy n="60" d="100"/>
        </p:scale>
        <p:origin x="1422" y="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Chrome%20Downlands\&#23454;&#39564;&#25968;&#25454;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Chrome%20Downlands\&#23454;&#39564;&#25968;&#25454;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179783112"/>
        <c:axId val="179782720"/>
        <c:extLst/>
      </c:lineChart>
      <c:catAx>
        <c:axId val="179783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782720"/>
        <c:crosses val="autoZero"/>
        <c:auto val="1"/>
        <c:lblAlgn val="ctr"/>
        <c:lblOffset val="100"/>
        <c:noMultiLvlLbl val="0"/>
      </c:catAx>
      <c:valAx>
        <c:axId val="17978272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dirty="0"/>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831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179783896"/>
        <c:axId val="179785856"/>
        <c:extLst/>
      </c:lineChart>
      <c:catAx>
        <c:axId val="179783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785856"/>
        <c:crosses val="autoZero"/>
        <c:auto val="1"/>
        <c:lblAlgn val="ctr"/>
        <c:lblOffset val="100"/>
        <c:noMultiLvlLbl val="0"/>
      </c:catAx>
      <c:valAx>
        <c:axId val="179785856"/>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838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'1.2'!$B$2:$B$11</c:f>
              <c:numCache>
                <c:formatCode>General</c:formatCode>
                <c:ptCount val="10"/>
                <c:pt idx="0">
                  <c:v>130</c:v>
                </c:pt>
                <c:pt idx="1">
                  <c:v>485</c:v>
                </c:pt>
                <c:pt idx="2">
                  <c:v>910</c:v>
                </c:pt>
                <c:pt idx="3">
                  <c:v>1241</c:v>
                </c:pt>
                <c:pt idx="4">
                  <c:v>1660</c:v>
                </c:pt>
                <c:pt idx="5">
                  <c:v>2042</c:v>
                </c:pt>
                <c:pt idx="6">
                  <c:v>2457</c:v>
                </c:pt>
                <c:pt idx="7">
                  <c:v>3064</c:v>
                </c:pt>
                <c:pt idx="8">
                  <c:v>3240</c:v>
                </c:pt>
                <c:pt idx="9">
                  <c:v>3720</c:v>
                </c:pt>
              </c:numCache>
            </c:numRef>
          </c:val>
          <c:smooth val="0"/>
        </c:ser>
        <c:ser>
          <c:idx val="1"/>
          <c:order val="1"/>
          <c:tx>
            <c:strRef>
              <c:f>'1.2'!$C$1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dLbls>
          <c:showLegendKey val="0"/>
          <c:showVal val="0"/>
          <c:showCatName val="0"/>
          <c:showSerName val="0"/>
          <c:showPercent val="0"/>
          <c:showBubbleSize val="0"/>
        </c:dLbls>
        <c:marker val="1"/>
        <c:smooth val="0"/>
        <c:axId val="179786640"/>
        <c:axId val="179787032"/>
        <c:extLst/>
      </c:lineChart>
      <c:catAx>
        <c:axId val="179786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787032"/>
        <c:crosses val="autoZero"/>
        <c:auto val="1"/>
        <c:lblAlgn val="ctr"/>
        <c:lblOffset val="100"/>
        <c:noMultiLvlLbl val="0"/>
      </c:catAx>
      <c:valAx>
        <c:axId val="179787032"/>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866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'1.2'!$G$2:$G$11</c:f>
              <c:numCache>
                <c:formatCode>0.00%</c:formatCode>
                <c:ptCount val="10"/>
                <c:pt idx="0">
                  <c:v>0.13</c:v>
                </c:pt>
                <c:pt idx="1">
                  <c:v>0.24249999999999999</c:v>
                </c:pt>
                <c:pt idx="2">
                  <c:v>0.30333333333333334</c:v>
                </c:pt>
                <c:pt idx="3">
                  <c:v>0.31025000000000003</c:v>
                </c:pt>
                <c:pt idx="4">
                  <c:v>0.33200000000000002</c:v>
                </c:pt>
                <c:pt idx="5">
                  <c:v>0.34033333333333332</c:v>
                </c:pt>
                <c:pt idx="6">
                  <c:v>0.35099999999999998</c:v>
                </c:pt>
                <c:pt idx="7">
                  <c:v>0.38300000000000001</c:v>
                </c:pt>
                <c:pt idx="8">
                  <c:v>0.36</c:v>
                </c:pt>
                <c:pt idx="9">
                  <c:v>0.372</c:v>
                </c:pt>
              </c:numCache>
            </c:numRef>
          </c:val>
          <c:smooth val="0"/>
        </c:ser>
        <c:ser>
          <c:idx val="1"/>
          <c:order val="1"/>
          <c:tx>
            <c:strRef>
              <c:f>'1.2'!$H$1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'1.2'!$H$2:$H$11</c:f>
              <c:numCache>
                <c:formatCode>0.00%</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dLbls>
          <c:showLegendKey val="0"/>
          <c:showVal val="0"/>
          <c:showCatName val="0"/>
          <c:showSerName val="0"/>
          <c:showPercent val="0"/>
          <c:showBubbleSize val="0"/>
        </c:dLbls>
        <c:marker val="1"/>
        <c:smooth val="0"/>
        <c:axId val="179787816"/>
        <c:axId val="179788208"/>
        <c:extLst/>
      </c:lineChart>
      <c:catAx>
        <c:axId val="179787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788208"/>
        <c:crosses val="autoZero"/>
        <c:auto val="1"/>
        <c:lblAlgn val="ctr"/>
        <c:lblOffset val="100"/>
        <c:noMultiLvlLbl val="0"/>
      </c:catAx>
      <c:valAx>
        <c:axId val="179788208"/>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878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179788992"/>
        <c:axId val="179789384"/>
        <c:extLst/>
      </c:lineChart>
      <c:catAx>
        <c:axId val="179788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9789384"/>
        <c:crosses val="autoZero"/>
        <c:auto val="1"/>
        <c:lblAlgn val="ctr"/>
        <c:lblOffset val="100"/>
        <c:noMultiLvlLbl val="0"/>
      </c:catAx>
      <c:valAx>
        <c:axId val="179789384"/>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889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179790168"/>
        <c:axId val="216260816"/>
        <c:extLst/>
      </c:lineChart>
      <c:catAx>
        <c:axId val="179790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16260816"/>
        <c:crosses val="autoZero"/>
        <c:auto val="1"/>
        <c:lblAlgn val="ctr"/>
        <c:lblOffset val="100"/>
        <c:noMultiLvlLbl val="0"/>
      </c:catAx>
      <c:valAx>
        <c:axId val="216260816"/>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i="0"/>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79016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'[实验数据2.xlsx]2.2'!$B$1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'E:\Chrome Downlands\[实验.xlsx]2.1'!$A$2:$A$11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'[实验数据2.xlsx]2.2'!$B$2:$B$11</c:f>
              <c:numCache>
                <c:formatCode>General</c:formatCode>
                <c:ptCount val="10"/>
                <c:pt idx="0">
                  <c:v>295</c:v>
                </c:pt>
                <c:pt idx="1">
                  <c:v>360</c:v>
                </c:pt>
                <c:pt idx="2">
                  <c:v>411</c:v>
                </c:pt>
                <c:pt idx="3">
                  <c:v>924</c:v>
                </c:pt>
                <c:pt idx="4">
                  <c:v>1121</c:v>
                </c:pt>
                <c:pt idx="5">
                  <c:v>1201</c:v>
                </c:pt>
                <c:pt idx="6">
                  <c:v>1443</c:v>
                </c:pt>
                <c:pt idx="7">
                  <c:v>1496</c:v>
                </c:pt>
                <c:pt idx="8">
                  <c:v>1511</c:v>
                </c:pt>
                <c:pt idx="9">
                  <c:v>1512</c:v>
                </c:pt>
              </c:numCache>
            </c:numRef>
          </c:val>
          <c:smooth val="0"/>
        </c:ser>
        <c:ser>
          <c:idx val="3"/>
          <c:order val="1"/>
          <c:tx>
            <c:strRef>
              <c:f>'[实验数据2.xlsx]2.2'!$C$1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'E:\Chrome Downlands\[实验.xlsx]2.1'!$A$2:$A$11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ser>
          <c:idx val="4"/>
          <c:order val="2"/>
          <c:tx>
            <c:strRef>
              <c:f>'[实验数据2.xlsx]2.2'!$D$1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'E:\Chrome Downlands\[实验.xlsx]2.1'!$A$2:$A$11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'[实验数据2.xlsx]2.2'!$D$2:$D$11</c:f>
              <c:numCache>
                <c:formatCode>General</c:formatCode>
                <c:ptCount val="10"/>
                <c:pt idx="0">
                  <c:v>961</c:v>
                </c:pt>
                <c:pt idx="1">
                  <c:v>1926</c:v>
                </c:pt>
                <c:pt idx="2">
                  <c:v>2895</c:v>
                </c:pt>
                <c:pt idx="3">
                  <c:v>3824</c:v>
                </c:pt>
                <c:pt idx="4">
                  <c:v>4770</c:v>
                </c:pt>
                <c:pt idx="5">
                  <c:v>5778</c:v>
                </c:pt>
                <c:pt idx="6">
                  <c:v>6790</c:v>
                </c:pt>
                <c:pt idx="7">
                  <c:v>7712</c:v>
                </c:pt>
                <c:pt idx="8">
                  <c:v>8857</c:v>
                </c:pt>
                <c:pt idx="9">
                  <c:v>9880</c:v>
                </c:pt>
              </c:numCache>
            </c:numRef>
          </c:val>
          <c:smooth val="0"/>
        </c:ser>
        <c:dLbls>
          <c:showLegendKey val="0"/>
          <c:showVal val="0"/>
          <c:showCatName val="0"/>
          <c:showSerName val="0"/>
          <c:showPercent val="0"/>
          <c:showBubbleSize val="0"/>
        </c:dLbls>
        <c:marker val="1"/>
        <c:smooth val="0"/>
        <c:axId val="302767560"/>
        <c:axId val="302769520"/>
        <c:extLst/>
      </c:lineChart>
      <c:catAx>
        <c:axId val="3027675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02769520"/>
        <c:crosses val="autoZero"/>
        <c:auto val="1"/>
        <c:lblAlgn val="ctr"/>
        <c:lblOffset val="100"/>
        <c:noMultiLvlLbl val="0"/>
      </c:catAx>
      <c:valAx>
        <c:axId val="30276952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27675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'[实验数据2.xlsx]2.2'!$H$1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'E:\Chrome Downlands\[实验.xlsx]2.1'!$G$2:$G$11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'[实验数据2.xlsx]2.2'!$H$2:$H$11</c:f>
              <c:numCache>
                <c:formatCode>0.00%</c:formatCode>
                <c:ptCount val="10"/>
                <c:pt idx="0">
                  <c:v>0.29499999999999998</c:v>
                </c:pt>
                <c:pt idx="1">
                  <c:v>0.18</c:v>
                </c:pt>
                <c:pt idx="2">
                  <c:v>0.13700000000000001</c:v>
                </c:pt>
                <c:pt idx="3">
                  <c:v>0.23100000000000001</c:v>
                </c:pt>
                <c:pt idx="4">
                  <c:v>0.22420000000000001</c:v>
                </c:pt>
                <c:pt idx="5">
                  <c:v>0.20016666666666666</c:v>
                </c:pt>
                <c:pt idx="6">
                  <c:v>0.20614285714285716</c:v>
                </c:pt>
                <c:pt idx="7">
                  <c:v>0.187</c:v>
                </c:pt>
                <c:pt idx="8">
                  <c:v>0.16788888888888889</c:v>
                </c:pt>
                <c:pt idx="9">
                  <c:v>0.1512</c:v>
                </c:pt>
              </c:numCache>
            </c:numRef>
          </c:val>
          <c:smooth val="0"/>
        </c:ser>
        <c:ser>
          <c:idx val="3"/>
          <c:order val="1"/>
          <c:tx>
            <c:strRef>
              <c:f>'[实验数据2.xlsx]2.2'!$I$1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'E:\Chrome Downlands\[实验.xlsx]2.1'!$G$2:$G$11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'[实验数据2.xlsx]2.2'!$I$2:$I$11</c:f>
              <c:numCache>
                <c:formatCode>0.00%</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ser>
          <c:idx val="4"/>
          <c:order val="2"/>
          <c:tx>
            <c:strRef>
              <c:f>'[实验数据2.xlsx]2.2'!$J$1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'E:\Chrome Downlands\[实验.xlsx]2.1'!$G$2:$G$11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'[实验数据2.xlsx]2.2'!$J$2:$J$11</c:f>
              <c:numCache>
                <c:formatCode>0%</c:formatCode>
                <c:ptCount val="10"/>
                <c:pt idx="0">
                  <c:v>0.96099999999999997</c:v>
                </c:pt>
                <c:pt idx="1">
                  <c:v>0.96299999999999997</c:v>
                </c:pt>
                <c:pt idx="2">
                  <c:v>0.96499999999999997</c:v>
                </c:pt>
                <c:pt idx="3">
                  <c:v>0.95599999999999996</c:v>
                </c:pt>
                <c:pt idx="4">
                  <c:v>0.95399999999999996</c:v>
                </c:pt>
                <c:pt idx="5">
                  <c:v>0.96299999999999997</c:v>
                </c:pt>
                <c:pt idx="6">
                  <c:v>0.97</c:v>
                </c:pt>
                <c:pt idx="7">
                  <c:v>0.96399999999999997</c:v>
                </c:pt>
                <c:pt idx="8">
                  <c:v>0.98411111111111116</c:v>
                </c:pt>
                <c:pt idx="9">
                  <c:v>0.98799999999999999</c:v>
                </c:pt>
              </c:numCache>
            </c:numRef>
          </c:val>
          <c:smooth val="0"/>
        </c:ser>
        <c:dLbls>
          <c:showLegendKey val="0"/>
          <c:showVal val="0"/>
          <c:showCatName val="0"/>
          <c:showSerName val="0"/>
          <c:showPercent val="0"/>
          <c:showBubbleSize val="0"/>
        </c:dLbls>
        <c:marker val="1"/>
        <c:smooth val="0"/>
        <c:axId val="306440888"/>
        <c:axId val="306436968"/>
        <c:extLst/>
      </c:lineChart>
      <c:catAx>
        <c:axId val="306440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06436968"/>
        <c:crosses val="autoZero"/>
        <c:auto val="1"/>
        <c:lblAlgn val="ctr"/>
        <c:lblOffset val="100"/>
        <c:noMultiLvlLbl val="0"/>
      </c:catAx>
      <c:valAx>
        <c:axId val="306436968"/>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64408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accent2_2" csCatId="accent2" phldr="1"/>
      <dgm:spPr/>
    </dgm:pt>
    <dgm:pt modelId="{8BF436A1-CAFB-4F4C-AED6-5E9CF0E88567}">
      <dgm:prSet phldrT="[文本]" custT="1"/>
      <dgm:spPr/>
      <dgm:t>
        <a:bodyPr/>
        <a:lstStyle/>
        <a:p>
          <a:r>
            <a:rPr lang="en-US" altLang="zh-CN" sz="2400" dirty="0" smtClean="0"/>
            <a:t>Page Rank</a:t>
          </a:r>
          <a:endParaRPr lang="zh-CN" altLang="en-US" sz="2400"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custT="1"/>
      <dgm:spPr/>
      <dgm:t>
        <a:bodyPr/>
        <a:lstStyle/>
        <a:p>
          <a:r>
            <a:rPr lang="zh-CN" altLang="en-US" sz="2400" dirty="0" smtClean="0"/>
            <a:t>改进后</a:t>
          </a:r>
          <a:r>
            <a:rPr lang="en-US" altLang="zh-CN" sz="2400" dirty="0" smtClean="0"/>
            <a:t>Fish Search</a:t>
          </a:r>
          <a:endParaRPr lang="zh-CN" altLang="en-US" sz="2400"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custT="1"/>
      <dgm:spPr/>
      <dgm:t>
        <a:bodyPr/>
        <a:lstStyle/>
        <a:p>
          <a:r>
            <a:rPr lang="zh-CN" altLang="en-US" sz="3600" dirty="0" smtClean="0"/>
            <a:t>链接优先级</a:t>
          </a:r>
          <a:endParaRPr lang="zh-CN" altLang="en-US" sz="3600"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custT="1"/>
      <dgm:spPr/>
      <dgm:t>
        <a:bodyPr/>
        <a:lstStyle/>
        <a:p>
          <a:r>
            <a:rPr lang="zh-CN" altLang="en-US" sz="2400" dirty="0" smtClean="0"/>
            <a:t>重要度</a:t>
          </a:r>
          <a:endParaRPr lang="zh-CN" altLang="en-US" sz="2400"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custT="1"/>
      <dgm:spPr/>
      <dgm:t>
        <a:bodyPr/>
        <a:lstStyle/>
        <a:p>
          <a:r>
            <a:rPr lang="zh-CN" altLang="en-US" sz="2400" dirty="0" smtClean="0"/>
            <a:t>主题相关度</a:t>
          </a:r>
          <a:endParaRPr lang="zh-CN" altLang="en-US" sz="2400"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custScaleX="110412" custScaleY="112689">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A1B42-B779-4F5B-A746-2F4D15501938}">
      <dsp:nvSpPr>
        <dsp:cNvPr id="0" name=""/>
        <dsp:cNvSpPr/>
      </dsp:nvSpPr>
      <dsp:spPr>
        <a:xfrm>
          <a:off x="973884" y="1137"/>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Page Rank</a:t>
          </a:r>
          <a:endParaRPr lang="zh-CN" altLang="en-US" sz="2400" kern="1200" dirty="0"/>
        </a:p>
      </dsp:txBody>
      <dsp:txXfrm>
        <a:off x="1215453" y="242706"/>
        <a:ext cx="1166398" cy="1166398"/>
      </dsp:txXfrm>
    </dsp:sp>
    <dsp:sp modelId="{CD5C1B27-8DBA-4DB6-B19E-22EE61E66CF3}">
      <dsp:nvSpPr>
        <dsp:cNvPr id="0" name=""/>
        <dsp:cNvSpPr/>
      </dsp:nvSpPr>
      <dsp:spPr>
        <a:xfrm>
          <a:off x="1320287" y="1784615"/>
          <a:ext cx="956731" cy="956731"/>
        </a:xfrm>
        <a:prstGeom prst="mathPlus">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447102" y="2150469"/>
        <a:ext cx="703101" cy="225023"/>
      </dsp:txXfrm>
    </dsp:sp>
    <dsp:sp modelId="{69BAD040-0692-47B3-996C-83A0B0D444A2}">
      <dsp:nvSpPr>
        <dsp:cNvPr id="0" name=""/>
        <dsp:cNvSpPr/>
      </dsp:nvSpPr>
      <dsp:spPr>
        <a:xfrm>
          <a:off x="973884" y="2875289"/>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改进后</a:t>
          </a:r>
          <a:r>
            <a:rPr lang="en-US" altLang="zh-CN" sz="2400" kern="1200" dirty="0" smtClean="0"/>
            <a:t>Fish Search</a:t>
          </a:r>
          <a:endParaRPr lang="zh-CN" altLang="en-US" sz="2400" kern="1200" dirty="0"/>
        </a:p>
      </dsp:txBody>
      <dsp:txXfrm>
        <a:off x="1215453" y="3116858"/>
        <a:ext cx="1166398" cy="1166398"/>
      </dsp:txXfrm>
    </dsp:sp>
    <dsp:sp modelId="{A544F8C6-D64E-48EB-8EAC-40983D994602}">
      <dsp:nvSpPr>
        <dsp:cNvPr id="0" name=""/>
        <dsp:cNvSpPr/>
      </dsp:nvSpPr>
      <dsp:spPr>
        <a:xfrm>
          <a:off x="2870851" y="1956167"/>
          <a:ext cx="524552" cy="613627"/>
        </a:xfrm>
        <a:prstGeom prst="rightArrow">
          <a:avLst>
            <a:gd name="adj1" fmla="val 60000"/>
            <a:gd name="adj2" fmla="val 50000"/>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2870851" y="2078892"/>
        <a:ext cx="367186" cy="368177"/>
      </dsp:txXfrm>
    </dsp:sp>
    <dsp:sp modelId="{38901F0C-409F-463D-8703-02FF5B065181}">
      <dsp:nvSpPr>
        <dsp:cNvPr id="0" name=""/>
        <dsp:cNvSpPr/>
      </dsp:nvSpPr>
      <dsp:spPr>
        <a:xfrm>
          <a:off x="3613142" y="404135"/>
          <a:ext cx="3642572" cy="3717692"/>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1600200">
            <a:lnSpc>
              <a:spcPct val="90000"/>
            </a:lnSpc>
            <a:spcBef>
              <a:spcPct val="0"/>
            </a:spcBef>
            <a:spcAft>
              <a:spcPct val="35000"/>
            </a:spcAft>
          </a:pPr>
          <a:r>
            <a:rPr lang="zh-CN" altLang="en-US" sz="3600" kern="1200" dirty="0" smtClean="0"/>
            <a:t>链接优先级</a:t>
          </a:r>
          <a:endParaRPr lang="zh-CN" altLang="en-US" sz="3600" kern="1200" dirty="0"/>
        </a:p>
        <a:p>
          <a:pPr marL="228600" lvl="1" indent="-228600" algn="l" defTabSz="1066800">
            <a:lnSpc>
              <a:spcPct val="90000"/>
            </a:lnSpc>
            <a:spcBef>
              <a:spcPct val="0"/>
            </a:spcBef>
            <a:spcAft>
              <a:spcPct val="15000"/>
            </a:spcAft>
            <a:buChar char="••"/>
          </a:pPr>
          <a:r>
            <a:rPr lang="zh-CN" altLang="en-US" sz="2400" kern="1200" dirty="0" smtClean="0"/>
            <a:t>重要度</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主题相关度</a:t>
          </a:r>
          <a:endParaRPr lang="zh-CN" altLang="en-US" sz="2400" kern="1200" dirty="0"/>
        </a:p>
      </dsp:txBody>
      <dsp:txXfrm>
        <a:off x="4146584" y="948578"/>
        <a:ext cx="2575688" cy="262880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827D2-23AD-4AF1-971A-D1EA00AD0743}" type="datetimeFigureOut">
              <a:rPr lang="zh-CN" altLang="en-US" smtClean="0"/>
              <a:t>2015/5/18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7F4B9B-14BE-492F-A861-89031F024D36}" type="slidenum">
              <a:rPr lang="zh-CN" altLang="en-US" smtClean="0"/>
              <a:t>‹#›</a:t>
            </a:fld>
            <a:endParaRPr lang="zh-CN" altLang="en-US"/>
          </a:p>
        </p:txBody>
      </p:sp>
    </p:spTree>
    <p:extLst>
      <p:ext uri="{BB962C8B-B14F-4D97-AF65-F5344CB8AC3E}">
        <p14:creationId xmlns:p14="http://schemas.microsoft.com/office/powerpoint/2010/main" val="1764120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各位老师大家好，我今天答辩的内容是基于链接和页面内容的主题爬虫算法的研究与应用</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页面的主题相关度便是这三项权值之和，经观察，计算得到的页面的主题相关度是一个</a:t>
            </a:r>
            <a:r>
              <a:rPr lang="en-US" altLang="zh-CN" dirty="0" smtClean="0"/>
              <a:t>0</a:t>
            </a:r>
            <a:r>
              <a:rPr lang="zh-CN" altLang="en-US" dirty="0" smtClean="0"/>
              <a:t>到</a:t>
            </a:r>
            <a:r>
              <a:rPr lang="en-US" altLang="zh-CN" dirty="0" smtClean="0"/>
              <a:t>1+a+b</a:t>
            </a:r>
            <a:r>
              <a:rPr lang="zh-CN" altLang="en-US" dirty="0" smtClean="0"/>
              <a:t>的连续值，能更加准确地计算网页的主题相关度，区分开网页与主题的相关程度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10</a:t>
            </a:fld>
            <a:endParaRPr lang="zh-CN" altLang="en-US"/>
          </a:p>
        </p:txBody>
      </p:sp>
    </p:spTree>
    <p:extLst>
      <p:ext uri="{BB962C8B-B14F-4D97-AF65-F5344CB8AC3E}">
        <p14:creationId xmlns:p14="http://schemas.microsoft.com/office/powerpoint/2010/main" val="404020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算法具体描述如下：首先对网页的标题和锚文本分词，然后分别计算标题文本、链接文本和关键词文本的主题相关度，最后将三者相加得到页面的主题相关度。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11</a:t>
            </a:fld>
            <a:endParaRPr lang="zh-CN" altLang="en-US"/>
          </a:p>
        </p:txBody>
      </p:sp>
    </p:spTree>
    <p:extLst>
      <p:ext uri="{BB962C8B-B14F-4D97-AF65-F5344CB8AC3E}">
        <p14:creationId xmlns:p14="http://schemas.microsoft.com/office/powerpoint/2010/main" val="2748016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算法验证实验引入了查准率和算法效率两个参数，查准率。。。算法效率。。。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12</a:t>
            </a:fld>
            <a:endParaRPr lang="zh-CN" altLang="en-US"/>
          </a:p>
        </p:txBody>
      </p:sp>
    </p:spTree>
    <p:extLst>
      <p:ext uri="{BB962C8B-B14F-4D97-AF65-F5344CB8AC3E}">
        <p14:creationId xmlns:p14="http://schemas.microsoft.com/office/powerpoint/2010/main" val="240950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个页面，每爬取</a:t>
            </a:r>
            <a:r>
              <a:rPr lang="en-US" altLang="zh-CN" dirty="0" smtClean="0"/>
              <a:t>100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13</a:t>
            </a:fld>
            <a:endParaRPr lang="zh-CN" altLang="en-US"/>
          </a:p>
        </p:txBody>
      </p:sp>
    </p:spTree>
    <p:extLst>
      <p:ext uri="{BB962C8B-B14F-4D97-AF65-F5344CB8AC3E}">
        <p14:creationId xmlns:p14="http://schemas.microsoft.com/office/powerpoint/2010/main" val="87676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这里给出了爬取的主题相关的页面数和查准率实验结果</a:t>
            </a:r>
            <a:endParaRPr lang="en-US" altLang="zh-CN" dirty="0" smtClean="0"/>
          </a:p>
          <a:p>
            <a:pPr marL="0" indent="0">
              <a:lnSpc>
                <a:spcPct val="150000"/>
              </a:lnSpc>
              <a:buNone/>
            </a:pPr>
            <a:r>
              <a:rPr lang="zh-CN" altLang="en-US" dirty="0" smtClean="0"/>
              <a:t>从图中可看出，基于关键词位置的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en-US" dirty="0" smtClean="0"/>
              <a:t>因此，</a:t>
            </a: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14</a:t>
            </a:fld>
            <a:endParaRPr lang="zh-CN" altLang="en-US"/>
          </a:p>
        </p:txBody>
      </p:sp>
    </p:spTree>
    <p:extLst>
      <p:ext uri="{BB962C8B-B14F-4D97-AF65-F5344CB8AC3E}">
        <p14:creationId xmlns:p14="http://schemas.microsoft.com/office/powerpoint/2010/main" val="79498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算法相比，在单位时间内抓取了更多的主题相关的页面，具有更高的算法效率。</a:t>
            </a:r>
            <a:endParaRPr lang="en-US" altLang="zh-CN" dirty="0" smtClean="0"/>
          </a:p>
          <a:p>
            <a:pPr marL="0" indent="0">
              <a:lnSpc>
                <a:spcPct val="150000"/>
              </a:lnSpc>
              <a:buFontTx/>
              <a:buNone/>
            </a:pPr>
            <a:r>
              <a:rPr lang="zh-CN" altLang="en-US" dirty="0" smtClean="0"/>
              <a:t>因此，基于关键词位置的页面主题相关度计算算法能够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15</a:t>
            </a:fld>
            <a:endParaRPr lang="zh-CN" altLang="en-US"/>
          </a:p>
        </p:txBody>
      </p:sp>
    </p:spTree>
    <p:extLst>
      <p:ext uri="{BB962C8B-B14F-4D97-AF65-F5344CB8AC3E}">
        <p14:creationId xmlns:p14="http://schemas.microsoft.com/office/powerpoint/2010/main" val="186601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70776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这里给出了查准率实验结果图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17</a:t>
            </a:fld>
            <a:endParaRPr lang="zh-CN" altLang="en-US"/>
          </a:p>
        </p:txBody>
      </p:sp>
    </p:spTree>
    <p:extLst>
      <p:ext uri="{BB962C8B-B14F-4D97-AF65-F5344CB8AC3E}">
        <p14:creationId xmlns:p14="http://schemas.microsoft.com/office/powerpoint/2010/main" val="3153537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算法相比，在单位时间内抓取了更多的主题相关的页面，具有更高的算法价值。</a:t>
            </a:r>
            <a:endParaRPr lang="en-US" altLang="zh-CN" dirty="0" smtClean="0"/>
          </a:p>
          <a:p>
            <a:pPr marL="342900" indent="-342900">
              <a:lnSpc>
                <a:spcPct val="150000"/>
              </a:lnSpc>
              <a:buFontTx/>
              <a:buAutoNum type="arabicPeriod"/>
            </a:pPr>
            <a:r>
              <a:rPr lang="zh-CN" altLang="en-US" dirty="0" smtClean="0"/>
              <a:t>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211248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我将从如下六个方面进行阐述，首先介绍选题背景及意义。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链接的优先级计算</a:t>
            </a:r>
            <a:r>
              <a:rPr lang="zh-CN" altLang="en-US" baseline="0" dirty="0" smtClean="0"/>
              <a:t> 指的是 计算当前已经抓取下来的页面的子链接的优先级，通过该优先级决定接下来访问的链接的顺序。基于链接重要度的爬虫</a:t>
            </a:r>
            <a:r>
              <a:rPr lang="zh-CN" altLang="en-US" dirty="0" smtClean="0"/>
              <a:t>首先从待爬取优先级队列中优先级得分值最高的链接，爬取其页面，然后计算当前页面的链接重要度，接着以此重要度作为其子链接的优先级得分，最后将子链接按照其优先级得分插入到待爬取链接队列中。</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20</a:t>
            </a:fld>
            <a:endParaRPr lang="zh-CN" altLang="en-US"/>
          </a:p>
        </p:txBody>
      </p:sp>
    </p:spTree>
    <p:extLst>
      <p:ext uri="{BB962C8B-B14F-4D97-AF65-F5344CB8AC3E}">
        <p14:creationId xmlns:p14="http://schemas.microsoft.com/office/powerpoint/2010/main" val="3763026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buFont typeface="Wingdings" panose="05000000000000000000" pitchFamily="2" charset="2"/>
              <a:buNone/>
            </a:pPr>
            <a:r>
              <a:rPr lang="en-US" altLang="zh-CN" baseline="0" dirty="0" smtClean="0"/>
              <a:t>Page Rank</a:t>
            </a:r>
            <a:r>
              <a:rPr lang="zh-CN" altLang="en-US" baseline="0" dirty="0" smtClean="0"/>
              <a:t>算法是一种经典的网页排序算法，近几年来被运用于计算链接的重要性分析上。将</a:t>
            </a:r>
            <a:r>
              <a:rPr lang="en-US" altLang="zh-CN" baseline="0" dirty="0" smtClean="0"/>
              <a:t>Page Rank</a:t>
            </a:r>
            <a:r>
              <a:rPr lang="zh-CN" altLang="en-US" baseline="0" dirty="0" smtClean="0"/>
              <a:t>运用于在线的爬虫存在以下问题，</a:t>
            </a:r>
            <a:r>
              <a:rPr lang="zh-CN" altLang="en-US" dirty="0" smtClean="0"/>
              <a:t>没有考虑页面主题是否相关，会爬取大量主题无关的页面</a:t>
            </a:r>
            <a:r>
              <a:rPr lang="zh-CN" altLang="zh-CN" dirty="0" smtClean="0"/>
              <a:t>。</a:t>
            </a:r>
            <a:r>
              <a:rPr lang="zh-CN" altLang="en-US" dirty="0" smtClean="0"/>
              <a:t>爬虫初期无法确定比较完整的网页链接结构，索多页面具有相同的优先级，不能准确地代表待爬取链接的优先级</a:t>
            </a:r>
            <a:r>
              <a:rPr lang="zh-CN" altLang="zh-CN" dirty="0" smtClean="0"/>
              <a:t>。</a:t>
            </a:r>
            <a:endParaRPr lang="zh-CN" altLang="en-US" dirty="0" smtClean="0"/>
          </a:p>
          <a:p>
            <a:endParaRPr lang="en-US" altLang="zh-CN" baseline="0"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21</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22</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a:t>
                </a:r>
                <a14:m>
                  <m:oMath xmlns:m="http://schemas.openxmlformats.org/officeDocument/2006/math">
                    <m:r>
                      <a:rPr lang="zh-CN" altLang="en-US" sz="1200" b="1" i="1" smtClean="0">
                        <a:solidFill>
                          <a:srgbClr val="FF0000"/>
                        </a:solidFill>
                        <a:latin typeface="Cambria Math" panose="02040503050406030204" pitchFamily="18" charset="0"/>
                      </a:rPr>
                      <m:t>由基于关键词位置的</m:t>
                    </m:r>
                    <m:r>
                      <a:rPr lang="en-US" altLang="zh-CN" sz="1200" b="1" i="1">
                        <a:solidFill>
                          <a:srgbClr val="FF0000"/>
                        </a:solidFill>
                        <a:latin typeface="Cambria Math" panose="02040503050406030204" pitchFamily="18" charset="0"/>
                      </a:rPr>
                      <m:t>𝑭𝒊𝒔𝒉</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𝑺𝒆𝒂𝒓𝒄𝒉</m:t>
                    </m:r>
                    <m:r>
                      <a:rPr lang="zh-CN" altLang="en-US" sz="1200" b="1" i="1">
                        <a:solidFill>
                          <a:srgbClr val="FF0000"/>
                        </a:solidFill>
                        <a:latin typeface="Cambria Math" panose="02040503050406030204" pitchFamily="18" charset="0"/>
                      </a:rPr>
                      <m:t>算法计算得到</m:t>
                    </m:r>
                    <m:r>
                      <a:rPr lang="zh-CN" altLang="en-US" sz="1200" b="1" i="1" smtClean="0">
                        <a:solidFill>
                          <a:srgbClr val="FF0000"/>
                        </a:solidFill>
                        <a:latin typeface="Cambria Math" panose="02040503050406030204" pitchFamily="18" charset="0"/>
                      </a:rPr>
                      <m:t>的</m:t>
                    </m:r>
                    <m:r>
                      <a:rPr lang="zh-CN" altLang="en-US" sz="1200" b="1" i="1">
                        <a:solidFill>
                          <a:srgbClr val="FF0000"/>
                        </a:solidFill>
                        <a:latin typeface="Cambria Math" panose="02040503050406030204" pitchFamily="18" charset="0"/>
                      </a:rPr>
                      <m:t>主题</m:t>
                    </m:r>
                    <m:r>
                      <a:rPr lang="zh-CN" altLang="en-US" sz="1200" b="1" i="1" smtClean="0">
                        <a:solidFill>
                          <a:srgbClr val="FF0000"/>
                        </a:solidFill>
                        <a:latin typeface="Cambria Math" panose="02040503050406030204" pitchFamily="18" charset="0"/>
                      </a:rPr>
                      <m:t>相关度值</m:t>
                    </m:r>
                    <m:r>
                      <a:rPr lang="zh-CN" altLang="en-US" sz="1200" b="1" i="1">
                        <a:solidFill>
                          <a:srgbClr val="FF0000"/>
                        </a:solidFill>
                        <a:latin typeface="Cambria Math" panose="02040503050406030204" pitchFamily="18" charset="0"/>
                      </a:rPr>
                      <m:t>与</m:t>
                    </m:r>
                    <m:r>
                      <a:rPr lang="en-US" altLang="zh-CN" sz="1200" b="1" i="1">
                        <a:solidFill>
                          <a:srgbClr val="FF0000"/>
                        </a:solidFill>
                        <a:latin typeface="Cambria Math" panose="02040503050406030204" pitchFamily="18" charset="0"/>
                      </a:rPr>
                      <m:t>𝑷𝒂𝒈𝒆</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𝑹𝒂𝒏𝒌</m:t>
                    </m:r>
                  </m:oMath>
                </a14:m>
                <a:endParaRPr lang="en-US" altLang="zh-CN" sz="1200" b="1" i="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1200" b="1" i="1">
                        <a:solidFill>
                          <a:srgbClr val="FF0000"/>
                        </a:solidFill>
                        <a:latin typeface="Cambria Math" panose="02040503050406030204" pitchFamily="18" charset="0"/>
                      </a:rPr>
                      <m:t>算法</m:t>
                    </m:r>
                    <m:r>
                      <a:rPr lang="zh-CN" altLang="en-US" sz="1200" b="1">
                        <a:solidFill>
                          <a:srgbClr val="FF0000"/>
                        </a:solidFill>
                        <a:latin typeface="Cambria Math" panose="02040503050406030204" pitchFamily="18" charset="0"/>
                      </a:rPr>
                      <m:t>计算得到的</m:t>
                    </m:r>
                    <m:r>
                      <a:rPr lang="zh-CN" altLang="en-US" sz="1200" b="1" i="1">
                        <a:solidFill>
                          <a:srgbClr val="FF0000"/>
                        </a:solidFill>
                        <a:latin typeface="Cambria Math" panose="02040503050406030204" pitchFamily="18" charset="0"/>
                      </a:rPr>
                      <m:t>重要度</m:t>
                    </m:r>
                    <m:r>
                      <a:rPr lang="zh-CN" altLang="en-US" sz="1200" b="1">
                        <a:solidFill>
                          <a:srgbClr val="FF0000"/>
                        </a:solidFill>
                        <a:latin typeface="Cambria Math" panose="02040503050406030204" pitchFamily="18" charset="0"/>
                      </a:rPr>
                      <m:t>值</m:t>
                    </m:r>
                    <m:r>
                      <a:rPr lang="zh-CN" altLang="en-US" sz="1200" b="1" i="1">
                        <a:solidFill>
                          <a:srgbClr val="FF0000"/>
                        </a:solidFill>
                        <a:latin typeface="Cambria Math" panose="02040503050406030204" pitchFamily="18" charset="0"/>
                      </a:rPr>
                      <m:t>以及预设</m:t>
                    </m:r>
                    <m:r>
                      <a:rPr lang="zh-CN" altLang="en-US" sz="1200" b="1" i="1" smtClean="0">
                        <a:solidFill>
                          <a:srgbClr val="FF0000"/>
                        </a:solidFill>
                        <a:latin typeface="Cambria Math" panose="02040503050406030204" pitchFamily="18" charset="0"/>
                      </a:rPr>
                      <m:t>的比例因子</m:t>
                    </m:r>
                    <m:r>
                      <a:rPr lang="zh-CN" altLang="en-US" sz="1200" b="1">
                        <a:solidFill>
                          <a:srgbClr val="FF0000"/>
                        </a:solidFill>
                        <a:latin typeface="Cambria Math" panose="02040503050406030204" pitchFamily="18" charset="0"/>
                      </a:rPr>
                      <m:t>加权得到</m:t>
                    </m:r>
                  </m:oMath>
                </a14:m>
                <a:r>
                  <a:rPr lang="zh-CN" altLang="en-US" sz="1200" dirty="0" smtClean="0"/>
                  <a:t>。其中，</a:t>
                </a:r>
                <a:r>
                  <a:rPr lang="zh-CN" altLang="zh-CN" sz="1200" dirty="0" smtClean="0"/>
                  <a:t>算法中考虑到无法根据整个互联网拓扑图计算链接的</a:t>
                </a:r>
                <a:r>
                  <a:rPr lang="en-US" altLang="zh-CN" sz="1200" dirty="0" smtClean="0"/>
                  <a:t>Page Rank</a:t>
                </a:r>
                <a:r>
                  <a:rPr lang="zh-CN" altLang="zh-CN" sz="1200" dirty="0" smtClean="0"/>
                  <a:t>值，只计算了从初始链接开始后的局部链接的</a:t>
                </a:r>
                <a:r>
                  <a:rPr lang="en-US" altLang="zh-CN" sz="1200" dirty="0" smtClean="0"/>
                  <a:t>Page Rank</a:t>
                </a:r>
                <a:r>
                  <a:rPr lang="zh-CN" altLang="zh-CN" sz="1200" dirty="0" smtClean="0"/>
                  <a:t>值。</a:t>
                </a:r>
                <a:endParaRPr lang="zh-CN" altLang="en-US" sz="1200" dirty="0" smtClean="0"/>
              </a:p>
              <a:p>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r>
                  <a:rPr lang="zh-CN" altLang="en-US" sz="1200" b="1" i="0" smtClean="0">
                    <a:solidFill>
                      <a:srgbClr val="FF0000"/>
                    </a:solidFill>
                    <a:latin typeface="Cambria Math" panose="02040503050406030204" pitchFamily="18" charset="0"/>
                  </a:rPr>
                  <a:t>基于关键词位置的</a:t>
                </a:r>
                <a:r>
                  <a:rPr lang="en-US" altLang="zh-CN" sz="1200" b="1" i="0">
                    <a:solidFill>
                      <a:srgbClr val="FF0000"/>
                    </a:solidFill>
                    <a:latin typeface="Cambria Math" panose="02040503050406030204" pitchFamily="18" charset="0"/>
                  </a:rPr>
                  <a:t>𝑭𝒊𝒔𝒉 𝑺𝒆𝒂𝒓𝒄𝒉</a:t>
                </a:r>
                <a:r>
                  <a:rPr lang="zh-CN" altLang="en-US" sz="1200" b="1" i="0">
                    <a:solidFill>
                      <a:srgbClr val="FF0000"/>
                    </a:solidFill>
                    <a:latin typeface="Cambria Math" panose="02040503050406030204" pitchFamily="18" charset="0"/>
                  </a:rPr>
                  <a:t>算法计算得到</a:t>
                </a:r>
                <a:r>
                  <a:rPr lang="zh-CN" altLang="en-US" sz="1200" b="1" i="0" smtClean="0">
                    <a:solidFill>
                      <a:srgbClr val="FF0000"/>
                    </a:solidFill>
                    <a:latin typeface="Cambria Math" panose="02040503050406030204" pitchFamily="18" charset="0"/>
                  </a:rPr>
                  <a:t>的</a:t>
                </a:r>
                <a:r>
                  <a:rPr lang="zh-CN" altLang="en-US" sz="1200" b="1" i="0">
                    <a:solidFill>
                      <a:srgbClr val="FF0000"/>
                    </a:solidFill>
                    <a:latin typeface="Cambria Math" panose="02040503050406030204" pitchFamily="18" charset="0"/>
                  </a:rPr>
                  <a:t>主题</a:t>
                </a:r>
                <a:r>
                  <a:rPr lang="zh-CN" altLang="en-US" sz="1200" b="1" i="0" smtClean="0">
                    <a:solidFill>
                      <a:srgbClr val="FF0000"/>
                    </a:solidFill>
                    <a:latin typeface="Cambria Math" panose="02040503050406030204" pitchFamily="18" charset="0"/>
                  </a:rPr>
                  <a:t>相关度值</a:t>
                </a:r>
                <a:r>
                  <a:rPr lang="zh-CN" altLang="en-US" sz="1200" b="1" i="0">
                    <a:solidFill>
                      <a:srgbClr val="FF0000"/>
                    </a:solidFill>
                    <a:latin typeface="Cambria Math" panose="02040503050406030204" pitchFamily="18" charset="0"/>
                  </a:rPr>
                  <a:t>与</a:t>
                </a:r>
                <a:r>
                  <a:rPr lang="en-US" altLang="zh-CN" sz="1200" b="1" i="0">
                    <a:solidFill>
                      <a:srgbClr val="FF0000"/>
                    </a:solidFill>
                    <a:latin typeface="Cambria Math" panose="02040503050406030204" pitchFamily="18" charset="0"/>
                  </a:rPr>
                  <a:t>𝑷𝒂𝒈𝒆 𝑹𝒂𝒏𝒌</a:t>
                </a:r>
                <a:endParaRPr lang="en-US" altLang="zh-CN" sz="1200" b="1" i="1" dirty="0" smtClean="0">
                  <a:solidFill>
                    <a:srgbClr val="FF0000"/>
                  </a:solidFill>
                </a:endParaRPr>
              </a:p>
              <a:p>
                <a:r>
                  <a:rPr lang="zh-CN" altLang="en-US" sz="1200" b="1" i="0">
                    <a:solidFill>
                      <a:srgbClr val="FF0000"/>
                    </a:solidFill>
                    <a:latin typeface="Cambria Math" panose="02040503050406030204" pitchFamily="18" charset="0"/>
                  </a:rPr>
                  <a:t>算法计算得到的重要度值</a:t>
                </a:r>
                <a:r>
                  <a:rPr lang="zh-CN" altLang="en-US" sz="1200" b="1" i="0">
                    <a:solidFill>
                      <a:srgbClr val="FF0000"/>
                    </a:solidFill>
                    <a:latin typeface="Cambria Math" panose="02040503050406030204" pitchFamily="18" charset="0"/>
                  </a:rPr>
                  <a:t>以及预设</a:t>
                </a:r>
                <a:r>
                  <a:rPr lang="zh-CN" altLang="en-US" sz="1200" b="1" i="0" smtClean="0">
                    <a:solidFill>
                      <a:srgbClr val="FF0000"/>
                    </a:solidFill>
                    <a:latin typeface="Cambria Math" panose="02040503050406030204" pitchFamily="18" charset="0"/>
                  </a:rPr>
                  <a:t>的比例因子</a:t>
                </a:r>
                <a:r>
                  <a:rPr lang="zh-CN" altLang="en-US" sz="1200" b="1" i="0">
                    <a:solidFill>
                      <a:srgbClr val="FF0000"/>
                    </a:solidFill>
                    <a:latin typeface="Cambria Math" panose="02040503050406030204" pitchFamily="18" charset="0"/>
                  </a:rPr>
                  <a:t>加权得到</a:t>
                </a:r>
                <a:r>
                  <a:rPr lang="zh-CN" altLang="en-US" sz="1200" dirty="0" smtClean="0"/>
                  <a:t>。</a:t>
                </a:r>
                <a:endParaRPr lang="zh-CN" altLang="en-US" sz="1200" dirty="0"/>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算法具体描述如下：首先爬取网页内容，提取其子链接，然后分别计算网页的重要度和主题相关度，最后根据这两个值以及预设的比例因子计算得到其子链接的优先级得分。</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24</a:t>
            </a:fld>
            <a:endParaRPr lang="zh-CN" altLang="en-US"/>
          </a:p>
        </p:txBody>
      </p:sp>
    </p:spTree>
    <p:extLst>
      <p:ext uri="{BB962C8B-B14F-4D97-AF65-F5344CB8AC3E}">
        <p14:creationId xmlns:p14="http://schemas.microsoft.com/office/powerpoint/2010/main" val="184557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算法验证实验同样引入了查准率和算法效率两个评价参数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291719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a:t>
            </a:r>
            <a:r>
              <a:rPr lang="zh-CN" altLang="en-US" smtClean="0"/>
              <a:t>页面，计算</a:t>
            </a:r>
            <a:r>
              <a:rPr lang="zh-CN" altLang="en-US" dirty="0" smtClean="0"/>
              <a:t>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算法的爬虫的</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26</a:t>
            </a:fld>
            <a:endParaRPr lang="zh-CN" altLang="en-US"/>
          </a:p>
        </p:txBody>
      </p:sp>
    </p:spTree>
    <p:extLst>
      <p:ext uri="{BB962C8B-B14F-4D97-AF65-F5344CB8AC3E}">
        <p14:creationId xmlns:p14="http://schemas.microsoft.com/office/powerpoint/2010/main" val="895383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pPr marL="0" indent="0">
              <a:lnSpc>
                <a:spcPct val="150000"/>
              </a:lnSpc>
              <a:buNone/>
            </a:pPr>
            <a:r>
              <a:rPr lang="zh-CN" altLang="en-US" dirty="0" smtClean="0"/>
              <a:t>从表中可以看出，基于原始</a:t>
            </a:r>
            <a:r>
              <a:rPr lang="en-US" altLang="zh-CN" dirty="0" smtClean="0"/>
              <a:t>Page Rank</a:t>
            </a:r>
            <a:r>
              <a:rPr lang="zh-CN" altLang="en-US" dirty="0" smtClean="0"/>
              <a:t>算法的主题爬虫由于为考虑页面的主题相关性，但是随着网页爬取数量的增多，其查准率直线下降。基于关键词位置的</a:t>
            </a:r>
            <a:r>
              <a:rPr lang="en-US" altLang="zh-CN" dirty="0" smtClean="0"/>
              <a:t>Fish Search</a:t>
            </a:r>
            <a:r>
              <a:rPr lang="zh-CN" altLang="en-US" dirty="0" smtClean="0"/>
              <a:t>算法查准率较高，但是由于为考虑到链接的重要性，在爬虫初期爬取到许多主题无关的页面，查准率较低；基于页面主题的</a:t>
            </a:r>
            <a:r>
              <a:rPr lang="en-US" altLang="zh-CN" dirty="0" smtClean="0"/>
              <a:t>Page Rank</a:t>
            </a:r>
            <a:r>
              <a:rPr lang="zh-CN" altLang="en-US" dirty="0" smtClean="0"/>
              <a:t>算法的主题爬虫由于既考虑到链接的重要性和网页内容的主题相关性，其查准率总是高于其它两种算法，并趋于稳定。因此</a:t>
            </a:r>
            <a:r>
              <a:rPr lang="zh-CN" altLang="zh-CN" sz="1200" kern="1200" dirty="0" smtClean="0">
                <a:solidFill>
                  <a:schemeClr val="tx1"/>
                </a:solidFill>
                <a:effectLst/>
                <a:latin typeface="+mn-lt"/>
                <a:ea typeface="+mn-ea"/>
                <a:cs typeface="+mn-cs"/>
              </a:rPr>
              <a:t>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27</a:t>
            </a:fld>
            <a:endParaRPr lang="zh-CN" altLang="en-US"/>
          </a:p>
        </p:txBody>
      </p:sp>
    </p:spTree>
    <p:extLst>
      <p:ext uri="{BB962C8B-B14F-4D97-AF65-F5344CB8AC3E}">
        <p14:creationId xmlns:p14="http://schemas.microsoft.com/office/powerpoint/2010/main" val="3745491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算法的算法效率要高一些，在较少的时间内爬取到了较多的主题相关的页面。而基于页面主题的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28</a:t>
            </a:fld>
            <a:endParaRPr lang="zh-CN" altLang="en-US"/>
          </a:p>
        </p:txBody>
      </p:sp>
    </p:spTree>
    <p:extLst>
      <p:ext uri="{BB962C8B-B14F-4D97-AF65-F5344CB8AC3E}">
        <p14:creationId xmlns:p14="http://schemas.microsoft.com/office/powerpoint/2010/main" val="1496588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29</a:t>
            </a:fld>
            <a:endParaRPr lang="zh-CN" altLang="en-US"/>
          </a:p>
        </p:txBody>
      </p:sp>
    </p:spTree>
    <p:extLst>
      <p:ext uri="{BB962C8B-B14F-4D97-AF65-F5344CB8AC3E}">
        <p14:creationId xmlns:p14="http://schemas.microsoft.com/office/powerpoint/2010/main" val="85773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现在我们已经进入了大数据时代，互联网上的文本数据达到了</a:t>
            </a:r>
            <a:r>
              <a:rPr lang="en-US" altLang="zh-CN" dirty="0" smtClean="0"/>
              <a:t>100</a:t>
            </a:r>
            <a:r>
              <a:rPr lang="zh-CN" altLang="en-US" dirty="0" smtClean="0"/>
              <a:t>亿条，人们使用传统的搜索引擎很难准确地找到对自己有用的信息。而另一个方面上</a:t>
            </a:r>
            <a:r>
              <a:rPr lang="zh-CN" altLang="en-US" dirty="0" smtClean="0"/>
              <a:t>，及时获取信息对于企业管理者和个人尤为重要。</a:t>
            </a:r>
            <a:r>
              <a:rPr lang="zh-CN" altLang="en-US" dirty="0" smtClean="0"/>
              <a:t>这时，能够及时推送用户感兴趣的信息的个性化信息推送系统便诞生了</a:t>
            </a:r>
            <a:r>
              <a:rPr lang="en-US" altLang="zh-CN" dirty="0" smtClean="0"/>
              <a:t>,</a:t>
            </a:r>
            <a:r>
              <a:rPr lang="zh-CN" altLang="en-US" dirty="0" smtClean="0"/>
              <a:t>再者我们实验室及时推信息推送系统项目需要相关技术的支持，该项目实质上就是一个针对特定主题和领域的主题搜索引擎，其核心就是主题爬虫，</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r>
              <a:rPr lang="zh-CN" altLang="en-US" dirty="0" smtClean="0"/>
              <a:t>从表中可以看出，</a:t>
            </a:r>
            <a:r>
              <a:rPr lang="zh-CN" altLang="zh-CN" sz="1200" kern="1200" dirty="0" smtClean="0">
                <a:solidFill>
                  <a:schemeClr val="tx1"/>
                </a:solidFill>
                <a:effectLst/>
                <a:latin typeface="+mn-lt"/>
                <a:ea typeface="+mn-ea"/>
                <a:cs typeface="+mn-cs"/>
              </a:rPr>
              <a:t>基于原始</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算法的主题爬虫的查准率一直很低，爬取到了大量主题无关的页面，这是因为</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只考虑了网页链接的重要度而忽视了网页内容的重要性，导致发生了主题漂移现象；基于关键词位置的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算法的主题爬虫一开始未考虑链接的重要性，爬取到了不少主题无关的页面，但随着爬取页面的增多，查准率越来越高，并趋于稳定；而基于页面主题的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算法的主题爬虫查准率总是高于其它两种算法，并趋于稳定，这是因为基于页面主题的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算法的主题爬虫计算待爬取链接优先级时既考虑了网页链接的重要性，又考虑了网页页面内容与主题的相关度，正好弥补了以上两种算法的不足，因此，基于页面主题的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30</a:t>
            </a:fld>
            <a:endParaRPr lang="zh-CN" altLang="en-US"/>
          </a:p>
        </p:txBody>
      </p:sp>
    </p:spTree>
    <p:extLst>
      <p:ext uri="{BB962C8B-B14F-4D97-AF65-F5344CB8AC3E}">
        <p14:creationId xmlns:p14="http://schemas.microsoft.com/office/powerpoint/2010/main" val="1241809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算法的主题爬虫的算法效率要高一些，单位时间内</a:t>
            </a:r>
            <a:r>
              <a:rPr lang="zh-CN" altLang="zh-CN" dirty="0" smtClean="0"/>
              <a:t>爬取到了更多主题相关的页面</a:t>
            </a:r>
            <a:r>
              <a:rPr lang="zh-CN" altLang="en-US" dirty="0" smtClean="0"/>
              <a:t>，但是也耗费了不少的时间。而基于页面主题的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31</a:t>
            </a:fld>
            <a:endParaRPr lang="zh-CN" altLang="en-US"/>
          </a:p>
        </p:txBody>
      </p:sp>
    </p:spTree>
    <p:extLst>
      <p:ext uri="{BB962C8B-B14F-4D97-AF65-F5344CB8AC3E}">
        <p14:creationId xmlns:p14="http://schemas.microsoft.com/office/powerpoint/2010/main" val="3454183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32</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7710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CN" altLang="en-US" dirty="0" smtClean="0"/>
              <a:t>及时推信息推送系统通过</a:t>
            </a:r>
            <a:r>
              <a:rPr lang="zh-CN" altLang="zh-CN" sz="1200" kern="100" dirty="0" smtClean="0">
                <a:latin typeface="+mn-ea"/>
                <a:cs typeface="Times New Roman" panose="02020603050405020304" pitchFamily="18" charset="0"/>
              </a:rPr>
              <a:t>用户</a:t>
            </a:r>
            <a:r>
              <a:rPr lang="zh-CN" altLang="en-US" sz="1200" kern="100" dirty="0" smtClean="0">
                <a:latin typeface="+mn-ea"/>
                <a:cs typeface="Times New Roman" panose="02020603050405020304" pitchFamily="18" charset="0"/>
              </a:rPr>
              <a:t>定制</a:t>
            </a:r>
            <a:r>
              <a:rPr lang="zh-CN" altLang="zh-CN" sz="1200" kern="100" dirty="0" smtClean="0">
                <a:latin typeface="+mn-ea"/>
                <a:cs typeface="Times New Roman" panose="02020603050405020304" pitchFamily="18" charset="0"/>
              </a:rPr>
              <a:t>关注的网站</a:t>
            </a:r>
            <a:r>
              <a:rPr lang="zh-CN" altLang="en-US" sz="1200" kern="100" dirty="0" smtClean="0">
                <a:latin typeface="+mn-ea"/>
                <a:cs typeface="Times New Roman" panose="02020603050405020304" pitchFamily="18" charset="0"/>
              </a:rPr>
              <a:t>和关键词</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爬取</a:t>
            </a:r>
            <a:r>
              <a:rPr lang="zh-CN" altLang="zh-CN" sz="1200" kern="100" dirty="0" smtClean="0">
                <a:latin typeface="+mn-ea"/>
                <a:cs typeface="Times New Roman" panose="02020603050405020304" pitchFamily="18" charset="0"/>
              </a:rPr>
              <a:t>被关注网站上</a:t>
            </a:r>
            <a:r>
              <a:rPr lang="zh-CN" altLang="en-US" sz="1200" kern="100" dirty="0" smtClean="0">
                <a:latin typeface="+mn-ea"/>
                <a:cs typeface="Times New Roman" panose="02020603050405020304" pitchFamily="18" charset="0"/>
              </a:rPr>
              <a:t>包含关键词</a:t>
            </a:r>
            <a:r>
              <a:rPr lang="zh-CN" altLang="zh-CN" sz="1200" kern="100" dirty="0" smtClean="0">
                <a:latin typeface="+mn-ea"/>
                <a:cs typeface="Times New Roman" panose="02020603050405020304" pitchFamily="18" charset="0"/>
              </a:rPr>
              <a:t>的信息更新，</a:t>
            </a:r>
            <a:r>
              <a:rPr lang="zh-CN" altLang="en-US" sz="1200" kern="100" dirty="0" smtClean="0">
                <a:latin typeface="+mn-ea"/>
                <a:cs typeface="Times New Roman" panose="02020603050405020304" pitchFamily="18" charset="0"/>
              </a:rPr>
              <a:t>每天推送到用户的手机或者邮箱</a:t>
            </a:r>
            <a:r>
              <a:rPr lang="zh-CN" altLang="zh-CN" sz="1200" kern="100" dirty="0" smtClean="0">
                <a:latin typeface="+mn-ea"/>
                <a:cs typeface="Times New Roman" panose="02020603050405020304" pitchFamily="18" charset="0"/>
              </a:rPr>
              <a:t>。</a:t>
            </a:r>
            <a:r>
              <a:rPr lang="zh-CN" altLang="en-US" dirty="0" smtClean="0"/>
              <a:t>该系统包含主题爬虫子系统和信息推送子系统两个子系统，</a:t>
            </a:r>
            <a:r>
              <a:rPr lang="zh-CN" altLang="zh-CN" sz="1200" kern="1200" dirty="0" smtClean="0">
                <a:solidFill>
                  <a:schemeClr val="tx1"/>
                </a:solidFill>
                <a:effectLst/>
                <a:latin typeface="+mn-lt"/>
                <a:ea typeface="+mn-ea"/>
                <a:cs typeface="+mn-cs"/>
              </a:rPr>
              <a:t>爬虫子系统</a:t>
            </a:r>
            <a:r>
              <a:rPr lang="zh-CN" altLang="en-US" sz="1200" kern="1200" dirty="0" smtClean="0">
                <a:solidFill>
                  <a:schemeClr val="tx1"/>
                </a:solidFill>
                <a:effectLst/>
                <a:latin typeface="+mn-lt"/>
                <a:ea typeface="+mn-ea"/>
                <a:cs typeface="+mn-cs"/>
              </a:rPr>
              <a:t>从互联网上</a:t>
            </a:r>
            <a:r>
              <a:rPr lang="zh-CN" altLang="zh-CN" sz="1200" kern="1200" dirty="0" smtClean="0">
                <a:solidFill>
                  <a:schemeClr val="tx1"/>
                </a:solidFill>
                <a:effectLst/>
                <a:latin typeface="+mn-lt"/>
                <a:ea typeface="+mn-ea"/>
                <a:cs typeface="+mn-cs"/>
              </a:rPr>
              <a:t>爬取到的用户定制的网页信息，</a:t>
            </a:r>
            <a:r>
              <a:rPr lang="zh-CN" altLang="en-US" sz="1200" kern="1200" dirty="0" smtClean="0">
                <a:solidFill>
                  <a:schemeClr val="tx1"/>
                </a:solidFill>
                <a:effectLst/>
                <a:latin typeface="+mn-lt"/>
                <a:ea typeface="+mn-ea"/>
                <a:cs typeface="+mn-cs"/>
              </a:rPr>
              <a:t>保存到数据库</a:t>
            </a:r>
            <a:r>
              <a:rPr lang="zh-CN" altLang="zh-CN" sz="1200" kern="1200" dirty="0" smtClean="0">
                <a:solidFill>
                  <a:schemeClr val="tx1"/>
                </a:solidFill>
                <a:effectLst/>
                <a:latin typeface="+mn-lt"/>
                <a:ea typeface="+mn-ea"/>
                <a:cs typeface="+mn-cs"/>
              </a:rPr>
              <a:t>，信息推送子系统查询数据库里用户定制的网页信息，显示到各个客户端，并推送到用户的手机短信或者邮箱。</a:t>
            </a:r>
            <a:r>
              <a:rPr lang="zh-CN" altLang="en-US" sz="1200" kern="1200" dirty="0" smtClean="0">
                <a:solidFill>
                  <a:schemeClr val="tx1"/>
                </a:solidFill>
                <a:effectLst/>
                <a:latin typeface="+mn-lt"/>
                <a:ea typeface="+mn-ea"/>
                <a:cs typeface="+mn-cs"/>
              </a:rPr>
              <a:t>我负责的主要是爬虫子系统和信息推送子系统</a:t>
            </a:r>
            <a:r>
              <a:rPr lang="en-US" altLang="zh-CN" sz="1200" kern="1200" dirty="0" smtClean="0">
                <a:solidFill>
                  <a:schemeClr val="tx1"/>
                </a:solidFill>
                <a:effectLst/>
                <a:latin typeface="+mn-lt"/>
                <a:ea typeface="+mn-ea"/>
                <a:cs typeface="+mn-cs"/>
              </a:rPr>
              <a:t>PC</a:t>
            </a:r>
            <a:r>
              <a:rPr lang="zh-CN" altLang="en-US" sz="1200" kern="1200" dirty="0" smtClean="0">
                <a:solidFill>
                  <a:schemeClr val="tx1"/>
                </a:solidFill>
                <a:effectLst/>
                <a:latin typeface="+mn-lt"/>
                <a:ea typeface="+mn-ea"/>
                <a:cs typeface="+mn-cs"/>
              </a:rPr>
              <a:t>客户端的实现</a:t>
            </a:r>
            <a:endParaRPr lang="zh-CN" altLang="en-US" dirty="0" smtClean="0"/>
          </a:p>
          <a:p>
            <a:pPr marL="377100" indent="0">
              <a:lnSpc>
                <a:spcPct val="150000"/>
              </a:lnSpc>
              <a:buFont typeface="Wingdings" panose="05000000000000000000" pitchFamily="2" charset="2"/>
              <a:buNone/>
            </a:pPr>
            <a:endParaRPr lang="zh-CN" altLang="en-US" sz="120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smtClean="0">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33</a:t>
            </a:fld>
            <a:endParaRPr lang="zh-CN" altLang="en-US"/>
          </a:p>
        </p:txBody>
      </p:sp>
    </p:spTree>
    <p:extLst>
      <p:ext uri="{BB962C8B-B14F-4D97-AF65-F5344CB8AC3E}">
        <p14:creationId xmlns:p14="http://schemas.microsoft.com/office/powerpoint/2010/main" val="753423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首先是登录功能，用户可以使用手机号码或者电子邮箱注册登录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34</a:t>
            </a:fld>
            <a:endParaRPr lang="zh-CN" altLang="en-US"/>
          </a:p>
        </p:txBody>
      </p:sp>
    </p:spTree>
    <p:extLst>
      <p:ext uri="{BB962C8B-B14F-4D97-AF65-F5344CB8AC3E}">
        <p14:creationId xmlns:p14="http://schemas.microsoft.com/office/powerpoint/2010/main" val="3109725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然后输入关注的网站和关键词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35</a:t>
            </a:fld>
            <a:endParaRPr lang="zh-CN" altLang="en-US"/>
          </a:p>
        </p:txBody>
      </p:sp>
    </p:spTree>
    <p:extLst>
      <p:ext uri="{BB962C8B-B14F-4D97-AF65-F5344CB8AC3E}">
        <p14:creationId xmlns:p14="http://schemas.microsoft.com/office/powerpoint/2010/main" val="4183990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爬虫子系统便根据用户关注的网站和关键词爬取信息，存入数据库</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36</a:t>
            </a:fld>
            <a:endParaRPr lang="zh-CN" altLang="en-US"/>
          </a:p>
        </p:txBody>
      </p:sp>
    </p:spTree>
    <p:extLst>
      <p:ext uri="{BB962C8B-B14F-4D97-AF65-F5344CB8AC3E}">
        <p14:creationId xmlns:p14="http://schemas.microsoft.com/office/powerpoint/2010/main" val="1155527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用户就能在客户端上查看更新的信息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37</a:t>
            </a:fld>
            <a:endParaRPr lang="zh-CN" altLang="en-US"/>
          </a:p>
        </p:txBody>
      </p:sp>
    </p:spTree>
    <p:extLst>
      <p:ext uri="{BB962C8B-B14F-4D97-AF65-F5344CB8AC3E}">
        <p14:creationId xmlns:p14="http://schemas.microsoft.com/office/powerpoint/2010/main" val="1331604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用户还可以设置自己的手机号码和邮箱，接收系统推送的信息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38</a:t>
            </a:fld>
            <a:endParaRPr lang="zh-CN" altLang="en-US"/>
          </a:p>
        </p:txBody>
      </p:sp>
    </p:spTree>
    <p:extLst>
      <p:ext uri="{BB962C8B-B14F-4D97-AF65-F5344CB8AC3E}">
        <p14:creationId xmlns:p14="http://schemas.microsoft.com/office/powerpoint/2010/main" val="1638619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并在手机或者电子邮件查看自己的信息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39</a:t>
            </a:fld>
            <a:endParaRPr lang="zh-CN" altLang="en-US"/>
          </a:p>
        </p:txBody>
      </p:sp>
    </p:spTree>
    <p:extLst>
      <p:ext uri="{BB962C8B-B14F-4D97-AF65-F5344CB8AC3E}">
        <p14:creationId xmlns:p14="http://schemas.microsoft.com/office/powerpoint/2010/main" val="316288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因此，本文以此为研究背景，主要研究主题爬虫算法。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其中，爬虫子系统是整个系统的基础和关键，</a:t>
            </a:r>
            <a:r>
              <a:rPr lang="zh-CN" altLang="zh-CN" dirty="0" smtClean="0"/>
              <a:t>该系统是个分布式的爬虫系统，</a:t>
            </a:r>
            <a:r>
              <a:rPr lang="zh-CN" altLang="en-US" dirty="0" smtClean="0"/>
              <a:t>包含一个爬虫服务器端和多个爬虫客户端。</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40</a:t>
            </a:fld>
            <a:endParaRPr lang="zh-CN" altLang="en-US"/>
          </a:p>
        </p:txBody>
      </p:sp>
    </p:spTree>
    <p:extLst>
      <p:ext uri="{BB962C8B-B14F-4D97-AF65-F5344CB8AC3E}">
        <p14:creationId xmlns:p14="http://schemas.microsoft.com/office/powerpoint/2010/main" val="1675842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爬虫服务器端从数据库中读取待</a:t>
            </a:r>
            <a:r>
              <a:rPr lang="zh-CN" altLang="zh-CN" dirty="0" smtClean="0"/>
              <a:t>爬取链接和关键词</a:t>
            </a:r>
            <a:r>
              <a:rPr lang="zh-CN" altLang="en-US" dirty="0" smtClean="0"/>
              <a:t>，使用</a:t>
            </a:r>
            <a:r>
              <a:rPr lang="en-US" altLang="zh-CN" dirty="0" err="1" smtClean="0"/>
              <a:t>RabbitMQ</a:t>
            </a:r>
            <a:r>
              <a:rPr lang="zh-CN" altLang="en-US" dirty="0" smtClean="0"/>
              <a:t>消息队列</a:t>
            </a:r>
            <a:r>
              <a:rPr lang="zh-CN" altLang="zh-CN" dirty="0" smtClean="0"/>
              <a:t>分发到各个爬虫客户端，</a:t>
            </a:r>
            <a:r>
              <a:rPr lang="zh-CN" altLang="en-US" dirty="0" smtClean="0"/>
              <a:t>然后不断地从</a:t>
            </a:r>
            <a:r>
              <a:rPr lang="en-US" altLang="zh-CN" dirty="0" err="1" smtClean="0"/>
              <a:t>RabbitMQ</a:t>
            </a:r>
            <a:r>
              <a:rPr lang="zh-CN" altLang="en-US" dirty="0" smtClean="0"/>
              <a:t>消息队列提取爬虫客户端返回的爬取结果，存入数据库中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41</a:t>
            </a:fld>
            <a:endParaRPr lang="zh-CN" altLang="en-US"/>
          </a:p>
        </p:txBody>
      </p:sp>
    </p:spTree>
    <p:extLst>
      <p:ext uri="{BB962C8B-B14F-4D97-AF65-F5344CB8AC3E}">
        <p14:creationId xmlns:p14="http://schemas.microsoft.com/office/powerpoint/2010/main" val="4065444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各个</a:t>
            </a:r>
            <a:r>
              <a:rPr lang="zh-CN" altLang="zh-CN" dirty="0" smtClean="0"/>
              <a:t>爬虫客户端</a:t>
            </a:r>
            <a:r>
              <a:rPr lang="zh-CN" altLang="en-US" dirty="0" smtClean="0"/>
              <a:t>从</a:t>
            </a:r>
            <a:r>
              <a:rPr lang="en-US" altLang="zh-CN" dirty="0" err="1" smtClean="0"/>
              <a:t>RabbitMQ</a:t>
            </a:r>
            <a:r>
              <a:rPr lang="zh-CN" altLang="en-US" dirty="0" smtClean="0"/>
              <a:t>消息队列提取爬虫</a:t>
            </a:r>
            <a:r>
              <a:rPr lang="zh-CN" altLang="zh-CN" dirty="0" smtClean="0"/>
              <a:t>任务后</a:t>
            </a:r>
            <a:r>
              <a:rPr lang="zh-CN" altLang="en-US" dirty="0" smtClean="0"/>
              <a:t>，根据主题关键词和链接</a:t>
            </a:r>
            <a:r>
              <a:rPr lang="zh-CN" altLang="zh-CN" dirty="0" smtClean="0"/>
              <a:t>爬取页面</a:t>
            </a:r>
            <a:r>
              <a:rPr lang="zh-CN" altLang="en-US" dirty="0" smtClean="0"/>
              <a:t>，</a:t>
            </a:r>
            <a:r>
              <a:rPr lang="zh-CN" altLang="en-US" sz="1200" dirty="0" smtClean="0"/>
              <a:t>放入</a:t>
            </a:r>
            <a:r>
              <a:rPr lang="en-US" altLang="zh-CN" dirty="0" err="1" smtClean="0"/>
              <a:t>RabbitMQ</a:t>
            </a:r>
            <a:r>
              <a:rPr lang="zh-CN" altLang="en-US" dirty="0" smtClean="0"/>
              <a:t>消息队列</a:t>
            </a:r>
            <a:r>
              <a:rPr lang="zh-CN" altLang="zh-CN" sz="1200" dirty="0" smtClean="0"/>
              <a:t>返回给爬虫服务器</a:t>
            </a:r>
            <a:r>
              <a:rPr lang="zh-CN" altLang="zh-CN" dirty="0" smtClean="0"/>
              <a:t>。</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42</a:t>
            </a:fld>
            <a:endParaRPr lang="zh-CN" altLang="en-US"/>
          </a:p>
        </p:txBody>
      </p:sp>
    </p:spTree>
    <p:extLst>
      <p:ext uri="{BB962C8B-B14F-4D97-AF65-F5344CB8AC3E}">
        <p14:creationId xmlns:p14="http://schemas.microsoft.com/office/powerpoint/2010/main" val="37714374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 ，</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43</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l">
              <a:lnSpc>
                <a:spcPct val="150000"/>
              </a:lnSpc>
            </a:pPr>
            <a:r>
              <a:rPr lang="zh-CN" altLang="en-US" dirty="0" smtClean="0"/>
              <a:t>最后是总结展望部分，本文根据主题爬虫的两个关键问题，分别提出基于关键词位置的页面主题相关度计算算法和基于关键词位置的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r>
              <a:rPr lang="zh-CN" altLang="en-US" dirty="0" smtClean="0"/>
              <a:t>并将提出的算法应用到及时推信息推送系统的爬虫子系统中。在此基础上，本文以后的研究方向主要是使用深度学习算法进一步提高链接优先级预测的准确性和使用</a:t>
            </a:r>
            <a:r>
              <a:rPr lang="en-US" altLang="zh-CN" dirty="0" smtClean="0"/>
              <a:t>GPU</a:t>
            </a:r>
            <a:r>
              <a:rPr lang="zh-CN" altLang="en-US" dirty="0" smtClean="0"/>
              <a:t>平台提高算法的爬行效率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44</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DA42C-496F-4146-8A4C-8594505A6FF5}" type="slidenum">
              <a:rPr lang="zh-CN" altLang="en-US" smtClean="0"/>
              <a:t>45</a:t>
            </a:fld>
            <a:endParaRPr lang="zh-CN" altLang="en-US"/>
          </a:p>
        </p:txBody>
      </p:sp>
    </p:spTree>
    <p:extLst>
      <p:ext uri="{BB962C8B-B14F-4D97-AF65-F5344CB8AC3E}">
        <p14:creationId xmlns:p14="http://schemas.microsoft.com/office/powerpoint/2010/main" val="251979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主题爬虫是一种</a:t>
            </a:r>
            <a:r>
              <a:rPr lang="zh-CN" altLang="en-US" dirty="0" smtClean="0"/>
              <a:t>面向主题</a:t>
            </a:r>
            <a:r>
              <a:rPr lang="zh-CN" altLang="en-US" dirty="0" smtClean="0"/>
              <a:t>的爬虫程序，它尽量保证只抓取与主题相关的页面</a:t>
            </a:r>
            <a:r>
              <a:rPr lang="zh-CN" altLang="en-US" dirty="0" smtClean="0"/>
              <a:t>。首先</a:t>
            </a:r>
            <a:r>
              <a:rPr lang="zh-CN" altLang="en-US" dirty="0" smtClean="0"/>
              <a:t>介绍主题爬虫的第一个关键问题，如何计算页面主题相关度。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页面的主题相关度就是</a:t>
            </a:r>
            <a:r>
              <a:rPr lang="zh-CN" altLang="en-US" sz="1200" b="1" dirty="0" smtClean="0">
                <a:solidFill>
                  <a:srgbClr val="FF0000"/>
                </a:solidFill>
              </a:rPr>
              <a:t>页面与主题关键词的相关程度</a:t>
            </a:r>
            <a:r>
              <a:rPr lang="zh-CN" altLang="en-US" dirty="0" smtClean="0"/>
              <a:t>，基于页面主题相关度的爬虫首先从待爬取优先级队列中优先级得分值最高的链接，爬取其页面，然后计算当前页面的主题相关度，接着以此相关度作为其子链接的优先级得分，最后将子链接按照其优先级得分插入到待爬取链接队列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lvl="0" indent="0" algn="just">
                  <a:lnSpc>
                    <a:spcPct val="150000"/>
                  </a:lnSpc>
                  <a:spcAft>
                    <a:spcPts val="0"/>
                  </a:spcAft>
                  <a:buFont typeface="+mj-lt"/>
                  <a:buNone/>
                </a:pP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算法是一种经典的基于页面主题相关度的爬虫算法</a:t>
                </a:r>
                <a:r>
                  <a:rPr lang="zh-CN" altLang="en-US" dirty="0" smtClean="0"/>
                  <a:t>。该算法根据主题关键词是否出现在页面内容中判断页面是否主题相关。忽视了关键词位置的重要性，不能准确地计算页面的主题相关度，并根据页面是否主题相关，赋予其子链接的三个离散的数值作为其优先级得分，许多页面具有相同的优先级，不能</a:t>
                </a:r>
                <a:r>
                  <a:rPr lang="zh-CN" altLang="en-US" dirty="0" smtClean="0"/>
                  <a:t>区分网页的</a:t>
                </a:r>
                <a:r>
                  <a:rPr lang="zh-CN" altLang="en-US" dirty="0" smtClean="0"/>
                  <a:t>重要程度</a:t>
                </a:r>
                <a:endParaRPr lang="zh-CN" altLang="en-US" dirty="0"/>
              </a:p>
            </p:txBody>
          </p:sp>
        </mc:Choice>
        <mc:Fallback xmlns="">
          <p:sp>
            <p:nvSpPr>
              <p:cNvPr id="3" name="备注占位符 2"/>
              <p:cNvSpPr>
                <a:spLocks noGrp="1"/>
              </p:cNvSpPr>
              <p:nvPr>
                <p:ph type="body" idx="1"/>
              </p:nvPr>
            </p:nvSpPr>
            <p:spPr/>
            <p:txBody>
              <a:bodyPr/>
              <a:lstStyle/>
              <a:p>
                <a:pPr marL="0" lvl="0" indent="0" algn="just">
                  <a:lnSpc>
                    <a:spcPct val="150000"/>
                  </a:lnSpc>
                  <a:spcAft>
                    <a:spcPts val="0"/>
                  </a:spcAft>
                  <a:buFont typeface="+mj-lt"/>
                  <a:buNone/>
                </a:pP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算法是一种经典的主题爬虫算法</a:t>
                </a:r>
                <a:r>
                  <a:rPr lang="zh-CN" altLang="en-US" dirty="0" smtClean="0"/>
                  <a:t>。该</a:t>
                </a:r>
                <a:r>
                  <a:rPr lang="zh-CN" altLang="en-US" dirty="0" smtClean="0"/>
                  <a:t>算法根据页面文本是否包含主题关键词判断页面是否主题相关，并设置了一个爬取深度，根据页面是否主题相关和爬取深度是否为</a:t>
                </a:r>
                <a:r>
                  <a:rPr lang="en-US" altLang="zh-CN" dirty="0" smtClean="0"/>
                  <a:t>0</a:t>
                </a:r>
                <a:r>
                  <a:rPr lang="zh-CN" altLang="en-US" dirty="0" smtClean="0"/>
                  <a:t>，其子链接的相关度值分别为</a:t>
                </a:r>
                <a:r>
                  <a:rPr lang="en-US" altLang="zh-CN" dirty="0" smtClean="0"/>
                  <a:t>0</a:t>
                </a:r>
                <a:r>
                  <a:rPr lang="en-US" altLang="zh-CN" baseline="0" dirty="0" smtClean="0"/>
                  <a:t> </a:t>
                </a:r>
                <a:r>
                  <a:rPr lang="zh-CN" altLang="en-US" baseline="0" dirty="0" smtClean="0"/>
                  <a:t>，</a:t>
                </a:r>
                <a:r>
                  <a:rPr lang="en-US" altLang="zh-CN" baseline="0" dirty="0" smtClean="0"/>
                  <a:t>0.5 </a:t>
                </a:r>
                <a:r>
                  <a:rPr lang="zh-CN" altLang="en-US" baseline="0" dirty="0" smtClean="0"/>
                  <a:t>和</a:t>
                </a:r>
                <a:r>
                  <a:rPr lang="en-US" altLang="zh-CN" baseline="0" dirty="0" smtClean="0"/>
                  <a:t>1</a:t>
                </a:r>
                <a:r>
                  <a:rPr lang="zh-CN" altLang="en-US" baseline="0" dirty="0" smtClean="0"/>
                  <a:t>，</a:t>
                </a:r>
                <a:r>
                  <a:rPr lang="zh-CN" altLang="en-US" kern="100" dirty="0" smtClean="0">
                    <a:effectLst/>
                    <a:latin typeface="+mn-ea"/>
                    <a:cs typeface="Times New Roman" panose="02020603050405020304" pitchFamily="18" charset="0"/>
                  </a:rPr>
                  <a:t>主题关键词出现在页面文本中，则主题相关</a:t>
                </a:r>
                <a:r>
                  <a:rPr lang="zh-CN" altLang="en-US" kern="100" dirty="0" smtClean="0">
                    <a:latin typeface="+mn-ea"/>
                    <a:cs typeface="Times New Roman" panose="02020603050405020304" pitchFamily="18" charset="0"/>
                  </a:rPr>
                  <a:t>；主题关键词未出现在页面文本中，则主题不相关</a:t>
                </a:r>
                <a:r>
                  <a:rPr lang="zh-CN" altLang="en-US" kern="100" dirty="0" smtClean="0">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如果</a:t>
                </a:r>
                <a:r>
                  <a:rPr lang="zh-CN" altLang="zh-CN" kern="100" dirty="0">
                    <a:effectLst/>
                    <a:latin typeface="+mn-ea"/>
                    <a:cs typeface="Times New Roman" panose="02020603050405020304" pitchFamily="18" charset="0"/>
                  </a:rPr>
                  <a:t>初始网页是主题相关的，则其子链接</a:t>
                </a:r>
                <a:r>
                  <a:rPr lang="zh-CN" altLang="zh-CN" kern="100" dirty="0" smtClean="0">
                    <a:effectLst/>
                    <a:latin typeface="+mn-ea"/>
                    <a:cs typeface="Times New Roman" panose="02020603050405020304" pitchFamily="18" charset="0"/>
                  </a:rPr>
                  <a:t>的</a:t>
                </a:r>
                <a:r>
                  <a:rPr lang="zh-CN" altLang="en-US" kern="100" dirty="0" smtClean="0">
                    <a:effectLst/>
                    <a:latin typeface="+mn-ea"/>
                    <a:cs typeface="Times New Roman" panose="02020603050405020304" pitchFamily="18" charset="0"/>
                  </a:rPr>
                  <a:t>优先级得分</a:t>
                </a:r>
                <a:r>
                  <a:rPr lang="zh-CN" altLang="zh-CN" kern="100" dirty="0" smtClean="0">
                    <a:effectLst/>
                    <a:latin typeface="+mn-ea"/>
                    <a:cs typeface="Times New Roman" panose="02020603050405020304" pitchFamily="18" charset="0"/>
                  </a:rPr>
                  <a:t>为</a:t>
                </a:r>
                <a:r>
                  <a:rPr lang="en-US" altLang="zh-CN" kern="100" dirty="0">
                    <a:effectLst/>
                    <a:latin typeface="+mn-ea"/>
                    <a:cs typeface="Times New Roman" panose="02020603050405020304" pitchFamily="18" charset="0"/>
                  </a:rPr>
                  <a:t>1</a:t>
                </a:r>
                <a:r>
                  <a:rPr lang="zh-CN" altLang="zh-CN" kern="100" dirty="0">
                    <a:effectLst/>
                    <a:latin typeface="+mn-ea"/>
                    <a:cs typeface="Times New Roman" panose="02020603050405020304" pitchFamily="18" charset="0"/>
                  </a:rPr>
                  <a:t>，</a:t>
                </a:r>
                <a:r>
                  <a:rPr lang="en-US" altLang="zh-CN" kern="100" dirty="0">
                    <a:effectLst/>
                    <a:cs typeface="Times New Roman" panose="02020603050405020304" pitchFamily="18" charset="0"/>
                  </a:rPr>
                  <a:t>depth</a:t>
                </a:r>
                <a:r>
                  <a:rPr lang="zh-CN" altLang="zh-CN" kern="100" dirty="0">
                    <a:effectLst/>
                    <a:latin typeface="+mn-ea"/>
                    <a:cs typeface="Times New Roman" panose="02020603050405020304" pitchFamily="18" charset="0"/>
                  </a:rPr>
                  <a:t>值不变，</a:t>
                </a:r>
                <a:r>
                  <a:rPr lang="zh-CN" altLang="zh-CN" kern="100" dirty="0">
                    <a:latin typeface="+mn-ea"/>
                    <a:cs typeface="Times New Roman" panose="02020603050405020304" pitchFamily="18" charset="0"/>
                  </a:rPr>
                  <a:t>选取</a:t>
                </a:r>
                <a:r>
                  <a:rPr lang="en-US" altLang="zh-CN" kern="100" dirty="0">
                    <a:cs typeface="Times New Roman" panose="02020603050405020304" pitchFamily="18" charset="0"/>
                  </a:rPr>
                  <a:t>a</a:t>
                </a:r>
                <a:r>
                  <a:rPr lang="en-US" altLang="zh-CN" i="0" kern="100">
                    <a:latin typeface="Cambria Math" panose="02040503050406030204" pitchFamily="18" charset="0"/>
                    <a:cs typeface="Times New Roman" panose="02020603050405020304" pitchFamily="18" charset="0"/>
                  </a:rPr>
                  <a:t>×</a:t>
                </a:r>
                <a:r>
                  <a:rPr lang="en-US" altLang="zh-CN" kern="100" dirty="0">
                    <a:cs typeface="Times New Roman" panose="02020603050405020304" pitchFamily="18" charset="0"/>
                  </a:rPr>
                  <a:t>width</a:t>
                </a:r>
                <a:r>
                  <a:rPr lang="zh-CN" altLang="zh-CN" kern="100" dirty="0">
                    <a:latin typeface="+mn-ea"/>
                    <a:cs typeface="Times New Roman" panose="02020603050405020304" pitchFamily="18" charset="0"/>
                  </a:rPr>
                  <a:t>个子链接插入到</a:t>
                </a:r>
                <a:r>
                  <a:rPr lang="zh-CN" altLang="zh-CN" b="1" kern="100" dirty="0">
                    <a:latin typeface="+mn-ea"/>
                    <a:cs typeface="Times New Roman" panose="02020603050405020304" pitchFamily="18" charset="0"/>
                  </a:rPr>
                  <a:t>前端队列</a:t>
                </a:r>
                <a:r>
                  <a:rPr lang="en-US" altLang="zh-CN" kern="100" dirty="0">
                    <a:cs typeface="Times New Roman" panose="02020603050405020304" pitchFamily="18" charset="0"/>
                  </a:rPr>
                  <a:t>B</a:t>
                </a:r>
                <a:r>
                  <a:rPr lang="zh-CN" altLang="zh-CN" kern="100" dirty="0" smtClean="0">
                    <a:latin typeface="+mn-ea"/>
                    <a:cs typeface="Times New Roman" panose="02020603050405020304" pitchFamily="18" charset="0"/>
                  </a:rPr>
                  <a:t>中</a:t>
                </a:r>
                <a:r>
                  <a:rPr lang="zh-CN" altLang="zh-CN" kern="100" dirty="0" smtClean="0">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如果</a:t>
                </a:r>
                <a:r>
                  <a:rPr lang="zh-CN" altLang="zh-CN" kern="100" dirty="0">
                    <a:effectLst/>
                    <a:latin typeface="+mn-ea"/>
                    <a:cs typeface="Times New Roman" panose="02020603050405020304" pitchFamily="18" charset="0"/>
                  </a:rPr>
                  <a:t>初始网页不是主题相关</a:t>
                </a:r>
                <a:r>
                  <a:rPr lang="zh-CN" altLang="zh-CN" kern="100" dirty="0" smtClean="0">
                    <a:effectLst/>
                    <a:latin typeface="+mn-ea"/>
                    <a:cs typeface="Times New Roman" panose="02020603050405020304" pitchFamily="18" charset="0"/>
                  </a:rPr>
                  <a:t>的</a:t>
                </a:r>
                <a:r>
                  <a:rPr lang="zh-CN" altLang="zh-CN" kern="100" dirty="0" smtClean="0">
                    <a:latin typeface="+mn-ea"/>
                    <a:cs typeface="Times New Roman" panose="02020603050405020304" pitchFamily="18" charset="0"/>
                  </a:rPr>
                  <a:t>且</a:t>
                </a:r>
                <a:r>
                  <a:rPr lang="en-US" altLang="zh-CN" kern="100" dirty="0">
                    <a:cs typeface="Times New Roman" panose="02020603050405020304" pitchFamily="18" charset="0"/>
                  </a:rPr>
                  <a:t>depth</a:t>
                </a:r>
                <a:r>
                  <a:rPr lang="zh-CN" altLang="zh-CN" kern="100" dirty="0" smtClean="0">
                    <a:latin typeface="+mn-ea"/>
                    <a:cs typeface="Times New Roman" panose="02020603050405020304" pitchFamily="18" charset="0"/>
                  </a:rPr>
                  <a:t>不</a:t>
                </a:r>
                <a:r>
                  <a:rPr lang="zh-CN" altLang="zh-CN" kern="100" dirty="0">
                    <a:latin typeface="+mn-ea"/>
                    <a:cs typeface="Times New Roman" panose="02020603050405020304" pitchFamily="18" charset="0"/>
                  </a:rPr>
                  <a:t>为</a:t>
                </a:r>
                <a:r>
                  <a:rPr lang="en-US" altLang="zh-CN" kern="100" dirty="0">
                    <a:latin typeface="+mn-ea"/>
                    <a:cs typeface="Times New Roman" panose="02020603050405020304" pitchFamily="18" charset="0"/>
                  </a:rPr>
                  <a:t>0 </a:t>
                </a:r>
                <a:r>
                  <a:rPr lang="zh-CN" altLang="zh-CN" kern="100" dirty="0" smtClean="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则</a:t>
                </a:r>
                <a:r>
                  <a:rPr lang="zh-CN" altLang="zh-CN" kern="100" dirty="0" smtClean="0">
                    <a:effectLst/>
                    <a:latin typeface="+mn-ea"/>
                    <a:cs typeface="Times New Roman" panose="02020603050405020304" pitchFamily="18" charset="0"/>
                  </a:rPr>
                  <a:t>其</a:t>
                </a:r>
                <a:r>
                  <a:rPr lang="zh-CN" altLang="zh-CN" kern="100" dirty="0">
                    <a:latin typeface="+mn-ea"/>
                    <a:cs typeface="Times New Roman" panose="02020603050405020304" pitchFamily="18" charset="0"/>
                  </a:rPr>
                  <a:t>子链接的</a:t>
                </a:r>
                <a:r>
                  <a:rPr lang="zh-CN" altLang="en-US" kern="100" dirty="0">
                    <a:latin typeface="+mn-ea"/>
                    <a:cs typeface="Times New Roman" panose="02020603050405020304" pitchFamily="18" charset="0"/>
                  </a:rPr>
                  <a:t>优先级得分</a:t>
                </a:r>
                <a:r>
                  <a:rPr lang="zh-CN" altLang="zh-CN" kern="100" dirty="0" smtClean="0">
                    <a:effectLst/>
                    <a:latin typeface="+mn-ea"/>
                    <a:cs typeface="Times New Roman" panose="02020603050405020304" pitchFamily="18" charset="0"/>
                  </a:rPr>
                  <a:t>为</a:t>
                </a:r>
                <a:r>
                  <a:rPr lang="en-US" altLang="zh-CN" kern="100" dirty="0" smtClean="0">
                    <a:effectLst/>
                    <a:latin typeface="+mn-ea"/>
                    <a:cs typeface="Times New Roman" panose="02020603050405020304" pitchFamily="18" charset="0"/>
                  </a:rPr>
                  <a:t>0.5</a:t>
                </a:r>
                <a:r>
                  <a:rPr lang="zh-CN" altLang="zh-CN" kern="100" dirty="0" smtClean="0">
                    <a:effectLst/>
                    <a:latin typeface="+mn-ea"/>
                    <a:cs typeface="Times New Roman" panose="02020603050405020304" pitchFamily="18" charset="0"/>
                  </a:rPr>
                  <a:t>，</a:t>
                </a:r>
                <a:r>
                  <a:rPr lang="en-US" altLang="zh-CN" kern="100" dirty="0">
                    <a:cs typeface="Times New Roman" panose="02020603050405020304" pitchFamily="18" charset="0"/>
                  </a:rPr>
                  <a:t> depth</a:t>
                </a:r>
                <a:r>
                  <a:rPr lang="zh-CN" altLang="zh-CN" kern="100" dirty="0" smtClean="0">
                    <a:effectLst/>
                    <a:latin typeface="+mn-ea"/>
                    <a:cs typeface="Times New Roman" panose="02020603050405020304" pitchFamily="18" charset="0"/>
                  </a:rPr>
                  <a:t>值</a:t>
                </a:r>
                <a:r>
                  <a:rPr lang="zh-CN" altLang="zh-CN" kern="100" dirty="0">
                    <a:effectLst/>
                    <a:latin typeface="+mn-ea"/>
                    <a:cs typeface="Times New Roman" panose="02020603050405020304" pitchFamily="18" charset="0"/>
                  </a:rPr>
                  <a:t>减</a:t>
                </a:r>
                <a:r>
                  <a:rPr lang="zh-CN" altLang="zh-CN" kern="100" dirty="0" smtClean="0">
                    <a:effectLst/>
                    <a:latin typeface="+mn-ea"/>
                    <a:cs typeface="Times New Roman" panose="02020603050405020304" pitchFamily="18" charset="0"/>
                  </a:rPr>
                  <a:t>一</a:t>
                </a:r>
                <a:r>
                  <a:rPr lang="zh-CN" altLang="en-US" kern="100" dirty="0" smtClean="0">
                    <a:effectLst/>
                    <a:latin typeface="+mn-ea"/>
                    <a:cs typeface="Times New Roman" panose="02020603050405020304" pitchFamily="18" charset="0"/>
                  </a:rPr>
                  <a:t>，</a:t>
                </a:r>
                <a:r>
                  <a:rPr lang="zh-CN" altLang="zh-CN" kern="100" dirty="0">
                    <a:latin typeface="+mn-ea"/>
                    <a:cs typeface="Times New Roman" panose="02020603050405020304" pitchFamily="18" charset="0"/>
                  </a:rPr>
                  <a:t>选取</a:t>
                </a:r>
                <a:r>
                  <a:rPr lang="en-US" altLang="zh-CN" kern="100" dirty="0">
                    <a:latin typeface="+mn-ea"/>
                    <a:cs typeface="Times New Roman" panose="02020603050405020304" pitchFamily="18" charset="0"/>
                  </a:rPr>
                  <a:t>width</a:t>
                </a:r>
                <a:r>
                  <a:rPr lang="zh-CN" altLang="zh-CN" kern="100" dirty="0">
                    <a:latin typeface="+mn-ea"/>
                    <a:cs typeface="Times New Roman" panose="02020603050405020304" pitchFamily="18" charset="0"/>
                  </a:rPr>
                  <a:t>个子链接插入到</a:t>
                </a:r>
                <a:r>
                  <a:rPr lang="zh-CN" altLang="zh-CN" b="1" kern="100" dirty="0">
                    <a:latin typeface="+mn-ea"/>
                    <a:cs typeface="Times New Roman" panose="02020603050405020304" pitchFamily="18" charset="0"/>
                  </a:rPr>
                  <a:t>中间队列</a:t>
                </a:r>
                <a:r>
                  <a:rPr lang="en-US" altLang="zh-CN" kern="100" dirty="0">
                    <a:cs typeface="Times New Roman" panose="02020603050405020304" pitchFamily="18" charset="0"/>
                  </a:rPr>
                  <a:t>M</a:t>
                </a:r>
                <a:r>
                  <a:rPr lang="zh-CN" altLang="zh-CN" kern="100" dirty="0">
                    <a:latin typeface="+mn-ea"/>
                    <a:cs typeface="Times New Roman" panose="02020603050405020304" pitchFamily="18" charset="0"/>
                  </a:rPr>
                  <a:t>中</a:t>
                </a:r>
                <a:r>
                  <a:rPr lang="zh-CN" altLang="zh-CN" kern="100" dirty="0" smtClean="0">
                    <a:effectLst/>
                    <a:latin typeface="+mn-ea"/>
                    <a:cs typeface="Times New Roman" panose="02020603050405020304" pitchFamily="18" charset="0"/>
                  </a:rPr>
                  <a:t>。剩余</a:t>
                </a:r>
                <a:r>
                  <a:rPr lang="zh-CN" altLang="zh-CN" kern="100" dirty="0">
                    <a:effectLst/>
                    <a:latin typeface="+mn-ea"/>
                    <a:cs typeface="Times New Roman" panose="02020603050405020304" pitchFamily="18" charset="0"/>
                  </a:rPr>
                  <a:t>的子链接插入到</a:t>
                </a:r>
                <a:r>
                  <a:rPr lang="zh-CN" altLang="zh-CN" b="1" kern="100" dirty="0">
                    <a:effectLst/>
                    <a:latin typeface="+mn-ea"/>
                    <a:cs typeface="Times New Roman" panose="02020603050405020304" pitchFamily="18" charset="0"/>
                  </a:rPr>
                  <a:t>末尾队列</a:t>
                </a:r>
                <a:r>
                  <a:rPr lang="en-US" altLang="zh-CN" kern="100" dirty="0">
                    <a:effectLst/>
                    <a:cs typeface="Times New Roman" panose="02020603050405020304" pitchFamily="18" charset="0"/>
                  </a:rPr>
                  <a:t>E</a:t>
                </a:r>
                <a:r>
                  <a:rPr lang="zh-CN" altLang="zh-CN" kern="100" dirty="0" smtClean="0">
                    <a:effectLst/>
                    <a:latin typeface="+mn-ea"/>
                    <a:cs typeface="Times New Roman" panose="02020603050405020304" pitchFamily="18" charset="0"/>
                  </a:rPr>
                  <a:t>中</a:t>
                </a:r>
                <a:r>
                  <a:rPr lang="zh-CN" altLang="en-US" kern="100" dirty="0" smtClean="0">
                    <a:effectLst/>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有充足的时间时才会爬取这个队列的链接</a:t>
                </a:r>
                <a:r>
                  <a:rPr lang="zh-CN" altLang="zh-CN" kern="100" dirty="0" smtClean="0">
                    <a:effectLst/>
                    <a:latin typeface="+mn-ea"/>
                    <a:cs typeface="Times New Roman" panose="02020603050405020304" pitchFamily="18" charset="0"/>
                  </a:rPr>
                  <a:t>。队列</a:t>
                </a:r>
                <a:r>
                  <a:rPr lang="zh-CN" altLang="zh-CN" kern="100" dirty="0">
                    <a:effectLst/>
                    <a:latin typeface="+mn-ea"/>
                    <a:cs typeface="Times New Roman" panose="02020603050405020304" pitchFamily="18" charset="0"/>
                  </a:rPr>
                  <a:t>为空或者时间等其它限制条件达到时停止爬取。</a:t>
                </a:r>
                <a:endParaRPr lang="zh-CN" altLang="zh-CN" sz="1050" kern="100" dirty="0">
                  <a:effectLst/>
                  <a:latin typeface="+mn-ea"/>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smtClean="0"/>
              <a:t>所以本文提出了一种基于关键词位置的页面主题相关度的计算算法。</a:t>
            </a:r>
          </a:p>
          <a:p>
            <a:pPr>
              <a:lnSpc>
                <a:spcPct val="150000"/>
              </a:lnSpc>
            </a:pPr>
            <a:r>
              <a:rPr lang="zh-CN" altLang="en-US" sz="1200" kern="1200" dirty="0" smtClean="0">
                <a:solidFill>
                  <a:schemeClr val="tx1"/>
                </a:solidFill>
                <a:effectLst/>
                <a:latin typeface="+mn-ea"/>
                <a:ea typeface="+mn-ea"/>
                <a:cs typeface="+mn-cs"/>
              </a:rPr>
              <a:t>经观察分析，页面标题和关键词最能代表网页的主题，页面里锚文本一般是其子页面的标题，也能一定程度上反映父页面的主题；因此</a:t>
            </a:r>
            <a:r>
              <a:rPr lang="zh-CN" altLang="zh-CN" sz="1200" dirty="0" smtClean="0">
                <a:latin typeface="+mn-ea"/>
                <a:cs typeface="Times New Roman" panose="02020603050405020304" pitchFamily="18" charset="0"/>
              </a:rPr>
              <a:t>针对主题关键词在网页中出现的</a:t>
            </a:r>
            <a:r>
              <a:rPr lang="zh-CN" altLang="zh-CN" sz="1400" b="1" dirty="0" smtClean="0">
                <a:solidFill>
                  <a:srgbClr val="FF0000"/>
                </a:solidFill>
                <a:latin typeface="+mn-ea"/>
                <a:cs typeface="Times New Roman" panose="02020603050405020304" pitchFamily="18" charset="0"/>
              </a:rPr>
              <a:t>位置</a:t>
            </a:r>
            <a:r>
              <a:rPr lang="zh-CN" altLang="zh-CN" sz="1200" dirty="0" smtClean="0">
                <a:latin typeface="+mn-ea"/>
                <a:cs typeface="Times New Roman" panose="02020603050405020304" pitchFamily="18" charset="0"/>
              </a:rPr>
              <a:t>的不同，赋以不同的</a:t>
            </a:r>
            <a:r>
              <a:rPr lang="zh-CN" altLang="en-US" sz="1400" b="1" dirty="0" smtClean="0">
                <a:solidFill>
                  <a:srgbClr val="FF0000"/>
                </a:solidFill>
                <a:latin typeface="+mn-ea"/>
                <a:cs typeface="Times New Roman" panose="02020603050405020304" pitchFamily="18" charset="0"/>
              </a:rPr>
              <a:t>权重</a:t>
            </a:r>
            <a:r>
              <a:rPr lang="zh-CN" altLang="en-US" sz="1200" dirty="0" smtClean="0">
                <a:latin typeface="+mn-ea"/>
                <a:cs typeface="Times New Roman" panose="02020603050405020304" pitchFamily="18" charset="0"/>
              </a:rPr>
              <a:t>：</a:t>
            </a:r>
            <a:r>
              <a:rPr lang="zh-CN" altLang="en-US" sz="1200" kern="1200" dirty="0" smtClean="0">
                <a:solidFill>
                  <a:schemeClr val="tx1"/>
                </a:solidFill>
                <a:effectLst/>
                <a:latin typeface="+mn-ea"/>
                <a:ea typeface="+mn-ea"/>
                <a:cs typeface="+mn-cs"/>
              </a:rPr>
              <a:t>如果关键词出现在网页的</a:t>
            </a:r>
            <a:r>
              <a:rPr lang="en-US" altLang="zh-CN" sz="1200" kern="1200" dirty="0" smtClean="0">
                <a:solidFill>
                  <a:schemeClr val="tx1"/>
                </a:solidFill>
                <a:effectLst/>
                <a:latin typeface="+mn-ea"/>
                <a:ea typeface="+mn-ea"/>
                <a:cs typeface="+mn-cs"/>
              </a:rPr>
              <a:t>title</a:t>
            </a:r>
            <a:r>
              <a:rPr lang="zh-CN" altLang="en-US" sz="1200" kern="1200" dirty="0" smtClean="0">
                <a:solidFill>
                  <a:schemeClr val="tx1"/>
                </a:solidFill>
                <a:effectLst/>
                <a:latin typeface="+mn-ea"/>
                <a:ea typeface="+mn-ea"/>
                <a:cs typeface="+mn-cs"/>
              </a:rPr>
              <a:t>标签中，其权值最高，赋值为</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；如果主题关键词出现在</a:t>
            </a:r>
            <a:r>
              <a:rPr lang="en-US" altLang="zh-CN" sz="1200" kern="1200" dirty="0" smtClean="0">
                <a:solidFill>
                  <a:schemeClr val="tx1"/>
                </a:solidFill>
                <a:effectLst/>
                <a:latin typeface="+mn-ea"/>
                <a:ea typeface="+mn-ea"/>
                <a:cs typeface="+mn-cs"/>
              </a:rPr>
              <a:t>keywords</a:t>
            </a:r>
            <a:r>
              <a:rPr lang="zh-CN" altLang="en-US" sz="1200" kern="1200" dirty="0" smtClean="0">
                <a:solidFill>
                  <a:schemeClr val="tx1"/>
                </a:solidFill>
                <a:effectLst/>
                <a:latin typeface="+mn-ea"/>
                <a:ea typeface="+mn-ea"/>
                <a:cs typeface="+mn-cs"/>
              </a:rPr>
              <a:t>标签中，其权值次之，赋值为小于</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并大于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如果关键词出现在网页的</a:t>
            </a:r>
            <a:r>
              <a:rPr lang="en-US" altLang="zh-CN" sz="1200" kern="1200" dirty="0" smtClean="0">
                <a:solidFill>
                  <a:schemeClr val="tx1"/>
                </a:solidFill>
                <a:effectLst/>
                <a:latin typeface="+mn-ea"/>
                <a:ea typeface="+mn-ea"/>
                <a:cs typeface="+mn-cs"/>
              </a:rPr>
              <a:t>a</a:t>
            </a:r>
            <a:r>
              <a:rPr lang="zh-CN" altLang="en-US" sz="1200" kern="1200" dirty="0" smtClean="0">
                <a:solidFill>
                  <a:schemeClr val="tx1"/>
                </a:solidFill>
                <a:effectLst/>
                <a:latin typeface="+mn-ea"/>
                <a:ea typeface="+mn-ea"/>
                <a:cs typeface="+mn-cs"/>
              </a:rPr>
              <a:t>标签文本中，其权值最低，赋值小于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6084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因此关键词出现在网页</a:t>
            </a:r>
            <a:r>
              <a:rPr lang="en-US" altLang="zh-CN" dirty="0" smtClean="0"/>
              <a:t>title</a:t>
            </a:r>
            <a:r>
              <a:rPr lang="zh-CN" altLang="en-US" dirty="0" smtClean="0"/>
              <a:t>标签、网页</a:t>
            </a:r>
            <a:r>
              <a:rPr lang="en-US" altLang="zh-CN" dirty="0" smtClean="0"/>
              <a:t>a</a:t>
            </a:r>
            <a:r>
              <a:rPr lang="zh-CN" altLang="en-US" dirty="0" smtClean="0"/>
              <a:t>标签和</a:t>
            </a:r>
            <a:r>
              <a:rPr lang="en-US" altLang="zh-CN" dirty="0" smtClean="0"/>
              <a:t>keywords</a:t>
            </a:r>
            <a:r>
              <a:rPr lang="zh-CN" altLang="en-US" dirty="0" smtClean="0"/>
              <a:t>标签的权值如公式</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所示，其中，由于</a:t>
            </a:r>
            <a:r>
              <a:rPr lang="en-US" altLang="zh-CN" dirty="0" smtClean="0"/>
              <a:t>keywords</a:t>
            </a:r>
            <a:r>
              <a:rPr lang="zh-CN" altLang="en-US" dirty="0" smtClean="0"/>
              <a:t>标签文本是本身就是由多个词语组成，因此直接根据关键词是否出现在</a:t>
            </a:r>
            <a:r>
              <a:rPr lang="en-US" altLang="zh-CN" dirty="0" smtClean="0"/>
              <a:t>keywords</a:t>
            </a:r>
            <a:r>
              <a:rPr lang="zh-CN" altLang="en-US" dirty="0" smtClean="0"/>
              <a:t>标签文本中计算</a:t>
            </a:r>
            <a:r>
              <a:rPr lang="zh-CN" altLang="zh-CN" sz="1200" dirty="0" smtClean="0"/>
              <a:t>权值</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7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31137353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853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97594502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176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lvl1pPr>
              <a:defRPr sz="400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86876067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0935639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84586895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91591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46899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414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2203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699" r:id="rId12"/>
  </p:sldLayoutIdLst>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484784"/>
            <a:ext cx="8280920" cy="3755503"/>
          </a:xfrm>
        </p:spPr>
        <p:txBody>
          <a:bodyPr>
            <a:normAutofit/>
          </a:bodyPr>
          <a:lstStyle/>
          <a:p>
            <a:pPr algn="ctr">
              <a:lnSpc>
                <a:spcPct val="100000"/>
              </a:lnSpc>
            </a:pPr>
            <a:r>
              <a:rPr lang="zh-CN" altLang="en-US" sz="4800" b="1" dirty="0" smtClean="0">
                <a:solidFill>
                  <a:schemeClr val="tx1"/>
                </a:solidFill>
                <a:latin typeface="华文仿宋" panose="02010600040101010101" pitchFamily="2" charset="-122"/>
                <a:ea typeface="华文仿宋" panose="02010600040101010101" pitchFamily="2" charset="-122"/>
              </a:rPr>
              <a:t>基于链接和页面内容的主题爬虫算法的研究与应用</a:t>
            </a: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endParaRPr lang="zh-CN" altLang="en-US" sz="7200" b="1" dirty="0">
              <a:solidFill>
                <a:schemeClr val="tx1"/>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1"/>
                </a:solidFill>
              </a:rPr>
              <a:t>硕士研究生毕业论文答辩</a:t>
            </a:r>
            <a:endParaRPr lang="en-US" altLang="zh-CN" sz="2900" dirty="0" smtClean="0">
              <a:solidFill>
                <a:schemeClr val="tx1"/>
              </a:solidFill>
            </a:endParaRPr>
          </a:p>
          <a:p>
            <a:pPr algn="ctr"/>
            <a:endParaRPr lang="en-US" altLang="zh-CN" sz="2900" dirty="0" smtClean="0">
              <a:solidFill>
                <a:schemeClr val="tx1"/>
              </a:solidFill>
            </a:endParaRPr>
          </a:p>
          <a:p>
            <a:pPr algn="ctr"/>
            <a:r>
              <a:rPr lang="en-US" altLang="zh-CN" sz="2900" b="1" dirty="0" smtClean="0">
                <a:solidFill>
                  <a:schemeClr val="tx1"/>
                </a:solidFill>
              </a:rPr>
              <a:t>2012223040119</a:t>
            </a:r>
            <a:endParaRPr lang="en-US" altLang="zh-CN" b="1"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2015</a:t>
            </a:r>
            <a:r>
              <a:rPr lang="zh-CN" altLang="en-US" dirty="0" smtClean="0">
                <a:solidFill>
                  <a:schemeClr val="tx1"/>
                </a:solidFill>
              </a:rPr>
              <a:t>年</a:t>
            </a:r>
            <a:r>
              <a:rPr lang="en-US" altLang="zh-CN" dirty="0" smtClean="0">
                <a:solidFill>
                  <a:schemeClr val="tx1"/>
                </a:solidFill>
              </a:rPr>
              <a:t>5</a:t>
            </a:r>
            <a:r>
              <a:rPr lang="zh-CN" altLang="en-US" dirty="0" smtClean="0">
                <a:solidFill>
                  <a:schemeClr val="tx1"/>
                </a:solidFill>
              </a:rPr>
              <a:t>月</a:t>
            </a:r>
            <a:r>
              <a:rPr lang="en-US" altLang="zh-CN" dirty="0" smtClean="0">
                <a:solidFill>
                  <a:schemeClr val="tx1"/>
                </a:solidFill>
              </a:rPr>
              <a:t>18</a:t>
            </a:r>
            <a:r>
              <a:rPr lang="zh-CN" altLang="en-US" dirty="0" smtClean="0">
                <a:solidFill>
                  <a:schemeClr val="tx1"/>
                </a:solidFill>
              </a:rPr>
              <a:t>日</a:t>
            </a:r>
            <a:endParaRPr lang="en-US" altLang="zh-CN" dirty="0" smtClean="0">
              <a:solidFill>
                <a:schemeClr val="tx1"/>
              </a:solidFill>
            </a:endParaRPr>
          </a:p>
          <a:p>
            <a:pPr algn="ctr"/>
            <a:r>
              <a:rPr lang="zh-CN" altLang="en-US" dirty="0" smtClean="0">
                <a:solidFill>
                  <a:schemeClr val="tx1"/>
                </a:solidFill>
              </a:rPr>
              <a:t>四川大学计算机学院</a:t>
            </a:r>
            <a:endParaRPr lang="en-US" altLang="zh-CN" dirty="0" smtClean="0">
              <a:solidFill>
                <a:schemeClr val="tx1"/>
              </a:solidFill>
            </a:endParaRPr>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矩形 9"/>
              <p:cNvSpPr/>
              <p:nvPr/>
            </p:nvSpPr>
            <p:spPr>
              <a:xfrm>
                <a:off x="560961" y="2237876"/>
                <a:ext cx="7932164" cy="1015663"/>
              </a:xfrm>
              <a:prstGeom prst="rect">
                <a:avLst/>
              </a:prstGeom>
            </p:spPr>
            <p:txBody>
              <a:bodyPr wrap="square">
                <a:spAutoFit/>
              </a:bodyPr>
              <a:lstStyle/>
              <a:p>
                <a:pPr>
                  <a:lnSpc>
                    <a:spcPct val="150000"/>
                  </a:lnSpc>
                </a:pPr>
                <a:r>
                  <a:rPr lang="zh-CN" altLang="zh-CN" sz="2000" kern="100" dirty="0" smtClean="0">
                    <a:latin typeface="+mn-ea"/>
                    <a:cs typeface="Times New Roman" panose="02020603050405020304" pitchFamily="18" charset="0"/>
                  </a:rPr>
                  <a:t>页面的主题相关</a:t>
                </a:r>
                <a:r>
                  <a:rPr lang="zh-CN" altLang="zh-CN" sz="2000" kern="100" dirty="0">
                    <a:latin typeface="+mn-ea"/>
                    <a:cs typeface="Times New Roman" panose="02020603050405020304" pitchFamily="18" charset="0"/>
                  </a:rPr>
                  <a:t>度</a:t>
                </a:r>
                <a14:m>
                  <m:oMath xmlns:m="http://schemas.openxmlformats.org/officeDocument/2006/math">
                    <m:r>
                      <a:rPr lang="zh-CN" altLang="en-US" sz="2000" kern="100" smtClean="0">
                        <a:solidFill>
                          <a:schemeClr val="accent2"/>
                        </a:solidFill>
                        <a:latin typeface="Cambria Math" panose="02040503050406030204" pitchFamily="18" charset="0"/>
                        <a:cs typeface="Times New Roman" panose="02020603050405020304" pitchFamily="18" charset="0"/>
                      </a:rPr>
                      <m:t>𝒔𝒊𝒎</m:t>
                    </m:r>
                    <m:r>
                      <a:rPr lang="zh-CN" altLang="en-US" sz="2000" kern="100">
                        <a:latin typeface="Cambria Math" panose="02040503050406030204" pitchFamily="18" charset="0"/>
                        <a:cs typeface="Times New Roman" panose="02020603050405020304" pitchFamily="18" charset="0"/>
                      </a:rPr>
                      <m:t>为</m:t>
                    </m:r>
                  </m:oMath>
                </a14:m>
                <a:r>
                  <a:rPr lang="zh-CN" altLang="zh-CN" sz="2000" b="1" kern="100" dirty="0" smtClean="0">
                    <a:solidFill>
                      <a:srgbClr val="FF0000"/>
                    </a:solidFill>
                    <a:latin typeface="+mn-ea"/>
                    <a:cs typeface="Times New Roman" panose="02020603050405020304" pitchFamily="18" charset="0"/>
                  </a:rPr>
                  <a:t>主题</a:t>
                </a:r>
                <a:r>
                  <a:rPr lang="zh-CN" altLang="zh-CN" sz="2000"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sz="2000" i="1" dirty="0" smtClean="0">
                    <a:latin typeface="Times New Roman" panose="02020603050405020304" pitchFamily="18" charset="0"/>
                    <a:ea typeface="宋体" panose="02010600030101010101" pitchFamily="2" charset="-122"/>
                  </a:rPr>
                  <a:t>：</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60961" y="2237876"/>
                <a:ext cx="7932164" cy="1015663"/>
              </a:xfrm>
              <a:prstGeom prst="rect">
                <a:avLst/>
              </a:prstGeom>
              <a:blipFill rotWithShape="0">
                <a:blip r:embed="rId3"/>
                <a:stretch>
                  <a:fillRect l="-769" b="-2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347486" y="3683696"/>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347486" y="3683696"/>
                <a:ext cx="5336938" cy="525272"/>
              </a:xfrm>
              <a:prstGeom prst="rect">
                <a:avLst/>
              </a:prstGeom>
              <a:blipFill rotWithShape="0">
                <a:blip r:embed="rId4"/>
                <a:stretch>
                  <a:fillRect/>
                </a:stretch>
              </a:blipFill>
            </p:spPr>
            <p:txBody>
              <a:bodyPr/>
              <a:lstStyle/>
              <a:p>
                <a:r>
                  <a:rPr lang="zh-CN" altLang="en-US">
                    <a:noFill/>
                  </a:rPr>
                  <a:t> </a:t>
                </a:r>
              </a:p>
            </p:txBody>
          </p:sp>
        </mc:Fallback>
      </mc:AlternateContent>
      <p:sp>
        <p:nvSpPr>
          <p:cNvPr id="12" name="矩形 11"/>
          <p:cNvSpPr/>
          <p:nvPr/>
        </p:nvSpPr>
        <p:spPr>
          <a:xfrm>
            <a:off x="1245262" y="361205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830484" y="4904584"/>
                <a:ext cx="1797300" cy="612648"/>
              </a:xfrm>
              <a:prstGeom prst="accentBorderCallout1">
                <a:avLst>
                  <a:gd name="adj1" fmla="val 40072"/>
                  <a:gd name="adj2" fmla="val 111904"/>
                  <a:gd name="adj3" fmla="val -105754"/>
                  <a:gd name="adj4" fmla="val 151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r>
                      <a:rPr lang="en-US" altLang="zh-CN" b="0" i="0" smtClean="0">
                        <a:latin typeface="Cambria Math" panose="02040503050406030204" pitchFamily="18" charset="0"/>
                      </a:rPr>
                      <m:t>]</m:t>
                    </m:r>
                  </m:oMath>
                </a14:m>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830484" y="4904584"/>
                <a:ext cx="1797300" cy="612648"/>
              </a:xfrm>
              <a:prstGeom prst="accentBorderCallout1">
                <a:avLst>
                  <a:gd name="adj1" fmla="val 40072"/>
                  <a:gd name="adj2" fmla="val 111904"/>
                  <a:gd name="adj3" fmla="val -105754"/>
                  <a:gd name="adj4" fmla="val 151223"/>
                </a:avLst>
              </a:prstGeom>
              <a:blipFill rotWithShape="0">
                <a:blip r:embed="rId5"/>
                <a:stretch>
                  <a:fillRect/>
                </a:stretch>
              </a:blipFill>
            </p:spPr>
            <p:txBody>
              <a:bodyPr/>
              <a:lstStyle/>
              <a:p>
                <a:r>
                  <a:rPr lang="zh-CN" altLang="en-US">
                    <a:noFill/>
                  </a:rPr>
                  <a:t> </a:t>
                </a:r>
              </a:p>
            </p:txBody>
          </p:sp>
        </mc:Fallback>
      </mc:AlternateContent>
      <p:sp>
        <p:nvSpPr>
          <p:cNvPr id="16" name="线形标注 1(带边框和强调线) 15"/>
          <p:cNvSpPr/>
          <p:nvPr/>
        </p:nvSpPr>
        <p:spPr>
          <a:xfrm>
            <a:off x="5683812" y="4878223"/>
            <a:ext cx="2560596" cy="612648"/>
          </a:xfrm>
          <a:prstGeom prst="accentBorderCallout1">
            <a:avLst>
              <a:gd name="adj1" fmla="val 18750"/>
              <a:gd name="adj2" fmla="val -8333"/>
              <a:gd name="adj3" fmla="val -108141"/>
              <a:gd name="adj4" fmla="val -44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
        <p:nvSpPr>
          <p:cNvPr id="13" name="标题 1"/>
          <p:cNvSpPr>
            <a:spLocks noGrp="1"/>
          </p:cNvSpPr>
          <p:nvPr>
            <p:ph type="title"/>
          </p:nvPr>
        </p:nvSpPr>
        <p:spPr>
          <a:xfrm>
            <a:off x="768096" y="585216"/>
            <a:ext cx="7290054" cy="1499616"/>
          </a:xfrm>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zh-CN" altLang="en-US" sz="1800">
                                    <a:latin typeface="Cambria Math" panose="02040503050406030204" pitchFamily="18" charset="0"/>
                                  </a:rPr>
                                  <m:t>= </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𝑡</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𝑡</m:t>
                                        </m:r>
                                      </m:sub>
                                    </m:sSub>
                                  </m:den>
                                </m:f>
                                <m:r>
                                  <a:rPr lang="en-US" altLang="zh-CN" sz="1800" b="0" i="0" smtClean="0">
                                    <a:latin typeface="Cambria Math" panose="02040503050406030204" pitchFamily="18" charset="0"/>
                                  </a:rPr>
                                  <m:t> </m:t>
                                </m:r>
                                <m:r>
                                  <a:rPr lang="zh-CN" altLang="en-US" sz="1800" b="0" i="1" smtClean="0">
                                    <a:latin typeface="Cambria Math" panose="02040503050406030204" pitchFamily="18" charset="0"/>
                                  </a:rPr>
                                  <m:t>，主题关键词在标题中出现的次数除以标题分词后的个数</m:t>
                                </m:r>
                              </m:oMath>
                            </m:oMathPara>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zh-CN" altLang="en-US" sz="1800">
                                    <a:latin typeface="Cambria Math" panose="02040503050406030204" pitchFamily="18" charset="0"/>
                                  </a:rPr>
                                  <m:t>= </m:t>
                                </m:r>
                                <m:r>
                                  <a:rPr lang="zh-CN" altLang="en-US" sz="1800">
                                    <a:latin typeface="Cambria Math" panose="02040503050406030204" pitchFamily="18" charset="0"/>
                                  </a:rPr>
                                  <m:t>𝛼</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𝑙</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𝑙</m:t>
                                        </m:r>
                                      </m:sub>
                                    </m:sSub>
                                  </m:den>
                                </m:f>
                                <m:r>
                                  <a:rPr lang="zh-CN" altLang="en-US" sz="1800" i="1" smtClean="0">
                                    <a:latin typeface="Cambria Math" panose="02040503050406030204" pitchFamily="18" charset="0"/>
                                  </a:rPr>
                                  <m:t>，</m:t>
                                </m:r>
                                <m:r>
                                  <a:rPr lang="zh-CN" altLang="en-US" sz="1800" b="0" i="1" smtClean="0">
                                    <a:latin typeface="Cambria Math" panose="02040503050406030204" pitchFamily="18" charset="0"/>
                                  </a:rPr>
                                  <m:t>主题关键词在锚文本中出现的次数除以锚文本分词后的</m:t>
                                </m:r>
                              </m:oMath>
                            </m:oMathPara>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个数</m:t>
                              </m:r>
                            </m:oMath>
                          </a14:m>
                          <a:r>
                            <a:rPr lang="zh-CN" altLang="en-US" dirty="0" smtClean="0"/>
                            <a:t>，再乘以权值</a:t>
                          </a:r>
                          <a14:m>
                            <m:oMath xmlns:m="http://schemas.openxmlformats.org/officeDocument/2006/math">
                              <m:r>
                                <a:rPr lang="zh-CN" altLang="en-US" sz="1800" smtClean="0">
                                  <a:latin typeface="Cambria Math" panose="02040503050406030204" pitchFamily="18" charset="0"/>
                                </a:rPr>
                                <m:t>𝛼</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关键词主题相关度</a:t>
                          </a:r>
                        </a:p>
                      </a:txBody>
                      <a:tcPr anchor="ctr"/>
                    </a:tc>
                    <a:tc>
                      <a:txBody>
                        <a:bodyPr/>
                        <a:lstStyle/>
                        <a:p>
                          <a:pPr algn="l"/>
                          <a14:m>
                            <m:oMath xmlns:m="http://schemas.openxmlformats.org/officeDocument/2006/math">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r>
                                <a:rPr lang="en-US" altLang="zh-CN" sz="1800">
                                  <a:effectLst/>
                                  <a:latin typeface="Cambria Math" panose="02040503050406030204" pitchFamily="18" charset="0"/>
                                </a:rPr>
                                <m:t>= </m:t>
                              </m:r>
                              <m:r>
                                <a:rPr lang="en-US" altLang="zh-CN" sz="1800">
                                  <a:effectLst/>
                                  <a:latin typeface="Cambria Math" panose="02040503050406030204" pitchFamily="18" charset="0"/>
                                </a:rPr>
                                <m:t>𝛽</m:t>
                              </m:r>
                              <m:sSub>
                                <m:sSubPr>
                                  <m:ctrlPr>
                                    <a:rPr lang="zh-CN" altLang="zh-CN" sz="1800" i="1">
                                      <a:effectLst/>
                                      <a:latin typeface="Cambria Math" panose="02040503050406030204" pitchFamily="18" charset="0"/>
                                    </a:rPr>
                                  </m:ctrlPr>
                                </m:sSubPr>
                                <m:e>
                                  <m:r>
                                    <a:rPr lang="en-US" altLang="zh-CN" sz="1800">
                                      <a:effectLst/>
                                      <a:latin typeface="Cambria Math" panose="02040503050406030204" pitchFamily="18" charset="0"/>
                                    </a:rPr>
                                    <m:t>𝐵</m:t>
                                  </m:r>
                                </m:e>
                                <m:sub>
                                  <m:r>
                                    <a:rPr lang="en-US" altLang="zh-CN" sz="1800">
                                      <a:effectLst/>
                                      <a:latin typeface="Cambria Math" panose="02040503050406030204" pitchFamily="18" charset="0"/>
                                    </a:rPr>
                                    <m:t>𝑘</m:t>
                                  </m:r>
                                </m:sub>
                              </m:sSub>
                            </m:oMath>
                          </a14:m>
                          <a:r>
                            <a:rPr lang="zh-CN" altLang="en-US" dirty="0" smtClean="0"/>
                            <a:t> ，</a:t>
                          </a:r>
                          <a14:m>
                            <m:oMath xmlns:m="http://schemas.openxmlformats.org/officeDocument/2006/math">
                              <m:r>
                                <a:rPr lang="zh-CN" altLang="en-US" sz="1800" b="0" i="1" smtClean="0">
                                  <a:latin typeface="Cambria Math" panose="02040503050406030204" pitchFamily="18" charset="0"/>
                                </a:rPr>
                                <m:t>主题关键词是否出现在关键词，是为</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，不是为</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，再</m:t>
                              </m:r>
                            </m:oMath>
                          </a14:m>
                          <a:endParaRPr lang="en-US" altLang="zh-CN" dirty="0" smtClean="0"/>
                        </a:p>
                        <a:p>
                          <a:pPr algn="l"/>
                          <a:r>
                            <a:rPr lang="zh-CN" altLang="en-US" dirty="0" smtClean="0"/>
                            <a:t>乘以权值</a:t>
                          </a:r>
                          <a14:m>
                            <m:oMath xmlns:m="http://schemas.openxmlformats.org/officeDocument/2006/math">
                              <m:r>
                                <a:rPr lang="en-US" altLang="zh-CN" sz="1800" smtClean="0">
                                  <a:effectLst/>
                                  <a:latin typeface="Cambria Math" panose="02040503050406030204" pitchFamily="18" charset="0"/>
                                </a:rPr>
                                <m:t>𝛽</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smtClean="0">
                                        <a:latin typeface="Cambria Math" panose="02040503050406030204" pitchFamily="18" charset="0"/>
                                      </a:rPr>
                                      <m:t>𝑤</m:t>
                                    </m:r>
                                    <m:r>
                                      <a:rPr lang="en-US" altLang="zh-CN" sz="1800" b="0" i="1" smtClean="0">
                                        <a:latin typeface="Cambria Math" panose="02040503050406030204" pitchFamily="18" charset="0"/>
                                      </a:rPr>
                                      <m:t>=</m:t>
                                    </m:r>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en-US" altLang="zh-CN" sz="1800" smtClean="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en-US" altLang="zh-CN" sz="1800" smtClean="0">
                                    <a:latin typeface="Cambria Math" panose="02040503050406030204" pitchFamily="18" charset="0"/>
                                  </a:rPr>
                                  <m:t>+</m:t>
                                </m:r>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oMath>
                            </m:oMathPara>
                          </a14:m>
                          <a:endParaRPr lang="zh-CN" altLang="en-US" dirty="0"/>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651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endParaRPr lang="zh-CN" altLang="en-US" dirty="0" smtClean="0"/>
                        </a:p>
                      </a:txBody>
                      <a:tcPr anchor="ctr"/>
                    </a:tc>
                    <a:tc>
                      <a:txBody>
                        <a:bodyPr/>
                        <a:lstStyle/>
                        <a:p>
                          <a:endParaRPr lang="zh-CN"/>
                        </a:p>
                      </a:txBody>
                      <a:tcPr anchor="ctr">
                        <a:blipFill rotWithShape="0">
                          <a:blip r:embed="rId3"/>
                          <a:stretch>
                            <a:fillRect l="-18112" t="-170093" r="-170" b="-425234"/>
                          </a:stretch>
                        </a:blipFill>
                      </a:tcPr>
                    </a:tc>
                  </a:tr>
                  <a:tr h="925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a:t>
                          </a:r>
                          <a:r>
                            <a:rPr lang="zh-CN" altLang="en-US" dirty="0" smtClean="0"/>
                            <a:t>相关</a:t>
                          </a:r>
                          <a:r>
                            <a:rPr lang="zh-CN" altLang="en-US" dirty="0" smtClean="0"/>
                            <a:t>度</a:t>
                          </a:r>
                          <a:endParaRPr lang="zh-CN" altLang="en-US" dirty="0" smtClean="0"/>
                        </a:p>
                      </a:txBody>
                      <a:tcPr anchor="ctr"/>
                    </a:tc>
                    <a:tc>
                      <a:txBody>
                        <a:bodyPr/>
                        <a:lstStyle/>
                        <a:p>
                          <a:endParaRPr lang="zh-CN"/>
                        </a:p>
                      </a:txBody>
                      <a:tcPr anchor="ctr">
                        <a:blipFill rotWithShape="0">
                          <a:blip r:embed="rId3"/>
                          <a:stretch>
                            <a:fillRect l="-18112" t="-190132" r="-170" b="-199342"/>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a:t>
                          </a:r>
                          <a:r>
                            <a:rPr lang="zh-CN" altLang="en-US" sz="1800" b="1" kern="1200" dirty="0" smtClean="0">
                              <a:solidFill>
                                <a:schemeClr val="lt1"/>
                              </a:solidFill>
                              <a:latin typeface="+mn-lt"/>
                              <a:ea typeface="+mn-ea"/>
                              <a:cs typeface="+mn-cs"/>
                            </a:rPr>
                            <a:t>度</a:t>
                          </a:r>
                          <a:endParaRPr lang="zh-CN" altLang="en-US" sz="1800" b="1" kern="1200" dirty="0" smtClean="0">
                            <a:solidFill>
                              <a:schemeClr val="lt1"/>
                            </a:solidFill>
                            <a:latin typeface="+mn-lt"/>
                            <a:ea typeface="+mn-ea"/>
                            <a:cs typeface="+mn-cs"/>
                          </a:endParaRPr>
                        </a:p>
                      </a:txBody>
                      <a:tcPr anchor="ctr"/>
                    </a:tc>
                    <a:tc>
                      <a:txBody>
                        <a:bodyPr/>
                        <a:lstStyle/>
                        <a:p>
                          <a:endParaRPr lang="zh-CN"/>
                        </a:p>
                      </a:txBody>
                      <a:tcPr anchor="ctr">
                        <a:blipFill rotWithShape="0">
                          <a:blip r:embed="rId3"/>
                          <a:stretch>
                            <a:fillRect l="-18112" t="-416038" r="-170" b="-185849"/>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112" t="-520952" r="-170" b="-87619"/>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Fallback>
      </mc:AlternateContent>
      <p:sp>
        <p:nvSpPr>
          <p:cNvPr id="3" name="矩形 2"/>
          <p:cNvSpPr/>
          <p:nvPr/>
        </p:nvSpPr>
        <p:spPr>
          <a:xfrm>
            <a:off x="1691680" y="2924944"/>
            <a:ext cx="7166569" cy="2304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76200">
                <a:solidFill>
                  <a:schemeClr val="tx1"/>
                </a:solidFill>
              </a:ln>
            </a:endParaRPr>
          </a:p>
        </p:txBody>
      </p:sp>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527271" y="4494070"/>
                <a:ext cx="2060629"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𝐸𝑓𝑓𝑖𝑐𝑖𝑒𝑛𝑐𝑦</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527271" y="4494070"/>
                <a:ext cx="2060629"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7676527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 </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267435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608777900"/>
              </p:ext>
            </p:extLst>
          </p:nvPr>
        </p:nvGraphicFramePr>
        <p:xfrm>
          <a:off x="4499992" y="1844824"/>
          <a:ext cx="4644008" cy="47525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3060544393"/>
              </p:ext>
            </p:extLst>
          </p:nvPr>
        </p:nvGraphicFramePr>
        <p:xfrm>
          <a:off x="0" y="1844824"/>
          <a:ext cx="4572000" cy="46805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34559" t="-16779" b="-217450"/>
                          </a:stretch>
                        </a:blipFill>
                      </a:tcP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293096"/>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a:t>对比</a:t>
            </a:r>
            <a:r>
              <a:rPr lang="zh-CN" altLang="en-US" dirty="0" smtClean="0"/>
              <a:t>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smtClean="0"/>
              <a:t>1000</a:t>
            </a:r>
            <a:r>
              <a:rPr lang="zh-CN" altLang="en-US" dirty="0" smtClean="0"/>
              <a:t>个</a:t>
            </a:r>
            <a:r>
              <a:rPr lang="zh-CN" altLang="en-US" dirty="0"/>
              <a:t>页面，</a:t>
            </a:r>
            <a:r>
              <a:rPr lang="zh-CN" altLang="en-US" dirty="0" smtClean="0"/>
              <a:t>统计的爬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6235853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7" name="图表 6"/>
          <p:cNvGraphicFramePr/>
          <p:nvPr>
            <p:extLst>
              <p:ext uri="{D42A27DB-BD31-4B8C-83A1-F6EECF244321}">
                <p14:modId xmlns:p14="http://schemas.microsoft.com/office/powerpoint/2010/main" val="968064555"/>
              </p:ext>
            </p:extLst>
          </p:nvPr>
        </p:nvGraphicFramePr>
        <p:xfrm>
          <a:off x="-137602" y="1844824"/>
          <a:ext cx="4709602" cy="46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148006310"/>
              </p:ext>
            </p:extLst>
          </p:nvPr>
        </p:nvGraphicFramePr>
        <p:xfrm>
          <a:off x="4355976" y="1844824"/>
          <a:ext cx="4761223" cy="468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642819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043287729"/>
                  </p:ext>
                </p:extLst>
              </p:nvPr>
            </p:nvGraphicFramePr>
            <p:xfrm>
              <a:off x="107504" y="2564904"/>
              <a:ext cx="8856985" cy="2592287"/>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19056">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81287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3720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657.07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397.76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24.39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043287729"/>
                  </p:ext>
                </p:extLst>
              </p:nvPr>
            </p:nvGraphicFramePr>
            <p:xfrm>
              <a:off x="107504" y="2564904"/>
              <a:ext cx="8856985" cy="2592287"/>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19056">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59231" t="-23704" b="-215556"/>
                          </a:stretch>
                        </a:blipFill>
                      </a:tcPr>
                    </a:tc>
                  </a:tr>
                  <a:tr h="81287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3720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657.07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397.76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24.39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365104"/>
            <a:ext cx="1224136"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58117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5" name="矩形 4"/>
          <p:cNvSpPr/>
          <p:nvPr/>
        </p:nvSpPr>
        <p:spPr>
          <a:xfrm>
            <a:off x="3200784" y="4043876"/>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9" name="肘形连接符 8"/>
          <p:cNvCxnSpPr>
            <a:stCxn id="13" idx="6"/>
            <a:endCxn id="15"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stCxn id="13" idx="6"/>
            <a:endCxn id="14"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a:stCxn id="14" idx="3"/>
            <a:endCxn id="16"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5" idx="3"/>
            <a:endCxn id="16"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内容概要</a:t>
            </a:r>
            <a:endParaRPr lang="zh-CN" altLang="en-US" dirty="0"/>
          </a:p>
        </p:txBody>
      </p:sp>
      <p:sp>
        <p:nvSpPr>
          <p:cNvPr id="4" name="矩形 3"/>
          <p:cNvSpPr/>
          <p:nvPr/>
        </p:nvSpPr>
        <p:spPr>
          <a:xfrm>
            <a:off x="755577" y="2060848"/>
            <a:ext cx="7416824" cy="4023360"/>
          </a:xfrm>
          <a:prstGeom prst="rect">
            <a:avLst/>
          </a:prstGeom>
          <a:noFill/>
          <a:ln>
            <a:noFill/>
          </a:ln>
        </p:spPr>
        <p:txBody>
          <a:bodyPr/>
          <a:lstStyle/>
          <a:p>
            <a:pPr lvl="0" algn="l" rtl="0">
              <a:lnSpc>
                <a:spcPct val="180000"/>
              </a:lnSpc>
            </a:pPr>
            <a:r>
              <a:rPr lang="zh-CN" altLang="en-US" sz="2400" b="0" dirty="0" smtClean="0"/>
              <a:t>选题背景及意义</a:t>
            </a:r>
            <a:endParaRPr lang="en-US" altLang="zh-CN" sz="2400" b="0" dirty="0" smtClean="0"/>
          </a:p>
          <a:p>
            <a:pPr lvl="0" algn="l" rtl="0">
              <a:lnSpc>
                <a:spcPct val="180000"/>
              </a:lnSpc>
            </a:pPr>
            <a:r>
              <a:rPr lang="zh-CN" altLang="en-US" sz="2400" dirty="0" smtClean="0"/>
              <a:t>主要工作</a:t>
            </a:r>
            <a:endParaRPr lang="zh-CN" altLang="en-US" sz="2400" b="0" dirty="0"/>
          </a:p>
          <a:p>
            <a:pPr marL="702900" lvl="0" indent="-342900" algn="l" rtl="0">
              <a:lnSpc>
                <a:spcPct val="180000"/>
              </a:lnSpc>
              <a:buFont typeface="Wingdings" panose="05000000000000000000" pitchFamily="2" charset="2"/>
              <a:buChar char="Ø"/>
            </a:pPr>
            <a:r>
              <a:rPr lang="zh-CN" altLang="en-US" sz="2400" b="1" dirty="0" smtClean="0"/>
              <a:t>页面主题相关度计算</a:t>
            </a:r>
            <a:endParaRPr lang="zh-CN" altLang="en-US" sz="2400" b="1" dirty="0"/>
          </a:p>
          <a:p>
            <a:pPr marL="702900" lvl="0" indent="-342900" algn="l">
              <a:lnSpc>
                <a:spcPct val="180000"/>
              </a:lnSpc>
              <a:buFont typeface="Wingdings" panose="05000000000000000000" pitchFamily="2" charset="2"/>
              <a:buChar char="Ø"/>
            </a:pPr>
            <a:r>
              <a:rPr lang="zh-CN" altLang="en-US" sz="2400" b="1" dirty="0" smtClean="0"/>
              <a:t>链接优先级计算</a:t>
            </a:r>
            <a:endParaRPr lang="zh-CN" altLang="en-US" sz="2400" b="1" dirty="0"/>
          </a:p>
          <a:p>
            <a:pPr marL="702900" lvl="0" indent="-342900" algn="l" rtl="0">
              <a:lnSpc>
                <a:spcPct val="180000"/>
              </a:lnSpc>
              <a:buFont typeface="Wingdings" panose="05000000000000000000" pitchFamily="2" charset="2"/>
              <a:buChar char="Ø"/>
            </a:pPr>
            <a:r>
              <a:rPr lang="zh-CN" altLang="en-US" sz="2400" b="1" dirty="0" smtClean="0"/>
              <a:t>及时推信息推送系统的实现</a:t>
            </a:r>
            <a:endParaRPr lang="zh-CN" altLang="en-US" sz="2400" dirty="0"/>
          </a:p>
          <a:p>
            <a:pPr lvl="0" algn="l" rtl="0">
              <a:lnSpc>
                <a:spcPct val="180000"/>
              </a:lnSpc>
            </a:pPr>
            <a:r>
              <a:rPr lang="zh-CN" altLang="en-US" sz="2400" b="0" dirty="0" smtClean="0"/>
              <a:t>总结与展望</a:t>
            </a:r>
            <a:endParaRPr lang="zh-CN" altLang="en-US" sz="2400" b="0" dirty="0"/>
          </a:p>
        </p:txBody>
      </p:sp>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35421" y="4773168"/>
            <a:ext cx="8073156" cy="923330"/>
          </a:xfrm>
          <a:prstGeom prst="rect">
            <a:avLst/>
          </a:prstGeom>
        </p:spPr>
        <p:txBody>
          <a:bodyPr wrap="square">
            <a:spAutoFit/>
          </a:bodyPr>
          <a:lstStyle/>
          <a:p>
            <a:pPr algn="ctr"/>
            <a:endParaRPr lang="en-US" altLang="zh-CN" dirty="0" smtClean="0"/>
          </a:p>
          <a:p>
            <a:pPr algn="ctr"/>
            <a:r>
              <a:rPr lang="zh-CN" altLang="en-US" dirty="0" smtClean="0"/>
              <a:t>链接优先级：</a:t>
            </a:r>
            <a:r>
              <a:rPr lang="zh-CN" altLang="en-US" dirty="0" smtClean="0">
                <a:solidFill>
                  <a:srgbClr val="FF0000"/>
                </a:solidFill>
              </a:rPr>
              <a:t>子</a:t>
            </a:r>
            <a:r>
              <a:rPr lang="zh-CN" altLang="en-US" b="1" dirty="0" smtClean="0">
                <a:solidFill>
                  <a:srgbClr val="FF0000"/>
                </a:solidFill>
              </a:rPr>
              <a:t>链接的优先级得分</a:t>
            </a:r>
            <a:r>
              <a:rPr lang="en-US" altLang="zh-CN" b="1" dirty="0" smtClean="0">
                <a:solidFill>
                  <a:srgbClr val="FF0000"/>
                </a:solidFill>
              </a:rPr>
              <a:t>,</a:t>
            </a:r>
            <a:r>
              <a:rPr lang="zh-CN" altLang="en-US" b="1" dirty="0" smtClean="0">
                <a:solidFill>
                  <a:srgbClr val="FF0000"/>
                </a:solidFill>
              </a:rPr>
              <a:t>得分高的链接优先爬取</a:t>
            </a:r>
            <a:r>
              <a:rPr lang="zh-CN" altLang="en-US" dirty="0" smtClean="0"/>
              <a:t>。</a:t>
            </a:r>
            <a:endParaRPr lang="en-US" altLang="zh-CN" dirty="0" smtClean="0"/>
          </a:p>
          <a:p>
            <a:endParaRPr lang="en-US" altLang="zh-CN" dirty="0" smtClean="0"/>
          </a:p>
        </p:txBody>
      </p:sp>
      <p:pic>
        <p:nvPicPr>
          <p:cNvPr id="3" name="图片 2"/>
          <p:cNvPicPr>
            <a:picLocks noChangeAspect="1"/>
          </p:cNvPicPr>
          <p:nvPr/>
        </p:nvPicPr>
        <p:blipFill>
          <a:blip r:embed="rId3"/>
          <a:stretch>
            <a:fillRect/>
          </a:stretch>
        </p:blipFill>
        <p:spPr>
          <a:xfrm>
            <a:off x="376874" y="2350350"/>
            <a:ext cx="8390251" cy="2157300"/>
          </a:xfrm>
          <a:prstGeom prst="rect">
            <a:avLst/>
          </a:prstGeom>
        </p:spPr>
      </p:pic>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6" name="文本框 5"/>
          <p:cNvSpPr txBox="1"/>
          <p:nvPr/>
        </p:nvSpPr>
        <p:spPr>
          <a:xfrm>
            <a:off x="2483768" y="1921500"/>
            <a:ext cx="4968552" cy="1200329"/>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sp>
        <p:nvSpPr>
          <p:cNvPr id="4" name="矩形 3"/>
          <p:cNvSpPr/>
          <p:nvPr/>
        </p:nvSpPr>
        <p:spPr>
          <a:xfrm>
            <a:off x="772349" y="4789556"/>
            <a:ext cx="7290054" cy="1754326"/>
          </a:xfrm>
          <a:prstGeom prst="rect">
            <a:avLst/>
          </a:prstGeom>
        </p:spPr>
        <p:txBody>
          <a:bodyPr wrap="square">
            <a:spAutoFit/>
          </a:bodyPr>
          <a:lstStyle/>
          <a:p>
            <a:pPr>
              <a:lnSpc>
                <a:spcPct val="200000"/>
              </a:lnSpc>
              <a:buFont typeface="Wingdings" panose="05000000000000000000" pitchFamily="2" charset="2"/>
              <a:buChar char="n"/>
            </a:pPr>
            <a:r>
              <a:rPr lang="zh-CN" altLang="en-US" dirty="0"/>
              <a:t> 没有考虑页面主题是否相关，会爬取大量主题无关的页面</a:t>
            </a:r>
            <a:r>
              <a:rPr lang="zh-CN" altLang="zh-CN" dirty="0"/>
              <a:t>。</a:t>
            </a:r>
            <a:endParaRPr lang="en-US" altLang="zh-CN" dirty="0"/>
          </a:p>
          <a:p>
            <a:pPr>
              <a:lnSpc>
                <a:spcPct val="200000"/>
              </a:lnSpc>
              <a:buFont typeface="Wingdings" panose="05000000000000000000" pitchFamily="2" charset="2"/>
              <a:buChar char="n"/>
            </a:pPr>
            <a:r>
              <a:rPr lang="zh-CN" altLang="en-US" dirty="0"/>
              <a:t>  爬虫初期无法确定比较完整的网页链接结构，不能准确地代表待爬取链接的优先级</a:t>
            </a:r>
            <a:r>
              <a:rPr lang="zh-CN" altLang="zh-CN" dirty="0"/>
              <a:t>。</a:t>
            </a:r>
            <a:endParaRPr lang="zh-CN" altLang="en-US" dirty="0"/>
          </a:p>
        </p:txBody>
      </p:sp>
      <p:pic>
        <p:nvPicPr>
          <p:cNvPr id="8" name="图片 7"/>
          <p:cNvPicPr>
            <a:picLocks noChangeAspect="1"/>
          </p:cNvPicPr>
          <p:nvPr/>
        </p:nvPicPr>
        <p:blipFill>
          <a:blip r:embed="rId3"/>
          <a:stretch>
            <a:fillRect/>
          </a:stretch>
        </p:blipFill>
        <p:spPr>
          <a:xfrm>
            <a:off x="67527" y="2800844"/>
            <a:ext cx="9076473" cy="1596051"/>
          </a:xfrm>
          <a:prstGeom prst="rect">
            <a:avLst/>
          </a:prstGeom>
        </p:spPr>
      </p:pic>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85216"/>
            <a:ext cx="8090154" cy="1499616"/>
          </a:xfrm>
        </p:spPr>
        <p:txBody>
          <a:bodyPr/>
          <a:lstStyle/>
          <a:p>
            <a:r>
              <a:rPr lang="zh-CN" altLang="en-US" dirty="0" smtClean="0"/>
              <a:t>基于页面主题的</a:t>
            </a:r>
            <a:r>
              <a:rPr lang="en-US" altLang="zh-CN" cap="none" dirty="0" smtClean="0">
                <a:latin typeface="+mn-lt"/>
              </a:rPr>
              <a:t>Page Rank</a:t>
            </a:r>
            <a:r>
              <a:rPr lang="zh-CN" altLang="en-US" dirty="0" smtClean="0"/>
              <a:t>算法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67732553"/>
              </p:ext>
            </p:extLst>
          </p:nvPr>
        </p:nvGraphicFramePr>
        <p:xfrm>
          <a:off x="628650" y="194474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5" y="585216"/>
            <a:ext cx="8375905" cy="1499616"/>
          </a:xfrm>
        </p:spPr>
        <p:txBody>
          <a:bodyPr>
            <a:normAutofit/>
          </a:bodyPr>
          <a:lstStyle/>
          <a:p>
            <a:r>
              <a:rPr lang="zh-CN" altLang="en-US" dirty="0"/>
              <a:t>基于页面主题的</a:t>
            </a:r>
            <a:r>
              <a:rPr lang="en-US" altLang="zh-CN" cap="none" dirty="0">
                <a:latin typeface="+mn-lt"/>
              </a:rPr>
              <a:t>Page Rank</a:t>
            </a:r>
            <a:r>
              <a:rPr lang="zh-CN" altLang="en-US" dirty="0" smtClean="0"/>
              <a:t>算法</a:t>
            </a:r>
            <a:endParaRPr lang="zh-CN" altLang="en-US" dirty="0"/>
          </a:p>
        </p:txBody>
      </p:sp>
      <p:sp>
        <p:nvSpPr>
          <p:cNvPr id="5" name="矩形 4"/>
          <p:cNvSpPr/>
          <p:nvPr/>
        </p:nvSpPr>
        <p:spPr>
          <a:xfrm>
            <a:off x="560695" y="5187393"/>
            <a:ext cx="7704856" cy="1015663"/>
          </a:xfrm>
          <a:prstGeom prst="rect">
            <a:avLst/>
          </a:prstGeom>
        </p:spPr>
        <p:txBody>
          <a:bodyPr wrap="square">
            <a:spAutoFit/>
          </a:bodyPr>
          <a:lstStyle/>
          <a:p>
            <a:pPr>
              <a:lnSpc>
                <a:spcPct val="150000"/>
              </a:lnSpc>
            </a:pPr>
            <a:r>
              <a:rPr lang="zh-CN" altLang="zh-CN" sz="2000" dirty="0"/>
              <a:t>算法中考虑到无法根据整个</a:t>
            </a:r>
            <a:r>
              <a:rPr lang="zh-CN" altLang="zh-CN" sz="2000" dirty="0" smtClean="0"/>
              <a:t>互联网</a:t>
            </a:r>
            <a:r>
              <a:rPr lang="zh-CN" altLang="en-US" sz="2000" dirty="0" smtClean="0"/>
              <a:t>的网页链接结构</a:t>
            </a:r>
            <a:r>
              <a:rPr lang="zh-CN" altLang="zh-CN" sz="2000" dirty="0" smtClean="0"/>
              <a:t>计算</a:t>
            </a:r>
            <a:r>
              <a:rPr lang="zh-CN" altLang="zh-CN" sz="2000" dirty="0"/>
              <a:t>链接的</a:t>
            </a:r>
            <a:r>
              <a:rPr lang="en-US" altLang="zh-CN" sz="2000" dirty="0"/>
              <a:t>Page Rank</a:t>
            </a:r>
            <a:r>
              <a:rPr lang="zh-CN" altLang="zh-CN" sz="2000" dirty="0"/>
              <a:t>值，只计算了从初始链接开始后的局部链接的</a:t>
            </a:r>
            <a:r>
              <a:rPr lang="en-US" altLang="zh-CN" sz="2000" dirty="0"/>
              <a:t>Page Rank</a:t>
            </a:r>
            <a:r>
              <a:rPr lang="zh-CN" altLang="zh-CN" sz="2000" dirty="0"/>
              <a:t>值。</a:t>
            </a:r>
            <a:endParaRPr lang="zh-CN" altLang="en-US" sz="2000" dirty="0"/>
          </a:p>
        </p:txBody>
      </p:sp>
      <mc:AlternateContent xmlns:mc="http://schemas.openxmlformats.org/markup-compatibility/2006" xmlns:a14="http://schemas.microsoft.com/office/drawing/2010/main">
        <mc:Choice Requires="a14">
          <p:sp>
            <p:nvSpPr>
              <p:cNvPr id="6" name="矩形 5"/>
              <p:cNvSpPr/>
              <p:nvPr/>
            </p:nvSpPr>
            <p:spPr>
              <a:xfrm>
                <a:off x="395536" y="2339128"/>
                <a:ext cx="8280919" cy="400110"/>
              </a:xfrm>
              <a:prstGeom prst="rect">
                <a:avLst/>
              </a:prstGeom>
            </p:spPr>
            <p:txBody>
              <a:bodyPr wrap="square">
                <a:spAutoFit/>
              </a:bodyPr>
              <a:lstStyle/>
              <a:p>
                <a:r>
                  <a:rPr lang="zh-CN" altLang="zh-CN" sz="2000" dirty="0" smtClean="0"/>
                  <a:t>待爬取链接的综合权值</a:t>
                </a:r>
                <a14:m>
                  <m:oMath xmlns:m="http://schemas.openxmlformats.org/officeDocument/2006/math">
                    <m:sSub>
                      <m:sSubPr>
                        <m:ctrlPr>
                          <a:rPr lang="zh-CN" altLang="zh-CN" sz="2000" i="1" smtClean="0">
                            <a:solidFill>
                              <a:schemeClr val="accent2"/>
                            </a:solidFill>
                            <a:latin typeface="Cambria Math" panose="02040503050406030204" pitchFamily="18" charset="0"/>
                          </a:rPr>
                        </m:ctrlPr>
                      </m:sSubPr>
                      <m:e>
                        <m:r>
                          <a:rPr lang="en-US" altLang="zh-CN" sz="2000">
                            <a:solidFill>
                              <a:schemeClr val="accent2"/>
                            </a:solidFill>
                            <a:latin typeface="Cambria Math" panose="02040503050406030204" pitchFamily="18" charset="0"/>
                          </a:rPr>
                          <m:t>𝑾</m:t>
                        </m:r>
                      </m:e>
                      <m:sub>
                        <m:r>
                          <a:rPr lang="en-US" altLang="zh-CN" sz="2000">
                            <a:solidFill>
                              <a:schemeClr val="accent2"/>
                            </a:solidFill>
                            <a:latin typeface="Cambria Math" panose="02040503050406030204" pitchFamily="18" charset="0"/>
                          </a:rPr>
                          <m:t>𝑷𝑭</m:t>
                        </m:r>
                      </m:sub>
                    </m:sSub>
                    <m:r>
                      <a:rPr lang="zh-CN" altLang="en-US" sz="2000">
                        <a:latin typeface="Cambria Math" panose="02040503050406030204" pitchFamily="18" charset="0"/>
                      </a:rPr>
                      <m:t>为</m:t>
                    </m:r>
                  </m:oMath>
                </a14:m>
                <a:r>
                  <a:rPr lang="en-US" altLang="zh-CN" sz="2000" dirty="0" smtClean="0">
                    <a:latin typeface="Cambria Math" panose="02040503050406030204" pitchFamily="18" charset="0"/>
                  </a:rPr>
                  <a:t>:</a:t>
                </a:r>
              </a:p>
            </p:txBody>
          </p:sp>
        </mc:Choice>
        <mc:Fallback xmlns="">
          <p:sp>
            <p:nvSpPr>
              <p:cNvPr id="6" name="矩形 5"/>
              <p:cNvSpPr>
                <a:spLocks noRot="1" noChangeAspect="1" noMove="1" noResize="1" noEditPoints="1" noAdjustHandles="1" noChangeArrowheads="1" noChangeShapeType="1" noTextEdit="1"/>
              </p:cNvSpPr>
              <p:nvPr/>
            </p:nvSpPr>
            <p:spPr>
              <a:xfrm>
                <a:off x="395536" y="2339128"/>
                <a:ext cx="8280919" cy="400110"/>
              </a:xfrm>
              <a:prstGeom prst="rect">
                <a:avLst/>
              </a:prstGeom>
              <a:blipFill rotWithShape="0">
                <a:blip r:embed="rId3"/>
                <a:stretch>
                  <a:fillRect l="-810" t="-12308"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3728" y="3183769"/>
                <a:ext cx="53052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𝑃𝐹</m:t>
                          </m:r>
                        </m:sub>
                      </m:sSub>
                      <m:r>
                        <a:rPr lang="zh-CN" altLang="en-US" sz="2000" i="0">
                          <a:latin typeface="Cambria Math" panose="02040503050406030204" pitchFamily="18" charset="0"/>
                        </a:rPr>
                        <m:t>=</m:t>
                      </m:r>
                      <m:r>
                        <a:rPr lang="zh-CN" altLang="en-US" sz="2000" i="1">
                          <a:latin typeface="Cambria Math" panose="02040503050406030204" pitchFamily="18" charset="0"/>
                        </a:rPr>
                        <m:t>𝛾</m:t>
                      </m:r>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𝑹</m:t>
                      </m:r>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𝛾</m:t>
                          </m:r>
                        </m:e>
                      </m:d>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𝒔𝒊𝒎</m:t>
                      </m:r>
                      <m:r>
                        <a:rPr lang="en-US" altLang="zh-CN" sz="2000" b="0" i="1" smtClean="0">
                          <a:latin typeface="Cambria Math" panose="02040503050406030204" pitchFamily="18" charset="0"/>
                        </a:rPr>
                        <m:t>        </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0&lt;</m:t>
                          </m:r>
                          <m:r>
                            <a:rPr lang="zh-CN" altLang="en-US" sz="2000" i="1">
                              <a:latin typeface="Cambria Math" panose="02040503050406030204" pitchFamily="18" charset="0"/>
                            </a:rPr>
                            <m:t>𝛾</m:t>
                          </m:r>
                          <m:r>
                            <a:rPr lang="zh-CN" altLang="en-US" sz="2000" i="0">
                              <a:latin typeface="Cambria Math" panose="02040503050406030204" pitchFamily="18" charset="0"/>
                            </a:rPr>
                            <m:t>&lt;1</m:t>
                          </m:r>
                        </m:e>
                      </m:d>
                      <m:r>
                        <a:rPr lang="zh-CN" altLang="en-US" sz="2000" i="0">
                          <a:latin typeface="Cambria Math" panose="02040503050406030204" pitchFamily="18" charset="0"/>
                        </a:rPr>
                        <m:t>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123728" y="3183769"/>
                <a:ext cx="5305235" cy="400110"/>
              </a:xfrm>
              <a:prstGeom prst="rect">
                <a:avLst/>
              </a:prstGeom>
              <a:blipFill rotWithShape="0">
                <a:blip r:embed="rId4"/>
                <a:stretch>
                  <a:fillRect b="-7576"/>
                </a:stretch>
              </a:blipFill>
            </p:spPr>
            <p:txBody>
              <a:bodyPr/>
              <a:lstStyle/>
              <a:p>
                <a:r>
                  <a:rPr lang="zh-CN" altLang="en-US">
                    <a:noFill/>
                  </a:rPr>
                  <a:t> </a:t>
                </a:r>
              </a:p>
            </p:txBody>
          </p:sp>
        </mc:Fallback>
      </mc:AlternateContent>
      <p:sp>
        <p:nvSpPr>
          <p:cNvPr id="8" name="线形标注 1(带边框和强调线) 7"/>
          <p:cNvSpPr/>
          <p:nvPr/>
        </p:nvSpPr>
        <p:spPr>
          <a:xfrm>
            <a:off x="395536" y="4244089"/>
            <a:ext cx="2232248" cy="612648"/>
          </a:xfrm>
          <a:prstGeom prst="accentBorderCallout1">
            <a:avLst>
              <a:gd name="adj1" fmla="val 40072"/>
              <a:gd name="adj2" fmla="val 111904"/>
              <a:gd name="adj3" fmla="val -100711"/>
              <a:gd name="adj4" fmla="val 1423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Page Rank</a:t>
            </a:r>
            <a:r>
              <a:rPr lang="zh-CN" altLang="en-US" sz="2000"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01575"/>
              <a:gd name="adj4" fmla="val -2621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主题相关度</a:t>
            </a:r>
            <a:endParaRPr lang="zh-CN" altLang="en-US" sz="2000"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网页、主题关键词、综合权值比例因子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𝑊</m:t>
                                  </m:r>
                                </m:e>
                                <m:sub>
                                  <m:r>
                                    <a:rPr lang="zh-CN" altLang="en-US" sz="1800" i="1">
                                      <a:latin typeface="Cambria Math" panose="02040503050406030204" pitchFamily="18" charset="0"/>
                                    </a:rPr>
                                    <m:t>𝑃𝐹</m:t>
                                  </m:r>
                                </m:sub>
                              </m:sSub>
                              <m:r>
                                <a:rPr lang="zh-CN" altLang="en-US" sz="1800" i="0">
                                  <a:latin typeface="Cambria Math" panose="02040503050406030204" pitchFamily="18" charset="0"/>
                                </a:rPr>
                                <m:t>=</m:t>
                              </m:r>
                              <m:r>
                                <a:rPr lang="zh-CN" altLang="en-US" sz="1800" i="1">
                                  <a:latin typeface="Cambria Math" panose="02040503050406030204" pitchFamily="18" charset="0"/>
                                </a:rPr>
                                <m:t>𝛾</m:t>
                              </m:r>
                              <m:r>
                                <a:rPr lang="zh-CN" altLang="en-US" sz="1800" i="0">
                                  <a:latin typeface="Cambria Math" panose="02040503050406030204" pitchFamily="18" charset="0"/>
                                </a:rPr>
                                <m:t>×</m:t>
                              </m:r>
                              <m:r>
                                <a:rPr lang="zh-CN" altLang="en-US" sz="1800" i="1">
                                  <a:latin typeface="Cambria Math" panose="02040503050406030204" pitchFamily="18" charset="0"/>
                                </a:rPr>
                                <m:t>𝑅</m:t>
                              </m:r>
                              <m:r>
                                <a:rPr lang="zh-CN" altLang="en-US" sz="1800" i="0">
                                  <a:latin typeface="Cambria Math" panose="02040503050406030204" pitchFamily="18" charset="0"/>
                                </a:rPr>
                                <m:t>+</m:t>
                              </m:r>
                              <m:d>
                                <m:dPr>
                                  <m:ctrlPr>
                                    <a:rPr lang="zh-CN" altLang="en-US" sz="1800" i="1">
                                      <a:latin typeface="Cambria Math" panose="02040503050406030204" pitchFamily="18" charset="0"/>
                                    </a:rPr>
                                  </m:ctrlPr>
                                </m:dPr>
                                <m:e>
                                  <m:r>
                                    <a:rPr lang="zh-CN" altLang="en-US" sz="1800" i="0">
                                      <a:latin typeface="Cambria Math" panose="02040503050406030204" pitchFamily="18" charset="0"/>
                                    </a:rPr>
                                    <m:t>1−</m:t>
                                  </m:r>
                                  <m:r>
                                    <a:rPr lang="zh-CN" altLang="en-US" sz="1800" i="1">
                                      <a:latin typeface="Cambria Math" panose="02040503050406030204" pitchFamily="18" charset="0"/>
                                    </a:rPr>
                                    <m:t>𝛾</m:t>
                                  </m:r>
                                </m:e>
                              </m:d>
                              <m:r>
                                <a:rPr lang="zh-CN" altLang="en-US" sz="1800" i="0">
                                  <a:latin typeface="Cambria Math" panose="02040503050406030204" pitchFamily="18" charset="0"/>
                                </a:rPr>
                                <m:t>×</m:t>
                              </m:r>
                              <m:r>
                                <a:rPr lang="zh-CN" altLang="en-US" sz="1800" i="1">
                                  <a:latin typeface="Cambria Math" panose="02040503050406030204" pitchFamily="18" charset="0"/>
                                </a:rPr>
                                <m:t>𝑠𝑖𝑚</m:t>
                              </m:r>
                              <m:r>
                                <a:rPr lang="en-US" altLang="zh-CN" sz="1800" b="0" i="1" smtClean="0">
                                  <a:latin typeface="Cambria Math" panose="02040503050406030204" pitchFamily="18" charset="0"/>
                                </a:rPr>
                                <m:t> </m:t>
                              </m:r>
                            </m:oMath>
                          </a14:m>
                          <a:r>
                            <a:rPr lang="zh-CN" altLang="en-US" dirty="0" smtClean="0"/>
                            <a:t>，网页链接的</a:t>
                          </a:r>
                          <a:r>
                            <a:rPr lang="en-US" altLang="zh-CN" dirty="0" smtClean="0"/>
                            <a:t>Page</a:t>
                          </a:r>
                          <a:r>
                            <a:rPr lang="en-US" altLang="zh-CN" baseline="0" dirty="0" smtClean="0"/>
                            <a:t> Rank</a:t>
                          </a:r>
                          <a:r>
                            <a:rPr lang="zh-CN" altLang="en-US" baseline="0" dirty="0" smtClean="0"/>
                            <a:t>值</a:t>
                          </a:r>
                          <a:r>
                            <a:rPr lang="zh-CN" altLang="en-US" dirty="0" smtClean="0"/>
                            <a:t>除以子链接的个数得到</a:t>
                          </a:r>
                          <a:r>
                            <a:rPr lang="en-US" altLang="zh-CN" sz="1800" i="1" kern="1200" dirty="0" smtClean="0">
                              <a:solidFill>
                                <a:schemeClr val="dk1"/>
                              </a:solidFill>
                              <a:latin typeface="Cambria Math" panose="02040503050406030204" pitchFamily="18" charset="0"/>
                              <a:ea typeface="+mn-ea"/>
                              <a:cs typeface="+mn-cs"/>
                            </a:rPr>
                            <a:t>R</a:t>
                          </a:r>
                          <a:r>
                            <a:rPr lang="zh-CN" altLang="en-US" dirty="0" smtClean="0"/>
                            <a:t>，网页页面的主题相关度为</a:t>
                          </a:r>
                          <a14:m>
                            <m:oMath xmlns:m="http://schemas.openxmlformats.org/officeDocument/2006/math">
                              <m:r>
                                <a:rPr lang="zh-CN" altLang="en-US" sz="1800" i="1" smtClean="0">
                                  <a:latin typeface="Cambria Math" panose="02040503050406030204" pitchFamily="18" charset="0"/>
                                </a:rPr>
                                <m:t>𝑠𝑖𝑚</m:t>
                              </m:r>
                            </m:oMath>
                          </a14:m>
                          <a:endParaRPr lang="zh-CN" altLang="en-US" dirty="0" smtClean="0"/>
                        </a:p>
                        <a:p>
                          <a:pPr algn="l"/>
                          <a:endParaRPr lang="zh-CN" altLang="en-US" dirty="0"/>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a:t>
                          </a:r>
                          <a:r>
                            <a:rPr lang="zh-CN" altLang="en-US" dirty="0" smtClean="0"/>
                            <a:t>、综合</a:t>
                          </a:r>
                          <a:r>
                            <a:rPr lang="zh-CN" altLang="en-US" dirty="0" smtClean="0"/>
                            <a:t>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092" t="-252667" r="-180" b="-61333"/>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Fallback>
      </mc:AlternateContent>
      <p:sp>
        <p:nvSpPr>
          <p:cNvPr id="3" name="矩形 2"/>
          <p:cNvSpPr/>
          <p:nvPr/>
        </p:nvSpPr>
        <p:spPr>
          <a:xfrm>
            <a:off x="1835696" y="3212976"/>
            <a:ext cx="669674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481970" y="4494070"/>
                <a:ext cx="1862305"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481970" y="4494070"/>
                <a:ext cx="1862305"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
        <p:nvSpPr>
          <p:cNvPr id="13"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p:spTree>
    <p:extLst>
      <p:ext uri="{BB962C8B-B14F-4D97-AF65-F5344CB8AC3E}">
        <p14:creationId xmlns:p14="http://schemas.microsoft.com/office/powerpoint/2010/main" val="123197852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836352"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Page </a:t>
            </a:r>
            <a:r>
              <a:rPr lang="en-US" altLang="zh-CN" b="1" dirty="0">
                <a:solidFill>
                  <a:srgbClr val="FF0000"/>
                </a:solidFill>
              </a:rPr>
              <a:t>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59025000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12" name="图表 11"/>
          <p:cNvGraphicFramePr/>
          <p:nvPr>
            <p:extLst>
              <p:ext uri="{D42A27DB-BD31-4B8C-83A1-F6EECF244321}">
                <p14:modId xmlns:p14="http://schemas.microsoft.com/office/powerpoint/2010/main" val="3951451928"/>
              </p:ext>
            </p:extLst>
          </p:nvPr>
        </p:nvGraphicFramePr>
        <p:xfrm>
          <a:off x="4283968" y="1772816"/>
          <a:ext cx="4860032" cy="5085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extLst>
              <p:ext uri="{D42A27DB-BD31-4B8C-83A1-F6EECF244321}">
                <p14:modId xmlns:p14="http://schemas.microsoft.com/office/powerpoint/2010/main" val="1338706402"/>
              </p:ext>
            </p:extLst>
          </p:nvPr>
        </p:nvGraphicFramePr>
        <p:xfrm>
          <a:off x="0" y="1844824"/>
          <a:ext cx="4499992" cy="5013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73956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1774" t="-36207" b="-304310"/>
                          </a:stretch>
                        </a:blipFill>
                      </a:tcP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54617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smtClean="0"/>
              <a:t>对比算法：</a:t>
            </a:r>
            <a:r>
              <a:rPr lang="en-US" altLang="zh-CN" b="1" dirty="0">
                <a:solidFill>
                  <a:srgbClr val="FF0000"/>
                </a:solidFill>
              </a:rPr>
              <a:t>Page 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a:t>
            </a:r>
            <a:r>
              <a:rPr lang="zh-CN" altLang="en-US" dirty="0"/>
              <a:t>、</a:t>
            </a:r>
            <a:r>
              <a:rPr lang="zh-CN" altLang="en-US" b="1" dirty="0" smtClean="0">
                <a:solidFill>
                  <a:srgbClr val="FF0000"/>
                </a:solidFill>
              </a:rPr>
              <a:t>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a:t>每爬取</a:t>
            </a:r>
            <a:r>
              <a:rPr lang="en-US" altLang="zh-CN" dirty="0" smtClean="0"/>
              <a:t>1000</a:t>
            </a:r>
            <a:r>
              <a:rPr lang="zh-CN" altLang="en-US" dirty="0" smtClean="0"/>
              <a:t>个</a:t>
            </a:r>
            <a:r>
              <a:rPr lang="zh-CN" altLang="en-US" dirty="0"/>
              <a:t>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a:t>
            </a:r>
            <a:r>
              <a:rPr lang="zh-CN" altLang="en-US" dirty="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19217785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400110"/>
          </a:xfrm>
          <a:prstGeom prst="rect">
            <a:avLst/>
          </a:prstGeom>
          <a:noFill/>
        </p:spPr>
        <p:txBody>
          <a:bodyPr wrap="squar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数据</a:t>
            </a:r>
            <a:r>
              <a:rPr lang="zh-CN" altLang="en-US" sz="2000" b="1" dirty="0" smtClean="0">
                <a:solidFill>
                  <a:srgbClr val="FF0000"/>
                </a:solidFill>
                <a:latin typeface="仿宋" panose="02010609060101010101" pitchFamily="49" charset="-122"/>
                <a:ea typeface="仿宋" panose="02010609060101010101" pitchFamily="49" charset="-122"/>
              </a:rPr>
              <a:t>量大且搜索难度高</a:t>
            </a:r>
            <a:endParaRPr lang="zh-CN" altLang="en-US" sz="2000"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004048" y="3765026"/>
            <a:ext cx="2765501" cy="400110"/>
          </a:xfrm>
          <a:prstGeom prst="rect">
            <a:avLst/>
          </a:prstGeom>
          <a:noFill/>
        </p:spPr>
        <p:txBody>
          <a:bodyPr wrap="non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及时获取信息尤为重要</a:t>
            </a:r>
          </a:p>
        </p:txBody>
      </p:sp>
      <p:sp>
        <p:nvSpPr>
          <p:cNvPr id="20" name="文本框 19"/>
          <p:cNvSpPr txBox="1"/>
          <p:nvPr/>
        </p:nvSpPr>
        <p:spPr>
          <a:xfrm>
            <a:off x="4427984" y="4857110"/>
            <a:ext cx="4089581" cy="338554"/>
          </a:xfrm>
          <a:prstGeom prst="rect">
            <a:avLst/>
          </a:prstGeom>
          <a:noFill/>
        </p:spPr>
        <p:txBody>
          <a:bodyPr wrap="none" rtlCol="0">
            <a:spAutoFit/>
          </a:bodyPr>
          <a:lstStyle/>
          <a:p>
            <a:r>
              <a:rPr lang="zh-CN" altLang="en-US" sz="1600" b="1" dirty="0"/>
              <a:t>实际应用</a:t>
            </a:r>
            <a:r>
              <a:rPr lang="zh-CN" altLang="en-US" sz="1600" dirty="0" smtClean="0"/>
              <a:t>：及时推信息推送系统项目</a:t>
            </a:r>
            <a:r>
              <a:rPr lang="zh-CN" altLang="en-US" sz="1600" dirty="0"/>
              <a:t>的需要</a:t>
            </a:r>
          </a:p>
        </p:txBody>
      </p:sp>
      <p:sp>
        <p:nvSpPr>
          <p:cNvPr id="21" name="文本框 20"/>
          <p:cNvSpPr txBox="1"/>
          <p:nvPr/>
        </p:nvSpPr>
        <p:spPr>
          <a:xfrm>
            <a:off x="5001466" y="4381025"/>
            <a:ext cx="3005951" cy="400110"/>
          </a:xfrm>
          <a:prstGeom prst="rect">
            <a:avLst/>
          </a:prstGeom>
          <a:noFill/>
        </p:spPr>
        <p:txBody>
          <a:bodyPr wrap="none" rtlCol="0">
            <a:spAutoFit/>
          </a:bodyPr>
          <a:lstStyle/>
          <a:p>
            <a:r>
              <a:rPr lang="zh-CN" altLang="en-US" sz="2000" dirty="0" smtClean="0">
                <a:latin typeface="+mn-ea"/>
              </a:rPr>
              <a:t>个性化信息推送系统诞生</a:t>
            </a:r>
            <a:endParaRPr lang="zh-CN" altLang="en-US" sz="2000"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当今网络上的信息正在以几何级数的速度增长，互联网</a:t>
            </a:r>
            <a:r>
              <a:rPr lang="zh-CN" altLang="zh-CN" sz="1600" dirty="0"/>
              <a:t>上的文本</a:t>
            </a:r>
            <a:r>
              <a:rPr lang="zh-CN" altLang="zh-CN" sz="1600" dirty="0" smtClean="0"/>
              <a:t>数据达到</a:t>
            </a:r>
            <a:r>
              <a:rPr lang="zh-CN" altLang="zh-CN" sz="1600" dirty="0"/>
              <a:t>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smtClean="0"/>
          </a:p>
          <a:p>
            <a:r>
              <a:rPr lang="zh-CN" altLang="zh-CN" sz="1600" dirty="0" smtClean="0"/>
              <a:t>网络上的信息没有任何规律和结构特征，人们很难准确找到对自己有用的信息</a:t>
            </a:r>
            <a:r>
              <a:rPr lang="zh-CN" altLang="en-US" sz="1600" dirty="0" smtClean="0"/>
              <a:t>；</a:t>
            </a:r>
            <a:endParaRPr lang="en-US" altLang="zh-CN" sz="1600" dirty="0" smtClean="0"/>
          </a:p>
          <a:p>
            <a:r>
              <a:rPr lang="zh-CN" altLang="zh-CN" sz="1600" dirty="0" smtClean="0"/>
              <a:t>传统的搜索引擎已经不能满足用户对特定领域和主题的搜索需求</a:t>
            </a:r>
            <a:r>
              <a:rPr lang="zh-CN" altLang="en-US" sz="1600" dirty="0" smtClean="0"/>
              <a:t>。</a:t>
            </a:r>
            <a:endParaRPr lang="zh-CN" altLang="en-US" sz="1600" dirty="0"/>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graphicFrame>
        <p:nvGraphicFramePr>
          <p:cNvPr id="5" name="图表 4"/>
          <p:cNvGraphicFramePr>
            <a:graphicFrameLocks/>
          </p:cNvGraphicFramePr>
          <p:nvPr>
            <p:extLst>
              <p:ext uri="{D42A27DB-BD31-4B8C-83A1-F6EECF244321}">
                <p14:modId xmlns:p14="http://schemas.microsoft.com/office/powerpoint/2010/main" val="3662115818"/>
              </p:ext>
            </p:extLst>
          </p:nvPr>
        </p:nvGraphicFramePr>
        <p:xfrm>
          <a:off x="0" y="1772816"/>
          <a:ext cx="4680000" cy="492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422962854"/>
              </p:ext>
            </p:extLst>
          </p:nvPr>
        </p:nvGraphicFramePr>
        <p:xfrm>
          <a:off x="4488556" y="1772816"/>
          <a:ext cx="4680000" cy="49685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8214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2582278926"/>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smtClean="0">
                              <a:effectLst/>
                              <a:latin typeface="+mn-lt"/>
                              <a:ea typeface="+mn-ea"/>
                              <a:cs typeface="Times New Roman" panose="02020603050405020304" pitchFamily="18" charset="0"/>
                            </a:rPr>
                            <a:t>9</a:t>
                          </a:r>
                          <a:r>
                            <a:rPr lang="en-US" altLang="zh-CN" sz="1800" kern="0" baseline="0" dirty="0" smtClean="0">
                              <a:effectLst/>
                              <a:latin typeface="+mn-lt"/>
                              <a:ea typeface="+mn-ea"/>
                              <a:cs typeface="Times New Roman" panose="02020603050405020304" pitchFamily="18" charset="0"/>
                            </a:rPr>
                            <a:t>88</a:t>
                          </a:r>
                          <a:r>
                            <a:rPr lang="en-US" sz="1800" kern="0" baseline="0" dirty="0" smtClean="0">
                              <a:effectLst/>
                              <a:latin typeface="+mn-lt"/>
                              <a:ea typeface="+mn-ea"/>
                              <a:cs typeface="Times New Roman" panose="02020603050405020304" pitchFamily="18" charset="0"/>
                            </a:rPr>
                            <a:t>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26.02</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2582278926"/>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6613" t="-36207" b="-304310"/>
                          </a:stretch>
                        </a:blipFill>
                      </a:tcP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smtClean="0">
                              <a:effectLst/>
                              <a:latin typeface="+mn-lt"/>
                              <a:ea typeface="+mn-ea"/>
                              <a:cs typeface="Times New Roman" panose="02020603050405020304" pitchFamily="18" charset="0"/>
                            </a:rPr>
                            <a:t>9</a:t>
                          </a:r>
                          <a:r>
                            <a:rPr lang="en-US" altLang="zh-CN" sz="1800" kern="0" baseline="0" dirty="0" smtClean="0">
                              <a:effectLst/>
                              <a:latin typeface="+mn-lt"/>
                              <a:ea typeface="+mn-ea"/>
                              <a:cs typeface="Times New Roman" panose="02020603050405020304" pitchFamily="18" charset="0"/>
                            </a:rPr>
                            <a:t>88</a:t>
                          </a:r>
                          <a:r>
                            <a:rPr lang="en-US" sz="1800" kern="0" baseline="0" dirty="0" smtClean="0">
                              <a:effectLst/>
                              <a:latin typeface="+mn-lt"/>
                              <a:ea typeface="+mn-ea"/>
                              <a:cs typeface="Times New Roman" panose="02020603050405020304" pitchFamily="18" charset="0"/>
                            </a:rPr>
                            <a:t>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26.02</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22" name="矩形 21"/>
          <p:cNvSpPr/>
          <p:nvPr/>
        </p:nvSpPr>
        <p:spPr>
          <a:xfrm>
            <a:off x="6248972" y="3156835"/>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3" name="肘形连接符 22"/>
          <p:cNvCxnSpPr>
            <a:stCxn id="25" idx="6"/>
            <a:endCxn id="27" idx="1"/>
          </p:cNvCxnSpPr>
          <p:nvPr/>
        </p:nvCxnSpPr>
        <p:spPr>
          <a:xfrm>
            <a:off x="2502989" y="3804083"/>
            <a:ext cx="874820" cy="8363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4" name="肘形连接符 23"/>
          <p:cNvCxnSpPr>
            <a:stCxn id="25" idx="6"/>
            <a:endCxn id="26" idx="1"/>
          </p:cNvCxnSpPr>
          <p:nvPr/>
        </p:nvCxnSpPr>
        <p:spPr>
          <a:xfrm flipV="1">
            <a:off x="2502989" y="2906872"/>
            <a:ext cx="870472" cy="89721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5" name="椭圆 24"/>
          <p:cNvSpPr/>
          <p:nvPr/>
        </p:nvSpPr>
        <p:spPr>
          <a:xfrm>
            <a:off x="759914" y="3448398"/>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6" name="圆角矩形 25"/>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7" name="圆角矩形 26"/>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8" name="圆角矩形 27"/>
          <p:cNvSpPr/>
          <p:nvPr/>
        </p:nvSpPr>
        <p:spPr>
          <a:xfrm>
            <a:off x="6425215" y="3503309"/>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9" name="椭圆 28"/>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30" name="椭圆 29"/>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1" name="椭圆 30"/>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2" name="肘形连接符 31"/>
          <p:cNvCxnSpPr>
            <a:stCxn id="26" idx="3"/>
            <a:endCxn id="28" idx="1"/>
          </p:cNvCxnSpPr>
          <p:nvPr/>
        </p:nvCxnSpPr>
        <p:spPr>
          <a:xfrm>
            <a:off x="5430861" y="2906872"/>
            <a:ext cx="994354" cy="90969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肘形连接符 32"/>
          <p:cNvCxnSpPr>
            <a:stCxn id="27" idx="3"/>
            <a:endCxn id="28" idx="1"/>
          </p:cNvCxnSpPr>
          <p:nvPr/>
        </p:nvCxnSpPr>
        <p:spPr>
          <a:xfrm flipV="1">
            <a:off x="5435209" y="3816568"/>
            <a:ext cx="990006" cy="82388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a:t>
            </a:r>
            <a:endParaRPr lang="zh-CN" altLang="en-US" cap="none" dirty="0">
              <a:latin typeface="+mn-lt"/>
            </a:endParaRPr>
          </a:p>
        </p:txBody>
      </p:sp>
      <p:sp>
        <p:nvSpPr>
          <p:cNvPr id="14" name="矩形 13"/>
          <p:cNvSpPr/>
          <p:nvPr/>
        </p:nvSpPr>
        <p:spPr>
          <a:xfrm>
            <a:off x="323528" y="1811432"/>
            <a:ext cx="4392488" cy="481863"/>
          </a:xfrm>
          <a:prstGeom prst="rect">
            <a:avLst/>
          </a:prstGeom>
        </p:spPr>
        <p:txBody>
          <a:bodyPr wrap="square">
            <a:spAutoFit/>
          </a:bodyPr>
          <a:lstStyle/>
          <a:p>
            <a:pPr marL="377100">
              <a:lnSpc>
                <a:spcPct val="150000"/>
              </a:lnSpc>
            </a:pPr>
            <a:endParaRPr lang="zh-CN" altLang="en-US" sz="2000" dirty="0">
              <a:latin typeface="+mn-ea"/>
            </a:endParaRPr>
          </a:p>
        </p:txBody>
      </p:sp>
      <p:sp>
        <p:nvSpPr>
          <p:cNvPr id="6" name="矩形 5"/>
          <p:cNvSpPr/>
          <p:nvPr/>
        </p:nvSpPr>
        <p:spPr>
          <a:xfrm>
            <a:off x="539552" y="1851870"/>
            <a:ext cx="7692336" cy="1015663"/>
          </a:xfrm>
          <a:prstGeom prst="rect">
            <a:avLst/>
          </a:prstGeom>
        </p:spPr>
        <p:txBody>
          <a:bodyPr wrap="square">
            <a:spAutoFit/>
          </a:bodyPr>
          <a:lstStyle/>
          <a:p>
            <a:pPr>
              <a:lnSpc>
                <a:spcPct val="150000"/>
              </a:lnSpc>
            </a:pPr>
            <a:r>
              <a:rPr lang="en-US" altLang="zh-CN" sz="2000" kern="100" dirty="0" smtClean="0">
                <a:latin typeface="+mn-ea"/>
                <a:cs typeface="Times New Roman" panose="02020603050405020304" pitchFamily="18" charset="0"/>
              </a:rPr>
              <a:t>   </a:t>
            </a:r>
            <a:r>
              <a:rPr lang="zh-CN" altLang="zh-CN" sz="2000" kern="100" dirty="0" smtClean="0">
                <a:latin typeface="+mn-ea"/>
                <a:cs typeface="Times New Roman" panose="02020603050405020304" pitchFamily="18" charset="0"/>
              </a:rPr>
              <a:t>用户</a:t>
            </a:r>
            <a:r>
              <a:rPr lang="zh-CN" altLang="en-US" sz="2000" kern="100" dirty="0" smtClean="0">
                <a:latin typeface="+mn-ea"/>
                <a:cs typeface="Times New Roman" panose="02020603050405020304" pitchFamily="18" charset="0"/>
              </a:rPr>
              <a:t>定制</a:t>
            </a:r>
            <a:r>
              <a:rPr lang="zh-CN" altLang="zh-CN" sz="2000" kern="100" dirty="0" smtClean="0">
                <a:latin typeface="+mn-ea"/>
                <a:cs typeface="Times New Roman" panose="02020603050405020304" pitchFamily="18" charset="0"/>
              </a:rPr>
              <a:t>关注的网站</a:t>
            </a:r>
            <a:r>
              <a:rPr lang="zh-CN" altLang="en-US" sz="2000" kern="100" dirty="0" smtClean="0">
                <a:latin typeface="+mn-ea"/>
                <a:cs typeface="Times New Roman" panose="02020603050405020304" pitchFamily="18" charset="0"/>
              </a:rPr>
              <a:t>和关键词</a:t>
            </a:r>
            <a:r>
              <a:rPr lang="zh-CN" altLang="zh-CN" sz="2000" kern="100" dirty="0" smtClean="0">
                <a:latin typeface="+mn-ea"/>
                <a:cs typeface="Times New Roman" panose="02020603050405020304" pitchFamily="18" charset="0"/>
              </a:rPr>
              <a:t>，</a:t>
            </a:r>
            <a:r>
              <a:rPr lang="zh-CN" altLang="en-US" sz="2000" kern="100" dirty="0" smtClean="0">
                <a:latin typeface="+mn-ea"/>
                <a:cs typeface="Times New Roman" panose="02020603050405020304" pitchFamily="18" charset="0"/>
              </a:rPr>
              <a:t>爬取</a:t>
            </a:r>
            <a:r>
              <a:rPr lang="zh-CN" altLang="zh-CN" sz="2000" kern="100" dirty="0" smtClean="0">
                <a:latin typeface="+mn-ea"/>
                <a:cs typeface="Times New Roman" panose="02020603050405020304" pitchFamily="18" charset="0"/>
              </a:rPr>
              <a:t>被关注网站上</a:t>
            </a:r>
            <a:r>
              <a:rPr lang="zh-CN" altLang="en-US" sz="2000" kern="100" dirty="0" smtClean="0">
                <a:latin typeface="+mn-ea"/>
                <a:cs typeface="Times New Roman" panose="02020603050405020304" pitchFamily="18" charset="0"/>
              </a:rPr>
              <a:t>包含关键词</a:t>
            </a:r>
            <a:r>
              <a:rPr lang="zh-CN" altLang="zh-CN" sz="2000" kern="100" dirty="0" smtClean="0">
                <a:latin typeface="+mn-ea"/>
                <a:cs typeface="Times New Roman" panose="02020603050405020304" pitchFamily="18" charset="0"/>
              </a:rPr>
              <a:t>的</a:t>
            </a:r>
            <a:r>
              <a:rPr lang="zh-CN" altLang="zh-CN" sz="2000" kern="100" dirty="0">
                <a:latin typeface="+mn-ea"/>
                <a:cs typeface="Times New Roman" panose="02020603050405020304" pitchFamily="18" charset="0"/>
              </a:rPr>
              <a:t>信息更新</a:t>
            </a:r>
            <a:r>
              <a:rPr lang="zh-CN" altLang="zh-CN" sz="2000" kern="100" dirty="0" smtClean="0">
                <a:latin typeface="+mn-ea"/>
                <a:cs typeface="Times New Roman" panose="02020603050405020304" pitchFamily="18" charset="0"/>
              </a:rPr>
              <a:t>，</a:t>
            </a:r>
            <a:r>
              <a:rPr lang="zh-CN" altLang="en-US" sz="2000" kern="100" dirty="0">
                <a:latin typeface="+mn-ea"/>
                <a:cs typeface="Times New Roman" panose="02020603050405020304" pitchFamily="18" charset="0"/>
              </a:rPr>
              <a:t>每天推送到用户的手机或者邮箱</a:t>
            </a:r>
            <a:r>
              <a:rPr lang="zh-CN" altLang="zh-CN" sz="2000" kern="100" dirty="0" smtClean="0">
                <a:latin typeface="+mn-ea"/>
                <a:cs typeface="Times New Roman" panose="02020603050405020304" pitchFamily="18" charset="0"/>
              </a:rPr>
              <a:t>。</a:t>
            </a:r>
            <a:endParaRPr lang="en-US" altLang="zh-CN" sz="2000" kern="100" dirty="0" smtClean="0">
              <a:latin typeface="+mn-ea"/>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42570" y="2870116"/>
            <a:ext cx="6781758" cy="3871252"/>
          </a:xfrm>
          <a:prstGeom prst="rect">
            <a:avLst/>
          </a:prstGeom>
        </p:spPr>
      </p:pic>
      <p:sp>
        <p:nvSpPr>
          <p:cNvPr id="3" name="矩形 2"/>
          <p:cNvSpPr/>
          <p:nvPr/>
        </p:nvSpPr>
        <p:spPr>
          <a:xfrm>
            <a:off x="6161912" y="3189960"/>
            <a:ext cx="2874584" cy="1338828"/>
          </a:xfrm>
          <a:prstGeom prst="rect">
            <a:avLst/>
          </a:prstGeom>
        </p:spPr>
        <p:txBody>
          <a:bodyPr wrap="square">
            <a:spAutoFit/>
          </a:bodyPr>
          <a:lstStyle/>
          <a:p>
            <a:pPr>
              <a:lnSpc>
                <a:spcPct val="150000"/>
              </a:lnSpc>
            </a:pPr>
            <a:r>
              <a:rPr lang="zh-CN" altLang="en-US" kern="100" dirty="0" smtClean="0">
                <a:latin typeface="+mn-ea"/>
                <a:cs typeface="Times New Roman" panose="02020603050405020304" pitchFamily="18" charset="0"/>
              </a:rPr>
              <a:t>   </a:t>
            </a:r>
            <a:r>
              <a:rPr lang="zh-CN" altLang="en-US" b="1" kern="100" dirty="0" smtClean="0">
                <a:latin typeface="+mn-ea"/>
                <a:cs typeface="Times New Roman" panose="02020603050405020304" pitchFamily="18" charset="0"/>
              </a:rPr>
              <a:t>省级项目</a:t>
            </a:r>
            <a:r>
              <a:rPr lang="zh-CN" altLang="en-US" kern="100" dirty="0" smtClean="0">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a:lnSpc>
                <a:spcPct val="150000"/>
              </a:lnSpc>
            </a:pPr>
            <a:r>
              <a:rPr lang="en-US" altLang="zh-CN" kern="100" dirty="0">
                <a:latin typeface="+mn-ea"/>
                <a:cs typeface="Times New Roman" panose="02020603050405020304" pitchFamily="18" charset="0"/>
              </a:rPr>
              <a:t>   </a:t>
            </a:r>
            <a:r>
              <a:rPr lang="zh-CN" altLang="en-US" kern="100" dirty="0">
                <a:latin typeface="+mn-ea"/>
                <a:cs typeface="Times New Roman" panose="02020603050405020304" pitchFamily="18" charset="0"/>
              </a:rPr>
              <a:t>四川大学</a:t>
            </a:r>
            <a:r>
              <a:rPr lang="en-US" altLang="zh-CN" kern="100" dirty="0">
                <a:latin typeface="+mn-ea"/>
                <a:cs typeface="Times New Roman" panose="02020603050405020304" pitchFamily="18" charset="0"/>
              </a:rPr>
              <a:t>xx</a:t>
            </a:r>
            <a:r>
              <a:rPr lang="zh-CN" altLang="en-US" kern="100" dirty="0">
                <a:latin typeface="+mn-ea"/>
                <a:cs typeface="Times New Roman" panose="02020603050405020304" pitchFamily="18" charset="0"/>
              </a:rPr>
              <a:t>实验室</a:t>
            </a:r>
            <a:endParaRPr lang="en-US" altLang="zh-CN" kern="100" dirty="0">
              <a:latin typeface="+mn-ea"/>
              <a:cs typeface="Times New Roman" panose="02020603050405020304" pitchFamily="18" charset="0"/>
            </a:endParaRPr>
          </a:p>
          <a:p>
            <a:pPr>
              <a:lnSpc>
                <a:spcPct val="150000"/>
              </a:lnSpc>
            </a:pPr>
            <a:r>
              <a:rPr lang="en-US" altLang="zh-CN" kern="100" dirty="0">
                <a:latin typeface="+mn-ea"/>
                <a:cs typeface="Times New Roman" panose="02020603050405020304" pitchFamily="18" charset="0"/>
              </a:rPr>
              <a:t>   </a:t>
            </a:r>
            <a:r>
              <a:rPr lang="zh-CN" altLang="en-US" kern="100" dirty="0">
                <a:latin typeface="+mn-ea"/>
                <a:cs typeface="Times New Roman" panose="02020603050405020304" pitchFamily="18" charset="0"/>
              </a:rPr>
              <a:t>四川省计算机研究院</a:t>
            </a:r>
            <a:endParaRPr lang="en-US" altLang="zh-CN" kern="100" dirty="0">
              <a:latin typeface="+mn-ea"/>
              <a:cs typeface="Times New Roman" panose="02020603050405020304" pitchFamily="18" charset="0"/>
            </a:endParaRPr>
          </a:p>
        </p:txBody>
      </p:sp>
    </p:spTree>
    <p:extLst>
      <p:ext uri="{BB962C8B-B14F-4D97-AF65-F5344CB8AC3E}">
        <p14:creationId xmlns:p14="http://schemas.microsoft.com/office/powerpoint/2010/main" val="18920745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a:t>
            </a:r>
            <a:r>
              <a:rPr lang="zh-CN" altLang="en-US" dirty="0" smtClean="0"/>
              <a:t>推主要功能的实现</a:t>
            </a:r>
            <a:endParaRPr lang="zh-CN" altLang="en-US" dirty="0"/>
          </a:p>
        </p:txBody>
      </p:sp>
      <p:pic>
        <p:nvPicPr>
          <p:cNvPr id="6" name="图片 5"/>
          <p:cNvPicPr/>
          <p:nvPr/>
        </p:nvPicPr>
        <p:blipFill>
          <a:blip r:embed="rId3"/>
          <a:stretch>
            <a:fillRect/>
          </a:stretch>
        </p:blipFill>
        <p:spPr>
          <a:xfrm>
            <a:off x="808571" y="2056588"/>
            <a:ext cx="5256000" cy="2998394"/>
          </a:xfrm>
          <a:prstGeom prst="rect">
            <a:avLst/>
          </a:prstGeom>
        </p:spPr>
      </p:pic>
      <p:pic>
        <p:nvPicPr>
          <p:cNvPr id="9" name="图片 8"/>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32240" y="1628800"/>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用户使用手机号码或者电子邮箱注册</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密码将发送到用户的手机或者电子邮箱</a:t>
            </a:r>
            <a:endParaRPr lang="en-US" altLang="zh-CN" sz="2000" dirty="0">
              <a:latin typeface="+mn-ea"/>
            </a:endParaRPr>
          </a:p>
          <a:p>
            <a:pPr marL="377100">
              <a:lnSpc>
                <a:spcPct val="150000"/>
              </a:lnSpc>
            </a:pPr>
            <a:endParaRPr lang="zh-CN" altLang="en-US" sz="2000" dirty="0">
              <a:latin typeface="+mn-ea"/>
            </a:endParaRPr>
          </a:p>
        </p:txBody>
      </p:sp>
    </p:spTree>
    <p:extLst>
      <p:ext uri="{BB962C8B-B14F-4D97-AF65-F5344CB8AC3E}">
        <p14:creationId xmlns:p14="http://schemas.microsoft.com/office/powerpoint/2010/main" val="3530605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10" name="图片 9"/>
          <p:cNvPicPr>
            <a:picLocks noChangeAspect="1"/>
          </p:cNvPicPr>
          <p:nvPr/>
        </p:nvPicPr>
        <p:blipFill>
          <a:blip r:embed="rId3"/>
          <a:stretch>
            <a:fillRect/>
          </a:stretch>
        </p:blipFill>
        <p:spPr>
          <a:xfrm>
            <a:off x="808571" y="2056587"/>
            <a:ext cx="5256000" cy="2992900"/>
          </a:xfrm>
          <a:prstGeom prst="rect">
            <a:avLst/>
          </a:prstGeom>
        </p:spPr>
      </p:pic>
      <p:sp>
        <p:nvSpPr>
          <p:cNvPr id="18" name="矩形 17"/>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用户收藏自己</a:t>
            </a:r>
            <a:r>
              <a:rPr lang="zh-CN" altLang="en-US" sz="2000" dirty="0">
                <a:latin typeface="+mn-ea"/>
              </a:rPr>
              <a:t>感兴趣的网站</a:t>
            </a:r>
            <a:endParaRPr lang="en-US" altLang="zh-CN" sz="2000" dirty="0">
              <a:latin typeface="+mn-ea"/>
            </a:endParaRPr>
          </a:p>
          <a:p>
            <a:pPr marL="720000" indent="-342900">
              <a:lnSpc>
                <a:spcPct val="150000"/>
              </a:lnSpc>
              <a:buFont typeface="Wingdings" panose="05000000000000000000" pitchFamily="2" charset="2"/>
              <a:buChar char="n"/>
            </a:pPr>
            <a:r>
              <a:rPr lang="zh-CN" altLang="zh-CN" sz="2000" dirty="0"/>
              <a:t>用户</a:t>
            </a:r>
            <a:r>
              <a:rPr lang="zh-CN" altLang="en-US" sz="2000" dirty="0"/>
              <a:t>定制关注的关键词</a:t>
            </a:r>
            <a:endParaRPr lang="en-US" altLang="zh-CN" sz="2000" dirty="0"/>
          </a:p>
          <a:p>
            <a:pPr marL="377100">
              <a:lnSpc>
                <a:spcPct val="150000"/>
              </a:lnSpc>
            </a:pPr>
            <a:endParaRPr lang="zh-CN" altLang="en-US" sz="2000" dirty="0">
              <a:latin typeface="+mn-ea"/>
            </a:endParaRPr>
          </a:p>
        </p:txBody>
      </p:sp>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732240" y="2276872"/>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000088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sp>
        <p:nvSpPr>
          <p:cNvPr id="17" name="矩形 16"/>
          <p:cNvSpPr/>
          <p:nvPr/>
        </p:nvSpPr>
        <p:spPr>
          <a:xfrm>
            <a:off x="395536" y="5082474"/>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爬虫子系统爬取用户关注的网站上包含关键词的网页链接，并存入数据库</a:t>
            </a:r>
            <a:endParaRPr lang="en-US" altLang="zh-CN" sz="2000" dirty="0" smtClean="0">
              <a:latin typeface="+mn-ea"/>
            </a:endParaRPr>
          </a:p>
        </p:txBody>
      </p:sp>
      <p:pic>
        <p:nvPicPr>
          <p:cNvPr id="10" name="图片 9"/>
          <p:cNvPicPr>
            <a:picLocks noChangeAspect="1"/>
          </p:cNvPicPr>
          <p:nvPr/>
        </p:nvPicPr>
        <p:blipFill>
          <a:blip r:embed="rId3"/>
          <a:stretch>
            <a:fillRect/>
          </a:stretch>
        </p:blipFill>
        <p:spPr>
          <a:xfrm>
            <a:off x="6242166" y="1700808"/>
            <a:ext cx="2483653" cy="4779021"/>
          </a:xfrm>
          <a:prstGeom prst="rect">
            <a:avLst/>
          </a:prstGeom>
        </p:spPr>
      </p:pic>
      <p:sp>
        <p:nvSpPr>
          <p:cNvPr id="12" name="矩形 11"/>
          <p:cNvSpPr/>
          <p:nvPr/>
        </p:nvSpPr>
        <p:spPr>
          <a:xfrm>
            <a:off x="6732240" y="2930424"/>
            <a:ext cx="1395760" cy="1218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814158" y="2000832"/>
            <a:ext cx="5209143" cy="3081642"/>
          </a:xfrm>
          <a:prstGeom prst="rect">
            <a:avLst/>
          </a:prstGeom>
        </p:spPr>
      </p:pic>
    </p:spTree>
    <p:extLst>
      <p:ext uri="{BB962C8B-B14F-4D97-AF65-F5344CB8AC3E}">
        <p14:creationId xmlns:p14="http://schemas.microsoft.com/office/powerpoint/2010/main" val="406910140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3"/>
          <a:stretch>
            <a:fillRect/>
          </a:stretch>
        </p:blipFill>
        <p:spPr>
          <a:xfrm>
            <a:off x="832855" y="2056587"/>
            <a:ext cx="5231716" cy="2992900"/>
          </a:xfrm>
          <a:prstGeom prst="rect">
            <a:avLst/>
          </a:prstGeom>
        </p:spPr>
      </p:pic>
      <p:sp>
        <p:nvSpPr>
          <p:cNvPr id="2" name="标题 1"/>
          <p:cNvSpPr>
            <a:spLocks noGrp="1"/>
          </p:cNvSpPr>
          <p:nvPr>
            <p:ph type="title"/>
          </p:nvPr>
        </p:nvSpPr>
        <p:spPr/>
        <p:txBody>
          <a:bodyPr/>
          <a:lstStyle/>
          <a:p>
            <a:r>
              <a:rPr lang="zh-CN" altLang="en-US" dirty="0"/>
              <a:t>及时推主要功能的实现</a:t>
            </a:r>
          </a:p>
        </p:txBody>
      </p:sp>
      <p:sp>
        <p:nvSpPr>
          <p:cNvPr id="11" name="矩形 10"/>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用户登录</a:t>
            </a:r>
            <a:r>
              <a:rPr lang="en-US" altLang="zh-CN" sz="2000" dirty="0">
                <a:latin typeface="+mn-ea"/>
              </a:rPr>
              <a:t>PC</a:t>
            </a:r>
            <a:r>
              <a:rPr lang="zh-CN" altLang="en-US" sz="2000" dirty="0">
                <a:latin typeface="+mn-ea"/>
              </a:rPr>
              <a:t>客户端阅读信息，使用关键词查询历史信息</a:t>
            </a:r>
          </a:p>
        </p:txBody>
      </p:sp>
      <p:pic>
        <p:nvPicPr>
          <p:cNvPr id="12" name="图片 11"/>
          <p:cNvPicPr>
            <a:picLocks noChangeAspect="1"/>
          </p:cNvPicPr>
          <p:nvPr/>
        </p:nvPicPr>
        <p:blipFill>
          <a:blip r:embed="rId4"/>
          <a:stretch>
            <a:fillRect/>
          </a:stretch>
        </p:blipFill>
        <p:spPr>
          <a:xfrm>
            <a:off x="6242166" y="1700808"/>
            <a:ext cx="2483653" cy="4779021"/>
          </a:xfrm>
          <a:prstGeom prst="rect">
            <a:avLst/>
          </a:prstGeom>
        </p:spPr>
      </p:pic>
      <p:sp>
        <p:nvSpPr>
          <p:cNvPr id="13" name="矩形 12"/>
          <p:cNvSpPr/>
          <p:nvPr/>
        </p:nvSpPr>
        <p:spPr>
          <a:xfrm>
            <a:off x="6732240" y="4221088"/>
            <a:ext cx="1395760" cy="648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77480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9" name="图片 8"/>
          <p:cNvPicPr/>
          <p:nvPr/>
        </p:nvPicPr>
        <p:blipFill>
          <a:blip r:embed="rId3"/>
          <a:stretch>
            <a:fillRect/>
          </a:stretch>
        </p:blipFill>
        <p:spPr>
          <a:xfrm>
            <a:off x="842333" y="2056588"/>
            <a:ext cx="5222237" cy="3025886"/>
          </a:xfrm>
          <a:prstGeom prst="rect">
            <a:avLst/>
          </a:prstGeom>
        </p:spPr>
      </p:pic>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72263" y="4869160"/>
            <a:ext cx="1370360" cy="8309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设置自己的手机号码和邮箱地址</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设置是否允许手机或者邮箱接收信息</a:t>
            </a:r>
          </a:p>
        </p:txBody>
      </p:sp>
    </p:spTree>
    <p:extLst>
      <p:ext uri="{BB962C8B-B14F-4D97-AF65-F5344CB8AC3E}">
        <p14:creationId xmlns:p14="http://schemas.microsoft.com/office/powerpoint/2010/main" val="335848205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3" name="图片 2"/>
          <p:cNvPicPr>
            <a:picLocks noChangeAspect="1"/>
          </p:cNvPicPr>
          <p:nvPr/>
        </p:nvPicPr>
        <p:blipFill>
          <a:blip r:embed="rId3"/>
          <a:stretch>
            <a:fillRect/>
          </a:stretch>
        </p:blipFill>
        <p:spPr>
          <a:xfrm>
            <a:off x="842333" y="2084833"/>
            <a:ext cx="5222238" cy="2997642"/>
          </a:xfrm>
          <a:prstGeom prst="rect">
            <a:avLst/>
          </a:prstGeom>
        </p:spPr>
      </p:pic>
      <p:pic>
        <p:nvPicPr>
          <p:cNvPr id="11" name="图片 10"/>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091706" y="5931882"/>
            <a:ext cx="2766543" cy="6654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536" y="5082474"/>
            <a:ext cx="5295485" cy="4818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smtClean="0">
                <a:latin typeface="+mn-ea"/>
              </a:rPr>
              <a:t>每天推送更新的信息到手机短信和邮箱</a:t>
            </a:r>
            <a:endParaRPr lang="zh-CN" altLang="en-US" sz="2000" dirty="0">
              <a:latin typeface="+mn-ea"/>
            </a:endParaRPr>
          </a:p>
        </p:txBody>
      </p:sp>
    </p:spTree>
    <p:extLst>
      <p:ext uri="{BB962C8B-B14F-4D97-AF65-F5344CB8AC3E}">
        <p14:creationId xmlns:p14="http://schemas.microsoft.com/office/powerpoint/2010/main" val="122969428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8" name="椭圆 17"/>
          <p:cNvSpPr/>
          <p:nvPr/>
        </p:nvSpPr>
        <p:spPr>
          <a:xfrm>
            <a:off x="2987824" y="5419477"/>
            <a:ext cx="3312368" cy="952842"/>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solidFill>
                  <a:srgbClr val="FF0000"/>
                </a:solidFill>
                <a:latin typeface="+mn-ea"/>
              </a:rPr>
              <a:t>主题</a:t>
            </a:r>
            <a:r>
              <a:rPr lang="zh-CN" altLang="en-US" sz="2400" b="1" dirty="0" smtClean="0">
                <a:solidFill>
                  <a:srgbClr val="FF0000"/>
                </a:solidFill>
              </a:rPr>
              <a:t>爬虫</a:t>
            </a:r>
            <a:endParaRPr lang="zh-CN" altLang="en-US" sz="2400" b="1" dirty="0">
              <a:solidFill>
                <a:srgbClr val="FF0000"/>
              </a:solidFill>
            </a:endParaRPr>
          </a:p>
        </p:txBody>
      </p:sp>
      <p:sp>
        <p:nvSpPr>
          <p:cNvPr id="13" name="矩形 12"/>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24" name="矩形 23"/>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25" name="文本框 24"/>
          <p:cNvSpPr txBox="1"/>
          <p:nvPr/>
        </p:nvSpPr>
        <p:spPr>
          <a:xfrm>
            <a:off x="971600" y="4487778"/>
            <a:ext cx="2880320" cy="400110"/>
          </a:xfrm>
          <a:prstGeom prst="rect">
            <a:avLst/>
          </a:prstGeom>
          <a:noFill/>
        </p:spPr>
        <p:txBody>
          <a:bodyPr wrap="squar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数据</a:t>
            </a:r>
            <a:r>
              <a:rPr lang="zh-CN" altLang="en-US" sz="2000" b="1" dirty="0" smtClean="0">
                <a:solidFill>
                  <a:srgbClr val="FF0000"/>
                </a:solidFill>
                <a:latin typeface="仿宋" panose="02010609060101010101" pitchFamily="49" charset="-122"/>
                <a:ea typeface="仿宋" panose="02010609060101010101" pitchFamily="49" charset="-122"/>
              </a:rPr>
              <a:t>量大且搜索难度高</a:t>
            </a:r>
            <a:endParaRPr lang="zh-CN" altLang="en-US" sz="2000" b="1" dirty="0">
              <a:solidFill>
                <a:srgbClr val="FF0000"/>
              </a:solidFill>
              <a:latin typeface="仿宋" panose="02010609060101010101" pitchFamily="49" charset="-122"/>
              <a:ea typeface="仿宋" panose="02010609060101010101" pitchFamily="49" charset="-122"/>
            </a:endParaRPr>
          </a:p>
        </p:txBody>
      </p:sp>
      <p:sp>
        <p:nvSpPr>
          <p:cNvPr id="26"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28" name="文本框 27"/>
          <p:cNvSpPr txBox="1"/>
          <p:nvPr/>
        </p:nvSpPr>
        <p:spPr>
          <a:xfrm>
            <a:off x="4427984" y="4857110"/>
            <a:ext cx="4089581" cy="338554"/>
          </a:xfrm>
          <a:prstGeom prst="rect">
            <a:avLst/>
          </a:prstGeom>
          <a:noFill/>
        </p:spPr>
        <p:txBody>
          <a:bodyPr wrap="none" rtlCol="0">
            <a:spAutoFit/>
          </a:bodyPr>
          <a:lstStyle/>
          <a:p>
            <a:r>
              <a:rPr lang="zh-CN" altLang="en-US" sz="1600" b="1" dirty="0"/>
              <a:t>实际应用</a:t>
            </a:r>
            <a:r>
              <a:rPr lang="zh-CN" altLang="en-US" sz="1600" dirty="0" smtClean="0"/>
              <a:t>：及时推信息推送系统项目</a:t>
            </a:r>
            <a:r>
              <a:rPr lang="zh-CN" altLang="en-US" sz="1600" dirty="0"/>
              <a:t>的需要</a:t>
            </a:r>
          </a:p>
        </p:txBody>
      </p:sp>
      <p:sp>
        <p:nvSpPr>
          <p:cNvPr id="29" name="文本框 28"/>
          <p:cNvSpPr txBox="1"/>
          <p:nvPr/>
        </p:nvSpPr>
        <p:spPr>
          <a:xfrm>
            <a:off x="5001466" y="4381025"/>
            <a:ext cx="3005951" cy="400110"/>
          </a:xfrm>
          <a:prstGeom prst="rect">
            <a:avLst/>
          </a:prstGeom>
          <a:noFill/>
        </p:spPr>
        <p:txBody>
          <a:bodyPr wrap="none" rtlCol="0">
            <a:spAutoFit/>
          </a:bodyPr>
          <a:lstStyle/>
          <a:p>
            <a:r>
              <a:rPr lang="zh-CN" altLang="en-US" sz="2000" dirty="0" smtClean="0">
                <a:latin typeface="+mn-ea"/>
              </a:rPr>
              <a:t>个性化信息推送系统诞生</a:t>
            </a:r>
            <a:endParaRPr lang="zh-CN" altLang="en-US" sz="2000" dirty="0">
              <a:latin typeface="+mn-ea"/>
            </a:endParaRPr>
          </a:p>
        </p:txBody>
      </p:sp>
      <p:sp>
        <p:nvSpPr>
          <p:cNvPr id="30"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当今网络上的信息正在以几何级数的速度增长，互联网</a:t>
            </a:r>
            <a:r>
              <a:rPr lang="zh-CN" altLang="zh-CN" sz="1600" dirty="0"/>
              <a:t>上的文本</a:t>
            </a:r>
            <a:r>
              <a:rPr lang="zh-CN" altLang="zh-CN" sz="1600" dirty="0" smtClean="0"/>
              <a:t>数据达到</a:t>
            </a:r>
            <a:r>
              <a:rPr lang="zh-CN" altLang="zh-CN" sz="1600" dirty="0"/>
              <a:t>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smtClean="0"/>
          </a:p>
          <a:p>
            <a:r>
              <a:rPr lang="zh-CN" altLang="zh-CN" sz="1600" dirty="0" smtClean="0"/>
              <a:t>网络上的信息没有任何规律和结构特征，人们很难准确找到对自己有用的信息</a:t>
            </a:r>
            <a:r>
              <a:rPr lang="zh-CN" altLang="en-US" sz="1600" dirty="0" smtClean="0"/>
              <a:t>；</a:t>
            </a:r>
            <a:endParaRPr lang="en-US" altLang="zh-CN" sz="1600" dirty="0" smtClean="0"/>
          </a:p>
          <a:p>
            <a:r>
              <a:rPr lang="zh-CN" altLang="zh-CN" sz="1600" dirty="0" smtClean="0"/>
              <a:t>传统的搜索引擎已经不能满足用户对特定领域和主题的搜索需求</a:t>
            </a:r>
            <a:r>
              <a:rPr lang="zh-CN" altLang="en-US" sz="1600" dirty="0" smtClean="0"/>
              <a:t>。</a:t>
            </a:r>
            <a:endParaRPr lang="zh-CN" altLang="en-US" sz="1600" dirty="0"/>
          </a:p>
        </p:txBody>
      </p:sp>
      <p:sp>
        <p:nvSpPr>
          <p:cNvPr id="31" name="文本框 30"/>
          <p:cNvSpPr txBox="1"/>
          <p:nvPr/>
        </p:nvSpPr>
        <p:spPr>
          <a:xfrm>
            <a:off x="5004048" y="3765026"/>
            <a:ext cx="2765501" cy="400110"/>
          </a:xfrm>
          <a:prstGeom prst="rect">
            <a:avLst/>
          </a:prstGeom>
          <a:noFill/>
        </p:spPr>
        <p:txBody>
          <a:bodyPr wrap="non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及时获取信息尤为重要</a:t>
            </a:r>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a:t>
            </a:r>
            <a:endParaRPr lang="zh-CN" altLang="en-US" dirty="0"/>
          </a:p>
        </p:txBody>
      </p:sp>
      <p:sp>
        <p:nvSpPr>
          <p:cNvPr id="3" name="矩形 2"/>
          <p:cNvSpPr/>
          <p:nvPr/>
        </p:nvSpPr>
        <p:spPr>
          <a:xfrm>
            <a:off x="3419872" y="5229200"/>
            <a:ext cx="6753256" cy="369332"/>
          </a:xfrm>
          <a:prstGeom prst="rect">
            <a:avLst/>
          </a:prstGeom>
        </p:spPr>
        <p:txBody>
          <a:bodyPr wrap="square">
            <a:spAutoFit/>
          </a:bodyPr>
          <a:lstStyle/>
          <a:p>
            <a:r>
              <a:rPr lang="zh-CN" altLang="en-US" dirty="0" smtClean="0"/>
              <a:t>爬虫子系统软件架构</a:t>
            </a:r>
            <a:endParaRPr lang="zh-CN" altLang="en-US" dirty="0"/>
          </a:p>
        </p:txBody>
      </p:sp>
      <p:pic>
        <p:nvPicPr>
          <p:cNvPr id="8" name="图片 7"/>
          <p:cNvPicPr>
            <a:picLocks noChangeAspect="1"/>
          </p:cNvPicPr>
          <p:nvPr/>
        </p:nvPicPr>
        <p:blipFill>
          <a:blip r:embed="rId3"/>
          <a:stretch>
            <a:fillRect/>
          </a:stretch>
        </p:blipFill>
        <p:spPr>
          <a:xfrm>
            <a:off x="885375" y="2236140"/>
            <a:ext cx="7373250" cy="2385720"/>
          </a:xfrm>
          <a:prstGeom prst="rect">
            <a:avLst/>
          </a:prstGeom>
        </p:spPr>
      </p:pic>
    </p:spTree>
    <p:extLst>
      <p:ext uri="{BB962C8B-B14F-4D97-AF65-F5344CB8AC3E}">
        <p14:creationId xmlns:p14="http://schemas.microsoft.com/office/powerpoint/2010/main" val="59963983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爬虫服务器端实现</a:t>
            </a:r>
            <a:endParaRPr lang="zh-CN" altLang="en-US" dirty="0"/>
          </a:p>
        </p:txBody>
      </p:sp>
      <p:pic>
        <p:nvPicPr>
          <p:cNvPr id="10" name="图片 9"/>
          <p:cNvPicPr>
            <a:picLocks noChangeAspect="1"/>
          </p:cNvPicPr>
          <p:nvPr/>
        </p:nvPicPr>
        <p:blipFill>
          <a:blip r:embed="rId3"/>
          <a:stretch>
            <a:fillRect/>
          </a:stretch>
        </p:blipFill>
        <p:spPr>
          <a:xfrm>
            <a:off x="4240659" y="1916832"/>
            <a:ext cx="4903341" cy="4954943"/>
          </a:xfrm>
          <a:prstGeom prst="rect">
            <a:avLst/>
          </a:prstGeom>
        </p:spPr>
      </p:pic>
      <p:sp>
        <p:nvSpPr>
          <p:cNvPr id="5" name="矩形 4"/>
          <p:cNvSpPr/>
          <p:nvPr/>
        </p:nvSpPr>
        <p:spPr>
          <a:xfrm>
            <a:off x="423984" y="2204864"/>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连接数据库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zh-CN" altLang="zh-CN" sz="2000" dirty="0"/>
              <a:t>数据库读取待爬取的链接和主题</a:t>
            </a:r>
            <a:r>
              <a:rPr lang="zh-CN" altLang="zh-CN" sz="2000" dirty="0" smtClean="0"/>
              <a:t>关键词</a:t>
            </a:r>
            <a:endParaRPr lang="en-US" altLang="zh-CN" sz="2000" dirty="0" smtClean="0"/>
          </a:p>
          <a:p>
            <a:pPr marL="720000" indent="-342900">
              <a:lnSpc>
                <a:spcPct val="150000"/>
              </a:lnSpc>
              <a:buFont typeface="Wingdings" panose="05000000000000000000" pitchFamily="2" charset="2"/>
              <a:buChar char="n"/>
            </a:pPr>
            <a:r>
              <a:rPr lang="zh-CN" altLang="zh-CN" sz="2000" dirty="0"/>
              <a:t>启动两个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待爬</a:t>
            </a:r>
            <a:r>
              <a:rPr lang="zh-CN" altLang="en-US" sz="2000" dirty="0" smtClean="0"/>
              <a:t>虫任务放入</a:t>
            </a:r>
            <a:r>
              <a:rPr lang="en-US" altLang="zh-CN" sz="2000" dirty="0" smtClean="0"/>
              <a:t>Task</a:t>
            </a:r>
            <a:r>
              <a:rPr lang="zh-CN" altLang="zh-CN" sz="2000" dirty="0" smtClean="0"/>
              <a:t>通道</a:t>
            </a:r>
            <a:endParaRPr lang="en-US" altLang="zh-CN" sz="2000" dirty="0"/>
          </a:p>
          <a:p>
            <a:pPr marL="720000" lvl="0" indent="-342900">
              <a:lnSpc>
                <a:spcPct val="150000"/>
              </a:lnSpc>
              <a:buFont typeface="Wingdings" panose="05000000000000000000" pitchFamily="2" charset="2"/>
              <a:buChar char="n"/>
            </a:pPr>
            <a:r>
              <a:rPr lang="zh-CN" altLang="en-US" sz="2000" dirty="0" smtClean="0"/>
              <a:t>从</a:t>
            </a:r>
            <a:r>
              <a:rPr lang="en-US" altLang="zh-CN" sz="2000" dirty="0" smtClean="0"/>
              <a:t>Result</a:t>
            </a:r>
            <a:r>
              <a:rPr lang="zh-CN" altLang="zh-CN" sz="2000" dirty="0" smtClean="0"/>
              <a:t>通道</a:t>
            </a:r>
            <a:r>
              <a:rPr lang="zh-CN" altLang="zh-CN" sz="2000" dirty="0"/>
              <a:t>提取</a:t>
            </a:r>
            <a:r>
              <a:rPr lang="zh-CN" altLang="zh-CN" sz="2000" dirty="0" smtClean="0"/>
              <a:t>爬虫结果</a:t>
            </a:r>
            <a:r>
              <a:rPr lang="zh-CN" altLang="zh-CN" sz="2000" dirty="0"/>
              <a:t>并插入到数据库</a:t>
            </a:r>
            <a:r>
              <a:rPr lang="zh-CN" altLang="zh-CN" sz="2000" dirty="0" smtClean="0"/>
              <a:t>中</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6197015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爬虫客户端实现</a:t>
            </a:r>
            <a:endParaRPr lang="zh-CN" altLang="en-US" dirty="0"/>
          </a:p>
        </p:txBody>
      </p:sp>
      <p:pic>
        <p:nvPicPr>
          <p:cNvPr id="6" name="图片 5"/>
          <p:cNvPicPr>
            <a:picLocks noChangeAspect="1"/>
          </p:cNvPicPr>
          <p:nvPr/>
        </p:nvPicPr>
        <p:blipFill>
          <a:blip r:embed="rId3"/>
          <a:stretch>
            <a:fillRect/>
          </a:stretch>
        </p:blipFill>
        <p:spPr>
          <a:xfrm>
            <a:off x="5303809" y="1772816"/>
            <a:ext cx="3165413" cy="4568401"/>
          </a:xfrm>
          <a:prstGeom prst="rect">
            <a:avLst/>
          </a:prstGeom>
        </p:spPr>
      </p:pic>
      <p:sp>
        <p:nvSpPr>
          <p:cNvPr id="5" name="矩形 4"/>
          <p:cNvSpPr/>
          <p:nvPr/>
        </p:nvSpPr>
        <p:spPr>
          <a:xfrm>
            <a:off x="423984" y="2084832"/>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启动</a:t>
            </a:r>
            <a:r>
              <a:rPr lang="zh-CN" altLang="zh-CN" sz="2000" dirty="0"/>
              <a:t>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en-US" altLang="zh-CN" sz="2000" dirty="0" smtClean="0"/>
              <a:t>Task</a:t>
            </a:r>
            <a:r>
              <a:rPr lang="zh-CN" altLang="zh-CN" sz="2000" dirty="0" smtClean="0"/>
              <a:t>通道</a:t>
            </a:r>
            <a:r>
              <a:rPr lang="zh-CN" altLang="en-US" sz="2000" dirty="0"/>
              <a:t>提取</a:t>
            </a:r>
            <a:r>
              <a:rPr lang="zh-CN" altLang="zh-CN" sz="2000" dirty="0" smtClean="0"/>
              <a:t>爬虫</a:t>
            </a:r>
            <a:r>
              <a:rPr lang="zh-CN" altLang="zh-CN" sz="2000" dirty="0"/>
              <a:t>服务器发送的爬虫</a:t>
            </a:r>
            <a:r>
              <a:rPr lang="zh-CN" altLang="zh-CN" sz="2000" dirty="0" smtClean="0"/>
              <a:t>任务</a:t>
            </a:r>
            <a:endParaRPr lang="en-US" altLang="zh-CN" sz="2000" dirty="0" smtClean="0"/>
          </a:p>
          <a:p>
            <a:pPr marL="720000" lvl="0" indent="-342900">
              <a:lnSpc>
                <a:spcPct val="150000"/>
              </a:lnSpc>
              <a:buFont typeface="Wingdings" panose="05000000000000000000" pitchFamily="2" charset="2"/>
              <a:buChar char="n"/>
            </a:pPr>
            <a:r>
              <a:rPr lang="zh-CN" altLang="en-US" sz="2000" dirty="0" smtClean="0"/>
              <a:t>根据主题关键词和链接，爬取网页数据</a:t>
            </a:r>
            <a:endParaRPr lang="en-US" altLang="zh-CN" sz="2000" dirty="0" smtClean="0"/>
          </a:p>
          <a:p>
            <a:pPr marL="720000" lvl="0" indent="-342900">
              <a:lnSpc>
                <a:spcPct val="150000"/>
              </a:lnSpc>
              <a:buFont typeface="Wingdings" panose="05000000000000000000" pitchFamily="2" charset="2"/>
              <a:buChar char="n"/>
            </a:pPr>
            <a:r>
              <a:rPr lang="zh-CN" altLang="zh-CN" sz="2000" dirty="0"/>
              <a:t>将爬行</a:t>
            </a:r>
            <a:r>
              <a:rPr lang="zh-CN" altLang="zh-CN" sz="2000" dirty="0" smtClean="0"/>
              <a:t>结果</a:t>
            </a:r>
            <a:r>
              <a:rPr lang="zh-CN" altLang="en-US" sz="2000" dirty="0" smtClean="0"/>
              <a:t>放入</a:t>
            </a:r>
            <a:r>
              <a:rPr lang="en-US" altLang="zh-CN" sz="2000" dirty="0" smtClean="0"/>
              <a:t>Result</a:t>
            </a:r>
            <a:r>
              <a:rPr lang="zh-CN" altLang="zh-CN" sz="2000" dirty="0" smtClean="0"/>
              <a:t>通道返回给爬虫服务器</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
        <p:nvSpPr>
          <p:cNvPr id="3" name="矩形 2"/>
          <p:cNvSpPr/>
          <p:nvPr/>
        </p:nvSpPr>
        <p:spPr>
          <a:xfrm>
            <a:off x="611560" y="3429000"/>
            <a:ext cx="3960440" cy="100811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386323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51520" y="1916832"/>
            <a:ext cx="8534722" cy="4345567"/>
          </a:xfrm>
          <a:prstGeom prst="rect">
            <a:avLst/>
          </a:prstGeom>
        </p:spPr>
      </p:pic>
      <p:sp>
        <p:nvSpPr>
          <p:cNvPr id="2" name="标题 1"/>
          <p:cNvSpPr>
            <a:spLocks noGrp="1"/>
          </p:cNvSpPr>
          <p:nvPr>
            <p:ph type="title"/>
          </p:nvPr>
        </p:nvSpPr>
        <p:spPr/>
        <p:txBody>
          <a:bodyPr/>
          <a:lstStyle/>
          <a:p>
            <a:r>
              <a:rPr lang="zh-CN" altLang="en-US" dirty="0" smtClean="0"/>
              <a:t>爬虫子系统实现</a:t>
            </a:r>
            <a:endParaRPr lang="zh-CN" altLang="en-US" dirty="0"/>
          </a:p>
        </p:txBody>
      </p:sp>
      <p:sp>
        <p:nvSpPr>
          <p:cNvPr id="3" name="矩形 2"/>
          <p:cNvSpPr/>
          <p:nvPr/>
        </p:nvSpPr>
        <p:spPr>
          <a:xfrm>
            <a:off x="1619672" y="2996952"/>
            <a:ext cx="7166569"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5" name="内容占位符 2"/>
          <p:cNvSpPr>
            <a:spLocks noGrp="1"/>
          </p:cNvSpPr>
          <p:nvPr>
            <p:ph idx="1"/>
          </p:nvPr>
        </p:nvSpPr>
        <p:spPr>
          <a:xfrm>
            <a:off x="552765" y="1988840"/>
            <a:ext cx="7940360" cy="4023360"/>
          </a:xfrm>
        </p:spPr>
        <p:txBody>
          <a:bodyPr>
            <a:normAutofit/>
          </a:bodyPr>
          <a:lstStyle/>
          <a:p>
            <a:pPr>
              <a:lnSpc>
                <a:spcPct val="150000"/>
              </a:lnSpc>
            </a:pPr>
            <a:r>
              <a:rPr lang="zh-CN" altLang="en-US" b="1" dirty="0" smtClean="0"/>
              <a:t>总结</a:t>
            </a:r>
            <a:endParaRPr lang="en-US" altLang="zh-CN" b="1" dirty="0" smtClean="0"/>
          </a:p>
          <a:p>
            <a:pPr lvl="1">
              <a:lnSpc>
                <a:spcPct val="150000"/>
              </a:lnSpc>
            </a:pPr>
            <a:r>
              <a:rPr lang="zh-CN" altLang="en-US" dirty="0" smtClean="0"/>
              <a:t>提出</a:t>
            </a:r>
            <a:r>
              <a:rPr lang="zh-CN" altLang="en-US" dirty="0"/>
              <a:t>了一种基于关键词位置的页面主题相关度计算</a:t>
            </a:r>
            <a:r>
              <a:rPr lang="zh-CN" altLang="en-US" dirty="0" smtClean="0"/>
              <a:t>算法</a:t>
            </a:r>
            <a:endParaRPr lang="en-US" altLang="zh-CN" dirty="0" smtClean="0"/>
          </a:p>
          <a:p>
            <a:pPr lvl="1">
              <a:lnSpc>
                <a:spcPct val="150000"/>
              </a:lnSpc>
            </a:pPr>
            <a:r>
              <a:rPr lang="zh-CN" altLang="en-US" dirty="0" smtClean="0"/>
              <a:t>提出</a:t>
            </a:r>
            <a:r>
              <a:rPr lang="zh-CN" altLang="en-US" dirty="0"/>
              <a:t>了一种基于页面主题的</a:t>
            </a:r>
            <a:r>
              <a:rPr lang="en-US" altLang="zh-CN" dirty="0"/>
              <a:t>Page Rank</a:t>
            </a:r>
            <a:r>
              <a:rPr lang="zh-CN" altLang="en-US" dirty="0" smtClean="0"/>
              <a:t>算法</a:t>
            </a:r>
            <a:endParaRPr lang="en-US" altLang="zh-CN" dirty="0" smtClean="0"/>
          </a:p>
          <a:p>
            <a:pPr lvl="1">
              <a:lnSpc>
                <a:spcPct val="150000"/>
              </a:lnSpc>
            </a:pPr>
            <a:r>
              <a:rPr lang="zh-CN" altLang="en-US" dirty="0" smtClean="0"/>
              <a:t>将提出的算法应用到及时</a:t>
            </a:r>
            <a:r>
              <a:rPr lang="zh-CN" altLang="en-US" dirty="0"/>
              <a:t>推信息推送</a:t>
            </a:r>
            <a:r>
              <a:rPr lang="zh-CN" altLang="en-US" dirty="0" smtClean="0"/>
              <a:t>系统的爬虫子系统中</a:t>
            </a:r>
            <a:endParaRPr lang="en-US" altLang="zh-CN" dirty="0" smtClean="0"/>
          </a:p>
          <a:p>
            <a:pPr lvl="1">
              <a:lnSpc>
                <a:spcPct val="150000"/>
              </a:lnSpc>
            </a:pP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smtClean="0"/>
              <a:t>使用深度学习算法进一步提高链接优先级预测的准确性</a:t>
            </a:r>
            <a:endParaRPr lang="en-US" altLang="zh-CN" dirty="0" smtClean="0"/>
          </a:p>
          <a:p>
            <a:pPr lvl="1">
              <a:lnSpc>
                <a:spcPct val="150000"/>
              </a:lnSpc>
            </a:pPr>
            <a:r>
              <a:rPr lang="zh-CN" altLang="en-US" dirty="0" smtClean="0"/>
              <a:t>使用</a:t>
            </a:r>
            <a:r>
              <a:rPr lang="en-US" altLang="zh-CN" dirty="0" smtClean="0"/>
              <a:t>GPU</a:t>
            </a:r>
            <a:r>
              <a:rPr lang="zh-CN" altLang="en-US" dirty="0" smtClean="0"/>
              <a:t>平台提高算法的爬行效率</a:t>
            </a:r>
            <a:endParaRPr lang="en-US" altLang="zh-CN" dirty="0" smtClean="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3"/>
          <p:cNvSpPr txBox="1">
            <a:spLocks/>
          </p:cNvSpPr>
          <p:nvPr/>
        </p:nvSpPr>
        <p:spPr>
          <a:xfrm>
            <a:off x="711572" y="980728"/>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3B3B3B"/>
                </a:solidFill>
                <a:effectLst/>
                <a:uLnTx/>
                <a:uFillTx/>
                <a:latin typeface="Garamond"/>
                <a:ea typeface="华文仿宋"/>
              </a:rPr>
              <a:t>感谢各位</a:t>
            </a:r>
            <a:r>
              <a:rPr lang="zh-CN" altLang="en-US" b="1" dirty="0" smtClean="0">
                <a:solidFill>
                  <a:srgbClr val="3B3B3B"/>
                </a:solidFill>
                <a:effectLst/>
                <a:latin typeface="Garamond"/>
                <a:ea typeface="华文仿宋"/>
              </a:rPr>
              <a:t>专家</a:t>
            </a:r>
            <a:r>
              <a:rPr lang="en-US" altLang="zh-CN" b="1" dirty="0" smtClean="0">
                <a:solidFill>
                  <a:srgbClr val="3B3B3B"/>
                </a:solidFill>
                <a:effectLst/>
                <a:latin typeface="Garamond"/>
                <a:ea typeface="华文仿宋"/>
              </a:rPr>
              <a:t>!</a:t>
            </a:r>
            <a:endParaRPr kumimoji="0" lang="zh-CN" altLang="en-US" sz="4800" b="1" i="0" u="none" strike="noStrike" kern="1200" cap="none" spc="0" normalizeH="0" baseline="0" noProof="0" dirty="0">
              <a:ln>
                <a:noFill/>
              </a:ln>
              <a:solidFill>
                <a:srgbClr val="3B3B3B"/>
              </a:solidFill>
              <a:effectLst/>
              <a:uLnTx/>
              <a:uFillTx/>
              <a:latin typeface="Garamond"/>
              <a:ea typeface="华文仿宋"/>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18" name="矩形 17"/>
          <p:cNvSpPr/>
          <p:nvPr/>
        </p:nvSpPr>
        <p:spPr>
          <a:xfrm>
            <a:off x="3197218" y="2330732"/>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2" name="肘形连接符 21"/>
          <p:cNvCxnSpPr>
            <a:stCxn id="24" idx="6"/>
            <a:endCxn id="26"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肘形连接符 22"/>
          <p:cNvCxnSpPr>
            <a:stCxn id="24" idx="6"/>
            <a:endCxn id="25"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4" name="椭圆 23"/>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5" name="圆角矩形 24"/>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6" name="圆角矩形 25"/>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7" name="圆角矩形 26"/>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8" name="椭圆 27"/>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29" name="椭圆 2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0" name="椭圆 2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1" name="肘形连接符 30"/>
          <p:cNvCxnSpPr>
            <a:stCxn id="25" idx="3"/>
            <a:endCxn id="27"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肘形连接符 31"/>
          <p:cNvCxnSpPr>
            <a:stCxn id="26" idx="3"/>
            <a:endCxn id="27"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768096" y="5085184"/>
            <a:ext cx="7764344" cy="1323439"/>
          </a:xfrm>
          <a:prstGeom prst="rect">
            <a:avLst/>
          </a:prstGeom>
          <a:noFill/>
        </p:spPr>
        <p:txBody>
          <a:bodyPr wrap="square" rtlCol="0">
            <a:spAutoFit/>
          </a:bodyPr>
          <a:lstStyle/>
          <a:p>
            <a:pPr algn="ctr"/>
            <a:endParaRPr lang="en-US" altLang="zh-CN" sz="2000" dirty="0" smtClean="0"/>
          </a:p>
          <a:p>
            <a:pPr algn="ctr"/>
            <a:endParaRPr lang="en-US" altLang="zh-CN" sz="2000" dirty="0" smtClean="0"/>
          </a:p>
          <a:p>
            <a:pPr algn="ctr"/>
            <a:r>
              <a:rPr lang="zh-CN" altLang="en-US" sz="2000" dirty="0" smtClean="0"/>
              <a:t>页面主题相关度：</a:t>
            </a:r>
            <a:r>
              <a:rPr lang="zh-CN" altLang="en-US" sz="2000" b="1" dirty="0" smtClean="0">
                <a:solidFill>
                  <a:srgbClr val="FF0000"/>
                </a:solidFill>
              </a:rPr>
              <a:t>页面与主题关键词的相关程度</a:t>
            </a:r>
            <a:endParaRPr lang="en-US" altLang="zh-CN" sz="2000" b="1" dirty="0" smtClean="0">
              <a:solidFill>
                <a:srgbClr val="FF0000"/>
              </a:solidFill>
            </a:endParaRPr>
          </a:p>
          <a:p>
            <a:endParaRPr lang="en-US" altLang="zh-CN" sz="2000" dirty="0">
              <a:solidFill>
                <a:srgbClr val="FF0000"/>
              </a:solidFill>
            </a:endParaRPr>
          </a:p>
        </p:txBody>
      </p:sp>
      <p:pic>
        <p:nvPicPr>
          <p:cNvPr id="4" name="图片 3"/>
          <p:cNvPicPr>
            <a:picLocks noChangeAspect="1"/>
          </p:cNvPicPr>
          <p:nvPr/>
        </p:nvPicPr>
        <p:blipFill>
          <a:blip r:embed="rId3"/>
          <a:stretch>
            <a:fillRect/>
          </a:stretch>
        </p:blipFill>
        <p:spPr>
          <a:xfrm>
            <a:off x="467544" y="2842434"/>
            <a:ext cx="8326688" cy="2208060"/>
          </a:xfrm>
          <a:prstGeom prst="rect">
            <a:avLst/>
          </a:prstGeom>
        </p:spPr>
      </p:pic>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cap="none" dirty="0">
              <a:latin typeface="+mn-lt"/>
            </a:endParaRPr>
          </a:p>
        </p:txBody>
      </p:sp>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sp>
        <p:nvSpPr>
          <p:cNvPr id="9" name="文本框 8"/>
          <p:cNvSpPr txBox="1"/>
          <p:nvPr/>
        </p:nvSpPr>
        <p:spPr>
          <a:xfrm>
            <a:off x="768096" y="5324001"/>
            <a:ext cx="6828240" cy="1323439"/>
          </a:xfrm>
          <a:prstGeom prst="rect">
            <a:avLst/>
          </a:prstGeom>
          <a:noFill/>
        </p:spPr>
        <p:txBody>
          <a:bodyPr wrap="square" rtlCol="0">
            <a:spAutoFit/>
          </a:bodyPr>
          <a:lstStyle/>
          <a:p>
            <a:pPr>
              <a:lnSpc>
                <a:spcPct val="200000"/>
              </a:lnSpc>
              <a:buFont typeface="Wingdings" panose="05000000000000000000" pitchFamily="2" charset="2"/>
              <a:buChar char="n"/>
            </a:pPr>
            <a:r>
              <a:rPr lang="zh-CN" altLang="en-US" sz="2000" dirty="0"/>
              <a:t> 忽视</a:t>
            </a:r>
            <a:r>
              <a:rPr lang="zh-CN" altLang="zh-CN" sz="2000" dirty="0"/>
              <a:t>关键词</a:t>
            </a:r>
            <a:r>
              <a:rPr lang="zh-CN" altLang="en-US" sz="2000" dirty="0"/>
              <a:t>位置的重要性。</a:t>
            </a:r>
            <a:endParaRPr lang="en-US" altLang="zh-CN" sz="2000" dirty="0"/>
          </a:p>
          <a:p>
            <a:pPr>
              <a:lnSpc>
                <a:spcPct val="200000"/>
              </a:lnSpc>
              <a:buFont typeface="Wingdings" panose="05000000000000000000" pitchFamily="2" charset="2"/>
              <a:buChar char="n"/>
            </a:pPr>
            <a:r>
              <a:rPr lang="en-US" altLang="zh-CN" sz="2000" dirty="0"/>
              <a:t> </a:t>
            </a:r>
            <a:r>
              <a:rPr lang="zh-CN" altLang="en-US" sz="2000" dirty="0"/>
              <a:t>使用</a:t>
            </a:r>
            <a:r>
              <a:rPr lang="zh-CN" altLang="zh-CN" sz="2000" dirty="0"/>
              <a:t>离散的数值决定待爬取链接队列中链接的优先级。</a:t>
            </a:r>
            <a:endParaRPr lang="zh-CN" altLang="en-US" sz="2000" dirty="0"/>
          </a:p>
        </p:txBody>
      </p:sp>
      <p:pic>
        <p:nvPicPr>
          <p:cNvPr id="6" name="图片 5"/>
          <p:cNvPicPr>
            <a:picLocks noChangeAspect="1"/>
          </p:cNvPicPr>
          <p:nvPr/>
        </p:nvPicPr>
        <p:blipFill>
          <a:blip r:embed="rId3"/>
          <a:stretch>
            <a:fillRect/>
          </a:stretch>
        </p:blipFill>
        <p:spPr>
          <a:xfrm>
            <a:off x="115460" y="2300856"/>
            <a:ext cx="8921036" cy="2784328"/>
          </a:xfrm>
          <a:prstGeom prst="rect">
            <a:avLst/>
          </a:prstGeom>
        </p:spPr>
      </p:pic>
      <p:sp>
        <p:nvSpPr>
          <p:cNvPr id="8" name="矩形 7"/>
          <p:cNvSpPr/>
          <p:nvPr/>
        </p:nvSpPr>
        <p:spPr>
          <a:xfrm>
            <a:off x="2699792" y="2395657"/>
            <a:ext cx="4536504" cy="2761536"/>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83768" y="1753156"/>
            <a:ext cx="4968552" cy="1200329"/>
          </a:xfrm>
          <a:prstGeom prst="rect">
            <a:avLst/>
          </a:prstGeom>
          <a:noFill/>
        </p:spPr>
        <p:txBody>
          <a:bodyPr wrap="square" rtlCol="0">
            <a:spAutoFit/>
          </a:bodyPr>
          <a:lstStyle/>
          <a:p>
            <a:pPr lvl="0"/>
            <a:r>
              <a:rPr lang="zh-CN" altLang="en-US" dirty="0" smtClean="0"/>
              <a:t>基于</a:t>
            </a:r>
            <a:r>
              <a:rPr lang="en-US" altLang="zh-CN" dirty="0" smtClean="0"/>
              <a:t>Fish Search</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基于关键词位置</a:t>
            </a:r>
            <a:r>
              <a:rPr lang="zh-CN" altLang="en-US" dirty="0" smtClean="0"/>
              <a:t>的</a:t>
            </a:r>
            <a:r>
              <a:rPr lang="en-US" altLang="zh-CN" dirty="0" smtClean="0"/>
              <a:t/>
            </a:r>
            <a:br>
              <a:rPr lang="en-US" altLang="zh-CN" dirty="0" smtClean="0"/>
            </a:br>
            <a:r>
              <a:rPr lang="zh-CN" altLang="en-US" dirty="0" smtClean="0"/>
              <a:t>页面</a:t>
            </a:r>
            <a:r>
              <a:rPr lang="zh-CN" altLang="en-US" dirty="0"/>
              <a:t>主题相关度计算算法</a:t>
            </a:r>
            <a:endParaRPr lang="zh-CN" altLang="en-US" sz="3200" dirty="0"/>
          </a:p>
        </p:txBody>
      </p:sp>
      <mc:AlternateContent xmlns:mc="http://schemas.openxmlformats.org/markup-compatibility/2006" xmlns:a14="http://schemas.microsoft.com/office/drawing/2010/main">
        <mc:Choice Requires="a14">
          <p:sp>
            <p:nvSpPr>
              <p:cNvPr id="5" name="矩形 4"/>
              <p:cNvSpPr/>
              <p:nvPr/>
            </p:nvSpPr>
            <p:spPr>
              <a:xfrm>
                <a:off x="1115616" y="4581128"/>
                <a:ext cx="8532439" cy="12320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𝑤</m:t>
                      </m:r>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m:rPr>
                                  <m:nor/>
                                </m:rPr>
                                <a:rPr lang="en-US" altLang="zh-CN" sz="2000"/>
                                <m:t>α</m:t>
                              </m:r>
                              <m:r>
                                <a:rPr lang="zh-CN" altLang="zh-CN" sz="2000">
                                  <a:latin typeface="Cambria Math" panose="02040503050406030204" pitchFamily="18" charset="0"/>
                                </a:rPr>
                                <m:t>，</m:t>
                              </m:r>
                              <m:r>
                                <a:rPr lang="en-US" altLang="zh-CN" sz="2000">
                                  <a:latin typeface="Cambria Math" panose="02040503050406030204" pitchFamily="18" charset="0"/>
                                </a:rPr>
                                <m:t>0&lt;</m:t>
                              </m:r>
                              <m:r>
                                <m:rPr>
                                  <m:nor/>
                                </m:rPr>
                                <a:rPr lang="en-US" altLang="zh-CN" sz="2000"/>
                                <m:t>α</m:t>
                              </m:r>
                              <m:r>
                                <a:rPr lang="en-US" altLang="zh-CN" sz="2000">
                                  <a:latin typeface="Cambria Math" panose="02040503050406030204" pitchFamily="18" charset="0"/>
                                </a:rPr>
                                <m:t>≤0.5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a</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i="1">
                                  <a:latin typeface="Cambria Math" panose="02040503050406030204" pitchFamily="18" charset="0"/>
                                </a:rPr>
                                <m:t>       </m:t>
                              </m:r>
                              <m:r>
                                <a:rPr lang="en-US" altLang="zh-CN" sz="2000" i="1">
                                  <a:latin typeface="Cambria Math" panose="02040503050406030204" pitchFamily="18" charset="0"/>
                                </a:rPr>
                                <m:t>𝛽</m:t>
                              </m:r>
                              <m:r>
                                <a:rPr lang="zh-CN" altLang="zh-CN" sz="2000">
                                  <a:latin typeface="Cambria Math" panose="02040503050406030204" pitchFamily="18" charset="0"/>
                                </a:rPr>
                                <m:t>，</m:t>
                              </m:r>
                              <m:r>
                                <m:rPr>
                                  <m:nor/>
                                </m:rPr>
                                <a:rPr lang="en-US" altLang="zh-CN" sz="2000"/>
                                <m:t>0.5 &lt; </m:t>
                              </m:r>
                              <m:r>
                                <a:rPr lang="en-US" altLang="zh-CN" sz="2000" i="1">
                                  <a:latin typeface="Cambria Math" panose="02040503050406030204" pitchFamily="18" charset="0"/>
                                </a:rPr>
                                <m:t>𝛽</m:t>
                              </m:r>
                              <m:r>
                                <m:rPr>
                                  <m:nor/>
                                </m:rPr>
                                <a:rPr lang="en-US" altLang="zh-CN" sz="2000"/>
                                <m:t>&lt; 1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keywords</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a:latin typeface="Cambria Math" panose="02040503050406030204" pitchFamily="18" charset="0"/>
                                </a:rPr>
                                <m:t>1</m:t>
                              </m:r>
                              <m:r>
                                <a:rPr lang="zh-CN" altLang="zh-CN" sz="2000">
                                  <a:latin typeface="Cambria Math" panose="02040503050406030204" pitchFamily="18" charset="0"/>
                                </a:rPr>
                                <m:t>，</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title</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qArr>
                        </m:e>
                      </m:d>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115616" y="4581128"/>
                <a:ext cx="8532439" cy="1232004"/>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539552" y="3945462"/>
            <a:ext cx="7571303" cy="461665"/>
          </a:xfrm>
          <a:prstGeom prst="rect">
            <a:avLst/>
          </a:prstGeom>
          <a:noFill/>
        </p:spPr>
        <p:txBody>
          <a:bodyPr wrap="none" rtlCol="0">
            <a:spAutoFit/>
          </a:bodyPr>
          <a:lstStyle/>
          <a:p>
            <a:r>
              <a:rPr lang="zh-CN" altLang="zh-CN" sz="2000" dirty="0">
                <a:latin typeface="+mn-ea"/>
                <a:cs typeface="Times New Roman" panose="02020603050405020304" pitchFamily="18" charset="0"/>
              </a:rPr>
              <a:t>针对主题关键词在网页中出现的</a:t>
            </a:r>
            <a:r>
              <a:rPr lang="zh-CN" altLang="zh-CN" sz="2400" b="1" dirty="0">
                <a:solidFill>
                  <a:srgbClr val="FF0000"/>
                </a:solidFill>
                <a:latin typeface="+mn-ea"/>
                <a:cs typeface="Times New Roman" panose="02020603050405020304" pitchFamily="18" charset="0"/>
              </a:rPr>
              <a:t>位置</a:t>
            </a:r>
            <a:r>
              <a:rPr lang="zh-CN" altLang="zh-CN" sz="2000" dirty="0">
                <a:latin typeface="+mn-ea"/>
                <a:cs typeface="Times New Roman" panose="02020603050405020304" pitchFamily="18" charset="0"/>
              </a:rPr>
              <a:t>的不同，赋以不同</a:t>
            </a:r>
            <a:r>
              <a:rPr lang="zh-CN" altLang="zh-CN" sz="2000" dirty="0" smtClean="0">
                <a:latin typeface="+mn-ea"/>
                <a:cs typeface="Times New Roman" panose="02020603050405020304" pitchFamily="18" charset="0"/>
              </a:rPr>
              <a:t>的</a:t>
            </a:r>
            <a:r>
              <a:rPr lang="zh-CN" altLang="en-US" sz="2400" b="1" dirty="0">
                <a:solidFill>
                  <a:srgbClr val="FF0000"/>
                </a:solidFill>
                <a:latin typeface="+mn-ea"/>
                <a:cs typeface="Times New Roman" panose="02020603050405020304" pitchFamily="18" charset="0"/>
              </a:rPr>
              <a:t>权重</a:t>
            </a:r>
            <a:r>
              <a:rPr lang="zh-CN" altLang="en-US" sz="2000" dirty="0" smtClean="0">
                <a:latin typeface="+mn-ea"/>
                <a:cs typeface="Times New Roman" panose="02020603050405020304" pitchFamily="18" charset="0"/>
              </a:rPr>
              <a:t>：</a:t>
            </a:r>
            <a:endParaRPr lang="zh-CN" altLang="en-US" sz="2400" b="1" dirty="0">
              <a:solidFill>
                <a:schemeClr val="tx1">
                  <a:lumMod val="50000"/>
                  <a:lumOff val="50000"/>
                </a:schemeClr>
              </a:solidFill>
              <a:latin typeface="+mn-ea"/>
            </a:endParaRPr>
          </a:p>
        </p:txBody>
      </p:sp>
      <p:sp>
        <p:nvSpPr>
          <p:cNvPr id="8" name="文本框 7"/>
          <p:cNvSpPr txBox="1"/>
          <p:nvPr/>
        </p:nvSpPr>
        <p:spPr>
          <a:xfrm>
            <a:off x="539552" y="1948269"/>
            <a:ext cx="3352200" cy="1866858"/>
          </a:xfrm>
          <a:prstGeom prst="rect">
            <a:avLst/>
          </a:prstGeom>
          <a:noFill/>
        </p:spPr>
        <p:txBody>
          <a:bodyPr wrap="none" rtlCol="0">
            <a:spAutoFit/>
          </a:bodyPr>
          <a:lstStyle/>
          <a:p>
            <a:pPr>
              <a:lnSpc>
                <a:spcPct val="150000"/>
              </a:lnSpc>
            </a:pPr>
            <a:r>
              <a:rPr lang="zh-CN" altLang="en-US" sz="2000" dirty="0" smtClean="0">
                <a:latin typeface="+mn-ea"/>
              </a:rPr>
              <a:t>主要标签：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title</a:t>
            </a:r>
            <a:r>
              <a:rPr lang="zh-CN" altLang="en-US" sz="2000" dirty="0" smtClean="0">
                <a:latin typeface="+mn-ea"/>
              </a:rPr>
              <a:t>标题标签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keywords</a:t>
            </a:r>
            <a:r>
              <a:rPr lang="zh-CN" altLang="en-US" sz="2000" dirty="0" smtClean="0">
                <a:latin typeface="+mn-ea"/>
              </a:rPr>
              <a:t>关键词标签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a</a:t>
            </a:r>
            <a:r>
              <a:rPr lang="zh-CN" altLang="en-US" sz="2000" dirty="0" smtClean="0">
                <a:latin typeface="+mn-ea"/>
              </a:rPr>
              <a:t>链接标签</a:t>
            </a:r>
            <a:endParaRPr lang="zh-CN" altLang="en-US" sz="2000" dirty="0">
              <a:latin typeface="+mn-ea"/>
            </a:endParaRPr>
          </a:p>
        </p:txBody>
      </p:sp>
    </p:spTree>
    <p:extLst>
      <p:ext uri="{BB962C8B-B14F-4D97-AF65-F5344CB8AC3E}">
        <p14:creationId xmlns:p14="http://schemas.microsoft.com/office/powerpoint/2010/main" val="367177732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mc:AlternateContent xmlns:mc="http://schemas.openxmlformats.org/markup-compatibility/2006" xmlns:a14="http://schemas.microsoft.com/office/drawing/2010/main">
        <mc:Choice Requires="a14">
          <p:sp>
            <p:nvSpPr>
              <p:cNvPr id="24" name="矩形 23"/>
              <p:cNvSpPr/>
              <p:nvPr/>
            </p:nvSpPr>
            <p:spPr>
              <a:xfrm>
                <a:off x="510648" y="2132856"/>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主题关键词出现在网页</a:t>
                </a:r>
                <a:r>
                  <a:rPr lang="en-US" altLang="zh-CN" sz="2000" dirty="0">
                    <a:effectLst/>
                    <a:latin typeface="+mn-ea"/>
                  </a:rPr>
                  <a:t>title</a:t>
                </a:r>
                <a:r>
                  <a:rPr lang="zh-CN" altLang="zh-CN" sz="2000" dirty="0">
                    <a:effectLst/>
                    <a:latin typeface="+mn-ea"/>
                    <a:cs typeface="Times New Roman" panose="02020603050405020304" pitchFamily="18" charset="0"/>
                  </a:rPr>
                  <a:t>标签中的权值</a:t>
                </a:r>
                <a:r>
                  <a:rPr lang="zh-CN" altLang="zh-CN" sz="2000" dirty="0" smtClean="0">
                    <a:effectLst/>
                    <a:latin typeface="+mn-ea"/>
                    <a:cs typeface="Times New Roman" panose="02020603050405020304" pitchFamily="18" charset="0"/>
                  </a:rPr>
                  <a:t>为</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sz="2000"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510648" y="2132856"/>
                <a:ext cx="8633352" cy="400110"/>
              </a:xfrm>
              <a:prstGeom prst="rect">
                <a:avLst/>
              </a:prstGeom>
              <a:blipFill rotWithShape="0">
                <a:blip r:embed="rId3"/>
                <a:stretch>
                  <a:fillRect l="-777"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11561" y="2533192"/>
                <a:ext cx="3240360"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611561" y="2533192"/>
                <a:ext cx="3240360" cy="72051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76869" y="3944616"/>
                <a:ext cx="3130032"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𝑙</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576869" y="3944616"/>
                <a:ext cx="3130032" cy="72051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10648" y="3490941"/>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a:t>
                </a:r>
                <a14:m>
                  <m:oMath xmlns:m="http://schemas.openxmlformats.org/officeDocument/2006/math">
                    <m:r>
                      <m:rPr>
                        <m:nor/>
                      </m:rPr>
                      <a:rPr lang="zh-CN" altLang="zh-CN" sz="2000" dirty="0">
                        <a:latin typeface="+mn-ea"/>
                        <a:cs typeface="Times New Roman" panose="02020603050405020304" pitchFamily="18" charset="0"/>
                      </a:rPr>
                      <m:t>出现在网页</m:t>
                    </m:r>
                    <m:r>
                      <m:rPr>
                        <m:nor/>
                      </m:rPr>
                      <a:rPr lang="en-US" altLang="zh-CN" sz="2000" dirty="0">
                        <a:latin typeface="+mn-ea"/>
                      </a:rPr>
                      <m:t>a</m:t>
                    </m:r>
                    <m:r>
                      <m:rPr>
                        <m:nor/>
                      </m:rPr>
                      <a:rPr lang="zh-CN" altLang="zh-CN" sz="2000" dirty="0">
                        <a:latin typeface="+mn-ea"/>
                        <a:cs typeface="Times New Roman" panose="02020603050405020304" pitchFamily="18" charset="0"/>
                      </a:rPr>
                      <m:t>标签中的权值</m:t>
                    </m:r>
                    <m:r>
                      <m:rPr>
                        <m:nor/>
                      </m:rPr>
                      <a:rPr lang="zh-CN" altLang="zh-CN" sz="2000" dirty="0" smtClean="0">
                        <a:latin typeface="+mn-ea"/>
                        <a:cs typeface="Times New Roman" panose="02020603050405020304" pitchFamily="18" charset="0"/>
                      </a:rPr>
                      <m:t>为</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10648" y="3490941"/>
                <a:ext cx="8633352" cy="400110"/>
              </a:xfrm>
              <a:prstGeom prst="rect">
                <a:avLst/>
              </a:prstGeom>
              <a:blipFill rotWithShape="0">
                <a:blip r:embed="rId6"/>
                <a:stretch>
                  <a:fillRect l="-777"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139952" y="2615183"/>
                <a:ext cx="4379772"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为主题关键词出现在</a:t>
                </a:r>
                <a:r>
                  <a:rPr lang="en-US" altLang="zh-CN" sz="2000" b="1" dirty="0" smtClean="0">
                    <a:solidFill>
                      <a:schemeClr val="tx1"/>
                    </a:solidFill>
                  </a:rPr>
                  <a:t>title</a:t>
                </a:r>
                <a:r>
                  <a:rPr lang="zh-CN" altLang="en-US" sz="2000" b="1" dirty="0" smtClean="0">
                    <a:solidFill>
                      <a:schemeClr val="tx1"/>
                    </a:solidFill>
                  </a:rPr>
                  <a:t>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a:t>
                </a:r>
                <a:r>
                  <a:rPr lang="en-US" altLang="zh-CN" sz="2000" b="1" dirty="0" smtClean="0">
                    <a:solidFill>
                      <a:schemeClr val="tx1"/>
                    </a:solidFill>
                  </a:rPr>
                  <a:t>title</a:t>
                </a:r>
                <a:r>
                  <a:rPr lang="zh-CN" altLang="en-US" sz="2000" b="1" dirty="0" smtClean="0">
                    <a:solidFill>
                      <a:schemeClr val="tx1"/>
                    </a:solidFill>
                  </a:rPr>
                  <a:t>文本分词后的词语个数</a:t>
                </a:r>
                <a:endParaRPr lang="zh-CN" altLang="en-US" sz="2000" b="1" dirty="0">
                  <a:solidFill>
                    <a:schemeClr val="tx1"/>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139952" y="2615183"/>
                <a:ext cx="4379772" cy="707886"/>
              </a:xfrm>
              <a:prstGeom prst="rect">
                <a:avLst/>
              </a:prstGeom>
              <a:blipFill rotWithShape="0">
                <a:blip r:embed="rId7"/>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042990" y="3960410"/>
                <a:ext cx="4824536"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为主题关键词出现在</a:t>
                </a:r>
                <a:r>
                  <a:rPr lang="en-US" altLang="zh-CN" sz="2000" b="1" dirty="0" smtClean="0">
                    <a:solidFill>
                      <a:schemeClr val="tx1"/>
                    </a:solidFill>
                  </a:rPr>
                  <a:t>a</a:t>
                </a:r>
                <a:r>
                  <a:rPr lang="zh-CN" altLang="en-US" sz="2000" b="1" dirty="0" smtClean="0">
                    <a:solidFill>
                      <a:schemeClr val="tx1"/>
                    </a:solidFill>
                  </a:rPr>
                  <a:t>标签中的次数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a:t>
                </a:r>
                <a:r>
                  <a:rPr lang="en-US" altLang="zh-CN" sz="2000" b="1" dirty="0" smtClean="0">
                    <a:solidFill>
                      <a:schemeClr val="tx1"/>
                    </a:solidFill>
                  </a:rPr>
                  <a:t>a</a:t>
                </a:r>
                <a:r>
                  <a:rPr lang="zh-CN" altLang="en-US" sz="2000" b="1" dirty="0" smtClean="0">
                    <a:solidFill>
                      <a:schemeClr val="tx1"/>
                    </a:solidFill>
                  </a:rPr>
                  <a:t>标签文本分词后的词语个数</a:t>
                </a:r>
                <a:endParaRPr lang="zh-CN" altLang="en-US" sz="2000" b="1"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4042990" y="3960410"/>
                <a:ext cx="4824536" cy="707886"/>
              </a:xfrm>
              <a:prstGeom prst="rect">
                <a:avLst/>
              </a:prstGeom>
              <a:blipFill rotWithShape="0">
                <a:blip r:embed="rId8"/>
                <a:stretch>
                  <a:fillRect t="-6897"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内容占位符 2"/>
              <p:cNvSpPr>
                <a:spLocks noGrp="1"/>
              </p:cNvSpPr>
              <p:nvPr>
                <p:ph idx="1"/>
              </p:nvPr>
            </p:nvSpPr>
            <p:spPr>
              <a:xfrm>
                <a:off x="397962" y="4829742"/>
                <a:ext cx="7290055" cy="422920"/>
              </a:xfrm>
            </p:spPr>
            <p:txBody>
              <a:bodyPr>
                <a:normAutofit fontScale="92500"/>
              </a:bodyPr>
              <a:lstStyle/>
              <a:p>
                <a:r>
                  <a:rPr lang="zh-CN" altLang="zh-CN" sz="2400" dirty="0" smtClean="0"/>
                  <a:t>主题关键词出现在网页</a:t>
                </a:r>
                <a:r>
                  <a:rPr lang="en-US" altLang="zh-CN" sz="2400" dirty="0"/>
                  <a:t>keywords</a:t>
                </a:r>
                <a:r>
                  <a:rPr lang="zh-CN" altLang="zh-CN" sz="2400" dirty="0"/>
                  <a:t>标签中的权值为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zh-CN" altLang="en-US" sz="2400" b="0" i="1" smtClean="0">
                        <a:latin typeface="Cambria Math" panose="02040503050406030204" pitchFamily="18" charset="0"/>
                      </a:rPr>
                      <m:t>：</m:t>
                    </m:r>
                  </m:oMath>
                </a14:m>
                <a:endParaRPr lang="zh-CN" altLang="en-US" sz="2400" dirty="0"/>
              </a:p>
            </p:txBody>
          </p:sp>
        </mc:Choice>
        <mc:Fallback xmlns="">
          <p:sp>
            <p:nvSpPr>
              <p:cNvPr id="16" name="内容占位符 2"/>
              <p:cNvSpPr>
                <a:spLocks noGrp="1" noRot="1" noChangeAspect="1" noMove="1" noResize="1" noEditPoints="1" noAdjustHandles="1" noChangeArrowheads="1" noChangeShapeType="1" noTextEdit="1"/>
              </p:cNvSpPr>
              <p:nvPr>
                <p:ph idx="1"/>
              </p:nvPr>
            </p:nvSpPr>
            <p:spPr>
              <a:xfrm>
                <a:off x="397962" y="4829742"/>
                <a:ext cx="7290055" cy="422920"/>
              </a:xfrm>
              <a:blipFill rotWithShape="0">
                <a:blip r:embed="rId9"/>
                <a:stretch>
                  <a:fillRect t="-20000"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94500" y="5370845"/>
                <a:ext cx="2952328" cy="40011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594500" y="5370845"/>
                <a:ext cx="2952328" cy="400110"/>
              </a:xfrm>
              <a:prstGeom prst="rect">
                <a:avLst/>
              </a:prstGeom>
              <a:blipFill rotWithShape="0">
                <a:blip r:embed="rId10"/>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94500" y="5843352"/>
                <a:ext cx="7056784" cy="891719"/>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sz="2000" b="1" i="1" kern="100" smtClean="0">
                              <a:solidFill>
                                <a:srgbClr val="FF0000"/>
                              </a:solidFill>
                              <a:latin typeface="Cambria Math" panose="02040503050406030204" pitchFamily="18" charset="0"/>
                              <a:cs typeface="Times New Roman" panose="02020603050405020304" pitchFamily="18" charset="0"/>
                            </a:rPr>
                          </m:ctrlPr>
                        </m:sSubPr>
                        <m:e>
                          <m:r>
                            <a:rPr lang="en-US" altLang="zh-CN" sz="2000" b="1" i="1" kern="100">
                              <a:solidFill>
                                <a:srgbClr val="FF0000"/>
                              </a:solidFill>
                              <a:latin typeface="Cambria Math" panose="02040503050406030204" pitchFamily="18" charset="0"/>
                              <a:cs typeface="Times New Roman" panose="02020603050405020304" pitchFamily="18" charset="0"/>
                            </a:rPr>
                            <m:t>𝑩</m:t>
                          </m:r>
                        </m:e>
                        <m:sub>
                          <m:r>
                            <a:rPr lang="en-US" altLang="zh-CN" sz="2000" b="1" i="1" kern="100">
                              <a:solidFill>
                                <a:srgbClr val="FF0000"/>
                              </a:solidFill>
                              <a:latin typeface="Cambria Math" panose="02040503050406030204" pitchFamily="18" charset="0"/>
                              <a:cs typeface="Times New Roman" panose="02020603050405020304" pitchFamily="18" charset="0"/>
                            </a:rPr>
                            <m:t>𝒌</m:t>
                          </m:r>
                        </m:sub>
                      </m:sSub>
                      <m:r>
                        <a:rPr lang="en-US" altLang="zh-CN" sz="2000" b="1" kern="100">
                          <a:latin typeface="Cambria Math" panose="02040503050406030204" pitchFamily="18" charset="0"/>
                          <a:cs typeface="Times New Roman" panose="02020603050405020304" pitchFamily="18" charset="0"/>
                        </a:rPr>
                        <m:t>=</m:t>
                      </m:r>
                      <m:d>
                        <m:dPr>
                          <m:begChr m:val="{"/>
                          <m:endChr m:val=""/>
                          <m:ctrlPr>
                            <a:rPr lang="zh-CN" altLang="zh-CN" sz="2000" b="1" i="1" kern="100">
                              <a:latin typeface="Cambria Math" panose="02040503050406030204" pitchFamily="18" charset="0"/>
                              <a:cs typeface="Times New Roman" panose="02020603050405020304" pitchFamily="18" charset="0"/>
                            </a:rPr>
                          </m:ctrlPr>
                        </m:dPr>
                        <m:e>
                          <m:eqArr>
                            <m:eqArrPr>
                              <m:ctrlPr>
                                <a:rPr lang="zh-CN" altLang="zh-CN" sz="2000" b="1" i="1" kern="100">
                                  <a:latin typeface="Cambria Math" panose="02040503050406030204" pitchFamily="18" charset="0"/>
                                  <a:cs typeface="Times New Roman" panose="02020603050405020304" pitchFamily="18" charset="0"/>
                                </a:rPr>
                              </m:ctrlPr>
                            </m:eqArrPr>
                            <m:e>
                              <m:r>
                                <m:rPr>
                                  <m:nor/>
                                </m:rPr>
                                <a:rPr lang="en-US" altLang="zh-CN" sz="2000" b="1" kern="100">
                                  <a:latin typeface="+mn-ea"/>
                                  <a:cs typeface="Times New Roman" panose="02020603050405020304" pitchFamily="18" charset="0"/>
                                </a:rPr>
                                <m:t>0</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关键词未出现在网页的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
                              <m:r>
                                <a:rPr lang="en-US" altLang="zh-CN" sz="2000" b="1" i="1" kern="100">
                                  <a:latin typeface="Cambria Math" panose="02040503050406030204" pitchFamily="18" charset="0"/>
                                  <a:cs typeface="Times New Roman" panose="02020603050405020304" pitchFamily="18" charset="0"/>
                                </a:rPr>
                                <m:t>𝟏</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qArr>
                        </m:e>
                      </m:d>
                    </m:oMath>
                  </m:oMathPara>
                </a14:m>
                <a:endParaRPr lang="zh-CN" altLang="zh-CN" sz="2000" b="1" kern="100" dirty="0">
                  <a:latin typeface="+mn-ea"/>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594500" y="5843352"/>
                <a:ext cx="7056784" cy="891719"/>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11924</TotalTime>
  <Words>4871</Words>
  <Application>Microsoft Office PowerPoint</Application>
  <PresentationFormat>全屏显示(4:3)</PresentationFormat>
  <Paragraphs>428</Paragraphs>
  <Slides>45</Slides>
  <Notes>45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45</vt:i4>
      </vt:variant>
    </vt:vector>
  </HeadingPairs>
  <TitlesOfParts>
    <vt:vector size="60" baseType="lpstr">
      <vt:lpstr>仿宋</vt:lpstr>
      <vt:lpstr>黑体</vt:lpstr>
      <vt:lpstr>华文仿宋</vt:lpstr>
      <vt:lpstr>宋体</vt:lpstr>
      <vt:lpstr>微软雅黑</vt:lpstr>
      <vt:lpstr>Arial</vt:lpstr>
      <vt:lpstr>Arial Black</vt:lpstr>
      <vt:lpstr>Calibri</vt:lpstr>
      <vt:lpstr>Cambria Math</vt:lpstr>
      <vt:lpstr>Garamond</vt:lpstr>
      <vt:lpstr>Times New Roman</vt:lpstr>
      <vt:lpstr>Tw Cen MT</vt:lpstr>
      <vt:lpstr>Wingdings</vt:lpstr>
      <vt:lpstr>Wingdings 3</vt:lpstr>
      <vt:lpstr>积分</vt:lpstr>
      <vt:lpstr>基于链接和页面内容的主题爬虫算法的研究与应用  </vt:lpstr>
      <vt:lpstr>内容概要</vt:lpstr>
      <vt:lpstr>选题背景及意义</vt:lpstr>
      <vt:lpstr>选题背景及意义</vt:lpstr>
      <vt:lpstr>主要研究内容</vt:lpstr>
      <vt:lpstr>页面主题相关度计算</vt:lpstr>
      <vt:lpstr>现有方法介绍</vt:lpstr>
      <vt:lpstr>基于关键词位置的 页面主题相关度计算算法</vt:lpstr>
      <vt:lpstr>基于关键词位置的 页面主题相关度计算算法</vt:lpstr>
      <vt:lpstr>基于关键词位置的 页面主题相关度计算算法</vt:lpstr>
      <vt:lpstr>算法描述</vt:lpstr>
      <vt:lpstr>实验评价参数</vt:lpstr>
      <vt:lpstr>实验设计及数据1</vt:lpstr>
      <vt:lpstr>实验结果及分析-查准率</vt:lpstr>
      <vt:lpstr>实验结果及分析-算法效率</vt:lpstr>
      <vt:lpstr>实验设计及数据2</vt:lpstr>
      <vt:lpstr>实验结果及分析-查准率</vt:lpstr>
      <vt:lpstr>实验结果及分析-算法效率</vt:lpstr>
      <vt:lpstr>主要研究内容</vt:lpstr>
      <vt:lpstr>链接优先级计算</vt:lpstr>
      <vt:lpstr>现有方法介绍</vt:lpstr>
      <vt:lpstr>基于页面主题的Page Rank算法</vt:lpstr>
      <vt:lpstr>基于页面主题的Page Rank算法</vt:lpstr>
      <vt:lpstr>算法描述</vt:lpstr>
      <vt:lpstr>实验评价参数</vt:lpstr>
      <vt:lpstr>实验设计及数据1</vt:lpstr>
      <vt:lpstr>实验结果及分析-查准率</vt:lpstr>
      <vt:lpstr>实验分析-算法效率</vt:lpstr>
      <vt:lpstr>实验设计及数据2</vt:lpstr>
      <vt:lpstr>实验分析-查准率</vt:lpstr>
      <vt:lpstr>实验分析-算法效率</vt:lpstr>
      <vt:lpstr>主要研究内容</vt:lpstr>
      <vt:lpstr>及时推信息推送系统</vt:lpstr>
      <vt:lpstr>及时推主要功能的实现</vt:lpstr>
      <vt:lpstr>及时推主要功能的实现</vt:lpstr>
      <vt:lpstr>及时推主要功能的实现</vt:lpstr>
      <vt:lpstr>及时推主要功能的实现</vt:lpstr>
      <vt:lpstr>及时推主要功能的实现</vt:lpstr>
      <vt:lpstr>及时推主要功能的实现</vt:lpstr>
      <vt:lpstr>爬虫子系统</vt:lpstr>
      <vt:lpstr>爬虫服务器端实现</vt:lpstr>
      <vt:lpstr>爬虫客户端实现</vt:lpstr>
      <vt:lpstr>爬虫子系统实现</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Crystal-PC</cp:lastModifiedBy>
  <cp:revision>796</cp:revision>
  <dcterms:created xsi:type="dcterms:W3CDTF">2012-02-21T01:15:48Z</dcterms:created>
  <dcterms:modified xsi:type="dcterms:W3CDTF">2015-05-18T08:57:29Z</dcterms:modified>
</cp:coreProperties>
</file>