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30"/>
  </p:notesMasterIdLst>
  <p:sldIdLst>
    <p:sldId id="256" r:id="rId2"/>
    <p:sldId id="318" r:id="rId3"/>
    <p:sldId id="357" r:id="rId4"/>
    <p:sldId id="360" r:id="rId5"/>
    <p:sldId id="361" r:id="rId6"/>
    <p:sldId id="362" r:id="rId7"/>
    <p:sldId id="368" r:id="rId8"/>
    <p:sldId id="369" r:id="rId9"/>
    <p:sldId id="370" r:id="rId10"/>
    <p:sldId id="372" r:id="rId11"/>
    <p:sldId id="373" r:id="rId12"/>
    <p:sldId id="374" r:id="rId13"/>
    <p:sldId id="375" r:id="rId14"/>
    <p:sldId id="388" r:id="rId15"/>
    <p:sldId id="377" r:id="rId16"/>
    <p:sldId id="363" r:id="rId17"/>
    <p:sldId id="378" r:id="rId18"/>
    <p:sldId id="379" r:id="rId19"/>
    <p:sldId id="380" r:id="rId20"/>
    <p:sldId id="381" r:id="rId21"/>
    <p:sldId id="382" r:id="rId22"/>
    <p:sldId id="383" r:id="rId23"/>
    <p:sldId id="389" r:id="rId24"/>
    <p:sldId id="364" r:id="rId25"/>
    <p:sldId id="385" r:id="rId26"/>
    <p:sldId id="386" r:id="rId27"/>
    <p:sldId id="365" r:id="rId28"/>
    <p:sldId id="366"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6DF"/>
    <a:srgbClr val="919191"/>
    <a:srgbClr val="FFFFFF"/>
    <a:srgbClr val="8D89A4"/>
    <a:srgbClr val="9E9273"/>
    <a:srgbClr val="CCAF0A"/>
    <a:srgbClr val="6EA0B0"/>
    <a:srgbClr val="000000"/>
    <a:srgbClr val="94C6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0646" autoAdjust="0"/>
  </p:normalViewPr>
  <p:slideViewPr>
    <p:cSldViewPr showGuides="1">
      <p:cViewPr varScale="1">
        <p:scale>
          <a:sx n="105" d="100"/>
          <a:sy n="105" d="100"/>
        </p:scale>
        <p:origin x="174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206317856"/>
        <c:axId val="206318416"/>
        <c:extLst/>
      </c:lineChart>
      <c:catAx>
        <c:axId val="206317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6318416"/>
        <c:crosses val="autoZero"/>
        <c:auto val="1"/>
        <c:lblAlgn val="ctr"/>
        <c:lblOffset val="100"/>
        <c:noMultiLvlLbl val="0"/>
      </c:catAx>
      <c:valAx>
        <c:axId val="20631841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3178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206321216"/>
        <c:axId val="206321776"/>
        <c:extLst/>
      </c:lineChart>
      <c:catAx>
        <c:axId val="206321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6321776"/>
        <c:crosses val="autoZero"/>
        <c:auto val="1"/>
        <c:lblAlgn val="ctr"/>
        <c:lblOffset val="100"/>
        <c:noMultiLvlLbl val="0"/>
      </c:catAx>
      <c:valAx>
        <c:axId val="20632177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3212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206325136"/>
        <c:axId val="206325696"/>
        <c:extLst/>
      </c:lineChart>
      <c:catAx>
        <c:axId val="206325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6325696"/>
        <c:crosses val="autoZero"/>
        <c:auto val="1"/>
        <c:lblAlgn val="ctr"/>
        <c:lblOffset val="100"/>
        <c:noMultiLvlLbl val="0"/>
      </c:catAx>
      <c:valAx>
        <c:axId val="20632569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3251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206329056"/>
        <c:axId val="206329616"/>
        <c:extLst/>
      </c:lineChart>
      <c:catAx>
        <c:axId val="206329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6329616"/>
        <c:crosses val="autoZero"/>
        <c:auto val="1"/>
        <c:lblAlgn val="ctr"/>
        <c:lblOffset val="100"/>
        <c:noMultiLvlLbl val="0"/>
      </c:catAx>
      <c:valAx>
        <c:axId val="20632961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3290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DB8C2-3733-4C74-882A-ED95EB82020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1B5F358-1EC6-4D48-9F7B-CA6B26C213C1}">
      <dgm:prSet/>
      <dgm:spPr/>
      <dgm:t>
        <a:bodyPr/>
        <a:lstStyle/>
        <a:p>
          <a:pPr rtl="0"/>
          <a:r>
            <a:rPr lang="zh-CN" b="0" dirty="0" smtClean="0"/>
            <a:t>选题背景及意义</a:t>
          </a:r>
          <a:endParaRPr lang="zh-CN" b="0" dirty="0"/>
        </a:p>
      </dgm:t>
    </dgm:pt>
    <dgm:pt modelId="{748B4B8F-4481-47AD-A7DD-ECF91E9F096D}" type="parTrans" cxnId="{E8488793-608A-4E01-AEB1-5E19921CEB9A}">
      <dgm:prSet/>
      <dgm:spPr/>
      <dgm:t>
        <a:bodyPr/>
        <a:lstStyle/>
        <a:p>
          <a:endParaRPr lang="zh-CN" altLang="en-US"/>
        </a:p>
      </dgm:t>
    </dgm:pt>
    <dgm:pt modelId="{71B3F495-33B5-4C6C-9D7F-D37094DCB0A6}" type="sibTrans" cxnId="{E8488793-608A-4E01-AEB1-5E19921CEB9A}">
      <dgm:prSet/>
      <dgm:spPr/>
      <dgm:t>
        <a:bodyPr/>
        <a:lstStyle/>
        <a:p>
          <a:endParaRPr lang="zh-CN" altLang="en-US"/>
        </a:p>
      </dgm:t>
    </dgm:pt>
    <dgm:pt modelId="{35070A8A-3D78-44A8-AF7B-85B57FFF38B9}">
      <dgm:prSet/>
      <dgm:spPr>
        <a:solidFill>
          <a:srgbClr val="C00000"/>
        </a:solidFill>
      </dgm:spPr>
      <dgm:t>
        <a:bodyPr/>
        <a:lstStyle/>
        <a:p>
          <a:pPr rtl="0"/>
          <a:r>
            <a:rPr lang="zh-CN" b="1" dirty="0" smtClean="0"/>
            <a:t>及时推信息推送系统的实现</a:t>
          </a:r>
          <a:endParaRPr lang="zh-CN" dirty="0"/>
        </a:p>
      </dgm:t>
    </dgm:pt>
    <dgm:pt modelId="{626643E9-0AF2-4E48-8891-2187138662B9}" type="parTrans" cxnId="{13FF50AE-5BA9-4D64-B8B6-F9EBA51A9B48}">
      <dgm:prSet/>
      <dgm:spPr/>
      <dgm:t>
        <a:bodyPr/>
        <a:lstStyle/>
        <a:p>
          <a:endParaRPr lang="zh-CN" altLang="en-US"/>
        </a:p>
      </dgm:t>
    </dgm:pt>
    <dgm:pt modelId="{08A3AFF8-BA53-4408-882F-BE4765A97C5D}" type="sibTrans" cxnId="{13FF50AE-5BA9-4D64-B8B6-F9EBA51A9B48}">
      <dgm:prSet/>
      <dgm:spPr/>
      <dgm:t>
        <a:bodyPr/>
        <a:lstStyle/>
        <a:p>
          <a:endParaRPr lang="zh-CN" altLang="en-US"/>
        </a:p>
      </dgm:t>
    </dgm:pt>
    <dgm:pt modelId="{DDD60E15-E68B-4806-B5A1-5243C44BAE9D}">
      <dgm:prSet/>
      <dgm:spPr/>
      <dgm:t>
        <a:bodyPr/>
        <a:lstStyle/>
        <a:p>
          <a:pPr rtl="0"/>
          <a:r>
            <a:rPr lang="zh-CN" b="0" dirty="0" smtClean="0"/>
            <a:t>总结与展望</a:t>
          </a:r>
          <a:endParaRPr lang="zh-CN" b="0" dirty="0"/>
        </a:p>
      </dgm:t>
    </dgm:pt>
    <dgm:pt modelId="{FA61B889-7763-42AA-9F06-851477E5AE8C}" type="parTrans" cxnId="{F7B45771-B456-48FD-A933-C5C2E6BC3877}">
      <dgm:prSet/>
      <dgm:spPr/>
      <dgm:t>
        <a:bodyPr/>
        <a:lstStyle/>
        <a:p>
          <a:endParaRPr lang="zh-CN" altLang="en-US"/>
        </a:p>
      </dgm:t>
    </dgm:pt>
    <dgm:pt modelId="{D830A519-69B1-4C1D-9ED3-98312A693BC1}" type="sibTrans" cxnId="{F7B45771-B456-48FD-A933-C5C2E6BC3877}">
      <dgm:prSet/>
      <dgm:spPr/>
      <dgm:t>
        <a:bodyPr/>
        <a:lstStyle/>
        <a:p>
          <a:endParaRPr lang="zh-CN" altLang="en-US"/>
        </a:p>
      </dgm:t>
    </dgm:pt>
    <dgm:pt modelId="{424CDBB5-F270-4AC9-A79D-9C16F2ADDA02}">
      <dgm:prSet/>
      <dgm:spPr>
        <a:solidFill>
          <a:srgbClr val="C00000"/>
        </a:solidFill>
      </dgm:spPr>
      <dgm:t>
        <a:bodyPr/>
        <a:lstStyle/>
        <a:p>
          <a:pPr rtl="0"/>
          <a:r>
            <a:rPr lang="zh-CN" altLang="en-US" b="1" dirty="0" smtClean="0"/>
            <a:t>页面主题相关度计算</a:t>
          </a:r>
          <a:endParaRPr lang="zh-CN" b="1" dirty="0"/>
        </a:p>
      </dgm:t>
    </dgm:pt>
    <dgm:pt modelId="{7430FB86-654E-4065-8B2F-A5CF544DABD4}" type="parTrans" cxnId="{FF4FBA78-AC24-4D06-BB88-499D8B9AB04D}">
      <dgm:prSet/>
      <dgm:spPr/>
      <dgm:t>
        <a:bodyPr/>
        <a:lstStyle/>
        <a:p>
          <a:endParaRPr lang="zh-CN" altLang="en-US"/>
        </a:p>
      </dgm:t>
    </dgm:pt>
    <dgm:pt modelId="{EB9553F6-EE24-406E-9F91-B6D51C47A4EC}" type="sibTrans" cxnId="{FF4FBA78-AC24-4D06-BB88-499D8B9AB04D}">
      <dgm:prSet/>
      <dgm:spPr/>
      <dgm:t>
        <a:bodyPr/>
        <a:lstStyle/>
        <a:p>
          <a:endParaRPr lang="zh-CN" altLang="en-US"/>
        </a:p>
      </dgm:t>
    </dgm:pt>
    <dgm:pt modelId="{9D325444-4C8B-41D5-BC83-12012EC30987}">
      <dgm:prSet/>
      <dgm:spPr>
        <a:solidFill>
          <a:srgbClr val="C00000"/>
        </a:solidFill>
      </dgm:spPr>
      <dgm:t>
        <a:bodyPr/>
        <a:lstStyle/>
        <a:p>
          <a:r>
            <a:rPr lang="zh-CN" altLang="en-US" b="1" dirty="0" smtClean="0"/>
            <a:t>链接</a:t>
          </a:r>
          <a:r>
            <a:rPr lang="zh-CN" altLang="en-US" b="1" dirty="0" smtClean="0"/>
            <a:t>优先级计算</a:t>
          </a:r>
          <a:endParaRPr lang="zh-CN" altLang="en-US" b="1" dirty="0"/>
        </a:p>
      </dgm:t>
    </dgm:pt>
    <dgm:pt modelId="{24719F0B-2077-4229-A547-997AFF47F7F7}" type="parTrans" cxnId="{608435D3-8ACC-4DDC-88EE-7EC90370C2C7}">
      <dgm:prSet/>
      <dgm:spPr/>
      <dgm:t>
        <a:bodyPr/>
        <a:lstStyle/>
        <a:p>
          <a:endParaRPr lang="zh-CN" altLang="en-US"/>
        </a:p>
      </dgm:t>
    </dgm:pt>
    <dgm:pt modelId="{81C23482-FEF6-4983-AC1A-DC30368EE292}" type="sibTrans" cxnId="{608435D3-8ACC-4DDC-88EE-7EC90370C2C7}">
      <dgm:prSet/>
      <dgm:spPr/>
      <dgm:t>
        <a:bodyPr/>
        <a:lstStyle/>
        <a:p>
          <a:endParaRPr lang="zh-CN" altLang="en-US"/>
        </a:p>
      </dgm:t>
    </dgm:pt>
    <dgm:pt modelId="{1E1F1D9F-0E18-405E-8105-3BF118C860AF}" type="pres">
      <dgm:prSet presAssocID="{1F3DB8C2-3733-4C74-882A-ED95EB820201}" presName="Name0" presStyleCnt="0">
        <dgm:presLayoutVars>
          <dgm:chMax val="7"/>
          <dgm:chPref val="7"/>
          <dgm:dir/>
        </dgm:presLayoutVars>
      </dgm:prSet>
      <dgm:spPr/>
      <dgm:t>
        <a:bodyPr/>
        <a:lstStyle/>
        <a:p>
          <a:endParaRPr lang="zh-CN" altLang="en-US"/>
        </a:p>
      </dgm:t>
    </dgm:pt>
    <dgm:pt modelId="{FB62DD45-5023-44D0-B802-56028CBC6F5C}" type="pres">
      <dgm:prSet presAssocID="{1F3DB8C2-3733-4C74-882A-ED95EB820201}" presName="Name1" presStyleCnt="0"/>
      <dgm:spPr/>
    </dgm:pt>
    <dgm:pt modelId="{6CD90A13-7CD4-4CE3-AF6D-D6E1E7699BDF}" type="pres">
      <dgm:prSet presAssocID="{1F3DB8C2-3733-4C74-882A-ED95EB820201}" presName="cycle" presStyleCnt="0"/>
      <dgm:spPr/>
    </dgm:pt>
    <dgm:pt modelId="{9A0F2C1C-2538-482E-8EC0-6FEF724C0544}" type="pres">
      <dgm:prSet presAssocID="{1F3DB8C2-3733-4C74-882A-ED95EB820201}" presName="srcNode" presStyleLbl="node1" presStyleIdx="0" presStyleCnt="5"/>
      <dgm:spPr/>
    </dgm:pt>
    <dgm:pt modelId="{72F20F0E-B3A1-4E5C-806D-1C795309D4EA}" type="pres">
      <dgm:prSet presAssocID="{1F3DB8C2-3733-4C74-882A-ED95EB820201}" presName="conn" presStyleLbl="parChTrans1D2" presStyleIdx="0" presStyleCnt="1"/>
      <dgm:spPr/>
      <dgm:t>
        <a:bodyPr/>
        <a:lstStyle/>
        <a:p>
          <a:endParaRPr lang="zh-CN" altLang="en-US"/>
        </a:p>
      </dgm:t>
    </dgm:pt>
    <dgm:pt modelId="{ADEBCFBC-4154-44FB-A660-3CEB3AEDA240}" type="pres">
      <dgm:prSet presAssocID="{1F3DB8C2-3733-4C74-882A-ED95EB820201}" presName="extraNode" presStyleLbl="node1" presStyleIdx="0" presStyleCnt="5"/>
      <dgm:spPr/>
    </dgm:pt>
    <dgm:pt modelId="{8148C55D-85C3-409C-906E-420DF4F3E77A}" type="pres">
      <dgm:prSet presAssocID="{1F3DB8C2-3733-4C74-882A-ED95EB820201}" presName="dstNode" presStyleLbl="node1" presStyleIdx="0" presStyleCnt="5"/>
      <dgm:spPr/>
    </dgm:pt>
    <dgm:pt modelId="{A0F9EBD7-73B6-423D-AEC5-47EF7E191138}" type="pres">
      <dgm:prSet presAssocID="{21B5F358-1EC6-4D48-9F7B-CA6B26C213C1}" presName="text_1" presStyleLbl="node1" presStyleIdx="0" presStyleCnt="5">
        <dgm:presLayoutVars>
          <dgm:bulletEnabled val="1"/>
        </dgm:presLayoutVars>
      </dgm:prSet>
      <dgm:spPr/>
      <dgm:t>
        <a:bodyPr/>
        <a:lstStyle/>
        <a:p>
          <a:endParaRPr lang="zh-CN" altLang="en-US"/>
        </a:p>
      </dgm:t>
    </dgm:pt>
    <dgm:pt modelId="{28A9AB42-6661-4C83-81BE-A50A85FA6D31}" type="pres">
      <dgm:prSet presAssocID="{21B5F358-1EC6-4D48-9F7B-CA6B26C213C1}" presName="accent_1" presStyleCnt="0"/>
      <dgm:spPr/>
    </dgm:pt>
    <dgm:pt modelId="{D5FB1A4B-61E0-4BEC-A3A7-2498BEC069B2}" type="pres">
      <dgm:prSet presAssocID="{21B5F358-1EC6-4D48-9F7B-CA6B26C213C1}" presName="accentRepeatNode" presStyleLbl="solidFgAcc1" presStyleIdx="0" presStyleCnt="5"/>
      <dgm:spPr/>
    </dgm:pt>
    <dgm:pt modelId="{E9F46185-02A8-4ACA-81BC-ACE27460DDB3}" type="pres">
      <dgm:prSet presAssocID="{424CDBB5-F270-4AC9-A79D-9C16F2ADDA02}" presName="text_2" presStyleLbl="node1" presStyleIdx="1" presStyleCnt="5">
        <dgm:presLayoutVars>
          <dgm:bulletEnabled val="1"/>
        </dgm:presLayoutVars>
      </dgm:prSet>
      <dgm:spPr/>
      <dgm:t>
        <a:bodyPr/>
        <a:lstStyle/>
        <a:p>
          <a:endParaRPr lang="zh-CN" altLang="en-US"/>
        </a:p>
      </dgm:t>
    </dgm:pt>
    <dgm:pt modelId="{2D35B9CD-3458-4D11-91A7-55D2F3885187}" type="pres">
      <dgm:prSet presAssocID="{424CDBB5-F270-4AC9-A79D-9C16F2ADDA02}" presName="accent_2" presStyleCnt="0"/>
      <dgm:spPr/>
    </dgm:pt>
    <dgm:pt modelId="{E8B81D43-2FBD-4AF3-A6BB-D81D1A1BC626}" type="pres">
      <dgm:prSet presAssocID="{424CDBB5-F270-4AC9-A79D-9C16F2ADDA02}" presName="accentRepeatNode" presStyleLbl="solidFgAcc1" presStyleIdx="1" presStyleCnt="5"/>
      <dgm:spPr/>
    </dgm:pt>
    <dgm:pt modelId="{3370D5B3-3C53-4059-B505-4082A293D8DD}" type="pres">
      <dgm:prSet presAssocID="{9D325444-4C8B-41D5-BC83-12012EC30987}" presName="text_3" presStyleLbl="node1" presStyleIdx="2" presStyleCnt="5">
        <dgm:presLayoutVars>
          <dgm:bulletEnabled val="1"/>
        </dgm:presLayoutVars>
      </dgm:prSet>
      <dgm:spPr/>
      <dgm:t>
        <a:bodyPr/>
        <a:lstStyle/>
        <a:p>
          <a:endParaRPr lang="zh-CN" altLang="en-US"/>
        </a:p>
      </dgm:t>
    </dgm:pt>
    <dgm:pt modelId="{752B8E11-D884-476E-A11F-07BBA9544EF5}" type="pres">
      <dgm:prSet presAssocID="{9D325444-4C8B-41D5-BC83-12012EC30987}" presName="accent_3" presStyleCnt="0"/>
      <dgm:spPr/>
    </dgm:pt>
    <dgm:pt modelId="{95D784D3-E342-4526-B676-3BB6826717D6}" type="pres">
      <dgm:prSet presAssocID="{9D325444-4C8B-41D5-BC83-12012EC30987}" presName="accentRepeatNode" presStyleLbl="solidFgAcc1" presStyleIdx="2" presStyleCnt="5"/>
      <dgm:spPr/>
    </dgm:pt>
    <dgm:pt modelId="{A10CC371-71F7-4D60-8F51-7B7F0A1D6B8D}" type="pres">
      <dgm:prSet presAssocID="{35070A8A-3D78-44A8-AF7B-85B57FFF38B9}" presName="text_4" presStyleLbl="node1" presStyleIdx="3" presStyleCnt="5">
        <dgm:presLayoutVars>
          <dgm:bulletEnabled val="1"/>
        </dgm:presLayoutVars>
      </dgm:prSet>
      <dgm:spPr/>
      <dgm:t>
        <a:bodyPr/>
        <a:lstStyle/>
        <a:p>
          <a:endParaRPr lang="zh-CN" altLang="en-US"/>
        </a:p>
      </dgm:t>
    </dgm:pt>
    <dgm:pt modelId="{51BA1668-A190-4A00-9DE4-19BC0E2B128E}" type="pres">
      <dgm:prSet presAssocID="{35070A8A-3D78-44A8-AF7B-85B57FFF38B9}" presName="accent_4" presStyleCnt="0"/>
      <dgm:spPr/>
    </dgm:pt>
    <dgm:pt modelId="{F0D67162-61C7-4992-B58A-2366FD39CD14}" type="pres">
      <dgm:prSet presAssocID="{35070A8A-3D78-44A8-AF7B-85B57FFF38B9}" presName="accentRepeatNode" presStyleLbl="solidFgAcc1" presStyleIdx="3" presStyleCnt="5"/>
      <dgm:spPr/>
    </dgm:pt>
    <dgm:pt modelId="{FD08A59A-5517-4F1B-B3B7-81E6835B9E38}" type="pres">
      <dgm:prSet presAssocID="{DDD60E15-E68B-4806-B5A1-5243C44BAE9D}" presName="text_5" presStyleLbl="node1" presStyleIdx="4" presStyleCnt="5">
        <dgm:presLayoutVars>
          <dgm:bulletEnabled val="1"/>
        </dgm:presLayoutVars>
      </dgm:prSet>
      <dgm:spPr/>
      <dgm:t>
        <a:bodyPr/>
        <a:lstStyle/>
        <a:p>
          <a:endParaRPr lang="zh-CN" altLang="en-US"/>
        </a:p>
      </dgm:t>
    </dgm:pt>
    <dgm:pt modelId="{8563F903-D064-4024-9577-98347F97D2AF}" type="pres">
      <dgm:prSet presAssocID="{DDD60E15-E68B-4806-B5A1-5243C44BAE9D}" presName="accent_5" presStyleCnt="0"/>
      <dgm:spPr/>
    </dgm:pt>
    <dgm:pt modelId="{4D7A653B-38FC-4259-A72D-9C43801A9B80}" type="pres">
      <dgm:prSet presAssocID="{DDD60E15-E68B-4806-B5A1-5243C44BAE9D}" presName="accentRepeatNode" presStyleLbl="solidFgAcc1" presStyleIdx="4" presStyleCnt="5"/>
      <dgm:spPr/>
    </dgm:pt>
  </dgm:ptLst>
  <dgm:cxnLst>
    <dgm:cxn modelId="{FF4FBA78-AC24-4D06-BB88-499D8B9AB04D}" srcId="{1F3DB8C2-3733-4C74-882A-ED95EB820201}" destId="{424CDBB5-F270-4AC9-A79D-9C16F2ADDA02}" srcOrd="1" destOrd="0" parTransId="{7430FB86-654E-4065-8B2F-A5CF544DABD4}" sibTransId="{EB9553F6-EE24-406E-9F91-B6D51C47A4EC}"/>
    <dgm:cxn modelId="{456B51CA-B5EF-41D0-95F4-56F2167F59B3}" type="presOf" srcId="{9D325444-4C8B-41D5-BC83-12012EC30987}" destId="{3370D5B3-3C53-4059-B505-4082A293D8DD}" srcOrd="0" destOrd="0" presId="urn:microsoft.com/office/officeart/2008/layout/VerticalCurvedList"/>
    <dgm:cxn modelId="{C09EF1B9-695E-4E62-B67B-C1F75A680F66}" type="presOf" srcId="{DDD60E15-E68B-4806-B5A1-5243C44BAE9D}" destId="{FD08A59A-5517-4F1B-B3B7-81E6835B9E38}" srcOrd="0" destOrd="0" presId="urn:microsoft.com/office/officeart/2008/layout/VerticalCurvedList"/>
    <dgm:cxn modelId="{9F808556-749E-4C9F-BA33-FDBD0DAA2178}" type="presOf" srcId="{21B5F358-1EC6-4D48-9F7B-CA6B26C213C1}" destId="{A0F9EBD7-73B6-423D-AEC5-47EF7E191138}" srcOrd="0" destOrd="0" presId="urn:microsoft.com/office/officeart/2008/layout/VerticalCurvedList"/>
    <dgm:cxn modelId="{8B373B73-69F1-47B2-9B98-F49871649C68}" type="presOf" srcId="{1F3DB8C2-3733-4C74-882A-ED95EB820201}" destId="{1E1F1D9F-0E18-405E-8105-3BF118C860AF}" srcOrd="0" destOrd="0" presId="urn:microsoft.com/office/officeart/2008/layout/VerticalCurvedList"/>
    <dgm:cxn modelId="{F7B45771-B456-48FD-A933-C5C2E6BC3877}" srcId="{1F3DB8C2-3733-4C74-882A-ED95EB820201}" destId="{DDD60E15-E68B-4806-B5A1-5243C44BAE9D}" srcOrd="4" destOrd="0" parTransId="{FA61B889-7763-42AA-9F06-851477E5AE8C}" sibTransId="{D830A519-69B1-4C1D-9ED3-98312A693BC1}"/>
    <dgm:cxn modelId="{13FF50AE-5BA9-4D64-B8B6-F9EBA51A9B48}" srcId="{1F3DB8C2-3733-4C74-882A-ED95EB820201}" destId="{35070A8A-3D78-44A8-AF7B-85B57FFF38B9}" srcOrd="3" destOrd="0" parTransId="{626643E9-0AF2-4E48-8891-2187138662B9}" sibTransId="{08A3AFF8-BA53-4408-882F-BE4765A97C5D}"/>
    <dgm:cxn modelId="{DE313A84-4C47-4851-B880-3F6D08C7DABE}" type="presOf" srcId="{424CDBB5-F270-4AC9-A79D-9C16F2ADDA02}" destId="{E9F46185-02A8-4ACA-81BC-ACE27460DDB3}" srcOrd="0" destOrd="0" presId="urn:microsoft.com/office/officeart/2008/layout/VerticalCurvedList"/>
    <dgm:cxn modelId="{E8488793-608A-4E01-AEB1-5E19921CEB9A}" srcId="{1F3DB8C2-3733-4C74-882A-ED95EB820201}" destId="{21B5F358-1EC6-4D48-9F7B-CA6B26C213C1}" srcOrd="0" destOrd="0" parTransId="{748B4B8F-4481-47AD-A7DD-ECF91E9F096D}" sibTransId="{71B3F495-33B5-4C6C-9D7F-D37094DCB0A6}"/>
    <dgm:cxn modelId="{608435D3-8ACC-4DDC-88EE-7EC90370C2C7}" srcId="{1F3DB8C2-3733-4C74-882A-ED95EB820201}" destId="{9D325444-4C8B-41D5-BC83-12012EC30987}" srcOrd="2" destOrd="0" parTransId="{24719F0B-2077-4229-A547-997AFF47F7F7}" sibTransId="{81C23482-FEF6-4983-AC1A-DC30368EE292}"/>
    <dgm:cxn modelId="{190B10E4-044E-462A-8C06-4220645B0D2A}" type="presOf" srcId="{35070A8A-3D78-44A8-AF7B-85B57FFF38B9}" destId="{A10CC371-71F7-4D60-8F51-7B7F0A1D6B8D}" srcOrd="0" destOrd="0" presId="urn:microsoft.com/office/officeart/2008/layout/VerticalCurvedList"/>
    <dgm:cxn modelId="{EB4EE55A-2F65-47A8-909A-C9EC10B20F10}" type="presOf" srcId="{71B3F495-33B5-4C6C-9D7F-D37094DCB0A6}" destId="{72F20F0E-B3A1-4E5C-806D-1C795309D4EA}" srcOrd="0" destOrd="0" presId="urn:microsoft.com/office/officeart/2008/layout/VerticalCurvedList"/>
    <dgm:cxn modelId="{D76354F6-70F7-46A2-8DF6-2AE382D2BAFA}" type="presParOf" srcId="{1E1F1D9F-0E18-405E-8105-3BF118C860AF}" destId="{FB62DD45-5023-44D0-B802-56028CBC6F5C}" srcOrd="0" destOrd="0" presId="urn:microsoft.com/office/officeart/2008/layout/VerticalCurvedList"/>
    <dgm:cxn modelId="{C429C81A-025E-48A1-A961-F57D686107DF}" type="presParOf" srcId="{FB62DD45-5023-44D0-B802-56028CBC6F5C}" destId="{6CD90A13-7CD4-4CE3-AF6D-D6E1E7699BDF}" srcOrd="0" destOrd="0" presId="urn:microsoft.com/office/officeart/2008/layout/VerticalCurvedList"/>
    <dgm:cxn modelId="{CA185551-EC31-4AD6-8B74-03C0B33E938A}" type="presParOf" srcId="{6CD90A13-7CD4-4CE3-AF6D-D6E1E7699BDF}" destId="{9A0F2C1C-2538-482E-8EC0-6FEF724C0544}" srcOrd="0" destOrd="0" presId="urn:microsoft.com/office/officeart/2008/layout/VerticalCurvedList"/>
    <dgm:cxn modelId="{750719BD-6BB2-4BC0-8DAB-D9BCACF53251}" type="presParOf" srcId="{6CD90A13-7CD4-4CE3-AF6D-D6E1E7699BDF}" destId="{72F20F0E-B3A1-4E5C-806D-1C795309D4EA}" srcOrd="1" destOrd="0" presId="urn:microsoft.com/office/officeart/2008/layout/VerticalCurvedList"/>
    <dgm:cxn modelId="{E11360EE-656C-44AC-B7E9-040A0191CF94}" type="presParOf" srcId="{6CD90A13-7CD4-4CE3-AF6D-D6E1E7699BDF}" destId="{ADEBCFBC-4154-44FB-A660-3CEB3AEDA240}" srcOrd="2" destOrd="0" presId="urn:microsoft.com/office/officeart/2008/layout/VerticalCurvedList"/>
    <dgm:cxn modelId="{C7EFA650-D06D-4046-B1C3-D75448CEC5C3}" type="presParOf" srcId="{6CD90A13-7CD4-4CE3-AF6D-D6E1E7699BDF}" destId="{8148C55D-85C3-409C-906E-420DF4F3E77A}" srcOrd="3" destOrd="0" presId="urn:microsoft.com/office/officeart/2008/layout/VerticalCurvedList"/>
    <dgm:cxn modelId="{D2CB83B6-2D34-4651-A5A9-B4A9889333F5}" type="presParOf" srcId="{FB62DD45-5023-44D0-B802-56028CBC6F5C}" destId="{A0F9EBD7-73B6-423D-AEC5-47EF7E191138}" srcOrd="1" destOrd="0" presId="urn:microsoft.com/office/officeart/2008/layout/VerticalCurvedList"/>
    <dgm:cxn modelId="{48452540-3AF3-4075-B6A1-914F55F83F32}" type="presParOf" srcId="{FB62DD45-5023-44D0-B802-56028CBC6F5C}" destId="{28A9AB42-6661-4C83-81BE-A50A85FA6D31}" srcOrd="2" destOrd="0" presId="urn:microsoft.com/office/officeart/2008/layout/VerticalCurvedList"/>
    <dgm:cxn modelId="{A60188CF-DBBB-4CD7-89E7-EB97634C5D3B}" type="presParOf" srcId="{28A9AB42-6661-4C83-81BE-A50A85FA6D31}" destId="{D5FB1A4B-61E0-4BEC-A3A7-2498BEC069B2}" srcOrd="0" destOrd="0" presId="urn:microsoft.com/office/officeart/2008/layout/VerticalCurvedList"/>
    <dgm:cxn modelId="{9DA3CD87-DF4C-40C3-9E5C-764CDB49F3D7}" type="presParOf" srcId="{FB62DD45-5023-44D0-B802-56028CBC6F5C}" destId="{E9F46185-02A8-4ACA-81BC-ACE27460DDB3}" srcOrd="3" destOrd="0" presId="urn:microsoft.com/office/officeart/2008/layout/VerticalCurvedList"/>
    <dgm:cxn modelId="{02E1C5DF-A5A6-4290-88E1-099FCD92FE53}" type="presParOf" srcId="{FB62DD45-5023-44D0-B802-56028CBC6F5C}" destId="{2D35B9CD-3458-4D11-91A7-55D2F3885187}" srcOrd="4" destOrd="0" presId="urn:microsoft.com/office/officeart/2008/layout/VerticalCurvedList"/>
    <dgm:cxn modelId="{62510B15-5CAA-428D-8E6E-99EC7D6A581D}" type="presParOf" srcId="{2D35B9CD-3458-4D11-91A7-55D2F3885187}" destId="{E8B81D43-2FBD-4AF3-A6BB-D81D1A1BC626}" srcOrd="0" destOrd="0" presId="urn:microsoft.com/office/officeart/2008/layout/VerticalCurvedList"/>
    <dgm:cxn modelId="{77FA5FE5-4DDB-4A83-BC55-F563A985A3D6}" type="presParOf" srcId="{FB62DD45-5023-44D0-B802-56028CBC6F5C}" destId="{3370D5B3-3C53-4059-B505-4082A293D8DD}" srcOrd="5" destOrd="0" presId="urn:microsoft.com/office/officeart/2008/layout/VerticalCurvedList"/>
    <dgm:cxn modelId="{C8F37AD1-2D44-425B-A1C6-61087DB3ED2C}" type="presParOf" srcId="{FB62DD45-5023-44D0-B802-56028CBC6F5C}" destId="{752B8E11-D884-476E-A11F-07BBA9544EF5}" srcOrd="6" destOrd="0" presId="urn:microsoft.com/office/officeart/2008/layout/VerticalCurvedList"/>
    <dgm:cxn modelId="{F88EB97C-5C98-433E-9E88-8265B73FD9C9}" type="presParOf" srcId="{752B8E11-D884-476E-A11F-07BBA9544EF5}" destId="{95D784D3-E342-4526-B676-3BB6826717D6}" srcOrd="0" destOrd="0" presId="urn:microsoft.com/office/officeart/2008/layout/VerticalCurvedList"/>
    <dgm:cxn modelId="{D4980956-3C3A-45F6-A6B3-FA949912BC59}" type="presParOf" srcId="{FB62DD45-5023-44D0-B802-56028CBC6F5C}" destId="{A10CC371-71F7-4D60-8F51-7B7F0A1D6B8D}" srcOrd="7" destOrd="0" presId="urn:microsoft.com/office/officeart/2008/layout/VerticalCurvedList"/>
    <dgm:cxn modelId="{91DDD27A-DEF4-4B3D-ABE0-D91BCB903674}" type="presParOf" srcId="{FB62DD45-5023-44D0-B802-56028CBC6F5C}" destId="{51BA1668-A190-4A00-9DE4-19BC0E2B128E}" srcOrd="8" destOrd="0" presId="urn:microsoft.com/office/officeart/2008/layout/VerticalCurvedList"/>
    <dgm:cxn modelId="{432E9249-73EF-4023-9945-37C123C6C0EF}" type="presParOf" srcId="{51BA1668-A190-4A00-9DE4-19BC0E2B128E}" destId="{F0D67162-61C7-4992-B58A-2366FD39CD14}" srcOrd="0" destOrd="0" presId="urn:microsoft.com/office/officeart/2008/layout/VerticalCurvedList"/>
    <dgm:cxn modelId="{67FD0D8A-6900-4736-BF5C-1DB3F58BA5B7}" type="presParOf" srcId="{FB62DD45-5023-44D0-B802-56028CBC6F5C}" destId="{FD08A59A-5517-4F1B-B3B7-81E6835B9E38}" srcOrd="9" destOrd="0" presId="urn:microsoft.com/office/officeart/2008/layout/VerticalCurvedList"/>
    <dgm:cxn modelId="{1E43ADB3-6EEE-4D3B-B4FD-02DF95B7251E}" type="presParOf" srcId="{FB62DD45-5023-44D0-B802-56028CBC6F5C}" destId="{8563F903-D064-4024-9577-98347F97D2AF}" srcOrd="10" destOrd="0" presId="urn:microsoft.com/office/officeart/2008/layout/VerticalCurvedList"/>
    <dgm:cxn modelId="{57C27CB8-D4C6-4486-A61D-3EF87219B642}" type="presParOf" srcId="{8563F903-D064-4024-9577-98347F97D2AF}" destId="{4D7A653B-38FC-4259-A72D-9C43801A9B8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colorful3" csCatId="colorful" phldr="1"/>
      <dgm:spPr/>
    </dgm:pt>
    <dgm:pt modelId="{8BF436A1-CAFB-4F4C-AED6-5E9CF0E88567}">
      <dgm:prSet phldrT="[文本]"/>
      <dgm:spPr/>
      <dgm:t>
        <a:bodyPr/>
        <a:lstStyle/>
        <a:p>
          <a:r>
            <a:rPr lang="en-US" altLang="zh-CN" dirty="0" smtClean="0"/>
            <a:t>Page Rank</a:t>
          </a:r>
          <a:endParaRPr lang="zh-CN" altLang="en-US"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dgm:spPr/>
      <dgm:t>
        <a:bodyPr/>
        <a:lstStyle/>
        <a:p>
          <a:r>
            <a:rPr lang="en-US" altLang="zh-CN" dirty="0" smtClean="0"/>
            <a:t>Fish Search</a:t>
          </a:r>
          <a:endParaRPr lang="zh-CN" altLang="en-US"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dgm:spPr/>
      <dgm:t>
        <a:bodyPr/>
        <a:lstStyle/>
        <a:p>
          <a:r>
            <a:rPr lang="zh-CN" altLang="en-US" dirty="0" smtClean="0"/>
            <a:t>链接优先级</a:t>
          </a:r>
          <a:endParaRPr lang="zh-CN" altLang="en-US"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dgm:spPr/>
      <dgm:t>
        <a:bodyPr/>
        <a:lstStyle/>
        <a:p>
          <a:r>
            <a:rPr lang="zh-CN" altLang="en-US" dirty="0" smtClean="0"/>
            <a:t>重要度</a:t>
          </a:r>
          <a:endParaRPr lang="zh-CN" altLang="en-US"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dgm:spPr/>
      <dgm:t>
        <a:bodyPr/>
        <a:lstStyle/>
        <a:p>
          <a:r>
            <a:rPr lang="zh-CN" altLang="en-US" dirty="0" smtClean="0"/>
            <a:t>主题相关度</a:t>
          </a:r>
          <a:endParaRPr lang="zh-CN" altLang="en-US"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20F0E-B3A1-4E5C-806D-1C795309D4EA}">
      <dsp:nvSpPr>
        <dsp:cNvPr id="0" name=""/>
        <dsp:cNvSpPr/>
      </dsp:nvSpPr>
      <dsp:spPr>
        <a:xfrm>
          <a:off x="-4548356" y="-697417"/>
          <a:ext cx="5418195" cy="5418195"/>
        </a:xfrm>
        <a:prstGeom prst="blockArc">
          <a:avLst>
            <a:gd name="adj1" fmla="val 18900000"/>
            <a:gd name="adj2" fmla="val 2700000"/>
            <a:gd name="adj3" fmla="val 399"/>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F9EBD7-73B6-423D-AEC5-47EF7E191138}">
      <dsp:nvSpPr>
        <dsp:cNvPr id="0" name=""/>
        <dsp:cNvSpPr/>
      </dsp:nvSpPr>
      <dsp:spPr>
        <a:xfrm>
          <a:off x="380782" y="251379"/>
          <a:ext cx="6981496" cy="5030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320" tIns="55880" rIns="55880" bIns="55880" numCol="1" spcCol="1270" anchor="ctr" anchorCtr="0">
          <a:noAutofit/>
        </a:bodyPr>
        <a:lstStyle/>
        <a:p>
          <a:pPr lvl="0" algn="l" defTabSz="977900" rtl="0">
            <a:lnSpc>
              <a:spcPct val="90000"/>
            </a:lnSpc>
            <a:spcBef>
              <a:spcPct val="0"/>
            </a:spcBef>
            <a:spcAft>
              <a:spcPct val="35000"/>
            </a:spcAft>
          </a:pPr>
          <a:r>
            <a:rPr lang="zh-CN" sz="2200" b="0" kern="1200" dirty="0" smtClean="0"/>
            <a:t>选题背景及意义</a:t>
          </a:r>
          <a:endParaRPr lang="zh-CN" sz="2200" b="0" kern="1200" dirty="0"/>
        </a:p>
      </dsp:txBody>
      <dsp:txXfrm>
        <a:off x="380782" y="251379"/>
        <a:ext cx="6981496" cy="503080"/>
      </dsp:txXfrm>
    </dsp:sp>
    <dsp:sp modelId="{D5FB1A4B-61E0-4BEC-A3A7-2498BEC069B2}">
      <dsp:nvSpPr>
        <dsp:cNvPr id="0" name=""/>
        <dsp:cNvSpPr/>
      </dsp:nvSpPr>
      <dsp:spPr>
        <a:xfrm>
          <a:off x="66357" y="188494"/>
          <a:ext cx="628851" cy="6288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F46185-02A8-4ACA-81BC-ACE27460DDB3}">
      <dsp:nvSpPr>
        <dsp:cNvPr id="0" name=""/>
        <dsp:cNvSpPr/>
      </dsp:nvSpPr>
      <dsp:spPr>
        <a:xfrm>
          <a:off x="741275" y="1005759"/>
          <a:ext cx="6621003" cy="503080"/>
        </a:xfrm>
        <a:prstGeom prst="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320" tIns="55880" rIns="55880" bIns="55880" numCol="1" spcCol="1270" anchor="ctr" anchorCtr="0">
          <a:noAutofit/>
        </a:bodyPr>
        <a:lstStyle/>
        <a:p>
          <a:pPr lvl="0" algn="l" defTabSz="977900" rtl="0">
            <a:lnSpc>
              <a:spcPct val="90000"/>
            </a:lnSpc>
            <a:spcBef>
              <a:spcPct val="0"/>
            </a:spcBef>
            <a:spcAft>
              <a:spcPct val="35000"/>
            </a:spcAft>
          </a:pPr>
          <a:r>
            <a:rPr lang="zh-CN" altLang="en-US" sz="2200" b="1" kern="1200" dirty="0" smtClean="0"/>
            <a:t>页面主题相关度计算</a:t>
          </a:r>
          <a:endParaRPr lang="zh-CN" sz="2200" b="1" kern="1200" dirty="0"/>
        </a:p>
      </dsp:txBody>
      <dsp:txXfrm>
        <a:off x="741275" y="1005759"/>
        <a:ext cx="6621003" cy="503080"/>
      </dsp:txXfrm>
    </dsp:sp>
    <dsp:sp modelId="{E8B81D43-2FBD-4AF3-A6BB-D81D1A1BC626}">
      <dsp:nvSpPr>
        <dsp:cNvPr id="0" name=""/>
        <dsp:cNvSpPr/>
      </dsp:nvSpPr>
      <dsp:spPr>
        <a:xfrm>
          <a:off x="426850" y="942874"/>
          <a:ext cx="628851" cy="6288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0D5B3-3C53-4059-B505-4082A293D8DD}">
      <dsp:nvSpPr>
        <dsp:cNvPr id="0" name=""/>
        <dsp:cNvSpPr/>
      </dsp:nvSpPr>
      <dsp:spPr>
        <a:xfrm>
          <a:off x="851918" y="1760139"/>
          <a:ext cx="6510360" cy="503080"/>
        </a:xfrm>
        <a:prstGeom prst="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320" tIns="55880" rIns="55880" bIns="55880" numCol="1" spcCol="1270" anchor="ctr" anchorCtr="0">
          <a:noAutofit/>
        </a:bodyPr>
        <a:lstStyle/>
        <a:p>
          <a:pPr lvl="0" algn="l" defTabSz="977900">
            <a:lnSpc>
              <a:spcPct val="90000"/>
            </a:lnSpc>
            <a:spcBef>
              <a:spcPct val="0"/>
            </a:spcBef>
            <a:spcAft>
              <a:spcPct val="35000"/>
            </a:spcAft>
          </a:pPr>
          <a:r>
            <a:rPr lang="zh-CN" altLang="en-US" sz="2200" b="1" kern="1200" dirty="0" smtClean="0"/>
            <a:t>链接</a:t>
          </a:r>
          <a:r>
            <a:rPr lang="zh-CN" altLang="en-US" sz="2200" b="1" kern="1200" dirty="0" smtClean="0"/>
            <a:t>优先级计算</a:t>
          </a:r>
          <a:endParaRPr lang="zh-CN" altLang="en-US" sz="2200" b="1" kern="1200" dirty="0"/>
        </a:p>
      </dsp:txBody>
      <dsp:txXfrm>
        <a:off x="851918" y="1760139"/>
        <a:ext cx="6510360" cy="503080"/>
      </dsp:txXfrm>
    </dsp:sp>
    <dsp:sp modelId="{95D784D3-E342-4526-B676-3BB6826717D6}">
      <dsp:nvSpPr>
        <dsp:cNvPr id="0" name=""/>
        <dsp:cNvSpPr/>
      </dsp:nvSpPr>
      <dsp:spPr>
        <a:xfrm>
          <a:off x="537492" y="1697254"/>
          <a:ext cx="628851" cy="6288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0CC371-71F7-4D60-8F51-7B7F0A1D6B8D}">
      <dsp:nvSpPr>
        <dsp:cNvPr id="0" name=""/>
        <dsp:cNvSpPr/>
      </dsp:nvSpPr>
      <dsp:spPr>
        <a:xfrm>
          <a:off x="741275" y="2514519"/>
          <a:ext cx="6621003" cy="503080"/>
        </a:xfrm>
        <a:prstGeom prst="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320" tIns="55880" rIns="55880" bIns="55880" numCol="1" spcCol="1270" anchor="ctr" anchorCtr="0">
          <a:noAutofit/>
        </a:bodyPr>
        <a:lstStyle/>
        <a:p>
          <a:pPr lvl="0" algn="l" defTabSz="977900" rtl="0">
            <a:lnSpc>
              <a:spcPct val="90000"/>
            </a:lnSpc>
            <a:spcBef>
              <a:spcPct val="0"/>
            </a:spcBef>
            <a:spcAft>
              <a:spcPct val="35000"/>
            </a:spcAft>
          </a:pPr>
          <a:r>
            <a:rPr lang="zh-CN" sz="2200" b="1" kern="1200" dirty="0" smtClean="0"/>
            <a:t>及时推信息推送系统的实现</a:t>
          </a:r>
          <a:endParaRPr lang="zh-CN" sz="2200" kern="1200" dirty="0"/>
        </a:p>
      </dsp:txBody>
      <dsp:txXfrm>
        <a:off x="741275" y="2514519"/>
        <a:ext cx="6621003" cy="503080"/>
      </dsp:txXfrm>
    </dsp:sp>
    <dsp:sp modelId="{F0D67162-61C7-4992-B58A-2366FD39CD14}">
      <dsp:nvSpPr>
        <dsp:cNvPr id="0" name=""/>
        <dsp:cNvSpPr/>
      </dsp:nvSpPr>
      <dsp:spPr>
        <a:xfrm>
          <a:off x="426850" y="2451634"/>
          <a:ext cx="628851" cy="6288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08A59A-5517-4F1B-B3B7-81E6835B9E38}">
      <dsp:nvSpPr>
        <dsp:cNvPr id="0" name=""/>
        <dsp:cNvSpPr/>
      </dsp:nvSpPr>
      <dsp:spPr>
        <a:xfrm>
          <a:off x="380782" y="3268899"/>
          <a:ext cx="6981496" cy="5030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320" tIns="55880" rIns="55880" bIns="55880" numCol="1" spcCol="1270" anchor="ctr" anchorCtr="0">
          <a:noAutofit/>
        </a:bodyPr>
        <a:lstStyle/>
        <a:p>
          <a:pPr lvl="0" algn="l" defTabSz="977900" rtl="0">
            <a:lnSpc>
              <a:spcPct val="90000"/>
            </a:lnSpc>
            <a:spcBef>
              <a:spcPct val="0"/>
            </a:spcBef>
            <a:spcAft>
              <a:spcPct val="35000"/>
            </a:spcAft>
          </a:pPr>
          <a:r>
            <a:rPr lang="zh-CN" sz="2200" b="0" kern="1200" dirty="0" smtClean="0"/>
            <a:t>总结与展望</a:t>
          </a:r>
          <a:endParaRPr lang="zh-CN" sz="2200" b="0" kern="1200" dirty="0"/>
        </a:p>
      </dsp:txBody>
      <dsp:txXfrm>
        <a:off x="380782" y="3268899"/>
        <a:ext cx="6981496" cy="503080"/>
      </dsp:txXfrm>
    </dsp:sp>
    <dsp:sp modelId="{4D7A653B-38FC-4259-A72D-9C43801A9B80}">
      <dsp:nvSpPr>
        <dsp:cNvPr id="0" name=""/>
        <dsp:cNvSpPr/>
      </dsp:nvSpPr>
      <dsp:spPr>
        <a:xfrm>
          <a:off x="66357" y="3206014"/>
          <a:ext cx="628851" cy="62885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A1B42-B779-4F5B-A746-2F4D15501938}">
      <dsp:nvSpPr>
        <dsp:cNvPr id="0" name=""/>
        <dsp:cNvSpPr/>
      </dsp:nvSpPr>
      <dsp:spPr>
        <a:xfrm>
          <a:off x="1145634" y="1137"/>
          <a:ext cx="1649536" cy="1649536"/>
        </a:xfrm>
        <a:prstGeom prst="ellipse">
          <a:avLst/>
        </a:prstGeom>
        <a:gradFill rotWithShape="0">
          <a:gsLst>
            <a:gs pos="0">
              <a:schemeClr val="accent3">
                <a:hueOff val="0"/>
                <a:satOff val="0"/>
                <a:lumOff val="0"/>
                <a:alphaOff val="0"/>
                <a:tint val="83000"/>
                <a:satMod val="100000"/>
                <a:lumMod val="100000"/>
              </a:schemeClr>
            </a:gs>
            <a:gs pos="100000">
              <a:schemeClr val="accent3">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kern="1200" dirty="0" smtClean="0"/>
            <a:t>Page Rank</a:t>
          </a:r>
          <a:endParaRPr lang="zh-CN" altLang="en-US" sz="3100" kern="1200" dirty="0"/>
        </a:p>
      </dsp:txBody>
      <dsp:txXfrm>
        <a:off x="1387203" y="242706"/>
        <a:ext cx="1166398" cy="1166398"/>
      </dsp:txXfrm>
    </dsp:sp>
    <dsp:sp modelId="{CD5C1B27-8DBA-4DB6-B19E-22EE61E66CF3}">
      <dsp:nvSpPr>
        <dsp:cNvPr id="0" name=""/>
        <dsp:cNvSpPr/>
      </dsp:nvSpPr>
      <dsp:spPr>
        <a:xfrm>
          <a:off x="1492036" y="1784615"/>
          <a:ext cx="956731" cy="956731"/>
        </a:xfrm>
        <a:prstGeom prst="mathPlus">
          <a:avLst/>
        </a:prstGeom>
        <a:gradFill rotWithShape="0">
          <a:gsLst>
            <a:gs pos="0">
              <a:schemeClr val="accent3">
                <a:hueOff val="0"/>
                <a:satOff val="0"/>
                <a:lumOff val="0"/>
                <a:alphaOff val="0"/>
                <a:tint val="83000"/>
                <a:satMod val="100000"/>
                <a:lumMod val="100000"/>
              </a:schemeClr>
            </a:gs>
            <a:gs pos="100000">
              <a:schemeClr val="accent3">
                <a:hueOff val="0"/>
                <a:satOff val="0"/>
                <a:lumOff val="0"/>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618851" y="2150469"/>
        <a:ext cx="703101" cy="225023"/>
      </dsp:txXfrm>
    </dsp:sp>
    <dsp:sp modelId="{69BAD040-0692-47B3-996C-83A0B0D444A2}">
      <dsp:nvSpPr>
        <dsp:cNvPr id="0" name=""/>
        <dsp:cNvSpPr/>
      </dsp:nvSpPr>
      <dsp:spPr>
        <a:xfrm>
          <a:off x="1145634" y="2875289"/>
          <a:ext cx="1649536" cy="1649536"/>
        </a:xfrm>
        <a:prstGeom prst="ellipse">
          <a:avLst/>
        </a:prstGeom>
        <a:gradFill rotWithShape="0">
          <a:gsLst>
            <a:gs pos="0">
              <a:schemeClr val="accent3">
                <a:hueOff val="-617032"/>
                <a:satOff val="-10836"/>
                <a:lumOff val="-196"/>
                <a:alphaOff val="0"/>
                <a:tint val="83000"/>
                <a:satMod val="100000"/>
                <a:lumMod val="100000"/>
              </a:schemeClr>
            </a:gs>
            <a:gs pos="100000">
              <a:schemeClr val="accent3">
                <a:hueOff val="-617032"/>
                <a:satOff val="-10836"/>
                <a:lumOff val="-196"/>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kern="1200" dirty="0" smtClean="0"/>
            <a:t>Fish Search</a:t>
          </a:r>
          <a:endParaRPr lang="zh-CN" altLang="en-US" sz="3100" kern="1200" dirty="0"/>
        </a:p>
      </dsp:txBody>
      <dsp:txXfrm>
        <a:off x="1387203" y="3116858"/>
        <a:ext cx="1166398" cy="1166398"/>
      </dsp:txXfrm>
    </dsp:sp>
    <dsp:sp modelId="{A544F8C6-D64E-48EB-8EAC-40983D994602}">
      <dsp:nvSpPr>
        <dsp:cNvPr id="0" name=""/>
        <dsp:cNvSpPr/>
      </dsp:nvSpPr>
      <dsp:spPr>
        <a:xfrm>
          <a:off x="3042601" y="1956167"/>
          <a:ext cx="524552" cy="613627"/>
        </a:xfrm>
        <a:prstGeom prst="rightArrow">
          <a:avLst>
            <a:gd name="adj1" fmla="val 60000"/>
            <a:gd name="adj2" fmla="val 50000"/>
          </a:avLst>
        </a:prstGeom>
        <a:gradFill rotWithShape="0">
          <a:gsLst>
            <a:gs pos="0">
              <a:schemeClr val="accent3">
                <a:hueOff val="-1234063"/>
                <a:satOff val="-21671"/>
                <a:lumOff val="-392"/>
                <a:alphaOff val="0"/>
                <a:tint val="83000"/>
                <a:satMod val="100000"/>
                <a:lumMod val="100000"/>
              </a:schemeClr>
            </a:gs>
            <a:gs pos="100000">
              <a:schemeClr val="accent3">
                <a:hueOff val="-1234063"/>
                <a:satOff val="-21671"/>
                <a:lumOff val="-392"/>
                <a:alphaOff val="0"/>
                <a:tint val="61000"/>
                <a:satMod val="150000"/>
                <a:lumMod val="10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3042601" y="2078892"/>
        <a:ext cx="367186" cy="368177"/>
      </dsp:txXfrm>
    </dsp:sp>
    <dsp:sp modelId="{38901F0C-409F-463D-8703-02FF5B065181}">
      <dsp:nvSpPr>
        <dsp:cNvPr id="0" name=""/>
        <dsp:cNvSpPr/>
      </dsp:nvSpPr>
      <dsp:spPr>
        <a:xfrm>
          <a:off x="3784892" y="613444"/>
          <a:ext cx="3299073" cy="3299073"/>
        </a:xfrm>
        <a:prstGeom prst="ellipse">
          <a:avLst/>
        </a:prstGeom>
        <a:gradFill rotWithShape="0">
          <a:gsLst>
            <a:gs pos="0">
              <a:schemeClr val="accent3">
                <a:hueOff val="-1234063"/>
                <a:satOff val="-21671"/>
                <a:lumOff val="-392"/>
                <a:alphaOff val="0"/>
                <a:tint val="83000"/>
                <a:satMod val="100000"/>
                <a:lumMod val="100000"/>
              </a:schemeClr>
            </a:gs>
            <a:gs pos="100000">
              <a:schemeClr val="accent3">
                <a:hueOff val="-1234063"/>
                <a:satOff val="-21671"/>
                <a:lumOff val="-392"/>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0" tIns="44450" rIns="44450" bIns="44450" numCol="1" spcCol="1270" anchor="ctr" anchorCtr="0">
          <a:noAutofit/>
        </a:bodyPr>
        <a:lstStyle/>
        <a:p>
          <a:pPr lvl="0" algn="l" defTabSz="1555750">
            <a:lnSpc>
              <a:spcPct val="90000"/>
            </a:lnSpc>
            <a:spcBef>
              <a:spcPct val="0"/>
            </a:spcBef>
            <a:spcAft>
              <a:spcPct val="35000"/>
            </a:spcAft>
          </a:pPr>
          <a:r>
            <a:rPr lang="zh-CN" altLang="en-US" sz="3500" kern="1200" dirty="0" smtClean="0"/>
            <a:t>链接优先级</a:t>
          </a:r>
          <a:endParaRPr lang="zh-CN" altLang="en-US" sz="3500" kern="1200" dirty="0"/>
        </a:p>
        <a:p>
          <a:pPr marL="228600" lvl="1" indent="-228600" algn="l" defTabSz="1200150">
            <a:lnSpc>
              <a:spcPct val="90000"/>
            </a:lnSpc>
            <a:spcBef>
              <a:spcPct val="0"/>
            </a:spcBef>
            <a:spcAft>
              <a:spcPct val="15000"/>
            </a:spcAft>
            <a:buChar char="••"/>
          </a:pPr>
          <a:r>
            <a:rPr lang="zh-CN" altLang="en-US" sz="2700" kern="1200" dirty="0" smtClean="0"/>
            <a:t>重要度</a:t>
          </a:r>
          <a:endParaRPr lang="zh-CN" altLang="en-US" sz="2700" kern="1200" dirty="0"/>
        </a:p>
        <a:p>
          <a:pPr marL="228600" lvl="1" indent="-228600" algn="l" defTabSz="1200150">
            <a:lnSpc>
              <a:spcPct val="90000"/>
            </a:lnSpc>
            <a:spcBef>
              <a:spcPct val="0"/>
            </a:spcBef>
            <a:spcAft>
              <a:spcPct val="15000"/>
            </a:spcAft>
            <a:buChar char="••"/>
          </a:pPr>
          <a:r>
            <a:rPr lang="zh-CN" altLang="en-US" sz="2700" kern="1200" dirty="0" smtClean="0"/>
            <a:t>主题相关度</a:t>
          </a:r>
          <a:endParaRPr lang="zh-CN" altLang="en-US" sz="2700" kern="1200" dirty="0"/>
        </a:p>
      </dsp:txBody>
      <dsp:txXfrm>
        <a:off x="4268030" y="1096582"/>
        <a:ext cx="2332797" cy="233279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各位老师下午好，我今天答辩的内容是基于局部一致性的子空间学习与聚类。</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14</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S.Brin</a:t>
            </a:r>
            <a:r>
              <a:rPr lang="en-US" altLang="zh-CN" baseline="0" dirty="0" smtClean="0"/>
              <a:t> </a:t>
            </a:r>
            <a:r>
              <a:rPr lang="zh-CN" altLang="en-US" baseline="0" dirty="0" smtClean="0"/>
              <a:t>和 </a:t>
            </a:r>
            <a:r>
              <a:rPr lang="en-US" altLang="zh-CN" baseline="0" dirty="0" err="1" smtClean="0"/>
              <a:t>L.Page</a:t>
            </a:r>
            <a:r>
              <a:rPr lang="zh-CN" altLang="en-US" baseline="0" dirty="0" smtClean="0"/>
              <a:t>提出了</a:t>
            </a:r>
            <a:r>
              <a:rPr lang="en-US" altLang="zh-CN" baseline="0" dirty="0" smtClean="0"/>
              <a:t>Page Rank</a:t>
            </a:r>
            <a:r>
              <a:rPr lang="zh-CN" altLang="en-US" baseline="0" dirty="0" smtClean="0"/>
              <a:t>算法，近几年来被运用于计算链接的重要性分析上。将</a:t>
            </a:r>
            <a:r>
              <a:rPr lang="en-US" altLang="zh-CN" baseline="0" dirty="0" smtClean="0"/>
              <a:t>Page Rank</a:t>
            </a:r>
            <a:r>
              <a:rPr lang="zh-CN" altLang="en-US" baseline="0" dirty="0" smtClean="0"/>
              <a:t>运用于主题爬虫主要有</a:t>
            </a:r>
            <a:r>
              <a:rPr lang="en-US" altLang="zh-CN" baseline="0" dirty="0" smtClean="0"/>
              <a:t>3</a:t>
            </a:r>
            <a:r>
              <a:rPr lang="zh-CN" altLang="en-US" baseline="0" dirty="0" smtClean="0"/>
              <a:t>个步骤：</a:t>
            </a:r>
            <a:r>
              <a:rPr lang="en-US" altLang="zh-CN" baseline="0" dirty="0" smtClean="0"/>
              <a:t>1</a:t>
            </a:r>
            <a:r>
              <a:rPr lang="zh-CN" altLang="en-US" baseline="0" dirty="0" smtClean="0"/>
              <a:t>、选择爬取链接，选择待爬取链接队列中优先级得分最高的链接进行爬取。</a:t>
            </a:r>
            <a:r>
              <a:rPr lang="en-US" altLang="zh-CN" baseline="0" dirty="0" smtClean="0"/>
              <a:t>2</a:t>
            </a:r>
            <a:r>
              <a:rPr lang="zh-CN" altLang="en-US" baseline="0" dirty="0" smtClean="0"/>
              <a:t>、计算当前链接的</a:t>
            </a:r>
            <a:r>
              <a:rPr lang="en-US" altLang="zh-CN" baseline="0" dirty="0" smtClean="0"/>
              <a:t>Page Rank</a:t>
            </a:r>
            <a:r>
              <a:rPr lang="zh-CN" altLang="en-US" baseline="0" dirty="0" smtClean="0"/>
              <a:t>值和其子链接的优先级得分 </a:t>
            </a:r>
            <a:r>
              <a:rPr lang="en-US" altLang="zh-CN" baseline="0" dirty="0" smtClean="0"/>
              <a:t>3</a:t>
            </a:r>
            <a:r>
              <a:rPr lang="zh-CN" altLang="en-US" baseline="0" dirty="0" smtClean="0"/>
              <a:t>、将子链接按照优先级得分插入到队列中，并将当前链接插入到已爬取链接队列</a:t>
            </a:r>
            <a:endParaRPr lang="en-US" altLang="zh-CN" baseline="0" dirty="0" smtClean="0"/>
          </a:p>
          <a:p>
            <a:r>
              <a:rPr lang="en-US" altLang="zh-CN" baseline="0" dirty="0" smtClean="0"/>
              <a:t>2</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但是算法计算页面主题相关度时存在一些问题。</a:t>
            </a:r>
            <a:endParaRPr lang="en-US" altLang="zh-CN" dirty="0" smtClean="0"/>
          </a:p>
          <a:p>
            <a:r>
              <a:rPr lang="zh-CN" altLang="en-US" dirty="0" smtClean="0"/>
              <a:t>第一，主题漂移。</a:t>
            </a:r>
            <a:endParaRPr lang="en-US" altLang="zh-CN" dirty="0" smtClean="0"/>
          </a:p>
          <a:p>
            <a:r>
              <a:rPr lang="zh-CN" altLang="en-US" dirty="0" smtClean="0"/>
              <a:t>第二，页面拓扑结构不完整。</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17</a:t>
            </a:fld>
            <a:endParaRPr lang="zh-CN" altLang="en-US"/>
          </a:p>
        </p:txBody>
      </p:sp>
    </p:spTree>
    <p:extLst>
      <p:ext uri="{BB962C8B-B14F-4D97-AF65-F5344CB8AC3E}">
        <p14:creationId xmlns:p14="http://schemas.microsoft.com/office/powerpoint/2010/main" val="2901313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最后是我参与的及时推信息推送系统的简单介绍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这是该系统的框架图，我完成的是主题爬虫子系统和信息推荐子系统。该系统包含</a:t>
            </a:r>
            <a:r>
              <a:rPr lang="en-US" altLang="zh-CN" dirty="0" smtClean="0"/>
              <a:t>PC</a:t>
            </a:r>
            <a:r>
              <a:rPr lang="zh-CN" altLang="en-US" dirty="0" smtClean="0"/>
              <a:t>、</a:t>
            </a:r>
            <a:r>
              <a:rPr lang="en-US" altLang="zh-CN" dirty="0" smtClean="0"/>
              <a:t>Android</a:t>
            </a:r>
            <a:r>
              <a:rPr lang="zh-CN" altLang="en-US" dirty="0" smtClean="0"/>
              <a:t>和</a:t>
            </a:r>
            <a:r>
              <a:rPr lang="en-US" altLang="zh-CN" dirty="0" smtClean="0"/>
              <a:t>IOS</a:t>
            </a:r>
            <a:r>
              <a:rPr lang="zh-CN" altLang="en-US" dirty="0" smtClean="0"/>
              <a:t>三个客户端，都已上线。</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24</a:t>
            </a:fld>
            <a:endParaRPr lang="zh-CN" altLang="en-US"/>
          </a:p>
        </p:txBody>
      </p:sp>
    </p:spTree>
    <p:extLst>
      <p:ext uri="{BB962C8B-B14F-4D97-AF65-F5344CB8AC3E}">
        <p14:creationId xmlns:p14="http://schemas.microsoft.com/office/powerpoint/2010/main" val="1187125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这是系统</a:t>
            </a:r>
            <a:r>
              <a:rPr lang="en-US" altLang="zh-CN" dirty="0" smtClean="0"/>
              <a:t>PC</a:t>
            </a:r>
            <a:r>
              <a:rPr lang="zh-CN" altLang="en-US" dirty="0" smtClean="0"/>
              <a:t>客户端的界面截图</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26</a:t>
            </a:fld>
            <a:endParaRPr lang="zh-CN" altLang="en-US"/>
          </a:p>
        </p:txBody>
      </p:sp>
    </p:spTree>
    <p:extLst>
      <p:ext uri="{BB962C8B-B14F-4D97-AF65-F5344CB8AC3E}">
        <p14:creationId xmlns:p14="http://schemas.microsoft.com/office/powerpoint/2010/main" val="385405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在毕业设计中，根据主题爬虫的两个关键问题，分别提出基于关键词位置的页面主题相关度计算算法和基于关键词位置的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endParaRPr lang="en-US" altLang="zh-CN" dirty="0" smtClean="0"/>
          </a:p>
          <a:p>
            <a:r>
              <a:rPr lang="zh-CN" altLang="en-US" dirty="0" smtClean="0"/>
              <a:t>并实现了一个系统。</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27</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我将从如下五个方面进行阐述，首先介绍选题背景及意义。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现在我们已经进入了大数据时代，左边给出了</a:t>
            </a:r>
            <a:r>
              <a:rPr lang="en-US" altLang="zh-CN" dirty="0" smtClean="0"/>
              <a:t>IDC</a:t>
            </a:r>
            <a:r>
              <a:rPr lang="zh-CN" altLang="en-US" dirty="0" smtClean="0"/>
              <a:t>关于三家公司的数据处理量的统计分析结果。可以看出数据的量是非常</a:t>
            </a:r>
            <a:r>
              <a:rPr lang="zh-CN" altLang="en-US" dirty="0" smtClean="0"/>
              <a:t>大且搜索难度高。</a:t>
            </a:r>
            <a:r>
              <a:rPr lang="zh-CN" altLang="en-US" dirty="0" smtClean="0"/>
              <a:t>而另一个方面上</a:t>
            </a:r>
            <a:r>
              <a:rPr lang="zh-CN" altLang="en-US" dirty="0" smtClean="0"/>
              <a:t>，及时获取信息对于企业管理者和个人的成功越来越重要。</a:t>
            </a:r>
            <a:endParaRPr lang="en-US" altLang="zh-CN" dirty="0" smtClean="0"/>
          </a:p>
          <a:p>
            <a:r>
              <a:rPr lang="zh-CN" altLang="en-US" dirty="0" smtClean="0"/>
              <a:t>再者，我们实验室</a:t>
            </a:r>
            <a:r>
              <a:rPr lang="zh-CN" altLang="en-US" dirty="0" smtClean="0"/>
              <a:t>的及时推信息推送系统</a:t>
            </a:r>
            <a:r>
              <a:rPr lang="zh-CN" altLang="en-US" dirty="0" smtClean="0"/>
              <a:t>也</a:t>
            </a:r>
            <a:r>
              <a:rPr lang="zh-CN" altLang="en-US" dirty="0" smtClean="0"/>
              <a:t>需要技术</a:t>
            </a:r>
            <a:r>
              <a:rPr lang="zh-CN" altLang="en-US" dirty="0" smtClean="0"/>
              <a:t>进行支持</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而信息推送系统实质上就是一个主题搜索引擎，其核心就是主题爬虫，因此论文主题爬虫是论文的主要研究内容。</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具体而言分为三个部分。第一个部分是主题爬虫的第一个关键问题：如何计算页面的主题相关度。</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谈到页面主题相关度，我们先看看流形的定义。在拓扑学中认为局部同胚于欧式空间的拓扑空间就是流形。</a:t>
            </a:r>
            <a:endParaRPr lang="en-US" altLang="zh-CN" dirty="0" smtClean="0"/>
          </a:p>
          <a:p>
            <a:r>
              <a:rPr lang="zh-CN" altLang="en-US" dirty="0" smtClean="0"/>
              <a:t>如图地球表面是在一个三维观测空间中的，而实质上，我们往往将地球表面上的一小块用一个平面来代替。如四川大学图书馆附近的地图。那么地球表面实际上是处于二维流形上的。流形学习就是要保持这种局部关系，从而达到保持数据全局结构的目的。如右图，就是在找到一个转换函数将三维空间中一条曲线上的点转换到一条直线上。也就是用一组一维数据的点表示一组三维数据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Bra</a:t>
            </a:r>
            <a:r>
              <a:rPr lang="zh-CN" altLang="en-US" sz="1200" dirty="0" smtClean="0"/>
              <a:t>等人在</a:t>
            </a:r>
            <a:r>
              <a:rPr lang="en-US" altLang="zh-CN" sz="1200" dirty="0" smtClean="0"/>
              <a:t>《Computer Networks and ISDN System》</a:t>
            </a:r>
            <a:r>
              <a:rPr lang="zh-CN" altLang="en-US" sz="1200" dirty="0" smtClean="0"/>
              <a:t>期刊上提出了使用</a:t>
            </a: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算法进行主题爬虫</a:t>
            </a:r>
            <a:r>
              <a:rPr lang="zh-CN" altLang="en-US" dirty="0" smtClean="0"/>
              <a:t>。</a:t>
            </a:r>
            <a:endParaRPr lang="en-US" altLang="zh-CN" dirty="0" smtClean="0"/>
          </a:p>
          <a:p>
            <a:r>
              <a:rPr lang="zh-CN" altLang="en-US" dirty="0" smtClean="0"/>
              <a:t>该算法分为三个步骤，第一步是选择爬取链接，选择待爬取优先级队列中优先级得分值最高的链接，爬取其页面。</a:t>
            </a:r>
            <a:endParaRPr lang="en-US" altLang="zh-CN" dirty="0" smtClean="0"/>
          </a:p>
          <a:p>
            <a:r>
              <a:rPr lang="zh-CN" altLang="en-US" dirty="0" smtClean="0"/>
              <a:t>第二步是计算当前页面的主题相关度，根据当前页面是否主题相关和页面爬取深度</a:t>
            </a:r>
            <a:r>
              <a:rPr lang="en-US" altLang="zh-CN" dirty="0" smtClean="0"/>
              <a:t>depth</a:t>
            </a:r>
            <a:r>
              <a:rPr lang="zh-CN" altLang="en-US" dirty="0" smtClean="0"/>
              <a:t>是否为</a:t>
            </a:r>
            <a:r>
              <a:rPr lang="en-US" altLang="zh-CN" dirty="0" smtClean="0"/>
              <a:t>0</a:t>
            </a:r>
            <a:r>
              <a:rPr lang="zh-CN" altLang="en-US" dirty="0" smtClean="0"/>
              <a:t>，赋予其子链接不同的</a:t>
            </a:r>
            <a:r>
              <a:rPr lang="en-US" altLang="zh-CN" dirty="0" smtClean="0"/>
              <a:t>potential-score</a:t>
            </a:r>
            <a:r>
              <a:rPr lang="zh-CN" altLang="en-US" dirty="0" smtClean="0"/>
              <a:t>值。</a:t>
            </a:r>
            <a:endParaRPr lang="en-US" altLang="zh-CN" dirty="0" smtClean="0"/>
          </a:p>
          <a:p>
            <a:r>
              <a:rPr lang="zh-CN" altLang="en-US" dirty="0" smtClean="0"/>
              <a:t>第三步是将子链接按照</a:t>
            </a:r>
            <a:r>
              <a:rPr lang="en-US" altLang="zh-CN" dirty="0" smtClean="0"/>
              <a:t>potential-score</a:t>
            </a:r>
            <a:r>
              <a:rPr lang="zh-CN" altLang="en-US" dirty="0" smtClean="0"/>
              <a:t>值分别插入到优先级队列的三个队列中。等待爬虫选择下一个链接进行爬行。</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但是算法计算页面主题相关度时存在一些问题。</a:t>
            </a:r>
            <a:endParaRPr lang="en-US" altLang="zh-CN" dirty="0" smtClean="0"/>
          </a:p>
          <a:p>
            <a:r>
              <a:rPr lang="zh-CN" altLang="en-US" dirty="0" smtClean="0"/>
              <a:t>第一，忽视了页面上关键词位置的重要性，导致</a:t>
            </a:r>
            <a:r>
              <a:rPr lang="zh-CN" altLang="zh-CN" dirty="0" smtClean="0"/>
              <a:t>页面的主题相关度计算结果不准确</a:t>
            </a:r>
            <a:r>
              <a:rPr lang="zh-CN" altLang="en-US" dirty="0" smtClean="0"/>
              <a:t>。</a:t>
            </a:r>
            <a:endParaRPr lang="en-US" altLang="zh-CN" dirty="0" smtClean="0"/>
          </a:p>
          <a:p>
            <a:r>
              <a:rPr lang="zh-CN" altLang="en-US" dirty="0" smtClean="0"/>
              <a:t>第二，使用三个离散值决定待爬取优先级队列中链接的优先级，</a:t>
            </a:r>
            <a:r>
              <a:rPr lang="zh-CN" altLang="zh-CN" dirty="0" smtClean="0"/>
              <a:t>许多链接都具有相同的优先级，没有完全区分网页的重要程度</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396324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所以我们提出了一种基于关键词位置的页面主题相关度的计算算法。</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3422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02A3E5E-6F54-4BB3-A912-2D8AD03514DF}" type="datetime1">
              <a:rPr lang="zh-CN" altLang="en-US" smtClean="0"/>
              <a:t>2015/5/10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7983711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CFF075-8C81-4683-A683-46B692FA080A}" type="datetime1">
              <a:rPr lang="zh-CN" altLang="en-US" smtClean="0"/>
              <a:t>2015/5/10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0320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DD5A5-095C-4BB3-A3DD-F5F560E5EB25}" type="datetime1">
              <a:rPr lang="zh-CN" altLang="en-US" smtClean="0"/>
              <a:t>2015/5/10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dirty="0" smtClean="0"/>
              <a:t>/35</a:t>
            </a:r>
            <a:endParaRPr lang="zh-CN" altLang="en-US" dirty="0"/>
          </a:p>
        </p:txBody>
      </p:sp>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C5FCB3C-1154-43F0-AAAA-3D5960A7A6CD}" type="datetime1">
              <a:rPr lang="zh-CN" altLang="en-US" smtClean="0"/>
              <a:t>2015/5/10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1212582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529AB5C-19D5-4913-887C-4CFB201A457E}" type="datetime1">
              <a:rPr lang="zh-CN" altLang="en-US" smtClean="0"/>
              <a:t>2015/5/10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410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64ADEC5-BAFC-4AC0-8462-0D671AE21BCE}" type="datetime1">
              <a:rPr lang="zh-CN" altLang="en-US" smtClean="0"/>
              <a:t>2015/5/10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7151108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FFE3A72-4645-45F2-8559-C892C10E59D1}" type="datetime1">
              <a:rPr lang="zh-CN" altLang="en-US" smtClean="0"/>
              <a:t>2015/5/10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0648300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60400FF-4432-4A07-BC41-0BBF02C4B763}" type="datetime1">
              <a:rPr lang="zh-CN" altLang="en-US" smtClean="0"/>
              <a:t>2015/5/10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537101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0DCD7-95BA-44EF-B27B-93C68B78FB22}" type="datetime1">
              <a:rPr lang="zh-CN" altLang="en-US" smtClean="0"/>
              <a:t>2015/5/10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868461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4C691B-2722-46FB-A50B-180DFFDF83D7}" type="datetime1">
              <a:rPr lang="zh-CN" altLang="en-US" smtClean="0"/>
              <a:t>2015/5/10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14806364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D248A0-C1A0-42DB-B43F-D28B5016533C}" type="datetime1">
              <a:rPr lang="zh-CN" altLang="en-US" smtClean="0"/>
              <a:t>2015/5/10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7402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CFF075-8C81-4683-A683-46B692FA080A}" type="datetime1">
              <a:rPr lang="zh-CN" altLang="en-US" smtClean="0"/>
              <a:t>2015/5/10</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92087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99" r:id="rId1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package" Target="../embeddings/Microsoft_Visio___3.vsdx"/></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__1.vsdx"/></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09601"/>
            <a:ext cx="7772400" cy="3755503"/>
          </a:xfrm>
        </p:spPr>
        <p:txBody>
          <a:bodyPr>
            <a:normAutofit fontScale="90000"/>
          </a:bodyPr>
          <a:lstStyle/>
          <a:p>
            <a:pPr algn="ctr"/>
            <a:r>
              <a:rPr lang="zh-CN" altLang="en-US" sz="5400" b="1" dirty="0" smtClean="0">
                <a:solidFill>
                  <a:schemeClr val="tx1"/>
                </a:solidFill>
                <a:latin typeface="+mj-ea"/>
              </a:rPr>
              <a:t>基于链接和页面内容的主题爬虫算法的研究与应用</a:t>
            </a:r>
            <a:r>
              <a:rPr lang="en-US" altLang="zh-CN" sz="5400" b="1" dirty="0" smtClean="0">
                <a:solidFill>
                  <a:schemeClr val="tx1"/>
                </a:solidFill>
              </a:rPr>
              <a:t/>
            </a:r>
            <a:br>
              <a:rPr lang="en-US" altLang="zh-CN" sz="5400" b="1" dirty="0" smtClean="0">
                <a:solidFill>
                  <a:schemeClr val="tx1"/>
                </a:solidFill>
              </a:rPr>
            </a:br>
            <a:r>
              <a:rPr lang="en-US" altLang="zh-CN" sz="5400" b="1" dirty="0" smtClean="0">
                <a:solidFill>
                  <a:schemeClr val="tx1"/>
                </a:solidFill>
              </a:rPr>
              <a:t/>
            </a:r>
            <a:br>
              <a:rPr lang="en-US" altLang="zh-CN" sz="5400" b="1" dirty="0" smtClean="0">
                <a:solidFill>
                  <a:schemeClr val="tx1"/>
                </a:solidFill>
              </a:rPr>
            </a:br>
            <a:r>
              <a:rPr lang="en-US" altLang="zh-CN" sz="3600" b="1" dirty="0" smtClean="0">
                <a:solidFill>
                  <a:schemeClr val="tx1"/>
                </a:solidFill>
                <a:latin typeface="+mj-lt"/>
              </a:rPr>
              <a:t>Research </a:t>
            </a:r>
            <a:r>
              <a:rPr lang="en-US" altLang="zh-CN" sz="3600" b="1" dirty="0">
                <a:solidFill>
                  <a:schemeClr val="tx1"/>
                </a:solidFill>
                <a:latin typeface="+mj-lt"/>
              </a:rPr>
              <a:t>and Application of the focused crawler based on links and </a:t>
            </a:r>
            <a:r>
              <a:rPr lang="en-US" altLang="zh-CN" sz="3600" b="1" dirty="0" smtClean="0">
                <a:solidFill>
                  <a:schemeClr val="tx1"/>
                </a:solidFill>
                <a:latin typeface="+mj-lt"/>
              </a:rPr>
              <a:t>page content of the web</a:t>
            </a:r>
            <a:endParaRPr lang="zh-CN" altLang="en-US" sz="7200" b="1" dirty="0">
              <a:solidFill>
                <a:schemeClr val="tx1"/>
              </a:solidFill>
              <a:latin typeface="+mj-l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2"/>
                </a:solidFill>
              </a:rPr>
              <a:t>硕士研究生毕业论文答辩</a:t>
            </a:r>
            <a:endParaRPr lang="en-US" altLang="zh-CN" sz="2900" dirty="0" smtClean="0">
              <a:solidFill>
                <a:schemeClr val="tx2"/>
              </a:solidFill>
            </a:endParaRPr>
          </a:p>
          <a:p>
            <a:pPr algn="ctr"/>
            <a:endParaRPr lang="en-US" altLang="zh-CN" sz="2900" dirty="0" smtClean="0">
              <a:solidFill>
                <a:schemeClr val="tx2"/>
              </a:solidFill>
            </a:endParaRPr>
          </a:p>
          <a:p>
            <a:pPr algn="ctr"/>
            <a:r>
              <a:rPr lang="en-US" altLang="zh-CN" sz="2900" b="1" dirty="0" smtClean="0">
                <a:solidFill>
                  <a:schemeClr val="tx2"/>
                </a:solidFill>
              </a:rPr>
              <a:t>2012223040119</a:t>
            </a:r>
            <a:endParaRPr lang="en-US" altLang="zh-CN" b="1" dirty="0">
              <a:solidFill>
                <a:schemeClr val="tx2"/>
              </a:solidFill>
            </a:endParaRPr>
          </a:p>
          <a:p>
            <a:pPr algn="ctr"/>
            <a:endParaRPr lang="en-US" altLang="zh-CN" dirty="0" smtClean="0"/>
          </a:p>
          <a:p>
            <a:pPr algn="ctr"/>
            <a:r>
              <a:rPr lang="en-US" altLang="zh-CN" dirty="0" smtClean="0"/>
              <a:t>2013</a:t>
            </a:r>
            <a:r>
              <a:rPr lang="zh-CN" altLang="en-US" dirty="0" smtClean="0"/>
              <a:t>年</a:t>
            </a:r>
            <a:r>
              <a:rPr lang="en-US" altLang="zh-CN" dirty="0" smtClean="0"/>
              <a:t>5</a:t>
            </a:r>
            <a:r>
              <a:rPr lang="zh-CN" altLang="en-US" dirty="0" smtClean="0"/>
              <a:t>月</a:t>
            </a:r>
            <a:r>
              <a:rPr lang="en-US" altLang="zh-CN" dirty="0" smtClean="0"/>
              <a:t>15</a:t>
            </a:r>
            <a:r>
              <a:rPr lang="zh-CN" altLang="en-US" dirty="0" smtClean="0"/>
              <a:t>日</a:t>
            </a:r>
            <a:endParaRPr lang="en-US" altLang="zh-CN" dirty="0" smtClean="0"/>
          </a:p>
          <a:p>
            <a:pPr algn="ctr"/>
            <a:r>
              <a:rPr lang="zh-CN" altLang="en-US" dirty="0" smtClean="0"/>
              <a:t>四川大学计算机学院</a:t>
            </a:r>
            <a:endParaRPr lang="en-US" altLang="zh-CN" dirty="0" smtClean="0"/>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基于关键词位置的页面主题相关度计算</a:t>
            </a:r>
            <a:r>
              <a:rPr lang="zh-CN" altLang="en-US" dirty="0" smtClean="0"/>
              <a:t>算法续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73251" y="2114496"/>
                <a:ext cx="7290055" cy="422920"/>
              </a:xfrm>
            </p:spPr>
            <p:txBody>
              <a:bodyPr/>
              <a:lstStyle/>
              <a:p>
                <a:r>
                  <a:rPr lang="zh-CN" altLang="zh-CN" dirty="0" smtClean="0"/>
                  <a:t>假设主题关键词出现在网页</a:t>
                </a:r>
                <a:r>
                  <a:rPr lang="en-US" altLang="zh-CN" dirty="0"/>
                  <a:t>keywords</a:t>
                </a:r>
                <a:r>
                  <a:rPr lang="zh-CN" altLang="zh-CN" dirty="0"/>
                  <a:t>标签中的权值为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zh-CN" altLang="en-US"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73251" y="2114496"/>
                <a:ext cx="7290055" cy="422920"/>
              </a:xfrm>
              <a:blipFill rotWithShape="0">
                <a:blip r:embed="rId2"/>
                <a:stretch>
                  <a:fillRect l="-251" t="-15942" b="-144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1CD898C6-ECB1-4384-8D00-EB908AD33A29}" type="slidenum">
              <a:rPr lang="zh-CN" altLang="en-US" smtClean="0"/>
              <a:t>10</a:t>
            </a:fld>
            <a:r>
              <a:rPr lang="en-US" altLang="zh-CN" smtClean="0"/>
              <a:t>/35</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539552" y="2608700"/>
                <a:ext cx="3959424" cy="369332"/>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39552" y="2608700"/>
                <a:ext cx="3959424" cy="369332"/>
              </a:xfrm>
              <a:prstGeom prst="rect">
                <a:avLst/>
              </a:prstGeom>
              <a:blipFill rotWithShape="0">
                <a:blip r:embed="rId3"/>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32778" y="2964533"/>
                <a:ext cx="6900247" cy="811761"/>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i="1" kern="100">
                              <a:latin typeface="Cambria Math" panose="02040503050406030204" pitchFamily="18" charset="0"/>
                              <a:cs typeface="Times New Roman" panose="02020603050405020304" pitchFamily="18" charset="0"/>
                            </a:rPr>
                          </m:ctrlPr>
                        </m:sSubPr>
                        <m:e>
                          <m:r>
                            <a:rPr lang="en-US" altLang="zh-CN" kern="100">
                              <a:latin typeface="Cambria Math" panose="02040503050406030204" pitchFamily="18" charset="0"/>
                              <a:cs typeface="Times New Roman" panose="02020603050405020304" pitchFamily="18" charset="0"/>
                            </a:rPr>
                            <m:t>𝐵</m:t>
                          </m:r>
                        </m:e>
                        <m:sub>
                          <m:r>
                            <a:rPr lang="en-US" altLang="zh-CN"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cs typeface="Times New Roman" panose="02020603050405020304" pitchFamily="18" charset="0"/>
                            </a:rPr>
                          </m:ctrlPr>
                        </m:dPr>
                        <m:e>
                          <m:eqArr>
                            <m:eqArrPr>
                              <m:ctrlPr>
                                <a:rPr lang="zh-CN" altLang="zh-CN" i="1" kern="100">
                                  <a:latin typeface="Cambria Math" panose="02040503050406030204" pitchFamily="18" charset="0"/>
                                  <a:cs typeface="Times New Roman" panose="02020603050405020304" pitchFamily="18" charset="0"/>
                                </a:rPr>
                              </m:ctrlPr>
                            </m:eqArrPr>
                            <m:e>
                              <m:r>
                                <m:rPr>
                                  <m:nor/>
                                </m:rPr>
                                <a:rPr lang="en-US" altLang="zh-CN" kern="100">
                                  <a:latin typeface="+mn-ea"/>
                                  <a:cs typeface="Times New Roman" panose="02020603050405020304" pitchFamily="18" charset="0"/>
                                </a:rPr>
                                <m:t>0</m:t>
                              </m:r>
                              <m:r>
                                <a:rPr lang="zh-CN" altLang="zh-CN" kern="100">
                                  <a:latin typeface="Cambria Math" panose="02040503050406030204" pitchFamily="18" charset="0"/>
                                  <a:cs typeface="Times New Roman" panose="02020603050405020304" pitchFamily="18" charset="0"/>
                                </a:rPr>
                                <m:t>，</m:t>
                              </m:r>
                              <m:d>
                                <m:dPr>
                                  <m:ctrlPr>
                                    <a:rPr lang="zh-CN" altLang="zh-CN" i="1" kern="100">
                                      <a:latin typeface="Cambria Math" panose="02040503050406030204" pitchFamily="18" charset="0"/>
                                      <a:cs typeface="Times New Roman" panose="02020603050405020304" pitchFamily="18" charset="0"/>
                                    </a:rPr>
                                  </m:ctrlPr>
                                </m:dPr>
                                <m:e>
                                  <m:r>
                                    <a:rPr lang="zh-CN" altLang="zh-CN" kern="100">
                                      <a:latin typeface="Cambria Math" panose="02040503050406030204" pitchFamily="18" charset="0"/>
                                      <a:cs typeface="Times New Roman" panose="02020603050405020304" pitchFamily="18" charset="0"/>
                                    </a:rPr>
                                    <m:t>关键词未出现在网页的</m:t>
                                  </m:r>
                                  <m:r>
                                    <m:rPr>
                                      <m:sty m:val="p"/>
                                    </m:rPr>
                                    <a:rPr lang="en-US" altLang="zh-CN" kern="100">
                                      <a:latin typeface="Cambria Math" panose="02040503050406030204" pitchFamily="18" charset="0"/>
                                      <a:cs typeface="Times New Roman" panose="02020603050405020304" pitchFamily="18" charset="0"/>
                                    </a:rPr>
                                    <m:t>keywords</m:t>
                                  </m:r>
                                  <m:r>
                                    <a:rPr lang="zh-CN" altLang="zh-CN" kern="100">
                                      <a:latin typeface="Cambria Math" panose="02040503050406030204" pitchFamily="18" charset="0"/>
                                      <a:cs typeface="Times New Roman" panose="02020603050405020304" pitchFamily="18" charset="0"/>
                                    </a:rPr>
                                    <m:t>标签中</m:t>
                                  </m:r>
                                </m:e>
                              </m:d>
                              <m:r>
                                <a:rPr lang="en-US" altLang="zh-CN" kern="100">
                                  <a:latin typeface="Cambria Math" panose="02040503050406030204" pitchFamily="18" charset="0"/>
                                  <a:cs typeface="Times New Roman" panose="02020603050405020304" pitchFamily="18" charset="0"/>
                                </a:rPr>
                                <m:t>                </m:t>
                              </m:r>
                            </m:e>
                            <m:e>
                              <m:r>
                                <a:rPr lang="en-US" altLang="zh-CN" kern="100">
                                  <a:latin typeface="Cambria Math" panose="02040503050406030204" pitchFamily="18" charset="0"/>
                                  <a:cs typeface="Times New Roman" panose="02020603050405020304" pitchFamily="18" charset="0"/>
                                </a:rPr>
                                <m:t>1</m:t>
                              </m:r>
                              <m:r>
                                <a:rPr lang="zh-CN" altLang="zh-CN" kern="100">
                                  <a:latin typeface="Cambria Math" panose="02040503050406030204" pitchFamily="18" charset="0"/>
                                  <a:cs typeface="Times New Roman" panose="02020603050405020304" pitchFamily="18" charset="0"/>
                                </a:rPr>
                                <m:t>，</m:t>
                              </m:r>
                              <m:d>
                                <m:dPr>
                                  <m:ctrlPr>
                                    <a:rPr lang="zh-CN" altLang="zh-CN" i="1" kern="100">
                                      <a:latin typeface="Cambria Math" panose="02040503050406030204" pitchFamily="18" charset="0"/>
                                      <a:cs typeface="Times New Roman" panose="02020603050405020304" pitchFamily="18" charset="0"/>
                                    </a:rPr>
                                  </m:ctrlPr>
                                </m:dPr>
                                <m:e>
                                  <m:r>
                                    <a:rPr lang="zh-CN" altLang="zh-CN" kern="100">
                                      <a:latin typeface="Cambria Math" panose="02040503050406030204" pitchFamily="18" charset="0"/>
                                      <a:cs typeface="Times New Roman" panose="02020603050405020304" pitchFamily="18" charset="0"/>
                                    </a:rPr>
                                    <m:t>关键词出现在网页的</m:t>
                                  </m:r>
                                  <m:r>
                                    <m:rPr>
                                      <m:sty m:val="p"/>
                                    </m:rPr>
                                    <a:rPr lang="en-US" altLang="zh-CN" kern="100">
                                      <a:latin typeface="Cambria Math" panose="02040503050406030204" pitchFamily="18" charset="0"/>
                                      <a:cs typeface="Times New Roman" panose="02020603050405020304" pitchFamily="18" charset="0"/>
                                    </a:rPr>
                                    <m:t>keywords</m:t>
                                  </m:r>
                                  <m:r>
                                    <a:rPr lang="zh-CN" altLang="zh-CN" kern="100">
                                      <a:latin typeface="Cambria Math" panose="02040503050406030204" pitchFamily="18" charset="0"/>
                                      <a:cs typeface="Times New Roman" panose="02020603050405020304" pitchFamily="18" charset="0"/>
                                    </a:rPr>
                                    <m:t>标签中</m:t>
                                  </m:r>
                                </m:e>
                              </m:d>
                              <m:r>
                                <a:rPr lang="en-US" altLang="zh-CN" kern="100">
                                  <a:latin typeface="Cambria Math" panose="02040503050406030204" pitchFamily="18" charset="0"/>
                                  <a:cs typeface="Times New Roman" panose="02020603050405020304" pitchFamily="18" charset="0"/>
                                </a:rPr>
                                <m:t>                    </m:t>
                              </m:r>
                            </m:e>
                          </m:eqArr>
                        </m:e>
                      </m:d>
                    </m:oMath>
                  </m:oMathPara>
                </a14:m>
                <a:endParaRPr lang="zh-CN" altLang="zh-CN" kern="100" dirty="0">
                  <a:latin typeface="+mn-ea"/>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532778" y="2964533"/>
                <a:ext cx="6900247" cy="81176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87761" y="3846855"/>
                <a:ext cx="7932164" cy="646331"/>
              </a:xfrm>
              <a:prstGeom prst="rect">
                <a:avLst/>
              </a:prstGeom>
            </p:spPr>
            <p:txBody>
              <a:bodyPr wrap="square">
                <a:spAutoFit/>
              </a:bodyPr>
              <a:lstStyle/>
              <a:p>
                <a:r>
                  <a:rPr lang="zh-CN" altLang="zh-CN" kern="100" dirty="0" smtClean="0">
                    <a:latin typeface="+mn-ea"/>
                    <a:cs typeface="Times New Roman" panose="02020603050405020304" pitchFamily="18" charset="0"/>
                  </a:rPr>
                  <a:t>页面的主题相关</a:t>
                </a:r>
                <a:r>
                  <a:rPr lang="zh-CN" altLang="zh-CN" kern="100" dirty="0">
                    <a:latin typeface="+mn-ea"/>
                    <a:cs typeface="Times New Roman" panose="02020603050405020304" pitchFamily="18" charset="0"/>
                  </a:rPr>
                  <a:t>度</a:t>
                </a:r>
                <a:r>
                  <a:rPr lang="zh-CN" altLang="en-US" kern="100" dirty="0" smtClean="0">
                    <a:latin typeface="+mn-ea"/>
                    <a:cs typeface="Times New Roman" panose="02020603050405020304" pitchFamily="18" charset="0"/>
                  </a:rPr>
                  <a:t>为</a:t>
                </a:r>
                <a14:m>
                  <m:oMath xmlns:m="http://schemas.openxmlformats.org/officeDocument/2006/math">
                    <m:r>
                      <a:rPr lang="zh-CN" altLang="en-US" kern="100" smtClean="0">
                        <a:solidFill>
                          <a:schemeClr val="accent2"/>
                        </a:solidFill>
                        <a:latin typeface="Cambria Math" panose="02040503050406030204" pitchFamily="18" charset="0"/>
                        <a:cs typeface="Times New Roman" panose="02020603050405020304" pitchFamily="18" charset="0"/>
                      </a:rPr>
                      <m:t>𝒔𝒊𝒎</m:t>
                    </m:r>
                    <m:r>
                      <a:rPr lang="zh-CN" altLang="en-US" kern="100">
                        <a:latin typeface="Cambria Math" panose="02040503050406030204" pitchFamily="18" charset="0"/>
                        <a:cs typeface="Times New Roman" panose="02020603050405020304" pitchFamily="18" charset="0"/>
                      </a:rPr>
                      <m:t>为</m:t>
                    </m:r>
                  </m:oMath>
                </a14:m>
                <a:r>
                  <a:rPr lang="zh-CN" altLang="zh-CN" b="1" kern="100" dirty="0" smtClean="0">
                    <a:solidFill>
                      <a:srgbClr val="FF0000"/>
                    </a:solidFill>
                    <a:latin typeface="+mn-ea"/>
                    <a:cs typeface="Times New Roman" panose="02020603050405020304" pitchFamily="18" charset="0"/>
                  </a:rPr>
                  <a:t>主题</a:t>
                </a:r>
                <a:r>
                  <a:rPr lang="zh-CN" altLang="zh-CN"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i="1" dirty="0" smtClean="0">
                    <a:latin typeface="Times New Roman" panose="02020603050405020304" pitchFamily="18" charset="0"/>
                    <a:ea typeface="宋体" panose="02010600030101010101" pitchFamily="2" charset="-122"/>
                  </a:rPr>
                  <a:t>：</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87761" y="3846855"/>
                <a:ext cx="7932164" cy="646331"/>
              </a:xfrm>
              <a:prstGeom prst="rect">
                <a:avLst/>
              </a:prstGeom>
              <a:blipFill rotWithShape="0">
                <a:blip r:embed="rId5"/>
                <a:stretch>
                  <a:fillRect l="-692" t="-3774" r="-615"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115616" y="4663529"/>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115616" y="4663529"/>
                <a:ext cx="5336938" cy="525272"/>
              </a:xfrm>
              <a:prstGeom prst="rect">
                <a:avLst/>
              </a:prstGeom>
              <a:blipFill rotWithShape="0">
                <a:blip r:embed="rId6"/>
                <a:stretch>
                  <a:fillRect b="-1163"/>
                </a:stretch>
              </a:blipFill>
            </p:spPr>
            <p:txBody>
              <a:bodyPr/>
              <a:lstStyle/>
              <a:p>
                <a:r>
                  <a:rPr lang="zh-CN" altLang="en-US">
                    <a:noFill/>
                  </a:rPr>
                  <a:t> </a:t>
                </a:r>
              </a:p>
            </p:txBody>
          </p:sp>
        </mc:Fallback>
      </mc:AlternateContent>
      <p:sp>
        <p:nvSpPr>
          <p:cNvPr id="12" name="矩形 11"/>
          <p:cNvSpPr/>
          <p:nvPr/>
        </p:nvSpPr>
        <p:spPr>
          <a:xfrm>
            <a:off x="636206" y="461582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470444" y="5884417"/>
                <a:ext cx="1797300" cy="612648"/>
              </a:xfrm>
              <a:prstGeom prst="accentBorderCallout1">
                <a:avLst>
                  <a:gd name="adj1" fmla="val 40072"/>
                  <a:gd name="adj2" fmla="val 111904"/>
                  <a:gd name="adj3" fmla="val -105754"/>
                  <a:gd name="adj4" fmla="val 151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oMath>
                </a14:m>
                <a:r>
                  <a:rPr lang="zh-CN" altLang="en-US" dirty="0" smtClean="0"/>
                  <a:t>之间</a:t>
                </a:r>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470444" y="5884417"/>
                <a:ext cx="1797300" cy="612648"/>
              </a:xfrm>
              <a:prstGeom prst="accentBorderCallout1">
                <a:avLst>
                  <a:gd name="adj1" fmla="val 40072"/>
                  <a:gd name="adj2" fmla="val 111904"/>
                  <a:gd name="adj3" fmla="val -105754"/>
                  <a:gd name="adj4" fmla="val 151223"/>
                </a:avLst>
              </a:prstGeom>
              <a:blipFill rotWithShape="0">
                <a:blip r:embed="rId7"/>
                <a:stretch>
                  <a:fillRect l="-1111"/>
                </a:stretch>
              </a:blipFill>
            </p:spPr>
            <p:txBody>
              <a:bodyPr/>
              <a:lstStyle/>
              <a:p>
                <a:r>
                  <a:rPr lang="zh-CN" altLang="en-US">
                    <a:noFill/>
                  </a:rPr>
                  <a:t> </a:t>
                </a:r>
              </a:p>
            </p:txBody>
          </p:sp>
        </mc:Fallback>
      </mc:AlternateContent>
      <p:sp>
        <p:nvSpPr>
          <p:cNvPr id="16" name="线形标注 1(带边框和强调线) 15"/>
          <p:cNvSpPr/>
          <p:nvPr/>
        </p:nvSpPr>
        <p:spPr>
          <a:xfrm>
            <a:off x="5292080" y="5858056"/>
            <a:ext cx="2560596" cy="612648"/>
          </a:xfrm>
          <a:prstGeom prst="accentBorderCallout1">
            <a:avLst>
              <a:gd name="adj1" fmla="val 18750"/>
              <a:gd name="adj2" fmla="val -8333"/>
              <a:gd name="adj3" fmla="val -97166"/>
              <a:gd name="adj4" fmla="val -41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算法伪代码</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11</a:t>
            </a:fld>
            <a:r>
              <a:rPr lang="en-US" altLang="zh-CN" smtClean="0"/>
              <a:t>/35</a:t>
            </a:r>
            <a:endParaRPr lang="zh-CN" altLang="en-US" dirty="0"/>
          </a:p>
        </p:txBody>
      </p:sp>
      <p:pic>
        <p:nvPicPr>
          <p:cNvPr id="5" name="图片 4"/>
          <p:cNvPicPr>
            <a:picLocks noChangeAspect="1"/>
          </p:cNvPicPr>
          <p:nvPr/>
        </p:nvPicPr>
        <p:blipFill>
          <a:blip r:embed="rId2"/>
          <a:stretch>
            <a:fillRect/>
          </a:stretch>
        </p:blipFill>
        <p:spPr>
          <a:xfrm>
            <a:off x="2123728" y="1772816"/>
            <a:ext cx="4464496" cy="4757021"/>
          </a:xfrm>
          <a:prstGeom prst="rect">
            <a:avLst/>
          </a:prstGeom>
        </p:spPr>
      </p:pic>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12</a:t>
            </a:fld>
            <a:r>
              <a:rPr lang="en-US" altLang="zh-CN" smtClean="0"/>
              <a:t>/35</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177103668"/>
              </p:ext>
            </p:extLst>
          </p:nvPr>
        </p:nvGraphicFramePr>
        <p:xfrm>
          <a:off x="621629" y="4223261"/>
          <a:ext cx="3791494" cy="22474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2988955434"/>
              </p:ext>
            </p:extLst>
          </p:nvPr>
        </p:nvGraphicFramePr>
        <p:xfrm>
          <a:off x="768096" y="1916832"/>
          <a:ext cx="3600400" cy="2382364"/>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p:cNvSpPr txBox="1"/>
          <p:nvPr/>
        </p:nvSpPr>
        <p:spPr>
          <a:xfrm>
            <a:off x="4812011" y="2084832"/>
            <a:ext cx="3644900" cy="3416320"/>
          </a:xfrm>
          <a:prstGeom prst="rect">
            <a:avLst/>
          </a:prstGeom>
          <a:noFill/>
        </p:spPr>
        <p:txBody>
          <a:bodyPr wrap="square" rtlCol="0">
            <a:spAutoFit/>
          </a:bodyPr>
          <a:lstStyle/>
          <a:p>
            <a:pPr marL="342900" indent="-342900">
              <a:lnSpc>
                <a:spcPct val="150000"/>
              </a:lnSpc>
              <a:buAutoNum type="arabicPeriod"/>
            </a:pPr>
            <a:r>
              <a:rPr lang="zh-CN" altLang="en-US" dirty="0"/>
              <a:t>基于关键词位置的</a:t>
            </a:r>
            <a:r>
              <a:rPr lang="en-US" altLang="zh-CN" dirty="0"/>
              <a:t>Fish Search</a:t>
            </a:r>
            <a:r>
              <a:rPr lang="zh-CN" altLang="en-US" dirty="0"/>
              <a:t>算法与</a:t>
            </a:r>
            <a:r>
              <a:rPr lang="en-US" altLang="zh-CN" dirty="0"/>
              <a:t>Fish Search</a:t>
            </a:r>
            <a:r>
              <a:rPr lang="zh-CN" altLang="en-US" dirty="0"/>
              <a:t>算法相比，能抓取更多主题相关的网页</a:t>
            </a:r>
            <a:r>
              <a:rPr lang="en-US" altLang="zh-CN" dirty="0"/>
              <a:t>,</a:t>
            </a:r>
            <a:r>
              <a:rPr lang="zh-CN" altLang="en-US" dirty="0"/>
              <a:t>具有更高的</a:t>
            </a:r>
            <a:r>
              <a:rPr lang="zh-CN" altLang="en-US" dirty="0" smtClean="0"/>
              <a:t>查准率。</a:t>
            </a:r>
            <a:endParaRPr lang="en-US" altLang="zh-CN" dirty="0" smtClean="0"/>
          </a:p>
          <a:p>
            <a:pPr marL="342900" indent="-342900">
              <a:lnSpc>
                <a:spcPct val="150000"/>
              </a:lnSpc>
              <a:buFontTx/>
              <a:buAutoNum type="arabicPeriod"/>
            </a:pPr>
            <a:r>
              <a:rPr lang="zh-CN" altLang="zh-CN" dirty="0"/>
              <a:t>基于关键词位置的页面主题相关度计算算法能够</a:t>
            </a:r>
            <a:r>
              <a:rPr lang="zh-CN" altLang="zh-CN" b="1" dirty="0">
                <a:solidFill>
                  <a:srgbClr val="FF0000"/>
                </a:solidFill>
              </a:rPr>
              <a:t>更加准确地计算页面的主题相关度，提高主题爬虫的查准率</a:t>
            </a:r>
            <a:r>
              <a:rPr lang="zh-CN" altLang="zh-CN" dirty="0"/>
              <a:t>。</a:t>
            </a:r>
            <a:endParaRPr lang="en-US" altLang="zh-CN" dirty="0" smtClean="0"/>
          </a:p>
        </p:txBody>
      </p:sp>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算法价值</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13</a:t>
            </a:fld>
            <a:r>
              <a:rPr lang="en-US" altLang="zh-CN" smtClean="0"/>
              <a:t>/35</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809511746"/>
              </p:ext>
            </p:extLst>
          </p:nvPr>
        </p:nvGraphicFramePr>
        <p:xfrm>
          <a:off x="768096" y="2373381"/>
          <a:ext cx="7290054" cy="1371248"/>
        </p:xfrm>
        <a:graphic>
          <a:graphicData uri="http://schemas.openxmlformats.org/drawingml/2006/table">
            <a:tbl>
              <a:tblPr firstRow="1" firstCol="1" bandRow="1">
                <a:tableStyleId>{0660B408-B3CF-4A94-85FC-2B1E0A45F4A2}</a:tableStyleId>
              </a:tblPr>
              <a:tblGrid>
                <a:gridCol w="2075712"/>
                <a:gridCol w="1728192"/>
                <a:gridCol w="1728192"/>
                <a:gridCol w="1757958"/>
              </a:tblGrid>
              <a:tr h="433258">
                <a:tc>
                  <a:txBody>
                    <a:bodyPr/>
                    <a:lstStyle/>
                    <a:p>
                      <a:pPr algn="ctr">
                        <a:lnSpc>
                          <a:spcPts val="2000"/>
                        </a:lnSpc>
                        <a:spcAft>
                          <a:spcPts val="0"/>
                        </a:spcAft>
                      </a:pPr>
                      <a:r>
                        <a:rPr lang="zh-CN" sz="1400" kern="0" dirty="0">
                          <a:effectLst/>
                        </a:rPr>
                        <a:t>算法</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400" kern="0" dirty="0">
                          <a:effectLst/>
                        </a:rPr>
                        <a:t>主题相关页面数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400" kern="0" dirty="0">
                          <a:effectLst/>
                        </a:rPr>
                        <a:t>爬取时间（秒）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400" kern="0" dirty="0">
                          <a:effectLst/>
                        </a:rPr>
                        <a:t>算法价值</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29990">
                <a:tc>
                  <a:txBody>
                    <a:bodyPr/>
                    <a:lstStyle/>
                    <a:p>
                      <a:pPr algn="ctr">
                        <a:lnSpc>
                          <a:spcPts val="2000"/>
                        </a:lnSpc>
                        <a:spcAft>
                          <a:spcPts val="0"/>
                        </a:spcAft>
                      </a:pPr>
                      <a:r>
                        <a:rPr lang="en-US" sz="1400" kern="0">
                          <a:effectLst/>
                        </a:rPr>
                        <a:t>Fish Search</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a:effectLst/>
                        </a:rPr>
                        <a:t>399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a:effectLst/>
                        </a:rPr>
                        <a:t>1835.82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dirty="0">
                          <a:effectLst/>
                        </a:rPr>
                        <a:t>0.11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32896">
                <a:tc>
                  <a:txBody>
                    <a:bodyPr/>
                    <a:lstStyle/>
                    <a:p>
                      <a:pPr algn="ctr">
                        <a:lnSpc>
                          <a:spcPts val="2000"/>
                        </a:lnSpc>
                        <a:spcAft>
                          <a:spcPts val="0"/>
                        </a:spcAft>
                      </a:pPr>
                      <a:r>
                        <a:rPr lang="zh-CN" sz="1400" kern="0">
                          <a:effectLst/>
                        </a:rPr>
                        <a:t>基于关键词位置的</a:t>
                      </a:r>
                      <a:r>
                        <a:rPr lang="en-US" sz="1400" kern="0">
                          <a:effectLst/>
                        </a:rPr>
                        <a:t>Fish Search</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a:effectLst/>
                        </a:rPr>
                        <a:t>608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dirty="0">
                          <a:effectLst/>
                        </a:rPr>
                        <a:t>3584.03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dirty="0">
                          <a:effectLst/>
                        </a:rPr>
                        <a:t>0.33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6" name="文本框 5"/>
          <p:cNvSpPr txBox="1"/>
          <p:nvPr/>
        </p:nvSpPr>
        <p:spPr>
          <a:xfrm>
            <a:off x="683568" y="4077072"/>
            <a:ext cx="7200800" cy="1754326"/>
          </a:xfrm>
          <a:prstGeom prst="rect">
            <a:avLst/>
          </a:prstGeom>
          <a:noFill/>
        </p:spPr>
        <p:txBody>
          <a:bodyPr wrap="square" rtlCol="0">
            <a:spAutoFit/>
          </a:bodyPr>
          <a:lstStyle/>
          <a:p>
            <a:pPr marL="342900" indent="-342900">
              <a:lnSpc>
                <a:spcPct val="150000"/>
              </a:lnSpc>
              <a:buAutoNum type="arabicPeriod"/>
            </a:pPr>
            <a:r>
              <a:rPr lang="zh-CN" altLang="en-US" dirty="0"/>
              <a:t>基于关键词位置的</a:t>
            </a:r>
            <a:r>
              <a:rPr lang="en-US" altLang="zh-CN" dirty="0"/>
              <a:t>Fish Search</a:t>
            </a:r>
            <a:r>
              <a:rPr lang="zh-CN" altLang="en-US" dirty="0"/>
              <a:t>算法与原始的</a:t>
            </a:r>
            <a:r>
              <a:rPr lang="en-US" altLang="zh-CN" dirty="0"/>
              <a:t>Fish Search</a:t>
            </a:r>
            <a:r>
              <a:rPr lang="zh-CN" altLang="en-US" dirty="0"/>
              <a:t>算法相比，在单位时间内抓取了更多的主题相关的页面，具有更高的算法</a:t>
            </a:r>
            <a:r>
              <a:rPr lang="zh-CN" altLang="en-US" dirty="0" smtClean="0"/>
              <a:t>价值。</a:t>
            </a:r>
            <a:endParaRPr lang="en-US" altLang="zh-CN" dirty="0" smtClean="0"/>
          </a:p>
          <a:p>
            <a:pPr marL="342900" indent="-342900">
              <a:lnSpc>
                <a:spcPct val="150000"/>
              </a:lnSpc>
              <a:buFontTx/>
              <a:buAutoNum type="arabicPeriod"/>
            </a:pPr>
            <a:r>
              <a:rPr lang="zh-CN" altLang="en-US" dirty="0"/>
              <a:t>基于关键词位置的页面主题相关度计算算法能够</a:t>
            </a:r>
            <a:r>
              <a:rPr lang="zh-CN" altLang="en-US" b="1" dirty="0">
                <a:solidFill>
                  <a:srgbClr val="FF0000"/>
                </a:solidFill>
              </a:rPr>
              <a:t>更加快速地计算页面的主题相关度，提高主题爬虫的爬行效率</a:t>
            </a:r>
            <a:r>
              <a:rPr lang="zh-CN" altLang="en-US" dirty="0" smtClean="0"/>
              <a:t>。</a:t>
            </a:r>
            <a:endParaRPr lang="en-US" altLang="zh-CN" dirty="0" smtClean="0"/>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14</a:t>
            </a:fld>
            <a:r>
              <a:rPr lang="en-US" altLang="zh-CN" smtClean="0"/>
              <a:t>/35</a:t>
            </a:r>
            <a:endParaRPr lang="zh-CN" altLang="en-US" dirty="0"/>
          </a:p>
        </p:txBody>
      </p:sp>
      <p:sp>
        <p:nvSpPr>
          <p:cNvPr id="5" name="矩形 4"/>
          <p:cNvSpPr/>
          <p:nvPr/>
        </p:nvSpPr>
        <p:spPr>
          <a:xfrm>
            <a:off x="3194495" y="3550871"/>
            <a:ext cx="2816678" cy="1193147"/>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3361199" y="2282193"/>
            <a:ext cx="2147254" cy="276999"/>
          </a:xfrm>
          <a:prstGeom prst="rect">
            <a:avLst/>
          </a:prstGeom>
          <a:noFill/>
        </p:spPr>
        <p:txBody>
          <a:bodyPr wrap="none" rtlCol="0">
            <a:spAutoFit/>
          </a:bodyPr>
          <a:lstStyle/>
          <a:p>
            <a:r>
              <a:rPr lang="en-US" altLang="zh-CN" sz="1200" dirty="0"/>
              <a:t>Graph Embedding Framework</a:t>
            </a:r>
            <a:r>
              <a:rPr lang="en-US" altLang="zh-CN" sz="1200" baseline="30000" dirty="0"/>
              <a:t>[1]</a:t>
            </a:r>
            <a:endParaRPr lang="zh-CN" altLang="en-US" sz="1200" baseline="30000" dirty="0"/>
          </a:p>
        </p:txBody>
      </p:sp>
      <p:sp>
        <p:nvSpPr>
          <p:cNvPr id="12" name="文本框 11"/>
          <p:cNvSpPr txBox="1"/>
          <p:nvPr/>
        </p:nvSpPr>
        <p:spPr>
          <a:xfrm>
            <a:off x="3345570" y="3600306"/>
            <a:ext cx="2163285" cy="276999"/>
          </a:xfrm>
          <a:prstGeom prst="rect">
            <a:avLst/>
          </a:prstGeom>
          <a:noFill/>
        </p:spPr>
        <p:txBody>
          <a:bodyPr wrap="none" rtlCol="0">
            <a:spAutoFit/>
          </a:bodyPr>
          <a:lstStyle/>
          <a:p>
            <a:r>
              <a:rPr lang="en-US" altLang="zh-CN" sz="1200" dirty="0"/>
              <a:t>Spectral Clustering Framework</a:t>
            </a:r>
            <a:r>
              <a:rPr lang="en-US" altLang="zh-CN" sz="1200" baseline="30000" dirty="0"/>
              <a:t>[2]</a:t>
            </a:r>
            <a:endParaRPr lang="zh-CN" altLang="en-US" sz="1200" dirty="0"/>
          </a:p>
        </p:txBody>
      </p: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主题爬虫 </a:t>
            </a:r>
            <a:endParaRPr lang="zh-CN" altLang="en-US"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页面</a:t>
            </a:r>
            <a:r>
              <a:rPr lang="zh-CN" altLang="en-US" dirty="0"/>
              <a:t>主题</a:t>
            </a:r>
            <a:r>
              <a:rPr lang="zh-CN" altLang="en-US" dirty="0" smtClean="0"/>
              <a:t>相关度计算</a:t>
            </a:r>
            <a:endParaRPr lang="zh-CN" altLang="en-US" dirty="0"/>
          </a:p>
        </p:txBody>
      </p:sp>
      <p:sp>
        <p:nvSpPr>
          <p:cNvPr id="15" name="圆角矩形 14"/>
          <p:cNvSpPr/>
          <p:nvPr/>
        </p:nvSpPr>
        <p:spPr>
          <a:xfrm>
            <a:off x="3377809" y="3879434"/>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链接优先级计算</a:t>
            </a:r>
            <a:endParaRPr lang="zh-CN" altLang="en-US" dirty="0"/>
          </a:p>
        </p:txBody>
      </p:sp>
      <p:sp>
        <p:nvSpPr>
          <p:cNvPr id="16" name="圆角矩形 15"/>
          <p:cNvSpPr/>
          <p:nvPr/>
        </p:nvSpPr>
        <p:spPr>
          <a:xfrm>
            <a:off x="6516216" y="3242681"/>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及时</a:t>
            </a:r>
            <a:r>
              <a:rPr lang="zh-CN" altLang="en-US" sz="1500" dirty="0" smtClean="0"/>
              <a:t>推信息推送系统</a:t>
            </a:r>
            <a:endParaRPr lang="zh-CN" altLang="en-US" sz="15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t>3</a:t>
            </a:r>
            <a:endParaRPr lang="zh-CN" altLang="en-US"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1</a:t>
            </a:r>
            <a:endParaRPr lang="zh-CN" altLang="en-US" b="1" dirty="0"/>
          </a:p>
        </p:txBody>
      </p:sp>
      <p:sp>
        <p:nvSpPr>
          <p:cNvPr id="20" name="椭圆 19"/>
          <p:cNvSpPr/>
          <p:nvPr/>
        </p:nvSpPr>
        <p:spPr>
          <a:xfrm>
            <a:off x="5609827" y="4045858"/>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2</a:t>
            </a:r>
            <a:endParaRPr lang="zh-CN" altLang="en-US" b="1" dirty="0"/>
          </a:p>
        </p:txBody>
      </p: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15</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69463803"/>
              </p:ext>
            </p:extLst>
          </p:nvPr>
        </p:nvGraphicFramePr>
        <p:xfrm>
          <a:off x="507074" y="2276872"/>
          <a:ext cx="7551076" cy="1656184"/>
        </p:xfrm>
        <a:graphic>
          <a:graphicData uri="http://schemas.openxmlformats.org/presentationml/2006/ole">
            <mc:AlternateContent xmlns:mc="http://schemas.openxmlformats.org/markup-compatibility/2006">
              <mc:Choice xmlns:v="urn:schemas-microsoft-com:vml" Requires="v">
                <p:oleObj spid="_x0000_s42016" r:id="rId3" imgW="7048433" imgH="1571557" progId="Visio.Drawing.15">
                  <p:embed/>
                </p:oleObj>
              </mc:Choice>
              <mc:Fallback>
                <p:oleObj r:id="rId3" imgW="7048433" imgH="1571557"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74" y="2276872"/>
                        <a:ext cx="7551076" cy="1656184"/>
                      </a:xfrm>
                      <a:prstGeom prst="rect">
                        <a:avLst/>
                      </a:prstGeom>
                      <a:noFill/>
                    </p:spPr>
                  </p:pic>
                </p:oleObj>
              </mc:Fallback>
            </mc:AlternateContent>
          </a:graphicData>
        </a:graphic>
      </p:graphicFrame>
      <p:sp>
        <p:nvSpPr>
          <p:cNvPr id="7" name="矩形 6"/>
          <p:cNvSpPr/>
          <p:nvPr/>
        </p:nvSpPr>
        <p:spPr>
          <a:xfrm>
            <a:off x="507074" y="4394256"/>
            <a:ext cx="8073156" cy="1200329"/>
          </a:xfrm>
          <a:prstGeom prst="rect">
            <a:avLst/>
          </a:prstGeom>
        </p:spPr>
        <p:txBody>
          <a:bodyPr wrap="square">
            <a:spAutoFit/>
          </a:bodyPr>
          <a:lstStyle/>
          <a:p>
            <a:r>
              <a:rPr lang="zh-CN" altLang="en-US" dirty="0" smtClean="0"/>
              <a:t>链接优先级：</a:t>
            </a:r>
            <a:r>
              <a:rPr lang="zh-CN" altLang="en-US" b="1" dirty="0" smtClean="0">
                <a:solidFill>
                  <a:srgbClr val="FF0000"/>
                </a:solidFill>
              </a:rPr>
              <a:t>链接</a:t>
            </a:r>
            <a:r>
              <a:rPr lang="zh-CN" altLang="en-US" b="1" dirty="0" smtClean="0">
                <a:solidFill>
                  <a:srgbClr val="FF0000"/>
                </a:solidFill>
              </a:rPr>
              <a:t>的优先级得分</a:t>
            </a:r>
            <a:r>
              <a:rPr lang="zh-CN" altLang="en-US" dirty="0" smtClean="0"/>
              <a:t>。</a:t>
            </a:r>
            <a:endParaRPr lang="en-US" altLang="zh-CN" dirty="0" smtClean="0"/>
          </a:p>
          <a:p>
            <a:endParaRPr lang="en-US" altLang="zh-CN" dirty="0" smtClean="0"/>
          </a:p>
          <a:p>
            <a:r>
              <a:rPr lang="zh-CN" altLang="en-US" dirty="0" smtClean="0"/>
              <a:t>如果链接的优先级得分高于一定阈值，将其子</a:t>
            </a:r>
            <a:r>
              <a:rPr lang="zh-CN" altLang="en-US" dirty="0" smtClean="0"/>
              <a:t>链接按照其优先级得分插入到</a:t>
            </a:r>
            <a:r>
              <a:rPr lang="zh-CN" altLang="en-US" dirty="0" smtClean="0"/>
              <a:t>待爬取链接队列中。反之，其丢弃其子链接。</a:t>
            </a:r>
            <a:endParaRPr lang="zh-CN" altLang="en-US" dirty="0"/>
          </a:p>
        </p:txBody>
      </p:sp>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16</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190226" y="1844824"/>
            <a:ext cx="8645720" cy="1769846"/>
          </a:xfrm>
          <a:prstGeom prst="rect">
            <a:avLst/>
          </a:prstGeom>
        </p:spPr>
      </p:pic>
      <p:sp>
        <p:nvSpPr>
          <p:cNvPr id="6" name="文本框 5"/>
          <p:cNvSpPr txBox="1"/>
          <p:nvPr/>
        </p:nvSpPr>
        <p:spPr>
          <a:xfrm>
            <a:off x="373476" y="3888525"/>
            <a:ext cx="8279220" cy="2585323"/>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a:t>
            </a:r>
            <a:r>
              <a:rPr lang="zh-CN" altLang="en-US" dirty="0" smtClean="0"/>
              <a:t>爬虫算法过程如下</a:t>
            </a:r>
            <a:r>
              <a:rPr lang="zh-CN" altLang="en-US" dirty="0" smtClean="0"/>
              <a:t>：</a:t>
            </a:r>
            <a:endParaRPr lang="en-US" altLang="zh-CN" dirty="0" smtClean="0"/>
          </a:p>
          <a:p>
            <a:pPr lvl="0"/>
            <a:r>
              <a:rPr lang="zh-CN" altLang="en-US" dirty="0" smtClean="0"/>
              <a:t>（</a:t>
            </a:r>
            <a:r>
              <a:rPr lang="en-US" altLang="zh-CN" dirty="0" smtClean="0"/>
              <a:t>1</a:t>
            </a:r>
            <a:r>
              <a:rPr lang="zh-CN" altLang="en-US" dirty="0" smtClean="0"/>
              <a:t>）选择待爬取链接队列</a:t>
            </a:r>
            <a:r>
              <a:rPr lang="zh-CN" altLang="en-US" dirty="0" smtClean="0"/>
              <a:t>中优先级得分最高</a:t>
            </a:r>
            <a:r>
              <a:rPr lang="zh-CN" altLang="zh-CN" dirty="0" smtClean="0"/>
              <a:t>的</a:t>
            </a:r>
            <a:r>
              <a:rPr lang="zh-CN" altLang="zh-CN" dirty="0" smtClean="0"/>
              <a:t>链接</a:t>
            </a:r>
            <a:r>
              <a:rPr lang="zh-CN" altLang="en-US" dirty="0" smtClean="0"/>
              <a:t>；</a:t>
            </a:r>
            <a:endParaRPr lang="en-US" altLang="zh-CN" dirty="0" smtClean="0"/>
          </a:p>
          <a:p>
            <a:r>
              <a:rPr lang="zh-CN" altLang="en-US" dirty="0" smtClean="0"/>
              <a:t>（</a:t>
            </a:r>
            <a:r>
              <a:rPr lang="en-US" altLang="zh-CN" dirty="0" smtClean="0"/>
              <a:t>2</a:t>
            </a:r>
            <a:r>
              <a:rPr lang="zh-CN" altLang="en-US" dirty="0"/>
              <a:t>）在已爬取队列中查找其父链接</a:t>
            </a:r>
            <a:r>
              <a:rPr lang="zh-CN" altLang="en-US" dirty="0" smtClean="0"/>
              <a:t>，计算当前链接</a:t>
            </a:r>
            <a:r>
              <a:rPr lang="zh-CN" altLang="en-US" dirty="0"/>
              <a:t>的</a:t>
            </a:r>
            <a:r>
              <a:rPr lang="en-US" altLang="zh-CN" dirty="0"/>
              <a:t>Page Rank</a:t>
            </a:r>
            <a:r>
              <a:rPr lang="zh-CN" altLang="en-US" dirty="0" smtClean="0"/>
              <a:t>值，然后除以其子链接的个数作为其子链接的优先级得分，并将此得分赋值给当前链接；</a:t>
            </a:r>
            <a:endParaRPr lang="en-US" altLang="zh-CN" dirty="0" smtClean="0"/>
          </a:p>
          <a:p>
            <a:r>
              <a:rPr lang="zh-CN" altLang="en-US" dirty="0" smtClean="0"/>
              <a:t>（</a:t>
            </a:r>
            <a:r>
              <a:rPr lang="en-US" altLang="zh-CN" dirty="0" smtClean="0"/>
              <a:t>3</a:t>
            </a:r>
            <a:r>
              <a:rPr lang="zh-CN" altLang="en-US" dirty="0" smtClean="0"/>
              <a:t>）</a:t>
            </a:r>
            <a:r>
              <a:rPr lang="zh-CN" altLang="en-US" dirty="0"/>
              <a:t>将当前链接放入已爬取链接队列，将其子</a:t>
            </a:r>
            <a:r>
              <a:rPr lang="zh-CN" altLang="en-US" dirty="0" smtClean="0"/>
              <a:t>链接按照优先级得分插入</a:t>
            </a:r>
            <a:r>
              <a:rPr lang="zh-CN" altLang="en-US" dirty="0"/>
              <a:t>待爬取链接队列</a:t>
            </a:r>
            <a:r>
              <a:rPr lang="zh-CN" altLang="en-US" dirty="0" smtClean="0"/>
              <a:t>中。</a:t>
            </a:r>
            <a:endParaRPr lang="zh-CN" altLang="zh-CN" dirty="0"/>
          </a:p>
          <a:p>
            <a:pPr>
              <a:lnSpc>
                <a:spcPct val="200000"/>
              </a:lnSpc>
            </a:pPr>
            <a:endParaRPr lang="en-US" altLang="zh-CN" dirty="0"/>
          </a:p>
          <a:p>
            <a:endParaRPr lang="zh-CN" altLang="en-US" dirty="0"/>
          </a:p>
        </p:txBody>
      </p:sp>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17</a:t>
            </a:fld>
            <a:r>
              <a:rPr lang="en-US" altLang="zh-CN" smtClean="0"/>
              <a:t>/35</a:t>
            </a:r>
            <a:endParaRPr lang="zh-CN" altLang="en-US" dirty="0"/>
          </a:p>
        </p:txBody>
      </p:sp>
      <p:sp>
        <p:nvSpPr>
          <p:cNvPr id="5" name="内容占位符 2"/>
          <p:cNvSpPr>
            <a:spLocks noGrp="1"/>
          </p:cNvSpPr>
          <p:nvPr>
            <p:ph idx="1"/>
          </p:nvPr>
        </p:nvSpPr>
        <p:spPr>
          <a:xfrm>
            <a:off x="768096" y="2286000"/>
            <a:ext cx="7290055" cy="4023360"/>
          </a:xfrm>
        </p:spPr>
        <p:txBody>
          <a:bodyPr>
            <a:normAutofit/>
          </a:bodyPr>
          <a:lstStyle/>
          <a:p>
            <a:r>
              <a:rPr lang="zh-CN" altLang="en-US" dirty="0"/>
              <a:t>问题：</a:t>
            </a:r>
            <a:endParaRPr lang="en-US" altLang="zh-CN" dirty="0"/>
          </a:p>
          <a:p>
            <a:pPr>
              <a:lnSpc>
                <a:spcPct val="200000"/>
              </a:lnSpc>
            </a:pPr>
            <a:r>
              <a:rPr lang="en-US" altLang="zh-CN" dirty="0"/>
              <a:t>1. Page Rank</a:t>
            </a:r>
            <a:r>
              <a:rPr lang="zh-CN" altLang="en-US" dirty="0"/>
              <a:t>算法运用于主题爬虫的关键问题是“主题漂移”，会爬取大量主题无关的</a:t>
            </a:r>
            <a:r>
              <a:rPr lang="zh-CN" altLang="en-US" dirty="0" smtClean="0"/>
              <a:t>页面</a:t>
            </a:r>
            <a:r>
              <a:rPr lang="zh-CN" altLang="zh-CN" dirty="0" smtClean="0"/>
              <a:t>。</a:t>
            </a:r>
            <a:endParaRPr lang="en-US" altLang="zh-CN" dirty="0" smtClean="0"/>
          </a:p>
          <a:p>
            <a:pPr>
              <a:lnSpc>
                <a:spcPct val="200000"/>
              </a:lnSpc>
            </a:pPr>
            <a:r>
              <a:rPr lang="en-US" altLang="zh-CN" dirty="0" smtClean="0"/>
              <a:t>2.</a:t>
            </a:r>
            <a:r>
              <a:rPr lang="zh-CN" altLang="en-US" dirty="0"/>
              <a:t>爬虫初期由于爬取的网页数量少，无法确定比较完整的网络拓扑结构，会导致</a:t>
            </a:r>
            <a:r>
              <a:rPr lang="en-US" altLang="zh-CN" dirty="0"/>
              <a:t>Page Rank</a:t>
            </a:r>
            <a:r>
              <a:rPr lang="zh-CN" altLang="en-US" dirty="0"/>
              <a:t>算法算不出页面准确的</a:t>
            </a:r>
            <a:r>
              <a:rPr lang="en-US" altLang="zh-CN" dirty="0"/>
              <a:t>Page Rank</a:t>
            </a:r>
            <a:r>
              <a:rPr lang="zh-CN" altLang="en-US" dirty="0"/>
              <a:t>值，不能准确地代表待爬取链接的</a:t>
            </a:r>
            <a:r>
              <a:rPr lang="zh-CN" altLang="en-US" dirty="0" smtClean="0"/>
              <a:t>优先级</a:t>
            </a:r>
            <a:r>
              <a:rPr lang="zh-CN" altLang="zh-CN" dirty="0" smtClean="0"/>
              <a:t>。</a:t>
            </a:r>
            <a:endParaRPr lang="zh-CN" altLang="en-US" dirty="0"/>
          </a:p>
        </p:txBody>
      </p:sp>
    </p:spTree>
    <p:extLst>
      <p:ext uri="{BB962C8B-B14F-4D97-AF65-F5344CB8AC3E}">
        <p14:creationId xmlns:p14="http://schemas.microsoft.com/office/powerpoint/2010/main" val="6902840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基于页面主题的</a:t>
            </a:r>
            <a:r>
              <a:rPr lang="en-US" altLang="zh-CN" cap="none" dirty="0" smtClean="0"/>
              <a:t>Page Rank</a:t>
            </a:r>
            <a:r>
              <a:rPr lang="zh-CN" altLang="en-US" dirty="0" smtClean="0"/>
              <a:t>算法</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18</a:t>
            </a:fld>
            <a:r>
              <a:rPr lang="en-US" altLang="zh-CN" smtClean="0"/>
              <a:t>/35</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20816684"/>
              </p:ext>
            </p:extLst>
          </p:nvPr>
        </p:nvGraphicFramePr>
        <p:xfrm>
          <a:off x="629729" y="1772816"/>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基于页面主题的</a:t>
            </a:r>
            <a:r>
              <a:rPr lang="en-US" altLang="zh-CN" cap="none" dirty="0"/>
              <a:t>Page Rank</a:t>
            </a:r>
            <a:r>
              <a:rPr lang="zh-CN" altLang="en-US" dirty="0" smtClean="0"/>
              <a:t>算法</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19</a:t>
            </a:fld>
            <a:r>
              <a:rPr lang="en-US" altLang="zh-CN" smtClean="0"/>
              <a:t>/35</a:t>
            </a:r>
            <a:endParaRPr lang="zh-CN" altLang="en-US" dirty="0"/>
          </a:p>
        </p:txBody>
      </p:sp>
      <p:sp>
        <p:nvSpPr>
          <p:cNvPr id="5" name="矩形 4"/>
          <p:cNvSpPr/>
          <p:nvPr/>
        </p:nvSpPr>
        <p:spPr>
          <a:xfrm>
            <a:off x="560695" y="5187393"/>
            <a:ext cx="7704856" cy="646331"/>
          </a:xfrm>
          <a:prstGeom prst="rect">
            <a:avLst/>
          </a:prstGeom>
        </p:spPr>
        <p:txBody>
          <a:bodyPr wrap="square">
            <a:spAutoFit/>
          </a:bodyPr>
          <a:lstStyle/>
          <a:p>
            <a:r>
              <a:rPr lang="zh-CN" altLang="zh-CN" dirty="0"/>
              <a:t>算法中考虑到无法根据整个互联网拓扑图计算链接的</a:t>
            </a:r>
            <a:r>
              <a:rPr lang="en-US" altLang="zh-CN" dirty="0"/>
              <a:t>Page Rank</a:t>
            </a:r>
            <a:r>
              <a:rPr lang="zh-CN" altLang="zh-CN" dirty="0"/>
              <a:t>值，只计算了从初始链接开始后的局部链接的</a:t>
            </a:r>
            <a:r>
              <a:rPr lang="en-US" altLang="zh-CN" dirty="0"/>
              <a:t>Page Rank</a:t>
            </a:r>
            <a:r>
              <a:rPr lang="zh-CN" altLang="zh-CN" dirty="0"/>
              <a:t>值。</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83569" y="2298354"/>
                <a:ext cx="8280919" cy="646331"/>
              </a:xfrm>
              <a:prstGeom prst="rect">
                <a:avLst/>
              </a:prstGeom>
            </p:spPr>
            <p:txBody>
              <a:bodyPr wrap="square">
                <a:spAutoFit/>
              </a:bodyPr>
              <a:lstStyle/>
              <a:p>
                <a:r>
                  <a:rPr lang="zh-CN" altLang="zh-CN" dirty="0" smtClean="0"/>
                  <a:t>待爬取链接的综合权值</a:t>
                </a:r>
                <a14:m>
                  <m:oMath xmlns:m="http://schemas.openxmlformats.org/officeDocument/2006/math">
                    <m:sSub>
                      <m:sSubPr>
                        <m:ctrlPr>
                          <a:rPr lang="zh-CN" altLang="zh-CN" i="1" smtClean="0">
                            <a:solidFill>
                              <a:schemeClr val="accent2"/>
                            </a:solidFill>
                            <a:latin typeface="Cambria Math" panose="02040503050406030204" pitchFamily="18" charset="0"/>
                          </a:rPr>
                        </m:ctrlPr>
                      </m:sSubPr>
                      <m:e>
                        <m:r>
                          <a:rPr lang="en-US" altLang="zh-CN">
                            <a:solidFill>
                              <a:schemeClr val="accent2"/>
                            </a:solidFill>
                            <a:latin typeface="Cambria Math" panose="02040503050406030204" pitchFamily="18" charset="0"/>
                          </a:rPr>
                          <m:t>𝑾</m:t>
                        </m:r>
                      </m:e>
                      <m:sub>
                        <m:r>
                          <a:rPr lang="en-US" altLang="zh-CN">
                            <a:solidFill>
                              <a:schemeClr val="accent2"/>
                            </a:solidFill>
                            <a:latin typeface="Cambria Math" panose="02040503050406030204" pitchFamily="18" charset="0"/>
                          </a:rPr>
                          <m:t>𝑷𝑭</m:t>
                        </m:r>
                      </m:sub>
                    </m:sSub>
                    <m:r>
                      <a:rPr lang="zh-CN" altLang="en-US">
                        <a:latin typeface="Cambria Math" panose="02040503050406030204" pitchFamily="18" charset="0"/>
                      </a:rPr>
                      <m:t>为</m:t>
                    </m:r>
                    <m:r>
                      <a:rPr lang="zh-CN" altLang="en-US" b="1" i="1" smtClean="0">
                        <a:solidFill>
                          <a:srgbClr val="FF0000"/>
                        </a:solidFill>
                        <a:latin typeface="Cambria Math" panose="02040503050406030204" pitchFamily="18" charset="0"/>
                      </a:rPr>
                      <m:t>基于关键词位置的</m:t>
                    </m:r>
                    <m:r>
                      <a:rPr lang="en-US" altLang="zh-CN" b="1" i="1">
                        <a:solidFill>
                          <a:srgbClr val="FF0000"/>
                        </a:solidFill>
                        <a:latin typeface="Cambria Math" panose="02040503050406030204" pitchFamily="18" charset="0"/>
                      </a:rPr>
                      <m:t>𝑭𝒊𝒔𝒉</m:t>
                    </m:r>
                    <m:r>
                      <a:rPr lang="en-US" altLang="zh-CN" b="1" i="1">
                        <a:solidFill>
                          <a:srgbClr val="FF0000"/>
                        </a:solidFill>
                        <a:latin typeface="Cambria Math" panose="02040503050406030204" pitchFamily="18" charset="0"/>
                      </a:rPr>
                      <m:t> </m:t>
                    </m:r>
                    <m:r>
                      <a:rPr lang="en-US" altLang="zh-CN" b="1" i="1">
                        <a:solidFill>
                          <a:srgbClr val="FF0000"/>
                        </a:solidFill>
                        <a:latin typeface="Cambria Math" panose="02040503050406030204" pitchFamily="18" charset="0"/>
                      </a:rPr>
                      <m:t>𝑺𝒆𝒂𝒓𝒄𝒉</m:t>
                    </m:r>
                    <m:r>
                      <a:rPr lang="zh-CN" altLang="en-US" b="1" i="1">
                        <a:solidFill>
                          <a:srgbClr val="FF0000"/>
                        </a:solidFill>
                        <a:latin typeface="Cambria Math" panose="02040503050406030204" pitchFamily="18" charset="0"/>
                      </a:rPr>
                      <m:t>算法与</m:t>
                    </m:r>
                    <m:r>
                      <a:rPr lang="en-US" altLang="zh-CN" b="1" i="1">
                        <a:solidFill>
                          <a:srgbClr val="FF0000"/>
                        </a:solidFill>
                        <a:latin typeface="Cambria Math" panose="02040503050406030204" pitchFamily="18" charset="0"/>
                      </a:rPr>
                      <m:t>𝑷𝒂𝒈𝒆</m:t>
                    </m:r>
                    <m:r>
                      <a:rPr lang="en-US" altLang="zh-CN" b="1" i="1">
                        <a:solidFill>
                          <a:srgbClr val="FF0000"/>
                        </a:solidFill>
                        <a:latin typeface="Cambria Math" panose="02040503050406030204" pitchFamily="18" charset="0"/>
                      </a:rPr>
                      <m:t> </m:t>
                    </m:r>
                    <m:r>
                      <a:rPr lang="en-US" altLang="zh-CN" b="1" i="1">
                        <a:solidFill>
                          <a:srgbClr val="FF0000"/>
                        </a:solidFill>
                        <a:latin typeface="Cambria Math" panose="02040503050406030204" pitchFamily="18" charset="0"/>
                      </a:rPr>
                      <m:t>𝑹𝒂𝒏𝒌</m:t>
                    </m:r>
                  </m:oMath>
                </a14:m>
                <a:endParaRPr lang="en-US" altLang="zh-CN" b="1" i="1" dirty="0" smtClean="0">
                  <a:solidFill>
                    <a:srgbClr val="FF0000"/>
                  </a:solidFill>
                </a:endParaRPr>
              </a:p>
              <a:p>
                <a14:m>
                  <m:oMath xmlns:m="http://schemas.openxmlformats.org/officeDocument/2006/math">
                    <m:r>
                      <a:rPr lang="zh-CN" altLang="en-US" b="1" i="1">
                        <a:solidFill>
                          <a:srgbClr val="FF0000"/>
                        </a:solidFill>
                        <a:latin typeface="Cambria Math" panose="02040503050406030204" pitchFamily="18" charset="0"/>
                      </a:rPr>
                      <m:t>算法</m:t>
                    </m:r>
                    <m:r>
                      <a:rPr lang="zh-CN" altLang="en-US" b="1">
                        <a:solidFill>
                          <a:srgbClr val="FF0000"/>
                        </a:solidFill>
                        <a:latin typeface="Cambria Math" panose="02040503050406030204" pitchFamily="18" charset="0"/>
                      </a:rPr>
                      <m:t>计算得到的相关度值加权得到</m:t>
                    </m:r>
                  </m:oMath>
                </a14:m>
                <a:r>
                  <a:rPr lang="zh-CN" altLang="en-US" dirty="0" smtClean="0"/>
                  <a:t>。</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83569" y="2298354"/>
                <a:ext cx="8280919" cy="646331"/>
              </a:xfrm>
              <a:prstGeom prst="rect">
                <a:avLst/>
              </a:prstGeom>
              <a:blipFill rotWithShape="0">
                <a:blip r:embed="rId3"/>
                <a:stretch>
                  <a:fillRect l="-589" t="-3774"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215406" y="3183769"/>
                <a:ext cx="4395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𝑃𝐹</m:t>
                          </m:r>
                        </m:sub>
                      </m:sSub>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𝛾</m:t>
                          </m:r>
                        </m:e>
                      </m:d>
                      <m:r>
                        <a:rPr lang="zh-CN" altLang="en-US" i="0">
                          <a:latin typeface="Cambria Math" panose="02040503050406030204" pitchFamily="18" charset="0"/>
                        </a:rPr>
                        <m:t>×</m:t>
                      </m:r>
                      <m:r>
                        <a:rPr lang="zh-CN" altLang="en-US" i="1">
                          <a:latin typeface="Cambria Math" panose="02040503050406030204" pitchFamily="18" charset="0"/>
                        </a:rPr>
                        <m:t>𝑠𝑖𝑚</m:t>
                      </m:r>
                      <m:d>
                        <m:dPr>
                          <m:ctrlPr>
                            <a:rPr lang="zh-CN" altLang="en-US" i="1">
                              <a:latin typeface="Cambria Math" panose="02040503050406030204" pitchFamily="18" charset="0"/>
                            </a:rPr>
                          </m:ctrlPr>
                        </m:dPr>
                        <m:e>
                          <m:r>
                            <a:rPr lang="zh-CN" altLang="en-US" i="0">
                              <a:latin typeface="Cambria Math" panose="02040503050406030204" pitchFamily="18" charset="0"/>
                            </a:rPr>
                            <m:t>0&lt;</m:t>
                          </m:r>
                          <m:r>
                            <a:rPr lang="zh-CN" altLang="en-US" i="1">
                              <a:latin typeface="Cambria Math" panose="02040503050406030204" pitchFamily="18" charset="0"/>
                            </a:rPr>
                            <m:t>𝛾</m:t>
                          </m:r>
                          <m:r>
                            <a:rPr lang="zh-CN" altLang="en-US" i="0">
                              <a:latin typeface="Cambria Math" panose="02040503050406030204" pitchFamily="18" charset="0"/>
                            </a:rPr>
                            <m:t>&lt;1</m:t>
                          </m:r>
                        </m:e>
                      </m:d>
                      <m:r>
                        <a:rPr lang="zh-CN" altLang="en-US" i="0">
                          <a:latin typeface="Cambria Math" panose="02040503050406030204" pitchFamily="18" charset="0"/>
                        </a:rPr>
                        <m:t> </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215406" y="3183769"/>
                <a:ext cx="4395434" cy="369332"/>
              </a:xfrm>
              <a:prstGeom prst="rect">
                <a:avLst/>
              </a:prstGeom>
              <a:blipFill rotWithShape="0">
                <a:blip r:embed="rId4"/>
                <a:stretch>
                  <a:fillRect b="-3279"/>
                </a:stretch>
              </a:blipFill>
            </p:spPr>
            <p:txBody>
              <a:bodyPr/>
              <a:lstStyle/>
              <a:p>
                <a:r>
                  <a:rPr lang="zh-CN" altLang="en-US">
                    <a:noFill/>
                  </a:rPr>
                  <a:t> </a:t>
                </a:r>
              </a:p>
            </p:txBody>
          </p:sp>
        </mc:Fallback>
      </mc:AlternateContent>
      <p:sp>
        <p:nvSpPr>
          <p:cNvPr id="8" name="线形标注 1(带边框和强调线) 7"/>
          <p:cNvSpPr/>
          <p:nvPr/>
        </p:nvSpPr>
        <p:spPr>
          <a:xfrm>
            <a:off x="611560" y="4225506"/>
            <a:ext cx="1924402" cy="612648"/>
          </a:xfrm>
          <a:prstGeom prst="accentBorderCallout1">
            <a:avLst>
              <a:gd name="adj1" fmla="val 40072"/>
              <a:gd name="adj2" fmla="val 111904"/>
              <a:gd name="adj3" fmla="val -110188"/>
              <a:gd name="adj4" fmla="val 150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 Rank</a:t>
            </a:r>
            <a:r>
              <a:rPr lang="zh-CN" altLang="en-US"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13421"/>
              <a:gd name="adj4" fmla="val -31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主题相关度</a:t>
            </a:r>
            <a:endParaRPr lang="zh-CN" altLang="en-US"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5" name="灯片编号占位符 4"/>
          <p:cNvSpPr>
            <a:spLocks noGrp="1"/>
          </p:cNvSpPr>
          <p:nvPr>
            <p:ph type="sldNum" sz="quarter" idx="12"/>
          </p:nvPr>
        </p:nvSpPr>
        <p:spPr/>
        <p:txBody>
          <a:bodyPr/>
          <a:lstStyle/>
          <a:p>
            <a:fld id="{1CD898C6-ECB1-4384-8D00-EB908AD33A29}" type="slidenum">
              <a:rPr lang="zh-CN" altLang="en-US" smtClean="0"/>
              <a:t>2</a:t>
            </a:fld>
            <a:r>
              <a:rPr lang="en-US" altLang="zh-CN" smtClean="0"/>
              <a:t>/35</a:t>
            </a:r>
            <a:endParaRPr lang="zh-CN" altLang="en-US" dirty="0"/>
          </a:p>
        </p:txBody>
      </p:sp>
      <p:graphicFrame>
        <p:nvGraphicFramePr>
          <p:cNvPr id="3" name="图示 2"/>
          <p:cNvGraphicFramePr/>
          <p:nvPr>
            <p:extLst>
              <p:ext uri="{D42A27DB-BD31-4B8C-83A1-F6EECF244321}">
                <p14:modId xmlns:p14="http://schemas.microsoft.com/office/powerpoint/2010/main" val="2086478340"/>
              </p:ext>
            </p:extLst>
          </p:nvPr>
        </p:nvGraphicFramePr>
        <p:xfrm>
          <a:off x="755577" y="2060848"/>
          <a:ext cx="7416824"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算法伪代码</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20</a:t>
            </a:fld>
            <a:r>
              <a:rPr lang="en-US" altLang="zh-CN" smtClean="0"/>
              <a:t>/35</a:t>
            </a:r>
            <a:endParaRPr lang="zh-CN" altLang="en-US" dirty="0"/>
          </a:p>
        </p:txBody>
      </p:sp>
      <p:pic>
        <p:nvPicPr>
          <p:cNvPr id="3" name="图片 2"/>
          <p:cNvPicPr>
            <a:picLocks noChangeAspect="1"/>
          </p:cNvPicPr>
          <p:nvPr/>
        </p:nvPicPr>
        <p:blipFill>
          <a:blip r:embed="rId2"/>
          <a:stretch>
            <a:fillRect/>
          </a:stretch>
        </p:blipFill>
        <p:spPr>
          <a:xfrm>
            <a:off x="611560" y="2004861"/>
            <a:ext cx="3672408" cy="4435580"/>
          </a:xfrm>
          <a:prstGeom prst="rect">
            <a:avLst/>
          </a:prstGeom>
        </p:spPr>
      </p:pic>
      <p:pic>
        <p:nvPicPr>
          <p:cNvPr id="6" name="图片 5"/>
          <p:cNvPicPr>
            <a:picLocks noChangeAspect="1"/>
          </p:cNvPicPr>
          <p:nvPr/>
        </p:nvPicPr>
        <p:blipFill>
          <a:blip r:embed="rId3"/>
          <a:stretch>
            <a:fillRect/>
          </a:stretch>
        </p:blipFill>
        <p:spPr>
          <a:xfrm>
            <a:off x="4860032" y="2006424"/>
            <a:ext cx="3507658" cy="2216227"/>
          </a:xfrm>
          <a:prstGeom prst="rect">
            <a:avLst/>
          </a:prstGeom>
        </p:spPr>
      </p:pic>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21</a:t>
            </a:fld>
            <a:r>
              <a:rPr lang="en-US" altLang="zh-CN" smtClean="0"/>
              <a:t>/35</a:t>
            </a:r>
            <a:endParaRPr lang="zh-CN" altLang="en-US" dirty="0"/>
          </a:p>
        </p:txBody>
      </p:sp>
      <p:sp>
        <p:nvSpPr>
          <p:cNvPr id="7" name="文本框 6"/>
          <p:cNvSpPr txBox="1"/>
          <p:nvPr/>
        </p:nvSpPr>
        <p:spPr>
          <a:xfrm>
            <a:off x="4848225" y="1700808"/>
            <a:ext cx="3644900" cy="4662815"/>
          </a:xfrm>
          <a:prstGeom prst="rect">
            <a:avLst/>
          </a:prstGeom>
          <a:noFill/>
        </p:spPr>
        <p:txBody>
          <a:bodyPr wrap="square" rtlCol="0">
            <a:spAutoFit/>
          </a:bodyPr>
          <a:lstStyle/>
          <a:p>
            <a:pPr marL="342900" indent="-342900">
              <a:lnSpc>
                <a:spcPct val="150000"/>
              </a:lnSpc>
              <a:buAutoNum type="arabicPeriod"/>
            </a:pPr>
            <a:r>
              <a:rPr lang="zh-CN" altLang="en-US" dirty="0"/>
              <a:t>基于原始</a:t>
            </a:r>
            <a:r>
              <a:rPr lang="en-US" altLang="zh-CN" dirty="0"/>
              <a:t>Page Rank</a:t>
            </a:r>
            <a:r>
              <a:rPr lang="zh-CN" altLang="en-US" dirty="0"/>
              <a:t>算法的主题爬虫开始爬虫效果较好，但是随着网页爬取数量的增多，其查准率直线下降</a:t>
            </a:r>
            <a:r>
              <a:rPr lang="zh-CN" altLang="en-US" dirty="0" smtClean="0"/>
              <a:t>。</a:t>
            </a:r>
            <a:endParaRPr lang="en-US" altLang="zh-CN" dirty="0" smtClean="0"/>
          </a:p>
          <a:p>
            <a:pPr marL="342900" indent="-342900">
              <a:lnSpc>
                <a:spcPct val="150000"/>
              </a:lnSpc>
              <a:buFontTx/>
              <a:buAutoNum type="arabicPeriod"/>
            </a:pPr>
            <a:r>
              <a:rPr lang="zh-CN" altLang="en-US" dirty="0"/>
              <a:t>基于关键词位置的</a:t>
            </a:r>
            <a:r>
              <a:rPr lang="en-US" altLang="zh-CN" dirty="0"/>
              <a:t>Fish Search</a:t>
            </a:r>
            <a:r>
              <a:rPr lang="zh-CN" altLang="en-US" dirty="0" smtClean="0"/>
              <a:t>算法查准率</a:t>
            </a:r>
            <a:r>
              <a:rPr lang="zh-CN" altLang="en-US" dirty="0"/>
              <a:t>较高，并随着网页爬取数据的增多，查准率越来越高</a:t>
            </a:r>
            <a:r>
              <a:rPr lang="zh-CN" altLang="en-US" dirty="0" smtClean="0"/>
              <a:t>；</a:t>
            </a:r>
            <a:endParaRPr lang="en-US" altLang="zh-CN" dirty="0" smtClean="0"/>
          </a:p>
          <a:p>
            <a:pPr marL="342900" indent="-342900">
              <a:lnSpc>
                <a:spcPct val="150000"/>
              </a:lnSpc>
              <a:buFontTx/>
              <a:buAutoNum type="arabicPeriod"/>
            </a:pPr>
            <a:r>
              <a:rPr lang="zh-CN" altLang="en-US" dirty="0"/>
              <a:t>基于页面主题的</a:t>
            </a:r>
            <a:r>
              <a:rPr lang="en-US" altLang="zh-CN" dirty="0"/>
              <a:t>Page Rank</a:t>
            </a:r>
            <a:r>
              <a:rPr lang="zh-CN" altLang="en-US" dirty="0"/>
              <a:t>算法的主题爬虫查准率总是高于其它两种算法，并趋于</a:t>
            </a:r>
            <a:r>
              <a:rPr lang="zh-CN" altLang="en-US" dirty="0" smtClean="0"/>
              <a:t>稳定。</a:t>
            </a:r>
            <a:endParaRPr lang="en-US" altLang="zh-CN" dirty="0" smtClean="0"/>
          </a:p>
        </p:txBody>
      </p:sp>
      <p:graphicFrame>
        <p:nvGraphicFramePr>
          <p:cNvPr id="12" name="图表 11"/>
          <p:cNvGraphicFramePr/>
          <p:nvPr>
            <p:extLst>
              <p:ext uri="{D42A27DB-BD31-4B8C-83A1-F6EECF244321}">
                <p14:modId xmlns:p14="http://schemas.microsoft.com/office/powerpoint/2010/main" val="1895144969"/>
              </p:ext>
            </p:extLst>
          </p:nvPr>
        </p:nvGraphicFramePr>
        <p:xfrm>
          <a:off x="467544" y="4077072"/>
          <a:ext cx="4104456" cy="25021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图表 15"/>
          <p:cNvGraphicFramePr/>
          <p:nvPr>
            <p:extLst>
              <p:ext uri="{D42A27DB-BD31-4B8C-83A1-F6EECF244321}">
                <p14:modId xmlns:p14="http://schemas.microsoft.com/office/powerpoint/2010/main" val="3204604640"/>
              </p:ext>
            </p:extLst>
          </p:nvPr>
        </p:nvGraphicFramePr>
        <p:xfrm>
          <a:off x="611561" y="1700808"/>
          <a:ext cx="3888431" cy="24482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90123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算法价值</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22</a:t>
            </a:fld>
            <a:r>
              <a:rPr lang="en-US" altLang="zh-CN" smtClean="0"/>
              <a:t>/35</a:t>
            </a:r>
            <a:endParaRPr lang="zh-CN" altLang="en-US" dirty="0"/>
          </a:p>
        </p:txBody>
      </p:sp>
      <p:sp>
        <p:nvSpPr>
          <p:cNvPr id="6" name="文本框 5"/>
          <p:cNvSpPr txBox="1"/>
          <p:nvPr/>
        </p:nvSpPr>
        <p:spPr>
          <a:xfrm>
            <a:off x="683568" y="4077072"/>
            <a:ext cx="7200800" cy="2169825"/>
          </a:xfrm>
          <a:prstGeom prst="rect">
            <a:avLst/>
          </a:prstGeom>
          <a:noFill/>
        </p:spPr>
        <p:txBody>
          <a:bodyPr wrap="square" rtlCol="0">
            <a:spAutoFit/>
          </a:bodyPr>
          <a:lstStyle/>
          <a:p>
            <a:pPr marL="342900" indent="-342900">
              <a:lnSpc>
                <a:spcPct val="150000"/>
              </a:lnSpc>
              <a:buAutoNum type="arabicPeriod"/>
            </a:pPr>
            <a:r>
              <a:rPr lang="en-US" altLang="zh-CN" dirty="0"/>
              <a:t>Page Rank</a:t>
            </a:r>
            <a:r>
              <a:rPr lang="zh-CN" altLang="en-US" dirty="0" smtClean="0"/>
              <a:t>算法的算法</a:t>
            </a:r>
            <a:r>
              <a:rPr lang="zh-CN" altLang="en-US" dirty="0"/>
              <a:t>价值最低</a:t>
            </a:r>
            <a:r>
              <a:rPr lang="zh-CN" altLang="en-US" dirty="0" smtClean="0"/>
              <a:t>，在</a:t>
            </a:r>
            <a:r>
              <a:rPr lang="zh-CN" altLang="en-US" dirty="0"/>
              <a:t>实际应用时一般考虑结合其它算法运用于主题</a:t>
            </a:r>
            <a:r>
              <a:rPr lang="zh-CN" altLang="en-US" dirty="0" smtClean="0"/>
              <a:t>爬虫。</a:t>
            </a:r>
            <a:endParaRPr lang="en-US" altLang="zh-CN" dirty="0" smtClean="0"/>
          </a:p>
          <a:p>
            <a:pPr marL="342900" indent="-342900">
              <a:lnSpc>
                <a:spcPct val="150000"/>
              </a:lnSpc>
              <a:buFontTx/>
              <a:buAutoNum type="arabicPeriod"/>
            </a:pPr>
            <a:r>
              <a:rPr lang="zh-CN" altLang="en-US" dirty="0"/>
              <a:t>基于关键词位置的</a:t>
            </a:r>
            <a:r>
              <a:rPr lang="en-US" altLang="zh-CN" dirty="0"/>
              <a:t>Fish Search</a:t>
            </a:r>
            <a:r>
              <a:rPr lang="zh-CN" altLang="en-US" dirty="0"/>
              <a:t>算法其算法价值要高一些</a:t>
            </a:r>
            <a:r>
              <a:rPr lang="zh-CN" altLang="en-US" dirty="0" smtClean="0"/>
              <a:t>，</a:t>
            </a:r>
            <a:r>
              <a:rPr lang="zh-CN" altLang="zh-CN" dirty="0"/>
              <a:t>不仅爬取到了更多主题相关的页面，还提高了爬行</a:t>
            </a:r>
            <a:r>
              <a:rPr lang="zh-CN" altLang="zh-CN" dirty="0" smtClean="0"/>
              <a:t>效率</a:t>
            </a:r>
            <a:r>
              <a:rPr lang="zh-CN" altLang="en-US" dirty="0" smtClean="0"/>
              <a:t>。</a:t>
            </a:r>
            <a:endParaRPr lang="en-US" altLang="zh-CN" dirty="0" smtClean="0"/>
          </a:p>
          <a:p>
            <a:pPr marL="342900" indent="-342900">
              <a:lnSpc>
                <a:spcPct val="150000"/>
              </a:lnSpc>
              <a:buFontTx/>
              <a:buAutoNum type="arabicPeriod"/>
            </a:pPr>
            <a:r>
              <a:rPr lang="zh-CN" altLang="en-US" dirty="0"/>
              <a:t>基于页面主题的</a:t>
            </a:r>
            <a:r>
              <a:rPr lang="en-US" altLang="zh-CN" dirty="0"/>
              <a:t>Page Rank</a:t>
            </a:r>
            <a:r>
              <a:rPr lang="zh-CN" altLang="en-US" dirty="0"/>
              <a:t>算法的价值最高</a:t>
            </a:r>
            <a:r>
              <a:rPr lang="zh-CN" altLang="en-US" dirty="0" smtClean="0"/>
              <a:t>，其</a:t>
            </a:r>
            <a:r>
              <a:rPr lang="zh-CN" altLang="en-US" dirty="0"/>
              <a:t>算法的价值最高。</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2257378456"/>
              </p:ext>
            </p:extLst>
          </p:nvPr>
        </p:nvGraphicFramePr>
        <p:xfrm>
          <a:off x="768096" y="1988840"/>
          <a:ext cx="7012384" cy="2011554"/>
        </p:xfrm>
        <a:graphic>
          <a:graphicData uri="http://schemas.openxmlformats.org/drawingml/2006/table">
            <a:tbl>
              <a:tblPr firstRow="1" firstCol="1" bandRow="1">
                <a:tableStyleId>{0660B408-B3CF-4A94-85FC-2B1E0A45F4A2}</a:tableStyleId>
              </a:tblPr>
              <a:tblGrid>
                <a:gridCol w="2311775"/>
                <a:gridCol w="1695301"/>
                <a:gridCol w="1695301"/>
                <a:gridCol w="1310007"/>
              </a:tblGrid>
              <a:tr h="497777">
                <a:tc>
                  <a:txBody>
                    <a:bodyPr/>
                    <a:lstStyle/>
                    <a:p>
                      <a:pPr algn="ctr">
                        <a:lnSpc>
                          <a:spcPts val="2000"/>
                        </a:lnSpc>
                        <a:spcAft>
                          <a:spcPts val="0"/>
                        </a:spcAft>
                      </a:pPr>
                      <a:r>
                        <a:rPr lang="zh-CN" sz="1600" kern="0" dirty="0">
                          <a:effectLst/>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0">
                          <a:effectLst/>
                        </a:rPr>
                        <a:t>主题相关页面数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0">
                          <a:effectLst/>
                        </a:rPr>
                        <a:t>爬取时间（秒）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0">
                          <a:effectLst/>
                        </a:rPr>
                        <a:t>算法价值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7777">
                <a:tc>
                  <a:txBody>
                    <a:bodyPr/>
                    <a:lstStyle/>
                    <a:p>
                      <a:pPr algn="ctr">
                        <a:lnSpc>
                          <a:spcPts val="2000"/>
                        </a:lnSpc>
                        <a:spcAft>
                          <a:spcPts val="0"/>
                        </a:spcAft>
                      </a:pPr>
                      <a:r>
                        <a:rPr lang="en-US" sz="1600" kern="0" dirty="0">
                          <a:effectLst/>
                        </a:rPr>
                        <a:t>Page Rank</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102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2349.75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0.04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7777">
                <a:tc>
                  <a:txBody>
                    <a:bodyPr/>
                    <a:lstStyle/>
                    <a:p>
                      <a:pPr algn="ctr">
                        <a:lnSpc>
                          <a:spcPts val="2000"/>
                        </a:lnSpc>
                        <a:spcAft>
                          <a:spcPts val="0"/>
                        </a:spcAft>
                      </a:pPr>
                      <a:r>
                        <a:rPr lang="zh-CN" sz="1600" kern="0">
                          <a:effectLst/>
                        </a:rPr>
                        <a:t>基于关键词位置的</a:t>
                      </a:r>
                      <a:r>
                        <a:rPr lang="en-US" sz="1600" kern="0">
                          <a:effectLst/>
                        </a:rPr>
                        <a:t>Fish Search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608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1835.82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0.33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7777">
                <a:tc>
                  <a:txBody>
                    <a:bodyPr/>
                    <a:lstStyle/>
                    <a:p>
                      <a:pPr algn="ctr">
                        <a:lnSpc>
                          <a:spcPts val="2000"/>
                        </a:lnSpc>
                        <a:spcAft>
                          <a:spcPts val="0"/>
                        </a:spcAft>
                      </a:pPr>
                      <a:r>
                        <a:rPr lang="zh-CN" sz="1600" kern="0">
                          <a:effectLst/>
                        </a:rPr>
                        <a:t>基于页面主题的</a:t>
                      </a:r>
                      <a:r>
                        <a:rPr lang="en-US" sz="1600" kern="0">
                          <a:effectLst/>
                        </a:rPr>
                        <a:t>Page Rank</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676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1752.63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dirty="0">
                          <a:effectLst/>
                        </a:rPr>
                        <a:t>0.39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23</a:t>
            </a:fld>
            <a:r>
              <a:rPr lang="en-US" altLang="zh-CN" smtClean="0"/>
              <a:t>/35</a:t>
            </a:r>
            <a:endParaRPr lang="zh-CN" altLang="en-US" dirty="0"/>
          </a:p>
        </p:txBody>
      </p:sp>
      <p:sp>
        <p:nvSpPr>
          <p:cNvPr id="5" name="矩形 4"/>
          <p:cNvSpPr/>
          <p:nvPr/>
        </p:nvSpPr>
        <p:spPr>
          <a:xfrm>
            <a:off x="3194495" y="3550871"/>
            <a:ext cx="2816678" cy="1193147"/>
          </a:xfrm>
          <a:prstGeom prst="rect">
            <a:avLst/>
          </a:prstGeom>
          <a:solidFill>
            <a:schemeClr val="bg1"/>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6444208" y="2794629"/>
            <a:ext cx="2273003" cy="1683931"/>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3361199" y="2282193"/>
            <a:ext cx="2147254" cy="276999"/>
          </a:xfrm>
          <a:prstGeom prst="rect">
            <a:avLst/>
          </a:prstGeom>
          <a:noFill/>
        </p:spPr>
        <p:txBody>
          <a:bodyPr wrap="none" rtlCol="0">
            <a:spAutoFit/>
          </a:bodyPr>
          <a:lstStyle/>
          <a:p>
            <a:r>
              <a:rPr lang="en-US" altLang="zh-CN" sz="1200" dirty="0"/>
              <a:t>Graph Embedding Framework</a:t>
            </a:r>
            <a:r>
              <a:rPr lang="en-US" altLang="zh-CN" sz="1200" baseline="30000" dirty="0"/>
              <a:t>[1]</a:t>
            </a:r>
            <a:endParaRPr lang="zh-CN" altLang="en-US" sz="1200" baseline="30000" dirty="0"/>
          </a:p>
        </p:txBody>
      </p:sp>
      <p:sp>
        <p:nvSpPr>
          <p:cNvPr id="12" name="文本框 11"/>
          <p:cNvSpPr txBox="1"/>
          <p:nvPr/>
        </p:nvSpPr>
        <p:spPr>
          <a:xfrm>
            <a:off x="3345570" y="3600306"/>
            <a:ext cx="2163285" cy="276999"/>
          </a:xfrm>
          <a:prstGeom prst="rect">
            <a:avLst/>
          </a:prstGeom>
          <a:noFill/>
        </p:spPr>
        <p:txBody>
          <a:bodyPr wrap="none" rtlCol="0">
            <a:spAutoFit/>
          </a:bodyPr>
          <a:lstStyle/>
          <a:p>
            <a:r>
              <a:rPr lang="en-US" altLang="zh-CN" sz="1200" dirty="0"/>
              <a:t>Spectral Clustering Framework</a:t>
            </a:r>
            <a:r>
              <a:rPr lang="en-US" altLang="zh-CN" sz="1200" baseline="30000" dirty="0"/>
              <a:t>[2]</a:t>
            </a:r>
            <a:endParaRPr lang="zh-CN" altLang="en-US" sz="1200" dirty="0"/>
          </a:p>
        </p:txBody>
      </p: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主题爬虫 </a:t>
            </a:r>
            <a:endParaRPr lang="zh-CN" altLang="en-US"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页面</a:t>
            </a:r>
            <a:r>
              <a:rPr lang="zh-CN" altLang="en-US" dirty="0"/>
              <a:t>主题</a:t>
            </a:r>
            <a:r>
              <a:rPr lang="zh-CN" altLang="en-US" dirty="0" smtClean="0"/>
              <a:t>相关度计算</a:t>
            </a:r>
            <a:endParaRPr lang="zh-CN" altLang="en-US" dirty="0"/>
          </a:p>
        </p:txBody>
      </p:sp>
      <p:sp>
        <p:nvSpPr>
          <p:cNvPr id="15" name="圆角矩形 14"/>
          <p:cNvSpPr/>
          <p:nvPr/>
        </p:nvSpPr>
        <p:spPr>
          <a:xfrm>
            <a:off x="3377809" y="3879434"/>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链接优先级计算</a:t>
            </a:r>
            <a:endParaRPr lang="zh-CN" altLang="en-US" dirty="0"/>
          </a:p>
        </p:txBody>
      </p:sp>
      <p:sp>
        <p:nvSpPr>
          <p:cNvPr id="16" name="圆角矩形 15"/>
          <p:cNvSpPr/>
          <p:nvPr/>
        </p:nvSpPr>
        <p:spPr>
          <a:xfrm>
            <a:off x="6516216" y="3242681"/>
            <a:ext cx="2098850" cy="626517"/>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及时</a:t>
            </a:r>
            <a:r>
              <a:rPr lang="zh-CN" altLang="en-US" sz="1500" dirty="0" smtClean="0"/>
              <a:t>推信息推送系统</a:t>
            </a:r>
            <a:endParaRPr lang="zh-CN" altLang="en-US" sz="1500" dirty="0"/>
          </a:p>
        </p:txBody>
      </p:sp>
      <p:sp>
        <p:nvSpPr>
          <p:cNvPr id="17" name="椭圆 16"/>
          <p:cNvSpPr/>
          <p:nvPr/>
        </p:nvSpPr>
        <p:spPr>
          <a:xfrm>
            <a:off x="7363508" y="4078425"/>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t>3</a:t>
            </a:r>
            <a:endParaRPr lang="zh-CN" altLang="en-US"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1</a:t>
            </a:r>
            <a:endParaRPr lang="zh-CN" altLang="en-US" b="1" dirty="0"/>
          </a:p>
        </p:txBody>
      </p:sp>
      <p:sp>
        <p:nvSpPr>
          <p:cNvPr id="20" name="椭圆 19"/>
          <p:cNvSpPr/>
          <p:nvPr/>
        </p:nvSpPr>
        <p:spPr>
          <a:xfrm>
            <a:off x="5609827" y="4045858"/>
            <a:ext cx="293915" cy="261257"/>
          </a:xfrm>
          <a:prstGeom prst="ellipse">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2</a:t>
            </a:r>
            <a:endParaRPr lang="zh-CN" altLang="en-US" b="1" dirty="0"/>
          </a:p>
        </p:txBody>
      </p: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a:t>
            </a:r>
            <a:r>
              <a:rPr lang="zh-CN" altLang="en-US" dirty="0" smtClean="0"/>
              <a:t>系统</a:t>
            </a:r>
            <a:r>
              <a:rPr lang="en-US" altLang="zh-CN" dirty="0" smtClean="0"/>
              <a:t>-</a:t>
            </a:r>
            <a:r>
              <a:rPr lang="en-US" altLang="zh-CN" cap="none" dirty="0" smtClean="0"/>
              <a:t>jstui.net</a:t>
            </a:r>
            <a:endParaRPr lang="zh-CN" altLang="en-US" cap="none"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24</a:t>
            </a:fld>
            <a:r>
              <a:rPr lang="en-US" altLang="zh-CN" smtClean="0"/>
              <a:t>/35</a:t>
            </a:r>
            <a:endParaRPr lang="zh-CN" altLang="en-US" dirty="0"/>
          </a:p>
        </p:txBody>
      </p:sp>
      <p:sp>
        <p:nvSpPr>
          <p:cNvPr id="5" name="Rectangle 2"/>
          <p:cNvSpPr>
            <a:spLocks noChangeArrowheads="1"/>
          </p:cNvSpPr>
          <p:nvPr/>
        </p:nvSpPr>
        <p:spPr bwMode="auto">
          <a:xfrm>
            <a:off x="753767" y="2276871"/>
            <a:ext cx="120588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36529263"/>
              </p:ext>
            </p:extLst>
          </p:nvPr>
        </p:nvGraphicFramePr>
        <p:xfrm>
          <a:off x="1027842" y="2084832"/>
          <a:ext cx="6770561" cy="4132680"/>
        </p:xfrm>
        <a:graphic>
          <a:graphicData uri="http://schemas.openxmlformats.org/presentationml/2006/ole">
            <mc:AlternateContent xmlns:mc="http://schemas.openxmlformats.org/markup-compatibility/2006">
              <mc:Choice xmlns:v="urn:schemas-microsoft-com:vml" Requires="v">
                <p:oleObj spid="_x0000_s48160" name="Visio" r:id="rId4" imgW="11268159" imgH="6896100" progId="Visio.Drawing.15">
                  <p:embed/>
                </p:oleObj>
              </mc:Choice>
              <mc:Fallback>
                <p:oleObj name="Visio" r:id="rId4" imgW="11268159" imgH="68961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842" y="2084832"/>
                        <a:ext cx="6770561" cy="4132680"/>
                      </a:xfrm>
                      <a:prstGeom prst="rect">
                        <a:avLst/>
                      </a:prstGeom>
                      <a:noFill/>
                    </p:spPr>
                  </p:pic>
                </p:oleObj>
              </mc:Fallback>
            </mc:AlternateContent>
          </a:graphicData>
        </a:graphic>
      </p:graphicFrame>
    </p:spTree>
    <p:extLst>
      <p:ext uri="{BB962C8B-B14F-4D97-AF65-F5344CB8AC3E}">
        <p14:creationId xmlns:p14="http://schemas.microsoft.com/office/powerpoint/2010/main" val="2116430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及时推信息推送系统</a:t>
            </a:r>
          </a:p>
        </p:txBody>
      </p:sp>
      <p:sp>
        <p:nvSpPr>
          <p:cNvPr id="4" name="灯片编号占位符 3"/>
          <p:cNvSpPr>
            <a:spLocks noGrp="1"/>
          </p:cNvSpPr>
          <p:nvPr>
            <p:ph type="sldNum" sz="quarter" idx="12"/>
          </p:nvPr>
        </p:nvSpPr>
        <p:spPr/>
        <p:txBody>
          <a:bodyPr/>
          <a:lstStyle/>
          <a:p>
            <a:fld id="{1CD898C6-ECB1-4384-8D00-EB908AD33A29}" type="slidenum">
              <a:rPr lang="zh-CN" altLang="en-US" smtClean="0"/>
              <a:t>25</a:t>
            </a:fld>
            <a:r>
              <a:rPr lang="en-US" altLang="zh-CN" smtClean="0"/>
              <a:t>/35</a:t>
            </a:r>
            <a:endParaRPr lang="zh-CN" altLang="en-US" dirty="0"/>
          </a:p>
        </p:txBody>
      </p:sp>
      <p:pic>
        <p:nvPicPr>
          <p:cNvPr id="5" name="内容占位符 4"/>
          <p:cNvPicPr>
            <a:picLocks noGrp="1"/>
          </p:cNvPicPr>
          <p:nvPr>
            <p:ph idx="1"/>
          </p:nvPr>
        </p:nvPicPr>
        <p:blipFill>
          <a:blip r:embed="rId3"/>
          <a:stretch>
            <a:fillRect/>
          </a:stretch>
        </p:blipFill>
        <p:spPr>
          <a:xfrm>
            <a:off x="768096" y="2084832"/>
            <a:ext cx="7289800" cy="3976783"/>
          </a:xfrm>
          <a:prstGeom prst="rect">
            <a:avLst/>
          </a:prstGeom>
        </p:spPr>
      </p:pic>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及时推信息推送系统界面</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26</a:t>
            </a:fld>
            <a:r>
              <a:rPr lang="en-US" altLang="zh-CN" smtClean="0"/>
              <a:t>/35</a:t>
            </a:r>
            <a:endParaRPr lang="zh-CN" altLang="en-US" dirty="0"/>
          </a:p>
        </p:txBody>
      </p:sp>
      <p:pic>
        <p:nvPicPr>
          <p:cNvPr id="5" name="图片 4"/>
          <p:cNvPicPr/>
          <p:nvPr/>
        </p:nvPicPr>
        <p:blipFill>
          <a:blip r:embed="rId3"/>
          <a:stretch>
            <a:fillRect/>
          </a:stretch>
        </p:blipFill>
        <p:spPr>
          <a:xfrm>
            <a:off x="1043608" y="2082642"/>
            <a:ext cx="2952328" cy="1800200"/>
          </a:xfrm>
          <a:prstGeom prst="rect">
            <a:avLst/>
          </a:prstGeom>
        </p:spPr>
      </p:pic>
      <p:pic>
        <p:nvPicPr>
          <p:cNvPr id="6" name="图片 5"/>
          <p:cNvPicPr/>
          <p:nvPr/>
        </p:nvPicPr>
        <p:blipFill>
          <a:blip r:embed="rId4"/>
          <a:stretch>
            <a:fillRect/>
          </a:stretch>
        </p:blipFill>
        <p:spPr>
          <a:xfrm>
            <a:off x="4197099" y="2060848"/>
            <a:ext cx="3111205" cy="1821994"/>
          </a:xfrm>
          <a:prstGeom prst="rect">
            <a:avLst/>
          </a:prstGeom>
        </p:spPr>
      </p:pic>
      <p:pic>
        <p:nvPicPr>
          <p:cNvPr id="7" name="图片 6"/>
          <p:cNvPicPr/>
          <p:nvPr/>
        </p:nvPicPr>
        <p:blipFill>
          <a:blip r:embed="rId5"/>
          <a:stretch>
            <a:fillRect/>
          </a:stretch>
        </p:blipFill>
        <p:spPr>
          <a:xfrm>
            <a:off x="1043608" y="4052322"/>
            <a:ext cx="2952328" cy="2062768"/>
          </a:xfrm>
          <a:prstGeom prst="rect">
            <a:avLst/>
          </a:prstGeom>
        </p:spPr>
      </p:pic>
      <p:pic>
        <p:nvPicPr>
          <p:cNvPr id="8" name="图片 7"/>
          <p:cNvPicPr/>
          <p:nvPr/>
        </p:nvPicPr>
        <p:blipFill>
          <a:blip r:embed="rId6"/>
          <a:stretch>
            <a:fillRect/>
          </a:stretch>
        </p:blipFill>
        <p:spPr>
          <a:xfrm>
            <a:off x="4197099" y="4052322"/>
            <a:ext cx="3111205" cy="2062768"/>
          </a:xfrm>
          <a:prstGeom prst="rect">
            <a:avLst/>
          </a:prstGeom>
        </p:spPr>
      </p:pic>
    </p:spTree>
    <p:extLst>
      <p:ext uri="{BB962C8B-B14F-4D97-AF65-F5344CB8AC3E}">
        <p14:creationId xmlns:p14="http://schemas.microsoft.com/office/powerpoint/2010/main" val="32739974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27</a:t>
            </a:fld>
            <a:r>
              <a:rPr lang="en-US" altLang="zh-CN" smtClean="0"/>
              <a:t>/35</a:t>
            </a:r>
            <a:endParaRPr lang="zh-CN" altLang="en-US" dirty="0"/>
          </a:p>
        </p:txBody>
      </p:sp>
      <p:sp>
        <p:nvSpPr>
          <p:cNvPr id="5" name="内容占位符 2"/>
          <p:cNvSpPr>
            <a:spLocks noGrp="1"/>
          </p:cNvSpPr>
          <p:nvPr>
            <p:ph idx="1"/>
          </p:nvPr>
        </p:nvSpPr>
        <p:spPr>
          <a:xfrm>
            <a:off x="552765" y="1988840"/>
            <a:ext cx="7940360" cy="4023360"/>
          </a:xfrm>
        </p:spPr>
        <p:txBody>
          <a:bodyPr>
            <a:normAutofit fontScale="92500" lnSpcReduction="20000"/>
          </a:bodyPr>
          <a:lstStyle/>
          <a:p>
            <a:pPr>
              <a:lnSpc>
                <a:spcPct val="150000"/>
              </a:lnSpc>
            </a:pPr>
            <a:r>
              <a:rPr lang="zh-CN" altLang="en-US" b="1" dirty="0" smtClean="0"/>
              <a:t>总结</a:t>
            </a:r>
            <a:endParaRPr lang="en-US" altLang="zh-CN" b="1" dirty="0" smtClean="0"/>
          </a:p>
          <a:p>
            <a:pPr lvl="1">
              <a:lnSpc>
                <a:spcPct val="150000"/>
              </a:lnSpc>
            </a:pPr>
            <a:r>
              <a:rPr lang="en-US" altLang="zh-CN" dirty="0" smtClean="0"/>
              <a:t> </a:t>
            </a:r>
            <a:r>
              <a:rPr lang="zh-CN" altLang="en-US" dirty="0" smtClean="0"/>
              <a:t>本文</a:t>
            </a:r>
            <a:r>
              <a:rPr lang="zh-CN" altLang="en-US" dirty="0"/>
              <a:t>基于</a:t>
            </a:r>
            <a:r>
              <a:rPr lang="en-US" altLang="zh-CN" dirty="0"/>
              <a:t>Fish Search</a:t>
            </a:r>
            <a:r>
              <a:rPr lang="zh-CN" altLang="en-US" dirty="0"/>
              <a:t>算法，通过分析其计算页面主题相关度的不足，提出了一种基于关键词位置的页面主题相关度计算算法</a:t>
            </a:r>
            <a:r>
              <a:rPr lang="zh-CN" altLang="en-US" dirty="0" smtClean="0"/>
              <a:t>。</a:t>
            </a:r>
            <a:endParaRPr lang="en-US" altLang="zh-CN" dirty="0" smtClean="0"/>
          </a:p>
          <a:p>
            <a:pPr lvl="1">
              <a:lnSpc>
                <a:spcPct val="150000"/>
              </a:lnSpc>
            </a:pPr>
            <a:r>
              <a:rPr lang="zh-CN" altLang="en-US" dirty="0"/>
              <a:t>本文基于</a:t>
            </a:r>
            <a:r>
              <a:rPr lang="en-US" altLang="zh-CN" dirty="0"/>
              <a:t>Page Rank</a:t>
            </a:r>
            <a:r>
              <a:rPr lang="zh-CN" altLang="en-US" dirty="0"/>
              <a:t>算法，通过分析其预测链接的不足，结合基于关键词位置的</a:t>
            </a:r>
            <a:r>
              <a:rPr lang="en-US" altLang="zh-CN" dirty="0"/>
              <a:t>Fish Search</a:t>
            </a:r>
            <a:r>
              <a:rPr lang="zh-CN" altLang="en-US" dirty="0"/>
              <a:t>算法，提出了一种基于页面主题的</a:t>
            </a:r>
            <a:r>
              <a:rPr lang="en-US" altLang="zh-CN" dirty="0"/>
              <a:t>Page Rank</a:t>
            </a:r>
            <a:r>
              <a:rPr lang="zh-CN" altLang="en-US" dirty="0"/>
              <a:t>算法</a:t>
            </a:r>
            <a:r>
              <a:rPr lang="zh-CN" altLang="en-US" dirty="0" smtClean="0"/>
              <a:t>。</a:t>
            </a:r>
            <a:endParaRPr lang="en-US" altLang="zh-CN" dirty="0" smtClean="0"/>
          </a:p>
          <a:p>
            <a:pPr lvl="1">
              <a:lnSpc>
                <a:spcPct val="150000"/>
              </a:lnSpc>
            </a:pPr>
            <a:r>
              <a:rPr lang="zh-CN" altLang="en-US" dirty="0"/>
              <a:t>实现了及时推信息推送系统的爬虫子系统和信息展示子系统的前台</a:t>
            </a:r>
            <a:r>
              <a:rPr lang="zh-CN" altLang="en-US" dirty="0" smtClean="0"/>
              <a:t>界面。</a:t>
            </a: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a:t>没有加入人工智能的方法，如果能引入机器学习方法对链接进行预测可能效果</a:t>
            </a:r>
            <a:r>
              <a:rPr lang="zh-CN" altLang="en-US" dirty="0" smtClean="0"/>
              <a:t>更好。</a:t>
            </a:r>
            <a:endParaRPr lang="en-US" altLang="zh-CN" dirty="0" smtClean="0"/>
          </a:p>
          <a:p>
            <a:pPr lvl="1">
              <a:lnSpc>
                <a:spcPct val="150000"/>
              </a:lnSpc>
            </a:pPr>
            <a:r>
              <a:rPr lang="zh-CN" altLang="zh-CN" dirty="0"/>
              <a:t>需要数据进行大量的实验得到最佳权值和阈值，需要进一步改进</a:t>
            </a:r>
            <a:r>
              <a:rPr lang="zh-CN" altLang="zh-CN" dirty="0" smtClean="0"/>
              <a:t>。</a:t>
            </a:r>
            <a:endParaRPr lang="en-US" altLang="zh-CN" dirty="0" smtClean="0"/>
          </a:p>
          <a:p>
            <a:pPr lvl="1">
              <a:lnSpc>
                <a:spcPct val="150000"/>
              </a:lnSpc>
            </a:pPr>
            <a:r>
              <a:rPr lang="zh-CN" altLang="zh-CN" dirty="0"/>
              <a:t>系统都是每天早上给用户爬取主题相关的页面，还不能实现实时的消息推</a:t>
            </a:r>
            <a:r>
              <a:rPr lang="zh-CN" altLang="zh-CN" dirty="0" smtClean="0"/>
              <a:t>送</a:t>
            </a:r>
            <a:r>
              <a:rPr lang="zh-CN" altLang="en-US" dirty="0" smtClean="0"/>
              <a:t>，后续改进。</a:t>
            </a:r>
            <a:endParaRPr lang="zh-CN" altLang="en-US" dirty="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CD898C6-ECB1-4384-8D00-EB908AD33A29}" type="slidenum">
              <a:rPr lang="zh-CN" altLang="en-US" smtClean="0">
                <a:solidFill>
                  <a:prstClr val="black">
                    <a:lumMod val="95000"/>
                    <a:lumOff val="5000"/>
                  </a:prstClr>
                </a:solidFill>
              </a:rPr>
              <a:pPr/>
              <a:t>28</a:t>
            </a:fld>
            <a:r>
              <a:rPr lang="en-US" altLang="zh-CN" smtClean="0">
                <a:solidFill>
                  <a:prstClr val="black">
                    <a:lumMod val="95000"/>
                    <a:lumOff val="5000"/>
                  </a:prstClr>
                </a:solidFill>
              </a:rPr>
              <a:t>/35</a:t>
            </a:r>
            <a:endParaRPr lang="zh-CN" altLang="en-US" dirty="0">
              <a:solidFill>
                <a:prstClr val="black">
                  <a:lumMod val="95000"/>
                  <a:lumOff val="5000"/>
                </a:prstClr>
              </a:solidFill>
            </a:endParaRPr>
          </a:p>
        </p:txBody>
      </p:sp>
      <p:sp>
        <p:nvSpPr>
          <p:cNvPr id="10" name="标题 3"/>
          <p:cNvSpPr txBox="1">
            <a:spLocks/>
          </p:cNvSpPr>
          <p:nvPr/>
        </p:nvSpPr>
        <p:spPr>
          <a:xfrm>
            <a:off x="720725" y="404664"/>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0" i="0" u="none" strike="noStrike" kern="1200" cap="none" spc="0" normalizeH="0" baseline="0" noProof="0" dirty="0" smtClean="0">
                <a:ln>
                  <a:noFill/>
                </a:ln>
                <a:solidFill>
                  <a:srgbClr val="3B3B3B"/>
                </a:solidFill>
                <a:effectLst>
                  <a:outerShdw blurRad="63500" dist="38100" dir="5400000" algn="t" rotWithShape="0">
                    <a:prstClr val="black">
                      <a:alpha val="25000"/>
                    </a:prstClr>
                  </a:outerShdw>
                </a:effectLst>
                <a:uLnTx/>
                <a:uFillTx/>
                <a:latin typeface="Garamond"/>
                <a:ea typeface="华文仿宋"/>
              </a:rPr>
              <a:t>感谢各位老师</a:t>
            </a:r>
            <a:endParaRPr kumimoji="0" lang="zh-CN" altLang="en-US" sz="4800" b="0" i="0" u="none" strike="noStrike" kern="1200" cap="none" spc="0" normalizeH="0" baseline="0" noProof="0" dirty="0">
              <a:ln>
                <a:noFill/>
              </a:ln>
              <a:solidFill>
                <a:srgbClr val="3B3B3B"/>
              </a:solidFill>
              <a:effectLst>
                <a:outerShdw blurRad="63500" dist="38100" dir="5400000" algn="t" rotWithShape="0">
                  <a:prstClr val="black">
                    <a:alpha val="25000"/>
                  </a:prstClr>
                </a:outerShdw>
              </a:effectLst>
              <a:uLnTx/>
              <a:uFillTx/>
              <a:latin typeface="Garamond"/>
              <a:ea typeface="华文仿宋"/>
            </a:endParaRPr>
          </a:p>
        </p:txBody>
      </p:sp>
      <p:sp>
        <p:nvSpPr>
          <p:cNvPr id="11" name="文本占位符 4"/>
          <p:cNvSpPr txBox="1">
            <a:spLocks/>
          </p:cNvSpPr>
          <p:nvPr/>
        </p:nvSpPr>
        <p:spPr>
          <a:xfrm>
            <a:off x="611560" y="3356992"/>
            <a:ext cx="7772400" cy="1131887"/>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1800" kern="1200">
                <a:solidFill>
                  <a:schemeClr val="tx1">
                    <a:tint val="75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000" b="0" i="0" u="none" strike="noStrike" kern="1200" cap="none" spc="0" normalizeH="0" baseline="0" noProof="0" dirty="0" smtClean="0">
                <a:ln>
                  <a:noFill/>
                </a:ln>
                <a:solidFill>
                  <a:sysClr val="windowText" lastClr="000000">
                    <a:tint val="75000"/>
                  </a:sysClr>
                </a:solidFill>
                <a:effectLst/>
                <a:uLnTx/>
                <a:uFillTx/>
                <a:latin typeface="Garamond"/>
                <a:ea typeface="微软雅黑"/>
              </a:rPr>
              <a:t>敬请提问、指正</a:t>
            </a:r>
            <a:endParaRPr kumimoji="0" lang="zh-CN" altLang="en-US" sz="2000" b="0" i="0" u="none" strike="noStrike" kern="1200" cap="none" spc="0" normalizeH="0" baseline="0" noProof="0" dirty="0">
              <a:ln>
                <a:noFill/>
              </a:ln>
              <a:solidFill>
                <a:sysClr val="windowText" lastClr="000000">
                  <a:tint val="75000"/>
                </a:sysClr>
              </a:solidFill>
              <a:effectLst/>
              <a:uLnTx/>
              <a:uFillTx/>
              <a:latin typeface="Garamond"/>
              <a:ea typeface="微软雅黑"/>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3</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smtClean="0">
                <a:solidFill>
                  <a:srgbClr val="FF0000"/>
                </a:solidFill>
                <a:latin typeface="+mj-ea"/>
                <a:ea typeface="+mj-ea"/>
              </a:rPr>
              <a:t>及时获取信息尤为</a:t>
            </a:r>
            <a:r>
              <a:rPr lang="zh-CN" altLang="en-US" b="1" dirty="0">
                <a:solidFill>
                  <a:srgbClr val="FF0000"/>
                </a:solidFill>
                <a:latin typeface="+mj-ea"/>
                <a:ea typeface="+mj-ea"/>
              </a:rPr>
              <a:t>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23" name="标题 1"/>
          <p:cNvSpPr>
            <a:spLocks noGrp="1"/>
          </p:cNvSpPr>
          <p:nvPr>
            <p:ph type="title"/>
          </p:nvPr>
        </p:nvSpPr>
        <p:spPr>
          <a:xfrm>
            <a:off x="768096" y="585216"/>
            <a:ext cx="7290054" cy="1499616"/>
          </a:xfrm>
        </p:spPr>
        <p:txBody>
          <a:bodyPr/>
          <a:lstStyle/>
          <a:p>
            <a:r>
              <a:rPr lang="zh-CN" altLang="en-US" dirty="0" smtClean="0"/>
              <a:t>选题背景及意义</a:t>
            </a:r>
            <a:endParaRPr lang="zh-CN" altLang="en-US" dirty="0"/>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1000"/>
                                        <p:tgtEl>
                                          <p:spTgt spid="23"/>
                                        </p:tgtEl>
                                      </p:cBhvr>
                                    </p:animEffect>
                                    <p:anim calcmode="lin" valueType="num">
                                      <p:cBhvr>
                                        <p:cTn id="7" dur="1000"/>
                                        <p:tgtEl>
                                          <p:spTgt spid="23"/>
                                        </p:tgtEl>
                                        <p:attrNameLst>
                                          <p:attrName>ppt_x</p:attrName>
                                        </p:attrNameLst>
                                      </p:cBhvr>
                                      <p:tavLst>
                                        <p:tav tm="0">
                                          <p:val>
                                            <p:strVal val="ppt_x"/>
                                          </p:val>
                                        </p:tav>
                                        <p:tav tm="100000">
                                          <p:val>
                                            <p:strVal val="ppt_x"/>
                                          </p:val>
                                        </p:tav>
                                      </p:tavLst>
                                    </p:anim>
                                    <p:anim calcmode="lin" valueType="num">
                                      <p:cBhvr>
                                        <p:cTn id="8" dur="1000"/>
                                        <p:tgtEl>
                                          <p:spTgt spid="23"/>
                                        </p:tgtEl>
                                        <p:attrNameLst>
                                          <p:attrName>ppt_y</p:attrName>
                                        </p:attrNameLst>
                                      </p:cBhvr>
                                      <p:tavLst>
                                        <p:tav tm="0">
                                          <p:val>
                                            <p:strVal val="ppt_y"/>
                                          </p:val>
                                        </p:tav>
                                        <p:tav tm="100000">
                                          <p:val>
                                            <p:strVal val="ppt_y-.1"/>
                                          </p:val>
                                        </p:tav>
                                      </p:tavLst>
                                    </p:anim>
                                    <p:set>
                                      <p:cBhvr>
                                        <p:cTn id="9"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4</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smtClean="0">
                <a:solidFill>
                  <a:srgbClr val="FF0000"/>
                </a:solidFill>
                <a:latin typeface="+mj-ea"/>
                <a:ea typeface="+mj-ea"/>
              </a:rPr>
              <a:t>及时获取信息尤为</a:t>
            </a:r>
            <a:r>
              <a:rPr lang="zh-CN" altLang="en-US" b="1" dirty="0">
                <a:solidFill>
                  <a:srgbClr val="FF0000"/>
                </a:solidFill>
                <a:latin typeface="+mj-ea"/>
                <a:ea typeface="+mj-ea"/>
              </a:rPr>
              <a:t>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23" name="标题 1"/>
          <p:cNvSpPr>
            <a:spLocks noGrp="1"/>
          </p:cNvSpPr>
          <p:nvPr>
            <p:ph type="title"/>
          </p:nvPr>
        </p:nvSpPr>
        <p:spPr>
          <a:xfrm>
            <a:off x="768096" y="585216"/>
            <a:ext cx="7290054" cy="1499616"/>
          </a:xfrm>
        </p:spPr>
        <p:txBody>
          <a:bodyPr/>
          <a:lstStyle/>
          <a:p>
            <a:r>
              <a:rPr lang="zh-CN" altLang="en-US" dirty="0" smtClean="0"/>
              <a:t>选题背景及意义</a:t>
            </a:r>
            <a:endParaRPr lang="zh-CN" altLang="en-US" dirty="0"/>
          </a:p>
        </p:txBody>
      </p:sp>
      <p:sp>
        <p:nvSpPr>
          <p:cNvPr id="18" name="椭圆 17"/>
          <p:cNvSpPr/>
          <p:nvPr/>
        </p:nvSpPr>
        <p:spPr>
          <a:xfrm>
            <a:off x="4748324" y="5247502"/>
            <a:ext cx="3245584" cy="695976"/>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dirty="0" smtClean="0"/>
              <a:t>主题搜索引擎  </a:t>
            </a:r>
            <a:r>
              <a:rPr lang="en-US" altLang="zh-CN" sz="1400" dirty="0" smtClean="0"/>
              <a:t>+  </a:t>
            </a:r>
            <a:r>
              <a:rPr lang="zh-CN" altLang="en-US" sz="1400" dirty="0" smtClean="0">
                <a:latin typeface="+mn-ea"/>
              </a:rPr>
              <a:t>主题</a:t>
            </a:r>
            <a:r>
              <a:rPr lang="zh-CN" altLang="en-US" sz="1400" dirty="0" smtClean="0"/>
              <a:t>爬虫</a:t>
            </a:r>
            <a:endParaRPr lang="zh-CN" altLang="en-US" sz="1400" dirty="0"/>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1000"/>
                                        <p:tgtEl>
                                          <p:spTgt spid="23"/>
                                        </p:tgtEl>
                                      </p:cBhvr>
                                    </p:animEffect>
                                    <p:anim calcmode="lin" valueType="num">
                                      <p:cBhvr>
                                        <p:cTn id="7" dur="1000"/>
                                        <p:tgtEl>
                                          <p:spTgt spid="23"/>
                                        </p:tgtEl>
                                        <p:attrNameLst>
                                          <p:attrName>ppt_x</p:attrName>
                                        </p:attrNameLst>
                                      </p:cBhvr>
                                      <p:tavLst>
                                        <p:tav tm="0">
                                          <p:val>
                                            <p:strVal val="ppt_x"/>
                                          </p:val>
                                        </p:tav>
                                        <p:tav tm="100000">
                                          <p:val>
                                            <p:strVal val="ppt_x"/>
                                          </p:val>
                                        </p:tav>
                                      </p:tavLst>
                                    </p:anim>
                                    <p:anim calcmode="lin" valueType="num">
                                      <p:cBhvr>
                                        <p:cTn id="8" dur="1000"/>
                                        <p:tgtEl>
                                          <p:spTgt spid="23"/>
                                        </p:tgtEl>
                                        <p:attrNameLst>
                                          <p:attrName>ppt_y</p:attrName>
                                        </p:attrNameLst>
                                      </p:cBhvr>
                                      <p:tavLst>
                                        <p:tav tm="0">
                                          <p:val>
                                            <p:strVal val="ppt_y"/>
                                          </p:val>
                                        </p:tav>
                                        <p:tav tm="100000">
                                          <p:val>
                                            <p:strVal val="ppt_y-.1"/>
                                          </p:val>
                                        </p:tav>
                                      </p:tavLst>
                                    </p:anim>
                                    <p:set>
                                      <p:cBhvr>
                                        <p:cTn id="9"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5</a:t>
            </a:fld>
            <a:r>
              <a:rPr lang="en-US" altLang="zh-CN" smtClean="0"/>
              <a:t>/35</a:t>
            </a:r>
            <a:endParaRPr lang="zh-CN" altLang="en-US" dirty="0"/>
          </a:p>
        </p:txBody>
      </p:sp>
      <p:sp>
        <p:nvSpPr>
          <p:cNvPr id="5" name="矩形 4"/>
          <p:cNvSpPr/>
          <p:nvPr/>
        </p:nvSpPr>
        <p:spPr>
          <a:xfrm>
            <a:off x="3194495" y="3550871"/>
            <a:ext cx="2816678" cy="1193147"/>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 name="矩形 5"/>
          <p:cNvSpPr/>
          <p:nvPr/>
        </p:nvSpPr>
        <p:spPr>
          <a:xfrm>
            <a:off x="3194495" y="2299642"/>
            <a:ext cx="2816678" cy="1142888"/>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3361199" y="2282193"/>
            <a:ext cx="2147254" cy="276999"/>
          </a:xfrm>
          <a:prstGeom prst="rect">
            <a:avLst/>
          </a:prstGeom>
          <a:noFill/>
        </p:spPr>
        <p:txBody>
          <a:bodyPr wrap="none" rtlCol="0">
            <a:spAutoFit/>
          </a:bodyPr>
          <a:lstStyle/>
          <a:p>
            <a:r>
              <a:rPr lang="en-US" altLang="zh-CN" sz="1200" dirty="0"/>
              <a:t>Graph Embedding Framework</a:t>
            </a:r>
            <a:r>
              <a:rPr lang="en-US" altLang="zh-CN" sz="1200" baseline="30000" dirty="0"/>
              <a:t>[1]</a:t>
            </a:r>
            <a:endParaRPr lang="zh-CN" altLang="en-US" sz="1200" baseline="30000" dirty="0"/>
          </a:p>
        </p:txBody>
      </p:sp>
      <p:sp>
        <p:nvSpPr>
          <p:cNvPr id="12" name="文本框 11"/>
          <p:cNvSpPr txBox="1"/>
          <p:nvPr/>
        </p:nvSpPr>
        <p:spPr>
          <a:xfrm>
            <a:off x="3345570" y="3600306"/>
            <a:ext cx="2163285" cy="276999"/>
          </a:xfrm>
          <a:prstGeom prst="rect">
            <a:avLst/>
          </a:prstGeom>
          <a:noFill/>
        </p:spPr>
        <p:txBody>
          <a:bodyPr wrap="none" rtlCol="0">
            <a:spAutoFit/>
          </a:bodyPr>
          <a:lstStyle/>
          <a:p>
            <a:r>
              <a:rPr lang="en-US" altLang="zh-CN" sz="1200" dirty="0"/>
              <a:t>Spectral Clustering Framework</a:t>
            </a:r>
            <a:r>
              <a:rPr lang="en-US" altLang="zh-CN" sz="1200" baseline="30000" dirty="0"/>
              <a:t>[2]</a:t>
            </a:r>
            <a:endParaRPr lang="zh-CN" altLang="en-US" sz="1200" dirty="0"/>
          </a:p>
        </p:txBody>
      </p: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主题爬虫 </a:t>
            </a:r>
            <a:endParaRPr lang="zh-CN" altLang="en-US" dirty="0"/>
          </a:p>
        </p:txBody>
      </p:sp>
      <p:sp>
        <p:nvSpPr>
          <p:cNvPr id="14" name="圆角矩形 13"/>
          <p:cNvSpPr/>
          <p:nvPr/>
        </p:nvSpPr>
        <p:spPr>
          <a:xfrm>
            <a:off x="3373461" y="2551187"/>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页面</a:t>
            </a:r>
            <a:r>
              <a:rPr lang="zh-CN" altLang="en-US" dirty="0"/>
              <a:t>主题</a:t>
            </a:r>
            <a:r>
              <a:rPr lang="zh-CN" altLang="en-US" dirty="0" smtClean="0"/>
              <a:t>相关度计算</a:t>
            </a:r>
            <a:endParaRPr lang="zh-CN" altLang="en-US" dirty="0"/>
          </a:p>
        </p:txBody>
      </p:sp>
      <p:sp>
        <p:nvSpPr>
          <p:cNvPr id="15" name="圆角矩形 14"/>
          <p:cNvSpPr/>
          <p:nvPr/>
        </p:nvSpPr>
        <p:spPr>
          <a:xfrm>
            <a:off x="3377809" y="3879434"/>
            <a:ext cx="2057400" cy="71136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链接优先级计算</a:t>
            </a:r>
            <a:endParaRPr lang="zh-CN" altLang="en-US" dirty="0"/>
          </a:p>
        </p:txBody>
      </p:sp>
      <p:sp>
        <p:nvSpPr>
          <p:cNvPr id="16" name="圆角矩形 15"/>
          <p:cNvSpPr/>
          <p:nvPr/>
        </p:nvSpPr>
        <p:spPr>
          <a:xfrm>
            <a:off x="6588224" y="3140968"/>
            <a:ext cx="2026842" cy="72823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及时</a:t>
            </a:r>
            <a:r>
              <a:rPr lang="zh-CN" altLang="en-US" sz="1500" dirty="0" smtClean="0"/>
              <a:t>推信息推送系统</a:t>
            </a:r>
            <a:endParaRPr lang="zh-CN" altLang="en-US" sz="15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t>3</a:t>
            </a:r>
            <a:endParaRPr lang="zh-CN" altLang="en-US" b="1" dirty="0"/>
          </a:p>
        </p:txBody>
      </p:sp>
      <p:sp>
        <p:nvSpPr>
          <p:cNvPr id="19" name="椭圆 18"/>
          <p:cNvSpPr/>
          <p:nvPr/>
        </p:nvSpPr>
        <p:spPr>
          <a:xfrm>
            <a:off x="5609827" y="2794629"/>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1</a:t>
            </a:r>
            <a:endParaRPr lang="zh-CN" altLang="en-US" b="1" dirty="0"/>
          </a:p>
        </p:txBody>
      </p:sp>
      <p:sp>
        <p:nvSpPr>
          <p:cNvPr id="20" name="椭圆 19"/>
          <p:cNvSpPr/>
          <p:nvPr/>
        </p:nvSpPr>
        <p:spPr>
          <a:xfrm>
            <a:off x="5609827" y="4045858"/>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2</a:t>
            </a:r>
            <a:endParaRPr lang="zh-CN" altLang="en-US" b="1" dirty="0"/>
          </a:p>
        </p:txBody>
      </p: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6</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69463803"/>
              </p:ext>
            </p:extLst>
          </p:nvPr>
        </p:nvGraphicFramePr>
        <p:xfrm>
          <a:off x="507074" y="2276872"/>
          <a:ext cx="7551076" cy="1656184"/>
        </p:xfrm>
        <a:graphic>
          <a:graphicData uri="http://schemas.openxmlformats.org/presentationml/2006/ole">
            <mc:AlternateContent xmlns:mc="http://schemas.openxmlformats.org/markup-compatibility/2006">
              <mc:Choice xmlns:v="urn:schemas-microsoft-com:vml" Requires="v">
                <p:oleObj spid="_x0000_s34855" r:id="rId4" imgW="7048433" imgH="1571557" progId="Visio.Drawing.15">
                  <p:embed/>
                </p:oleObj>
              </mc:Choice>
              <mc:Fallback>
                <p:oleObj r:id="rId4" imgW="7048433" imgH="157155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74" y="2276872"/>
                        <a:ext cx="7551076" cy="1656184"/>
                      </a:xfrm>
                      <a:prstGeom prst="rect">
                        <a:avLst/>
                      </a:prstGeom>
                      <a:noFill/>
                    </p:spPr>
                  </p:pic>
                </p:oleObj>
              </mc:Fallback>
            </mc:AlternateContent>
          </a:graphicData>
        </a:graphic>
      </p:graphicFrame>
      <p:sp>
        <p:nvSpPr>
          <p:cNvPr id="3" name="文本框 2"/>
          <p:cNvSpPr txBox="1"/>
          <p:nvPr/>
        </p:nvSpPr>
        <p:spPr>
          <a:xfrm>
            <a:off x="899592" y="4293096"/>
            <a:ext cx="6768752" cy="646331"/>
          </a:xfrm>
          <a:prstGeom prst="rect">
            <a:avLst/>
          </a:prstGeom>
          <a:noFill/>
        </p:spPr>
        <p:txBody>
          <a:bodyPr wrap="square" rtlCol="0">
            <a:spAutoFit/>
          </a:bodyPr>
          <a:lstStyle/>
          <a:p>
            <a:endParaRPr lang="en-US" altLang="zh-CN" dirty="0" smtClean="0"/>
          </a:p>
          <a:p>
            <a:r>
              <a:rPr lang="zh-CN" altLang="en-US" dirty="0" smtClean="0"/>
              <a:t>通过页面主题相关度计算算法，计算页面的主题相关度。</a:t>
            </a:r>
            <a:endParaRPr lang="zh-CN" altLang="en-US" dirty="0"/>
          </a:p>
        </p:txBody>
      </p:sp>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7</a:t>
            </a:fld>
            <a:r>
              <a:rPr lang="en-US" altLang="zh-CN" smtClean="0"/>
              <a:t>/35</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467544" y="3717032"/>
                <a:ext cx="8279220" cy="3139321"/>
              </a:xfrm>
              <a:prstGeom prst="rect">
                <a:avLst/>
              </a:prstGeom>
              <a:noFill/>
            </p:spPr>
            <p:txBody>
              <a:bodyPr wrap="square" rtlCol="0">
                <a:spAutoFit/>
              </a:bodyPr>
              <a:lstStyle/>
              <a:p>
                <a:pPr lvl="0"/>
                <a:r>
                  <a:rPr lang="en-US" altLang="zh-CN" dirty="0" smtClean="0"/>
                  <a:t>Fish</a:t>
                </a:r>
                <a:r>
                  <a:rPr lang="zh-CN" altLang="en-US" dirty="0"/>
                  <a:t> </a:t>
                </a:r>
                <a:r>
                  <a:rPr lang="en-US" altLang="zh-CN" dirty="0" smtClean="0"/>
                  <a:t>Search</a:t>
                </a:r>
                <a:r>
                  <a:rPr lang="zh-CN" altLang="en-US" dirty="0" smtClean="0"/>
                  <a:t>算法</a:t>
                </a:r>
                <a:r>
                  <a:rPr lang="zh-CN" altLang="en-US" dirty="0"/>
                  <a:t>过程</a:t>
                </a:r>
                <a:r>
                  <a:rPr lang="zh-CN" altLang="en-US" dirty="0" smtClean="0"/>
                  <a:t>如下</a:t>
                </a:r>
                <a:r>
                  <a:rPr lang="zh-CN" altLang="en-US" dirty="0" smtClean="0"/>
                  <a:t>：</a:t>
                </a:r>
                <a:endParaRPr lang="en-US" altLang="zh-CN" dirty="0" smtClean="0"/>
              </a:p>
              <a:p>
                <a:pPr lvl="0"/>
                <a:r>
                  <a:rPr lang="zh-CN" altLang="en-US" dirty="0" smtClean="0"/>
                  <a:t>（</a:t>
                </a:r>
                <a:r>
                  <a:rPr lang="en-US" altLang="zh-CN" dirty="0" smtClean="0"/>
                  <a:t>1</a:t>
                </a:r>
                <a:r>
                  <a:rPr lang="zh-CN" altLang="en-US" dirty="0" smtClean="0"/>
                  <a:t>）选择待爬取优先级队列</a:t>
                </a:r>
                <a:r>
                  <a:rPr lang="zh-CN" altLang="en-US" dirty="0" smtClean="0"/>
                  <a:t>中得分最高</a:t>
                </a:r>
                <a:r>
                  <a:rPr lang="zh-CN" altLang="zh-CN" dirty="0" smtClean="0"/>
                  <a:t>的</a:t>
                </a:r>
                <a:r>
                  <a:rPr lang="zh-CN" altLang="zh-CN" dirty="0" smtClean="0"/>
                  <a:t>链接</a:t>
                </a:r>
                <a:r>
                  <a:rPr lang="zh-CN" altLang="en-US" dirty="0" smtClean="0"/>
                  <a:t>；</a:t>
                </a:r>
                <a:endParaRPr lang="en-US" altLang="zh-CN" dirty="0" smtClean="0"/>
              </a:p>
              <a:p>
                <a:r>
                  <a:rPr lang="zh-CN" altLang="en-US" dirty="0" smtClean="0"/>
                  <a:t>（</a:t>
                </a:r>
                <a:r>
                  <a:rPr lang="en-US" altLang="zh-CN" dirty="0" smtClean="0"/>
                  <a:t>2</a:t>
                </a:r>
                <a:r>
                  <a:rPr lang="zh-CN" altLang="en-US" dirty="0" smtClean="0"/>
                  <a:t>）如果主题关键词出现在页面中，则主题相关，</a:t>
                </a:r>
                <a:r>
                  <a:rPr lang="zh-CN" altLang="zh-CN" dirty="0" smtClean="0"/>
                  <a:t>其</a:t>
                </a:r>
                <a:r>
                  <a:rPr lang="zh-CN" altLang="zh-CN" dirty="0"/>
                  <a:t>子链接的</a:t>
                </a:r>
                <a:r>
                  <a:rPr lang="en-US" altLang="zh-CN" dirty="0"/>
                  <a:t>potential-score</a:t>
                </a:r>
                <a:r>
                  <a:rPr lang="zh-CN" altLang="zh-CN" dirty="0"/>
                  <a:t>为</a:t>
                </a:r>
                <a:r>
                  <a:rPr lang="en-US" altLang="zh-CN" dirty="0" smtClean="0"/>
                  <a:t>1</a:t>
                </a:r>
                <a:r>
                  <a:rPr lang="zh-CN" altLang="en-US" dirty="0" smtClean="0"/>
                  <a:t>，</a:t>
                </a:r>
                <a:r>
                  <a:rPr lang="en-US" altLang="zh-CN" dirty="0"/>
                  <a:t>depth</a:t>
                </a:r>
                <a:r>
                  <a:rPr lang="zh-CN" altLang="zh-CN" dirty="0"/>
                  <a:t>值不变，选取</a:t>
                </a:r>
                <a:r>
                  <a:rPr lang="en-US" altLang="zh-CN" dirty="0"/>
                  <a:t>a</a:t>
                </a:r>
                <a14:m>
                  <m:oMath xmlns:m="http://schemas.openxmlformats.org/officeDocument/2006/math">
                    <m:r>
                      <a:rPr lang="en-US" altLang="zh-CN">
                        <a:latin typeface="Cambria Math" panose="02040503050406030204" pitchFamily="18" charset="0"/>
                      </a:rPr>
                      <m:t>×</m:t>
                    </m:r>
                  </m:oMath>
                </a14:m>
                <a:r>
                  <a:rPr lang="en-US" altLang="zh-CN" dirty="0"/>
                  <a:t>width</a:t>
                </a:r>
                <a:r>
                  <a:rPr lang="zh-CN" altLang="zh-CN" dirty="0"/>
                  <a:t>个子链接插入</a:t>
                </a:r>
                <a:r>
                  <a:rPr lang="zh-CN" altLang="zh-CN" dirty="0" smtClean="0"/>
                  <a:t>到</a:t>
                </a:r>
                <a:r>
                  <a:rPr lang="zh-CN" altLang="en-US" dirty="0" smtClean="0"/>
                  <a:t>优先级队列的</a:t>
                </a:r>
                <a:r>
                  <a:rPr lang="zh-CN" altLang="zh-CN" dirty="0" smtClean="0"/>
                  <a:t>前端</a:t>
                </a:r>
                <a:r>
                  <a:rPr lang="zh-CN" altLang="zh-CN" dirty="0"/>
                  <a:t>队列</a:t>
                </a:r>
                <a:r>
                  <a:rPr lang="en-US" altLang="zh-CN" dirty="0"/>
                  <a:t>B</a:t>
                </a:r>
                <a:r>
                  <a:rPr lang="zh-CN" altLang="zh-CN" dirty="0" smtClean="0"/>
                  <a:t>中。</a:t>
                </a:r>
                <a:endParaRPr lang="en-US" altLang="zh-CN" dirty="0" smtClean="0"/>
              </a:p>
              <a:p>
                <a:r>
                  <a:rPr lang="zh-CN" altLang="en-US" dirty="0" smtClean="0"/>
                  <a:t>（</a:t>
                </a:r>
                <a:r>
                  <a:rPr lang="en-US" altLang="zh-CN" dirty="0" smtClean="0"/>
                  <a:t>3</a:t>
                </a:r>
                <a:r>
                  <a:rPr lang="zh-CN" altLang="en-US" dirty="0" smtClean="0"/>
                  <a:t>）</a:t>
                </a:r>
                <a:r>
                  <a:rPr lang="zh-CN" altLang="en-US" dirty="0"/>
                  <a:t>如果主题</a:t>
                </a:r>
                <a:r>
                  <a:rPr lang="zh-CN" altLang="en-US" dirty="0" smtClean="0"/>
                  <a:t>关键词未出现</a:t>
                </a:r>
                <a:r>
                  <a:rPr lang="zh-CN" altLang="en-US" dirty="0"/>
                  <a:t>在页面中</a:t>
                </a:r>
                <a:r>
                  <a:rPr lang="zh-CN" altLang="en-US" dirty="0" smtClean="0"/>
                  <a:t>，则主题不相关。当</a:t>
                </a:r>
                <a:r>
                  <a:rPr lang="en-US" altLang="zh-CN" dirty="0" smtClean="0"/>
                  <a:t>depth</a:t>
                </a:r>
                <a:r>
                  <a:rPr lang="zh-CN" altLang="en-US" dirty="0" smtClean="0"/>
                  <a:t>不为</a:t>
                </a:r>
                <a:r>
                  <a:rPr lang="en-US" altLang="zh-CN" dirty="0" smtClean="0"/>
                  <a:t>0</a:t>
                </a:r>
                <a:r>
                  <a:rPr lang="zh-CN" altLang="en-US" dirty="0" smtClean="0"/>
                  <a:t>时，</a:t>
                </a:r>
                <a:r>
                  <a:rPr lang="zh-CN" altLang="zh-CN" dirty="0" smtClean="0"/>
                  <a:t>其</a:t>
                </a:r>
                <a:r>
                  <a:rPr lang="zh-CN" altLang="en-US" dirty="0" smtClean="0"/>
                  <a:t>子链接</a:t>
                </a:r>
                <a:r>
                  <a:rPr lang="en-US" altLang="zh-CN" dirty="0" smtClean="0"/>
                  <a:t>potential-score</a:t>
                </a:r>
                <a:r>
                  <a:rPr lang="zh-CN" altLang="zh-CN" dirty="0" smtClean="0"/>
                  <a:t>为</a:t>
                </a:r>
                <a:r>
                  <a:rPr lang="en-US" altLang="zh-CN" dirty="0" smtClean="0"/>
                  <a:t>0.5</a:t>
                </a:r>
                <a:r>
                  <a:rPr lang="zh-CN" altLang="zh-CN" dirty="0" smtClean="0"/>
                  <a:t>，</a:t>
                </a:r>
                <a:r>
                  <a:rPr lang="zh-CN" altLang="zh-CN" dirty="0"/>
                  <a:t>选取</a:t>
                </a:r>
                <a:r>
                  <a:rPr lang="en-US" altLang="zh-CN" dirty="0"/>
                  <a:t>width</a:t>
                </a:r>
                <a:r>
                  <a:rPr lang="zh-CN" altLang="zh-CN" dirty="0"/>
                  <a:t>个子链接插入</a:t>
                </a:r>
                <a:r>
                  <a:rPr lang="zh-CN" altLang="zh-CN" dirty="0" smtClean="0"/>
                  <a:t>到</a:t>
                </a:r>
                <a:r>
                  <a:rPr lang="zh-CN" altLang="en-US" dirty="0" smtClean="0"/>
                  <a:t>优先级队列的</a:t>
                </a:r>
                <a:r>
                  <a:rPr lang="zh-CN" altLang="zh-CN" dirty="0" smtClean="0"/>
                  <a:t>中间</a:t>
                </a:r>
                <a:r>
                  <a:rPr lang="zh-CN" altLang="zh-CN" dirty="0"/>
                  <a:t>队列</a:t>
                </a:r>
                <a:r>
                  <a:rPr lang="en-US" altLang="zh-CN" dirty="0"/>
                  <a:t>M</a:t>
                </a:r>
                <a:r>
                  <a:rPr lang="zh-CN" altLang="zh-CN" dirty="0" smtClean="0"/>
                  <a:t>中</a:t>
                </a:r>
                <a:r>
                  <a:rPr lang="zh-CN" altLang="en-US" dirty="0" smtClean="0"/>
                  <a:t>，并且</a:t>
                </a:r>
                <a:r>
                  <a:rPr lang="en-US" altLang="zh-CN" dirty="0" smtClean="0"/>
                  <a:t>depth</a:t>
                </a:r>
                <a:r>
                  <a:rPr lang="zh-CN" altLang="zh-CN" dirty="0"/>
                  <a:t>值减一</a:t>
                </a:r>
                <a:r>
                  <a:rPr lang="zh-CN" altLang="zh-CN" dirty="0" smtClean="0"/>
                  <a:t>。</a:t>
                </a:r>
                <a:r>
                  <a:rPr lang="zh-CN" altLang="en-US" dirty="0" smtClean="0"/>
                  <a:t>当</a:t>
                </a:r>
                <a:r>
                  <a:rPr lang="en-US" altLang="zh-CN" dirty="0" smtClean="0"/>
                  <a:t>depth</a:t>
                </a:r>
                <a:r>
                  <a:rPr lang="zh-CN" altLang="zh-CN" dirty="0" smtClean="0"/>
                  <a:t>为</a:t>
                </a:r>
                <a:r>
                  <a:rPr lang="en-US" altLang="zh-CN" dirty="0"/>
                  <a:t>0</a:t>
                </a:r>
                <a:r>
                  <a:rPr lang="zh-CN" altLang="zh-CN" dirty="0" smtClean="0"/>
                  <a:t>，</a:t>
                </a:r>
                <a:r>
                  <a:rPr lang="zh-CN" altLang="zh-CN" dirty="0"/>
                  <a:t>其</a:t>
                </a:r>
                <a:r>
                  <a:rPr lang="zh-CN" altLang="en-US" dirty="0"/>
                  <a:t>子链接</a:t>
                </a:r>
                <a:r>
                  <a:rPr lang="en-US" altLang="zh-CN" dirty="0"/>
                  <a:t>potential-score</a:t>
                </a:r>
                <a:r>
                  <a:rPr lang="zh-CN" altLang="zh-CN" dirty="0"/>
                  <a:t>为</a:t>
                </a:r>
                <a:r>
                  <a:rPr lang="en-US" altLang="zh-CN" dirty="0" smtClean="0"/>
                  <a:t>0</a:t>
                </a:r>
                <a:r>
                  <a:rPr lang="zh-CN" altLang="en-US" dirty="0" smtClean="0"/>
                  <a:t>，将</a:t>
                </a:r>
                <a:r>
                  <a:rPr lang="zh-CN" altLang="zh-CN" dirty="0" smtClean="0"/>
                  <a:t>子</a:t>
                </a:r>
                <a:r>
                  <a:rPr lang="zh-CN" altLang="zh-CN" dirty="0"/>
                  <a:t>链接插入</a:t>
                </a:r>
                <a:r>
                  <a:rPr lang="zh-CN" altLang="zh-CN" dirty="0" smtClean="0"/>
                  <a:t>到</a:t>
                </a:r>
                <a:r>
                  <a:rPr lang="zh-CN" altLang="en-US" dirty="0" smtClean="0"/>
                  <a:t>优先级队列的</a:t>
                </a:r>
                <a:r>
                  <a:rPr lang="zh-CN" altLang="zh-CN" dirty="0" smtClean="0"/>
                  <a:t>末尾</a:t>
                </a:r>
                <a:r>
                  <a:rPr lang="zh-CN" altLang="zh-CN" dirty="0"/>
                  <a:t>队列</a:t>
                </a:r>
                <a:r>
                  <a:rPr lang="en-US" altLang="zh-CN" dirty="0"/>
                  <a:t>E</a:t>
                </a:r>
                <a:r>
                  <a:rPr lang="zh-CN" altLang="zh-CN" dirty="0" smtClean="0"/>
                  <a:t>中</a:t>
                </a:r>
                <a:r>
                  <a:rPr lang="zh-CN" altLang="en-US" dirty="0" smtClean="0"/>
                  <a:t>。</a:t>
                </a:r>
                <a:endParaRPr lang="zh-CN" altLang="zh-CN" dirty="0"/>
              </a:p>
              <a:p>
                <a:pPr>
                  <a:lnSpc>
                    <a:spcPct val="200000"/>
                  </a:lnSpc>
                </a:pPr>
                <a:endParaRPr lang="en-US" altLang="zh-CN" dirty="0"/>
              </a:p>
              <a:p>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467544" y="3717032"/>
                <a:ext cx="8279220" cy="3139321"/>
              </a:xfrm>
              <a:prstGeom prst="rect">
                <a:avLst/>
              </a:prstGeom>
              <a:blipFill rotWithShape="0">
                <a:blip r:embed="rId3"/>
                <a:stretch>
                  <a:fillRect l="-663" t="-1165" r="-2209"/>
                </a:stretch>
              </a:blipFill>
            </p:spPr>
            <p:txBody>
              <a:bodyPr/>
              <a:lstStyle/>
              <a:p>
                <a:r>
                  <a:rPr lang="zh-CN" altLang="en-US">
                    <a:noFill/>
                  </a:rPr>
                  <a:t> </a:t>
                </a:r>
              </a:p>
            </p:txBody>
          </p:sp>
        </mc:Fallback>
      </mc:AlternateContent>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pic>
        <p:nvPicPr>
          <p:cNvPr id="10" name="图片 9"/>
          <p:cNvPicPr>
            <a:picLocks noChangeAspect="1"/>
          </p:cNvPicPr>
          <p:nvPr/>
        </p:nvPicPr>
        <p:blipFill>
          <a:blip r:embed="rId4"/>
          <a:stretch>
            <a:fillRect/>
          </a:stretch>
        </p:blipFill>
        <p:spPr>
          <a:xfrm>
            <a:off x="300004" y="1832584"/>
            <a:ext cx="8226238" cy="1683975"/>
          </a:xfrm>
          <a:prstGeom prst="rect">
            <a:avLst/>
          </a:prstGeom>
        </p:spPr>
      </p:pic>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3" name="内容占位符 2"/>
          <p:cNvSpPr>
            <a:spLocks noGrp="1"/>
          </p:cNvSpPr>
          <p:nvPr>
            <p:ph idx="1"/>
          </p:nvPr>
        </p:nvSpPr>
        <p:spPr/>
        <p:txBody>
          <a:bodyPr>
            <a:normAutofit/>
          </a:bodyPr>
          <a:lstStyle/>
          <a:p>
            <a:r>
              <a:rPr lang="zh-CN" altLang="en-US" dirty="0"/>
              <a:t>问题：</a:t>
            </a:r>
            <a:endParaRPr lang="en-US" altLang="zh-CN" dirty="0"/>
          </a:p>
          <a:p>
            <a:pPr>
              <a:lnSpc>
                <a:spcPct val="200000"/>
              </a:lnSpc>
            </a:pPr>
            <a:r>
              <a:rPr lang="en-US" altLang="zh-CN" dirty="0"/>
              <a:t>1. Fish Search</a:t>
            </a:r>
            <a:r>
              <a:rPr lang="zh-CN" altLang="zh-CN" dirty="0"/>
              <a:t>算法计算页面的主题相关度时，对页面上不同位置的关键词没有区分</a:t>
            </a:r>
            <a:r>
              <a:rPr lang="zh-CN" altLang="zh-CN" dirty="0" smtClean="0"/>
              <a:t>，导致页面的主题相关度计算结果不准确。</a:t>
            </a:r>
            <a:endParaRPr lang="en-US" altLang="zh-CN" dirty="0" smtClean="0"/>
          </a:p>
          <a:p>
            <a:pPr>
              <a:lnSpc>
                <a:spcPct val="200000"/>
              </a:lnSpc>
            </a:pPr>
            <a:r>
              <a:rPr lang="en-US" altLang="zh-CN" dirty="0" smtClean="0"/>
              <a:t>2</a:t>
            </a:r>
            <a:r>
              <a:rPr lang="en-US" altLang="zh-CN" dirty="0"/>
              <a:t>. </a:t>
            </a:r>
            <a:r>
              <a:rPr lang="en-US" altLang="zh-CN" dirty="0" smtClean="0"/>
              <a:t>Fish </a:t>
            </a:r>
            <a:r>
              <a:rPr lang="en-US" altLang="zh-CN" dirty="0"/>
              <a:t>Search</a:t>
            </a:r>
            <a:r>
              <a:rPr lang="zh-CN" altLang="zh-CN" dirty="0" smtClean="0"/>
              <a:t>算法</a:t>
            </a:r>
            <a:r>
              <a:rPr lang="zh-CN" altLang="en-US" dirty="0" smtClean="0"/>
              <a:t>的相关度</a:t>
            </a:r>
            <a:r>
              <a:rPr lang="zh-CN" altLang="zh-CN" dirty="0" smtClean="0"/>
              <a:t>是</a:t>
            </a:r>
            <a:r>
              <a:rPr lang="zh-CN" altLang="zh-CN" dirty="0"/>
              <a:t>三个离散的数值，用来决定待爬取链接队列中链接的优先级的话，许多链接都具有相同的优先级，没有完全区分网页的重要程度。</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8</a:t>
            </a:fld>
            <a:r>
              <a:rPr lang="en-US" altLang="zh-CN" smtClean="0"/>
              <a:t>/35</a:t>
            </a:r>
            <a:endParaRPr lang="zh-CN" altLang="en-US" dirty="0"/>
          </a:p>
        </p:txBody>
      </p:sp>
    </p:spTree>
    <p:extLst>
      <p:ext uri="{BB962C8B-B14F-4D97-AF65-F5344CB8AC3E}">
        <p14:creationId xmlns:p14="http://schemas.microsoft.com/office/powerpoint/2010/main" val="42643359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基于关键词位置的页面主题相关度计算算法</a:t>
            </a:r>
            <a:endParaRPr lang="zh-CN" altLang="en-US" dirty="0"/>
          </a:p>
        </p:txBody>
      </p:sp>
      <mc:AlternateContent xmlns:mc="http://schemas.openxmlformats.org/markup-compatibility/2006" xmlns:a14="http://schemas.microsoft.com/office/drawing/2010/main">
        <mc:Choice Requires="a14">
          <p:sp>
            <p:nvSpPr>
              <p:cNvPr id="20" name="矩形 19"/>
              <p:cNvSpPr/>
              <p:nvPr/>
            </p:nvSpPr>
            <p:spPr>
              <a:xfrm>
                <a:off x="150019" y="2614414"/>
                <a:ext cx="7272808" cy="1117998"/>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i="1" smtClean="0">
                          <a:latin typeface="Cambria Math" panose="02040503050406030204" pitchFamily="18" charset="0"/>
                        </a:rPr>
                        <m:t>𝑤</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m:rPr>
                                  <m:nor/>
                                </m:rPr>
                                <a:rPr lang="en-US" altLang="zh-CN"/>
                                <m:t>α</m:t>
                              </m:r>
                              <m:r>
                                <a:rPr lang="zh-CN" altLang="zh-CN">
                                  <a:latin typeface="Cambria Math" panose="02040503050406030204" pitchFamily="18" charset="0"/>
                                </a:rPr>
                                <m:t>，</m:t>
                              </m:r>
                              <m:r>
                                <a:rPr lang="en-US" altLang="zh-CN">
                                  <a:latin typeface="Cambria Math" panose="02040503050406030204" pitchFamily="18" charset="0"/>
                                </a:rPr>
                                <m:t>0&lt;</m:t>
                              </m:r>
                              <m:r>
                                <m:rPr>
                                  <m:nor/>
                                </m:rPr>
                                <a:rPr lang="en-US" altLang="zh-CN"/>
                                <m:t>α</m:t>
                              </m:r>
                              <m:r>
                                <a:rPr lang="en-US" altLang="zh-CN">
                                  <a:latin typeface="Cambria Math" panose="02040503050406030204" pitchFamily="18" charset="0"/>
                                </a:rPr>
                                <m:t>≤0.5 </m:t>
                              </m:r>
                              <m:d>
                                <m:dPr>
                                  <m:ctrlPr>
                                    <a:rPr lang="zh-CN" altLang="zh-CN" i="1">
                                      <a:latin typeface="Cambria Math" panose="02040503050406030204" pitchFamily="18" charset="0"/>
                                    </a:rPr>
                                  </m:ctrlPr>
                                </m:dPr>
                                <m:e>
                                  <m:r>
                                    <a:rPr lang="zh-CN" altLang="zh-CN">
                                      <a:latin typeface="Cambria Math" panose="02040503050406030204" pitchFamily="18" charset="0"/>
                                    </a:rPr>
                                    <m:t>关键词在网页的</m:t>
                                  </m:r>
                                  <m:r>
                                    <m:rPr>
                                      <m:sty m:val="p"/>
                                    </m:rPr>
                                    <a:rPr lang="en-US" altLang="zh-CN">
                                      <a:latin typeface="Cambria Math" panose="02040503050406030204" pitchFamily="18" charset="0"/>
                                    </a:rPr>
                                    <m:t>a</m:t>
                                  </m:r>
                                  <m:r>
                                    <a:rPr lang="zh-CN" altLang="zh-CN">
                                      <a:latin typeface="Cambria Math" panose="02040503050406030204" pitchFamily="18" charset="0"/>
                                    </a:rPr>
                                    <m:t>标签中</m:t>
                                  </m:r>
                                </m:e>
                              </m:d>
                              <m:r>
                                <a:rPr lang="en-US" altLang="zh-CN" i="1">
                                  <a:latin typeface="Cambria Math" panose="02040503050406030204" pitchFamily="18" charset="0"/>
                                </a:rPr>
                                <m:t>              </m:t>
                              </m:r>
                            </m:e>
                            <m:e>
                              <m:r>
                                <a:rPr lang="en-US" altLang="zh-CN" i="1">
                                  <a:latin typeface="Cambria Math" panose="02040503050406030204" pitchFamily="18" charset="0"/>
                                </a:rPr>
                                <m:t>       </m:t>
                              </m:r>
                              <m:r>
                                <a:rPr lang="en-US" altLang="zh-CN" i="1">
                                  <a:latin typeface="Cambria Math" panose="02040503050406030204" pitchFamily="18" charset="0"/>
                                </a:rPr>
                                <m:t>𝛽</m:t>
                              </m:r>
                              <m:r>
                                <a:rPr lang="zh-CN" altLang="zh-CN">
                                  <a:latin typeface="Cambria Math" panose="02040503050406030204" pitchFamily="18" charset="0"/>
                                </a:rPr>
                                <m:t>，</m:t>
                              </m:r>
                              <m:r>
                                <m:rPr>
                                  <m:nor/>
                                </m:rPr>
                                <a:rPr lang="en-US" altLang="zh-CN"/>
                                <m:t>0.5 &lt; </m:t>
                              </m:r>
                              <m:r>
                                <a:rPr lang="en-US" altLang="zh-CN" i="1">
                                  <a:latin typeface="Cambria Math" panose="02040503050406030204" pitchFamily="18" charset="0"/>
                                </a:rPr>
                                <m:t>𝛽</m:t>
                              </m:r>
                              <m:r>
                                <m:rPr>
                                  <m:nor/>
                                </m:rPr>
                                <a:rPr lang="en-US" altLang="zh-CN"/>
                                <m:t>&lt; 1   </m:t>
                              </m:r>
                              <m:d>
                                <m:dPr>
                                  <m:ctrlPr>
                                    <a:rPr lang="zh-CN" altLang="zh-CN" i="1">
                                      <a:latin typeface="Cambria Math" panose="02040503050406030204" pitchFamily="18" charset="0"/>
                                    </a:rPr>
                                  </m:ctrlPr>
                                </m:dPr>
                                <m:e>
                                  <m:r>
                                    <a:rPr lang="zh-CN" altLang="zh-CN">
                                      <a:latin typeface="Cambria Math" panose="02040503050406030204" pitchFamily="18" charset="0"/>
                                    </a:rPr>
                                    <m:t>关键词在网页的</m:t>
                                  </m:r>
                                  <m:r>
                                    <m:rPr>
                                      <m:sty m:val="p"/>
                                    </m:rPr>
                                    <a:rPr lang="en-US" altLang="zh-CN">
                                      <a:latin typeface="Cambria Math" panose="02040503050406030204" pitchFamily="18" charset="0"/>
                                    </a:rPr>
                                    <m:t>keywords</m:t>
                                  </m:r>
                                  <m:r>
                                    <a:rPr lang="zh-CN" altLang="zh-CN">
                                      <a:latin typeface="Cambria Math" panose="02040503050406030204" pitchFamily="18" charset="0"/>
                                    </a:rPr>
                                    <m:t>标签中</m:t>
                                  </m:r>
                                </m:e>
                              </m:d>
                              <m:r>
                                <a:rPr lang="en-US" altLang="zh-CN" i="1">
                                  <a:latin typeface="Cambria Math" panose="02040503050406030204" pitchFamily="18" charset="0"/>
                                </a:rPr>
                                <m:t>      </m:t>
                              </m:r>
                            </m:e>
                            <m:e>
                              <m:r>
                                <a:rPr lang="en-US" altLang="zh-CN">
                                  <a:latin typeface="Cambria Math" panose="02040503050406030204" pitchFamily="18" charset="0"/>
                                </a:rPr>
                                <m:t>1</m:t>
                              </m:r>
                              <m:r>
                                <a:rPr lang="zh-CN" altLang="zh-CN">
                                  <a:latin typeface="Cambria Math" panose="02040503050406030204" pitchFamily="18" charset="0"/>
                                </a:rPr>
                                <m:t>，</m:t>
                              </m:r>
                              <m:d>
                                <m:dPr>
                                  <m:ctrlPr>
                                    <a:rPr lang="zh-CN" altLang="zh-CN" i="1">
                                      <a:latin typeface="Cambria Math" panose="02040503050406030204" pitchFamily="18" charset="0"/>
                                    </a:rPr>
                                  </m:ctrlPr>
                                </m:dPr>
                                <m:e>
                                  <m:r>
                                    <a:rPr lang="zh-CN" altLang="zh-CN">
                                      <a:latin typeface="Cambria Math" panose="02040503050406030204" pitchFamily="18" charset="0"/>
                                    </a:rPr>
                                    <m:t>关键词在网页的</m:t>
                                  </m:r>
                                  <m:r>
                                    <m:rPr>
                                      <m:sty m:val="p"/>
                                    </m:rPr>
                                    <a:rPr lang="en-US" altLang="zh-CN">
                                      <a:latin typeface="Cambria Math" panose="02040503050406030204" pitchFamily="18" charset="0"/>
                                    </a:rPr>
                                    <m:t>title</m:t>
                                  </m:r>
                                  <m:r>
                                    <a:rPr lang="zh-CN" altLang="zh-CN">
                                      <a:latin typeface="Cambria Math" panose="02040503050406030204" pitchFamily="18" charset="0"/>
                                    </a:rPr>
                                    <m:t>标签中</m:t>
                                  </m:r>
                                </m:e>
                              </m:d>
                              <m:r>
                                <a:rPr lang="en-US" altLang="zh-CN" i="1">
                                  <a:latin typeface="Cambria Math" panose="02040503050406030204" pitchFamily="18" charset="0"/>
                                </a:rPr>
                                <m:t>                                  </m:t>
                              </m:r>
                            </m:e>
                          </m:eqArr>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50019" y="2614414"/>
                <a:ext cx="7272808" cy="1117998"/>
              </a:xfrm>
              <a:prstGeom prst="rect">
                <a:avLst/>
              </a:prstGeom>
              <a:blipFill rotWithShape="0">
                <a:blip r:embed="rId3"/>
                <a:stretch>
                  <a:fillRect/>
                </a:stretch>
              </a:blipFill>
            </p:spPr>
            <p:txBody>
              <a:bodyPr/>
              <a:lstStyle/>
              <a:p>
                <a:r>
                  <a:rPr lang="zh-CN" altLang="en-US">
                    <a:noFill/>
                  </a:rPr>
                  <a:t> </a:t>
                </a:r>
              </a:p>
            </p:txBody>
          </p:sp>
        </mc:Fallback>
      </mc:AlternateContent>
      <p:sp>
        <p:nvSpPr>
          <p:cNvPr id="23" name="文本框 22"/>
          <p:cNvSpPr txBox="1"/>
          <p:nvPr/>
        </p:nvSpPr>
        <p:spPr>
          <a:xfrm>
            <a:off x="462436" y="2178089"/>
            <a:ext cx="6647974" cy="369332"/>
          </a:xfrm>
          <a:prstGeom prst="rect">
            <a:avLst/>
          </a:prstGeom>
          <a:noFill/>
        </p:spPr>
        <p:txBody>
          <a:bodyPr wrap="none" rtlCol="0">
            <a:spAutoFit/>
          </a:bodyPr>
          <a:lstStyle/>
          <a:p>
            <a:r>
              <a:rPr lang="zh-CN" altLang="zh-CN" dirty="0">
                <a:latin typeface="+mn-ea"/>
                <a:cs typeface="Times New Roman" panose="02020603050405020304" pitchFamily="18" charset="0"/>
              </a:rPr>
              <a:t>针对主题关键词在网页中出现的位置的不同，赋以不同的</a:t>
            </a:r>
            <a:r>
              <a:rPr lang="zh-CN" altLang="zh-CN" dirty="0" smtClean="0">
                <a:latin typeface="+mn-ea"/>
                <a:cs typeface="Times New Roman" panose="02020603050405020304" pitchFamily="18" charset="0"/>
              </a:rPr>
              <a:t>因</a:t>
            </a:r>
            <a:r>
              <a:rPr lang="zh-CN" altLang="en-US" dirty="0" smtClean="0">
                <a:latin typeface="+mn-ea"/>
                <a:cs typeface="Times New Roman" panose="02020603050405020304" pitchFamily="18" charset="0"/>
              </a:rPr>
              <a:t>子：</a:t>
            </a:r>
            <a:endParaRPr lang="zh-CN" altLang="en-US" sz="2000" b="1" dirty="0">
              <a:solidFill>
                <a:schemeClr val="tx1">
                  <a:lumMod val="50000"/>
                  <a:lumOff val="50000"/>
                </a:schemeClr>
              </a:solidFill>
              <a:latin typeface="+mn-ea"/>
            </a:endParaRPr>
          </a:p>
        </p:txBody>
      </p:sp>
      <mc:AlternateContent xmlns:mc="http://schemas.openxmlformats.org/markup-compatibility/2006" xmlns:a14="http://schemas.microsoft.com/office/drawing/2010/main">
        <mc:Choice Requires="a14">
          <p:sp>
            <p:nvSpPr>
              <p:cNvPr id="24" name="矩形 23"/>
              <p:cNvSpPr/>
              <p:nvPr/>
            </p:nvSpPr>
            <p:spPr>
              <a:xfrm>
                <a:off x="510648" y="3972104"/>
                <a:ext cx="5559856" cy="369332"/>
              </a:xfrm>
              <a:prstGeom prst="rect">
                <a:avLst/>
              </a:prstGeom>
            </p:spPr>
            <p:txBody>
              <a:bodyPr wrap="square">
                <a:spAutoFit/>
              </a:bodyPr>
              <a:lstStyle/>
              <a:p>
                <a:r>
                  <a:rPr lang="zh-CN" altLang="zh-CN" dirty="0" smtClean="0">
                    <a:latin typeface="+mn-ea"/>
                    <a:cs typeface="Times New Roman" panose="02020603050405020304" pitchFamily="18" charset="0"/>
                  </a:rPr>
                  <a:t>假设主题关键词出现在网页</a:t>
                </a:r>
                <a:r>
                  <a:rPr lang="en-US" altLang="zh-CN" dirty="0">
                    <a:effectLst/>
                    <a:latin typeface="+mn-ea"/>
                  </a:rPr>
                  <a:t>title</a:t>
                </a:r>
                <a:r>
                  <a:rPr lang="zh-CN" altLang="zh-CN" dirty="0">
                    <a:effectLst/>
                    <a:latin typeface="+mn-ea"/>
                    <a:cs typeface="Times New Roman" panose="02020603050405020304" pitchFamily="18" charset="0"/>
                  </a:rPr>
                  <a:t>标签中的权值为</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510648" y="3972104"/>
                <a:ext cx="5559856" cy="369332"/>
              </a:xfrm>
              <a:prstGeom prst="rect">
                <a:avLst/>
              </a:prstGeom>
              <a:blipFill rotWithShape="0">
                <a:blip r:embed="rId4"/>
                <a:stretch>
                  <a:fillRect l="-987" t="-8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52144" y="4372440"/>
                <a:ext cx="2327497" cy="657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r>
                        <a:rPr lang="zh-CN" altLang="en-US" i="0">
                          <a:latin typeface="Cambria Math" panose="02040503050406030204" pitchFamily="18" charset="0"/>
                        </a:rPr>
                        <m:t>=   </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𝑡</m:t>
                              </m:r>
                            </m:sub>
                          </m:sSub>
                        </m:den>
                      </m:f>
                      <m:r>
                        <a:rPr lang="zh-CN" altLang="en-US" i="0">
                          <a:latin typeface="Cambria Math" panose="02040503050406030204" pitchFamily="18" charset="0"/>
                        </a:rPr>
                        <m:t> ×</m:t>
                      </m:r>
                      <m:r>
                        <a:rPr lang="zh-CN" altLang="en-US" i="1">
                          <a:latin typeface="Cambria Math" panose="02040503050406030204" pitchFamily="18" charset="0"/>
                        </a:rPr>
                        <m:t>𝑤</m:t>
                      </m:r>
                      <m:r>
                        <a:rPr lang="zh-CN" altLang="en-US" i="0">
                          <a:latin typeface="Cambria Math" panose="02040503050406030204" pitchFamily="18" charset="0"/>
                        </a:rPr>
                        <m:t>= </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𝑡</m:t>
                              </m:r>
                            </m:sub>
                          </m:sSub>
                        </m:den>
                      </m:f>
                      <m:r>
                        <a:rPr lang="zh-CN" altLang="en-US" i="0">
                          <a:latin typeface="Cambria Math" panose="02040503050406030204" pitchFamily="18" charset="0"/>
                        </a:rPr>
                        <m:t> </m:t>
                      </m:r>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552144" y="4372440"/>
                <a:ext cx="2327497" cy="65768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510648" y="5228839"/>
                <a:ext cx="5388007" cy="369332"/>
              </a:xfrm>
              <a:prstGeom prst="rect">
                <a:avLst/>
              </a:prstGeom>
            </p:spPr>
            <p:txBody>
              <a:bodyPr wrap="square">
                <a:spAutoFit/>
              </a:bodyPr>
              <a:lstStyle/>
              <a:p>
                <a:r>
                  <a:rPr lang="zh-CN" altLang="zh-CN" dirty="0" smtClean="0">
                    <a:latin typeface="+mn-ea"/>
                    <a:cs typeface="Times New Roman" panose="02020603050405020304" pitchFamily="18" charset="0"/>
                  </a:rPr>
                  <a:t>假设主题关键词出现在网页</a:t>
                </a:r>
                <a:r>
                  <a:rPr lang="en-US" altLang="zh-CN" dirty="0">
                    <a:effectLst/>
                    <a:latin typeface="+mn-ea"/>
                  </a:rPr>
                  <a:t>a</a:t>
                </a:r>
                <a:r>
                  <a:rPr lang="zh-CN" altLang="zh-CN" dirty="0">
                    <a:effectLst/>
                    <a:latin typeface="+mn-ea"/>
                    <a:cs typeface="Times New Roman" panose="02020603050405020304" pitchFamily="18" charset="0"/>
                  </a:rPr>
                  <a:t>标签中的权值为</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510648" y="5228839"/>
                <a:ext cx="5388007" cy="369332"/>
              </a:xfrm>
              <a:prstGeom prst="rect">
                <a:avLst/>
              </a:prstGeom>
              <a:blipFill rotWithShape="0">
                <a:blip r:embed="rId6"/>
                <a:stretch>
                  <a:fillRect l="-1018" t="-8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93135" y="5661248"/>
                <a:ext cx="2471382" cy="657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𝑙</m:t>
                          </m:r>
                        </m:sub>
                      </m:sSub>
                      <m:r>
                        <a:rPr lang="zh-CN" altLang="en-US" i="0">
                          <a:latin typeface="Cambria Math" panose="02040503050406030204" pitchFamily="18" charset="0"/>
                        </a:rPr>
                        <m:t>=   </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m:t>
                              </m:r>
                            </m:sub>
                          </m:sSub>
                        </m:den>
                      </m:f>
                      <m:r>
                        <a:rPr lang="zh-CN" altLang="en-US" i="0">
                          <a:latin typeface="Cambria Math" panose="02040503050406030204" pitchFamily="18" charset="0"/>
                        </a:rPr>
                        <m:t> ×</m:t>
                      </m:r>
                      <m:r>
                        <a:rPr lang="zh-CN" altLang="en-US" i="1">
                          <a:latin typeface="Cambria Math" panose="02040503050406030204" pitchFamily="18" charset="0"/>
                        </a:rPr>
                        <m:t>𝑤</m:t>
                      </m:r>
                      <m:r>
                        <a:rPr lang="zh-CN" altLang="en-US" i="0">
                          <a:latin typeface="Cambria Math" panose="02040503050406030204" pitchFamily="18" charset="0"/>
                        </a:rPr>
                        <m:t>= </m:t>
                      </m:r>
                      <m:r>
                        <a:rPr lang="zh-CN" altLang="en-US" i="1">
                          <a:latin typeface="Cambria Math" panose="02040503050406030204" pitchFamily="18" charset="0"/>
                        </a:rPr>
                        <m:t>𝛼</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m:t>
                              </m:r>
                            </m:sub>
                          </m:sSub>
                        </m:den>
                      </m:f>
                      <m:r>
                        <a:rPr lang="zh-CN" altLang="en-US" i="0">
                          <a:latin typeface="Cambria Math" panose="02040503050406030204" pitchFamily="18" charset="0"/>
                        </a:rPr>
                        <m:t> </m:t>
                      </m:r>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493135" y="5661248"/>
                <a:ext cx="2471382" cy="657681"/>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9070</TotalTime>
  <Words>2652</Words>
  <Application>Microsoft Office PowerPoint</Application>
  <PresentationFormat>全屏显示(4:3)</PresentationFormat>
  <Paragraphs>259</Paragraphs>
  <Slides>28</Slides>
  <Notes>19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3" baseType="lpstr">
      <vt:lpstr>仿宋</vt:lpstr>
      <vt:lpstr>华文仿宋</vt:lpstr>
      <vt:lpstr>宋体</vt:lpstr>
      <vt:lpstr>微软雅黑</vt:lpstr>
      <vt:lpstr>Arial</vt:lpstr>
      <vt:lpstr>Calibri</vt:lpstr>
      <vt:lpstr>Cambria Math</vt:lpstr>
      <vt:lpstr>Garamond</vt:lpstr>
      <vt:lpstr>Times New Roman</vt:lpstr>
      <vt:lpstr>Tw Cen MT</vt:lpstr>
      <vt:lpstr>Tw Cen MT Condensed</vt:lpstr>
      <vt:lpstr>Wingdings 3</vt:lpstr>
      <vt:lpstr>积分</vt:lpstr>
      <vt:lpstr>Microsoft Visio 绘图</vt:lpstr>
      <vt:lpstr>Visio</vt:lpstr>
      <vt:lpstr>基于链接和页面内容的主题爬虫算法的研究与应用  Research and Application of the focused crawler based on links and page content of the web</vt:lpstr>
      <vt:lpstr>内容概要</vt:lpstr>
      <vt:lpstr>选题背景及意义</vt:lpstr>
      <vt:lpstr>选题背景及意义</vt:lpstr>
      <vt:lpstr>主要研究内容</vt:lpstr>
      <vt:lpstr>页面主题相关度计算</vt:lpstr>
      <vt:lpstr>现有方法介绍</vt:lpstr>
      <vt:lpstr>存在问题</vt:lpstr>
      <vt:lpstr>基于关键词位置的页面主题相关度计算算法</vt:lpstr>
      <vt:lpstr>基于关键词位置的页面主题相关度计算算法续</vt:lpstr>
      <vt:lpstr>算法伪代码</vt:lpstr>
      <vt:lpstr>实验分析-查准率</vt:lpstr>
      <vt:lpstr>实验分析-算法价值</vt:lpstr>
      <vt:lpstr>主要研究内容</vt:lpstr>
      <vt:lpstr>链接优先级计算</vt:lpstr>
      <vt:lpstr>现有方法介绍</vt:lpstr>
      <vt:lpstr>存在问题</vt:lpstr>
      <vt:lpstr>基于页面主题的Page Rank算法</vt:lpstr>
      <vt:lpstr>基于页面主题的Page Rank算法</vt:lpstr>
      <vt:lpstr>算法伪代码</vt:lpstr>
      <vt:lpstr>实验分析-查准率</vt:lpstr>
      <vt:lpstr>实验分析-算法价值</vt:lpstr>
      <vt:lpstr>主要研究内容</vt:lpstr>
      <vt:lpstr>及时推信息推送系统-jstui.net</vt:lpstr>
      <vt:lpstr>及时推信息推送系统</vt:lpstr>
      <vt:lpstr>及时推信息推送系统界面</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AutoBVT</cp:lastModifiedBy>
  <cp:revision>589</cp:revision>
  <dcterms:created xsi:type="dcterms:W3CDTF">2012-02-21T01:15:48Z</dcterms:created>
  <dcterms:modified xsi:type="dcterms:W3CDTF">2015-05-10T14:43:40Z</dcterms:modified>
</cp:coreProperties>
</file>