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43" r:id="rId1"/>
    <p:sldMasterId id="2147483772" r:id="rId2"/>
  </p:sldMasterIdLst>
  <p:notesMasterIdLst>
    <p:notesMasterId r:id="rId30"/>
  </p:notesMasterIdLst>
  <p:sldIdLst>
    <p:sldId id="259" r:id="rId3"/>
    <p:sldId id="257" r:id="rId4"/>
    <p:sldId id="270" r:id="rId5"/>
    <p:sldId id="299" r:id="rId6"/>
    <p:sldId id="290" r:id="rId7"/>
    <p:sldId id="260" r:id="rId8"/>
    <p:sldId id="273" r:id="rId9"/>
    <p:sldId id="263" r:id="rId10"/>
    <p:sldId id="261" r:id="rId11"/>
    <p:sldId id="292" r:id="rId12"/>
    <p:sldId id="262" r:id="rId13"/>
    <p:sldId id="266" r:id="rId14"/>
    <p:sldId id="267" r:id="rId15"/>
    <p:sldId id="289" r:id="rId16"/>
    <p:sldId id="269" r:id="rId17"/>
    <p:sldId id="295" r:id="rId18"/>
    <p:sldId id="293" r:id="rId19"/>
    <p:sldId id="277" r:id="rId20"/>
    <p:sldId id="294" r:id="rId21"/>
    <p:sldId id="279" r:id="rId22"/>
    <p:sldId id="296" r:id="rId23"/>
    <p:sldId id="298" r:id="rId24"/>
    <p:sldId id="297" r:id="rId25"/>
    <p:sldId id="280" r:id="rId26"/>
    <p:sldId id="281" r:id="rId27"/>
    <p:sldId id="282"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35" autoAdjust="0"/>
  </p:normalViewPr>
  <p:slideViewPr>
    <p:cSldViewPr snapToGrid="0">
      <p:cViewPr varScale="1">
        <p:scale>
          <a:sx n="99" d="100"/>
          <a:sy n="99" d="100"/>
        </p:scale>
        <p:origin x="9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13.wmf"/><Relationship Id="rId1" Type="http://schemas.openxmlformats.org/officeDocument/2006/relationships/image" Target="../media/image25.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9CFF5-BB50-4325-B2A7-079D13392A53}" type="datetimeFigureOut">
              <a:rPr lang="zh-CN" altLang="en-US" smtClean="0"/>
              <a:t>2015/4/1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37D9D-A3A8-461D-AB96-7925DC47A1B3}" type="slidenum">
              <a:rPr lang="zh-CN" altLang="en-US" smtClean="0"/>
              <a:t>‹#›</a:t>
            </a:fld>
            <a:endParaRPr lang="zh-CN" altLang="en-US"/>
          </a:p>
        </p:txBody>
      </p:sp>
    </p:spTree>
    <p:extLst>
      <p:ext uri="{BB962C8B-B14F-4D97-AF65-F5344CB8AC3E}">
        <p14:creationId xmlns:p14="http://schemas.microsoft.com/office/powerpoint/2010/main" val="3371077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各位老师下午好，我今天答辩的内容是基于局部一致性的子空间学习与聚类。</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1</a:t>
            </a:fld>
            <a:endParaRPr lang="zh-CN" altLang="en-US"/>
          </a:p>
        </p:txBody>
      </p:sp>
    </p:spTree>
    <p:extLst>
      <p:ext uri="{BB962C8B-B14F-4D97-AF65-F5344CB8AC3E}">
        <p14:creationId xmlns:p14="http://schemas.microsoft.com/office/powerpoint/2010/main" val="914905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那么我们就要在其线性表示的这一步中进行改进，克服前面所提到的问题。</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10</a:t>
            </a:fld>
            <a:endParaRPr lang="zh-CN" altLang="en-US"/>
          </a:p>
        </p:txBody>
      </p:sp>
    </p:spTree>
    <p:extLst>
      <p:ext uri="{BB962C8B-B14F-4D97-AF65-F5344CB8AC3E}">
        <p14:creationId xmlns:p14="http://schemas.microsoft.com/office/powerpoint/2010/main" val="3524169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为了排除那些很远的邻近点线性表示</a:t>
            </a:r>
            <a:r>
              <a:rPr lang="en-US" altLang="zh-CN" dirty="0" err="1" smtClean="0"/>
              <a:t>x_i</a:t>
            </a:r>
            <a:r>
              <a:rPr lang="zh-CN" altLang="en-US" dirty="0" smtClean="0"/>
              <a:t>，我们就提出了如下的数学模型。</a:t>
            </a:r>
            <a:r>
              <a:rPr lang="zh-CN" altLang="en-US" baseline="0" dirty="0" smtClean="0"/>
              <a:t>  第二项是线性表示，第一项使得在这</a:t>
            </a:r>
            <a:r>
              <a:rPr lang="en-US" altLang="zh-CN" baseline="0" dirty="0" smtClean="0"/>
              <a:t>K</a:t>
            </a:r>
            <a:r>
              <a:rPr lang="zh-CN" altLang="en-US" baseline="0" dirty="0" smtClean="0"/>
              <a:t>个邻近点中很远的点的表示系数接近于</a:t>
            </a:r>
            <a:r>
              <a:rPr lang="en-US" altLang="zh-CN" baseline="0" dirty="0" smtClean="0"/>
              <a:t>0</a:t>
            </a:r>
            <a:r>
              <a:rPr lang="zh-CN" altLang="en-US" baseline="0" dirty="0" smtClean="0"/>
              <a:t>，从而达到排除它线性表示</a:t>
            </a:r>
            <a:r>
              <a:rPr lang="en-US" altLang="zh-CN" baseline="0" dirty="0" err="1" smtClean="0"/>
              <a:t>x_i</a:t>
            </a:r>
            <a:r>
              <a:rPr lang="zh-CN" altLang="en-US" baseline="0" dirty="0" smtClean="0"/>
              <a:t>的目的。</a:t>
            </a:r>
            <a:endParaRPr lang="en-US" altLang="zh-CN" baseline="0" dirty="0" smtClean="0"/>
          </a:p>
        </p:txBody>
      </p:sp>
      <p:sp>
        <p:nvSpPr>
          <p:cNvPr id="4" name="灯片编号占位符 3"/>
          <p:cNvSpPr>
            <a:spLocks noGrp="1"/>
          </p:cNvSpPr>
          <p:nvPr>
            <p:ph type="sldNum" sz="quarter" idx="10"/>
          </p:nvPr>
        </p:nvSpPr>
        <p:spPr/>
        <p:txBody>
          <a:bodyPr/>
          <a:lstStyle/>
          <a:p>
            <a:fld id="{ACE37D9D-A3A8-461D-AB96-7925DC47A1B3}" type="slidenum">
              <a:rPr lang="zh-CN" altLang="en-US" smtClean="0"/>
              <a:t>11</a:t>
            </a:fld>
            <a:endParaRPr lang="zh-CN" altLang="en-US"/>
          </a:p>
        </p:txBody>
      </p:sp>
    </p:spTree>
    <p:extLst>
      <p:ext uri="{BB962C8B-B14F-4D97-AF65-F5344CB8AC3E}">
        <p14:creationId xmlns:p14="http://schemas.microsoft.com/office/powerpoint/2010/main" val="155930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这就是提出的算法的流程，和</a:t>
            </a:r>
            <a:r>
              <a:rPr lang="en-US" altLang="zh-CN" dirty="0" smtClean="0"/>
              <a:t>LLE</a:t>
            </a:r>
            <a:r>
              <a:rPr lang="zh-CN" altLang="en-US" dirty="0" smtClean="0"/>
              <a:t>相比，就是第二步中，求解线性表示系数的方式不一样。</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12</a:t>
            </a:fld>
            <a:endParaRPr lang="zh-CN" altLang="en-US"/>
          </a:p>
        </p:txBody>
      </p:sp>
    </p:spTree>
    <p:extLst>
      <p:ext uri="{BB962C8B-B14F-4D97-AF65-F5344CB8AC3E}">
        <p14:creationId xmlns:p14="http://schemas.microsoft.com/office/powerpoint/2010/main" val="828126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接下来，给出了提出的算法</a:t>
            </a:r>
            <a:r>
              <a:rPr lang="en-US" altLang="zh-CN" dirty="0" smtClean="0"/>
              <a:t>LNE</a:t>
            </a:r>
            <a:r>
              <a:rPr lang="zh-CN" altLang="en-US" dirty="0" smtClean="0"/>
              <a:t>在对</a:t>
            </a:r>
            <a:r>
              <a:rPr lang="en-US" altLang="zh-CN" dirty="0" smtClean="0"/>
              <a:t>Puncture</a:t>
            </a:r>
            <a:r>
              <a:rPr lang="en-US" altLang="zh-CN" baseline="0" dirty="0" smtClean="0"/>
              <a:t> Sphere</a:t>
            </a:r>
            <a:r>
              <a:rPr lang="zh-CN" altLang="en-US" baseline="0" dirty="0" smtClean="0"/>
              <a:t>数据集的降维结果。</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13</a:t>
            </a:fld>
            <a:endParaRPr lang="zh-CN" altLang="en-US"/>
          </a:p>
        </p:txBody>
      </p:sp>
    </p:spTree>
    <p:extLst>
      <p:ext uri="{BB962C8B-B14F-4D97-AF65-F5344CB8AC3E}">
        <p14:creationId xmlns:p14="http://schemas.microsoft.com/office/powerpoint/2010/main" val="3798475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这里只采样了</a:t>
            </a:r>
            <a:r>
              <a:rPr lang="en-US" altLang="zh-CN" dirty="0" smtClean="0"/>
              <a:t>400</a:t>
            </a:r>
            <a:r>
              <a:rPr lang="zh-CN" altLang="en-US" dirty="0" smtClean="0"/>
              <a:t>个点，也就是采样不充分的时候，</a:t>
            </a:r>
            <a:r>
              <a:rPr lang="en-US" altLang="zh-CN" dirty="0" smtClean="0"/>
              <a:t>LLE</a:t>
            </a:r>
            <a:r>
              <a:rPr lang="zh-CN" altLang="en-US" dirty="0" smtClean="0"/>
              <a:t>没有办法对其进行正确的降维。而提出的</a:t>
            </a:r>
            <a:r>
              <a:rPr lang="en-US" altLang="zh-CN" dirty="0" smtClean="0"/>
              <a:t>LNE</a:t>
            </a:r>
            <a:r>
              <a:rPr lang="zh-CN" altLang="en-US" dirty="0" smtClean="0"/>
              <a:t>仍然能够得到很好的降维结果。</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14</a:t>
            </a:fld>
            <a:endParaRPr lang="zh-CN" altLang="en-US"/>
          </a:p>
        </p:txBody>
      </p:sp>
    </p:spTree>
    <p:extLst>
      <p:ext uri="{BB962C8B-B14F-4D97-AF65-F5344CB8AC3E}">
        <p14:creationId xmlns:p14="http://schemas.microsoft.com/office/powerpoint/2010/main" val="485323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这里报道了</a:t>
            </a:r>
            <a:r>
              <a:rPr lang="en-US" altLang="zh-CN" dirty="0" smtClean="0"/>
              <a:t>LNE</a:t>
            </a:r>
            <a:r>
              <a:rPr lang="zh-CN" altLang="en-US" dirty="0" smtClean="0"/>
              <a:t>对</a:t>
            </a:r>
            <a:r>
              <a:rPr lang="en-US" altLang="zh-CN" dirty="0" smtClean="0"/>
              <a:t>Yale Extended B</a:t>
            </a:r>
            <a:r>
              <a:rPr lang="zh-CN" altLang="en-US" dirty="0" smtClean="0"/>
              <a:t>中第一个人的</a:t>
            </a:r>
            <a:r>
              <a:rPr lang="en-US" altLang="zh-CN" dirty="0" smtClean="0"/>
              <a:t>64</a:t>
            </a:r>
            <a:r>
              <a:rPr lang="zh-CN" altLang="en-US" dirty="0" smtClean="0"/>
              <a:t>张图像的降维结果，左边给出了部分样本图像。这些图像主要是拍摄时光照强度和光源的方位在变化。</a:t>
            </a:r>
            <a:endParaRPr lang="en-US" altLang="zh-CN" dirty="0" smtClean="0"/>
          </a:p>
          <a:p>
            <a:r>
              <a:rPr lang="zh-CN" altLang="en-US" dirty="0" smtClean="0"/>
              <a:t>我们才用</a:t>
            </a:r>
            <a:r>
              <a:rPr lang="en-US" altLang="zh-CN" dirty="0" smtClean="0"/>
              <a:t>LNE</a:t>
            </a:r>
            <a:r>
              <a:rPr lang="zh-CN" altLang="en-US" dirty="0" smtClean="0"/>
              <a:t>将这些图像从</a:t>
            </a:r>
            <a:r>
              <a:rPr lang="en-US" altLang="zh-CN" dirty="0" smtClean="0"/>
              <a:t>1024</a:t>
            </a:r>
            <a:r>
              <a:rPr lang="zh-CN" altLang="en-US" dirty="0" smtClean="0"/>
              <a:t>维降维到</a:t>
            </a:r>
            <a:r>
              <a:rPr lang="en-US" altLang="zh-CN" dirty="0" smtClean="0"/>
              <a:t>2</a:t>
            </a:r>
            <a:r>
              <a:rPr lang="zh-CN" altLang="en-US" dirty="0" smtClean="0"/>
              <a:t>维。</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15</a:t>
            </a:fld>
            <a:endParaRPr lang="zh-CN" altLang="en-US"/>
          </a:p>
        </p:txBody>
      </p:sp>
    </p:spTree>
    <p:extLst>
      <p:ext uri="{BB962C8B-B14F-4D97-AF65-F5344CB8AC3E}">
        <p14:creationId xmlns:p14="http://schemas.microsoft.com/office/powerpoint/2010/main" val="2663772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但是前面提到算法依然存在一些问题。</a:t>
            </a:r>
            <a:endParaRPr lang="en-US" altLang="zh-CN" dirty="0" smtClean="0"/>
          </a:p>
          <a:p>
            <a:r>
              <a:rPr lang="zh-CN" altLang="en-US" dirty="0" smtClean="0"/>
              <a:t>第一，这些局部算法都需要设定邻近点的个数</a:t>
            </a:r>
            <a:r>
              <a:rPr lang="en-US" altLang="zh-CN" dirty="0" smtClean="0"/>
              <a:t>K</a:t>
            </a:r>
            <a:r>
              <a:rPr lang="zh-CN" altLang="en-US" dirty="0" smtClean="0"/>
              <a:t>。并且算法对参数</a:t>
            </a:r>
            <a:r>
              <a:rPr lang="en-US" altLang="zh-CN" dirty="0" smtClean="0"/>
              <a:t>K</a:t>
            </a:r>
            <a:r>
              <a:rPr lang="zh-CN" altLang="en-US" dirty="0" smtClean="0"/>
              <a:t>比较敏感。</a:t>
            </a:r>
            <a:endParaRPr lang="en-US" altLang="zh-CN" dirty="0" smtClean="0"/>
          </a:p>
          <a:p>
            <a:r>
              <a:rPr lang="zh-CN" altLang="en-US" dirty="0" smtClean="0"/>
              <a:t>第二，它们都没有办法处理大规模数据和外样本数据。</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16</a:t>
            </a:fld>
            <a:endParaRPr lang="zh-CN" altLang="en-US"/>
          </a:p>
        </p:txBody>
      </p:sp>
    </p:spTree>
    <p:extLst>
      <p:ext uri="{BB962C8B-B14F-4D97-AF65-F5344CB8AC3E}">
        <p14:creationId xmlns:p14="http://schemas.microsoft.com/office/powerpoint/2010/main" val="584460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所以我们提出了一种新的衡量数据相似性的方法，也就是一种新的构建相似性图的方法。</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17</a:t>
            </a:fld>
            <a:endParaRPr lang="zh-CN" altLang="en-US"/>
          </a:p>
        </p:txBody>
      </p:sp>
    </p:spTree>
    <p:extLst>
      <p:ext uri="{BB962C8B-B14F-4D97-AF65-F5344CB8AC3E}">
        <p14:creationId xmlns:p14="http://schemas.microsoft.com/office/powerpoint/2010/main" val="3697553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提出算法的数学模型是这样的。在式子中，第二项是对于一个数据点，用其他所有数据点来线性表示它得到的重构误差，第一项是我们限制使用不在同一个局部块中</a:t>
            </a:r>
            <a:r>
              <a:rPr lang="zh-CN" altLang="en-US" baseline="0" dirty="0" smtClean="0"/>
              <a:t> 的点来线性表示</a:t>
            </a:r>
            <a:r>
              <a:rPr lang="en-US" altLang="zh-CN" baseline="0" dirty="0" err="1" smtClean="0"/>
              <a:t>x_i</a:t>
            </a:r>
            <a:r>
              <a:rPr lang="en-US" altLang="zh-CN" baseline="0" dirty="0" smtClean="0"/>
              <a:t>.  </a:t>
            </a:r>
            <a:r>
              <a:rPr lang="zh-CN" altLang="en-US" baseline="0" dirty="0" smtClean="0"/>
              <a:t>这里最主要的是重构的时候，选用了所有点进行线性重构，而不是前面的方法中选择</a:t>
            </a:r>
            <a:r>
              <a:rPr lang="en-US" altLang="zh-CN" baseline="0" dirty="0" smtClean="0"/>
              <a:t>K</a:t>
            </a:r>
            <a:r>
              <a:rPr lang="zh-CN" altLang="en-US" baseline="0" dirty="0" smtClean="0"/>
              <a:t>个邻近点进行线性重构。</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那么这样就</a:t>
            </a:r>
            <a:r>
              <a:rPr lang="zh-CN" altLang="en-US" sz="1200" b="1" dirty="0" smtClean="0">
                <a:solidFill>
                  <a:srgbClr val="0070C0"/>
                </a:solidFill>
              </a:rPr>
              <a:t>不用设定</a:t>
            </a:r>
            <a:r>
              <a:rPr lang="zh-CN" altLang="en-US" sz="1200" b="1" dirty="0" smtClean="0">
                <a:solidFill>
                  <a:srgbClr val="FF0000"/>
                </a:solidFill>
              </a:rPr>
              <a:t>邻近点的个数</a:t>
            </a:r>
            <a:r>
              <a:rPr lang="en-US" altLang="zh-CN" sz="1200" b="1" i="1" dirty="0" smtClean="0">
                <a:solidFill>
                  <a:srgbClr val="FF0000"/>
                </a:solidFill>
              </a:rPr>
              <a:t>k</a:t>
            </a:r>
            <a:r>
              <a:rPr lang="zh-CN" altLang="en-US" sz="1200" b="1" i="1" dirty="0" smtClean="0">
                <a:solidFill>
                  <a:srgbClr val="FF0000"/>
                </a:solidFill>
              </a:rPr>
              <a:t>，</a:t>
            </a:r>
            <a:r>
              <a:rPr lang="zh-CN" altLang="en-US" sz="1200" b="1" dirty="0" smtClean="0">
                <a:solidFill>
                  <a:srgbClr val="FF0000"/>
                </a:solidFill>
              </a:rPr>
              <a:t>算法自动为每一个数据点</a:t>
            </a:r>
            <a:r>
              <a:rPr lang="zh-CN" altLang="en-US" sz="1200" b="1" dirty="0" smtClean="0">
                <a:solidFill>
                  <a:srgbClr val="0070C0"/>
                </a:solidFill>
              </a:rPr>
              <a:t>动态地</a:t>
            </a:r>
            <a:r>
              <a:rPr lang="zh-CN" altLang="en-US" sz="1200" b="1" dirty="0" smtClean="0">
                <a:solidFill>
                  <a:srgbClr val="FF0000"/>
                </a:solidFill>
              </a:rPr>
              <a:t>选择邻近点。</a:t>
            </a:r>
            <a:endParaRPr lang="zh-CN" altLang="en-US" sz="1200" b="1" i="1" dirty="0" smtClean="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18</a:t>
            </a:fld>
            <a:endParaRPr lang="zh-CN" altLang="en-US"/>
          </a:p>
        </p:txBody>
      </p:sp>
    </p:spTree>
    <p:extLst>
      <p:ext uri="{BB962C8B-B14F-4D97-AF65-F5344CB8AC3E}">
        <p14:creationId xmlns:p14="http://schemas.microsoft.com/office/powerpoint/2010/main" val="2238770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相似性图构建好了后，我们可以将其应用到</a:t>
            </a:r>
            <a:r>
              <a:rPr lang="en-US" altLang="zh-CN" dirty="0" smtClean="0"/>
              <a:t>Graph</a:t>
            </a:r>
            <a:r>
              <a:rPr lang="en-US" altLang="zh-CN" baseline="0" dirty="0" smtClean="0"/>
              <a:t> Embedding</a:t>
            </a:r>
            <a:r>
              <a:rPr lang="zh-CN" altLang="en-US" baseline="0" dirty="0" smtClean="0"/>
              <a:t>的框架中，进行子空间学习实现数据降维任务。</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19</a:t>
            </a:fld>
            <a:endParaRPr lang="zh-CN" altLang="en-US"/>
          </a:p>
        </p:txBody>
      </p:sp>
    </p:spTree>
    <p:extLst>
      <p:ext uri="{BB962C8B-B14F-4D97-AF65-F5344CB8AC3E}">
        <p14:creationId xmlns:p14="http://schemas.microsoft.com/office/powerpoint/2010/main" val="3229565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我将从如下三个方面进行阐述，首先介绍选题背景及意义。</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2</a:t>
            </a:fld>
            <a:endParaRPr lang="zh-CN" altLang="en-US"/>
          </a:p>
        </p:txBody>
      </p:sp>
    </p:spTree>
    <p:extLst>
      <p:ext uri="{BB962C8B-B14F-4D97-AF65-F5344CB8AC3E}">
        <p14:creationId xmlns:p14="http://schemas.microsoft.com/office/powerpoint/2010/main" val="4168499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我们采用的是将相似性图应用到由浙江大学何晓飞教授在</a:t>
            </a:r>
            <a:r>
              <a:rPr lang="en-US" altLang="zh-CN" dirty="0" smtClean="0"/>
              <a:t>2005</a:t>
            </a:r>
            <a:r>
              <a:rPr lang="zh-CN" altLang="en-US" dirty="0" smtClean="0"/>
              <a:t>年</a:t>
            </a:r>
            <a:r>
              <a:rPr lang="en-US" altLang="zh-CN" dirty="0" smtClean="0"/>
              <a:t>ICCV</a:t>
            </a:r>
            <a:r>
              <a:rPr lang="zh-CN" altLang="en-US" dirty="0" smtClean="0"/>
              <a:t>上提出的</a:t>
            </a:r>
            <a:r>
              <a:rPr lang="en-US" altLang="zh-CN" dirty="0" smtClean="0"/>
              <a:t>NPE</a:t>
            </a:r>
            <a:r>
              <a:rPr lang="zh-CN" altLang="en-US" dirty="0" smtClean="0"/>
              <a:t>算法的框架中。</a:t>
            </a:r>
            <a:r>
              <a:rPr lang="en-US" altLang="zh-CN" dirty="0" smtClean="0"/>
              <a:t>NPE</a:t>
            </a:r>
            <a:r>
              <a:rPr lang="zh-CN" altLang="en-US" dirty="0" smtClean="0"/>
              <a:t>的主要思想是认为数据投影是一个线性映射，这种映射保持了相似性关系。那么就将相似性嵌入的问题</a:t>
            </a:r>
            <a:r>
              <a:rPr lang="en-US" altLang="zh-CN" dirty="0" smtClean="0"/>
              <a:t>1</a:t>
            </a:r>
            <a:r>
              <a:rPr lang="zh-CN" altLang="en-US" dirty="0" smtClean="0"/>
              <a:t>转换为了问题</a:t>
            </a:r>
            <a:r>
              <a:rPr lang="en-US" altLang="zh-CN" dirty="0" smtClean="0"/>
              <a:t>2</a:t>
            </a:r>
            <a:r>
              <a:rPr lang="zh-CN" altLang="en-US" dirty="0" smtClean="0"/>
              <a:t>，而通过拉格朗日算法可以将问题</a:t>
            </a:r>
            <a:r>
              <a:rPr lang="en-US" altLang="zh-CN" dirty="0" smtClean="0"/>
              <a:t>2</a:t>
            </a:r>
            <a:r>
              <a:rPr lang="zh-CN" altLang="en-US" dirty="0" smtClean="0"/>
              <a:t>转换为问题</a:t>
            </a:r>
            <a:r>
              <a:rPr lang="en-US" altLang="zh-CN" dirty="0" smtClean="0"/>
              <a:t>3</a:t>
            </a:r>
            <a:r>
              <a:rPr lang="zh-CN" altLang="en-US" dirty="0" smtClean="0"/>
              <a:t>这样的特征值求解问题。求得的一组最小特征值对应的特征向量就构成了投影矩阵</a:t>
            </a:r>
            <a:r>
              <a:rPr lang="en-US" altLang="zh-CN" dirty="0" smtClean="0"/>
              <a:t>P</a:t>
            </a:r>
            <a:r>
              <a:rPr lang="zh-CN" altLang="en-US" dirty="0" smtClean="0"/>
              <a:t>。</a:t>
            </a:r>
            <a:endParaRPr lang="en-US" altLang="zh-CN" dirty="0" smtClean="0"/>
          </a:p>
          <a:p>
            <a:r>
              <a:rPr lang="zh-CN" altLang="en-US" dirty="0" smtClean="0"/>
              <a:t>对于新来的外样本数据，只要用其投影矩阵</a:t>
            </a:r>
            <a:r>
              <a:rPr lang="en-US" altLang="zh-CN" dirty="0" smtClean="0"/>
              <a:t>P</a:t>
            </a:r>
            <a:r>
              <a:rPr lang="zh-CN" altLang="en-US" dirty="0" smtClean="0"/>
              <a:t>进行投影就可以求得其低维表示。</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20</a:t>
            </a:fld>
            <a:endParaRPr lang="zh-CN" altLang="en-US"/>
          </a:p>
        </p:txBody>
      </p:sp>
    </p:spTree>
    <p:extLst>
      <p:ext uri="{BB962C8B-B14F-4D97-AF65-F5344CB8AC3E}">
        <p14:creationId xmlns:p14="http://schemas.microsoft.com/office/powerpoint/2010/main" val="3715140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这里给出了使用我们提出的算法</a:t>
            </a:r>
            <a:r>
              <a:rPr lang="en-US" altLang="zh-CN" dirty="0" smtClean="0"/>
              <a:t>LLR</a:t>
            </a:r>
            <a:r>
              <a:rPr lang="zh-CN" altLang="en-US" dirty="0" smtClean="0"/>
              <a:t>构建的相似性图，然后嵌入到</a:t>
            </a:r>
            <a:r>
              <a:rPr lang="en-US" altLang="zh-CN" dirty="0" smtClean="0"/>
              <a:t>NPE</a:t>
            </a:r>
            <a:r>
              <a:rPr lang="zh-CN" altLang="en-US" dirty="0" smtClean="0"/>
              <a:t>框架中进行数据降维，并将降维的结果用最近邻分类器进行分类，用分类的精度衡量降维的效果。</a:t>
            </a:r>
            <a:endParaRPr lang="en-US" altLang="zh-CN" dirty="0" smtClean="0"/>
          </a:p>
          <a:p>
            <a:r>
              <a:rPr lang="zh-CN" altLang="en-US" dirty="0" smtClean="0"/>
              <a:t>从表中可以看出，在对</a:t>
            </a:r>
            <a:r>
              <a:rPr lang="en-US" altLang="zh-CN" dirty="0" smtClean="0"/>
              <a:t>Extended Yale</a:t>
            </a:r>
            <a:r>
              <a:rPr lang="en-US" altLang="zh-CN" baseline="0" dirty="0" smtClean="0"/>
              <a:t> B</a:t>
            </a:r>
            <a:r>
              <a:rPr lang="zh-CN" altLang="en-US" baseline="0" dirty="0" smtClean="0"/>
              <a:t>人脸数据集中的</a:t>
            </a:r>
            <a:r>
              <a:rPr lang="en-US" altLang="zh-CN" baseline="0" dirty="0" smtClean="0"/>
              <a:t>38</a:t>
            </a:r>
            <a:r>
              <a:rPr lang="zh-CN" altLang="en-US" baseline="0" dirty="0" smtClean="0"/>
              <a:t>个人进行分类，训练样本较少的时候我们的算法有明显的优势。其他情况下也比较领先。</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21</a:t>
            </a:fld>
            <a:endParaRPr lang="zh-CN" altLang="en-US"/>
          </a:p>
        </p:txBody>
      </p:sp>
    </p:spTree>
    <p:extLst>
      <p:ext uri="{BB962C8B-B14F-4D97-AF65-F5344CB8AC3E}">
        <p14:creationId xmlns:p14="http://schemas.microsoft.com/office/powerpoint/2010/main" val="1240887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接下来介绍将相似性图应用到谱聚类的框架中进行子空间聚类实现数据聚类任务。</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22</a:t>
            </a:fld>
            <a:endParaRPr lang="zh-CN" altLang="en-US"/>
          </a:p>
        </p:txBody>
      </p:sp>
    </p:spTree>
    <p:extLst>
      <p:ext uri="{BB962C8B-B14F-4D97-AF65-F5344CB8AC3E}">
        <p14:creationId xmlns:p14="http://schemas.microsoft.com/office/powerpoint/2010/main" val="695485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谱聚类先要得到相似性图。然后进行拉普拉斯降维，然后在降维的结果上进行</a:t>
            </a:r>
            <a:r>
              <a:rPr lang="en-US" altLang="zh-CN" dirty="0" smtClean="0"/>
              <a:t>K-MEANS</a:t>
            </a:r>
            <a:r>
              <a:rPr lang="zh-CN" altLang="en-US" dirty="0" smtClean="0"/>
              <a:t>聚类，从而达到数据聚类的目的。</a:t>
            </a:r>
            <a:endParaRPr lang="en-US" altLang="zh-CN" dirty="0" smtClean="0"/>
          </a:p>
          <a:p>
            <a:r>
              <a:rPr lang="zh-CN" altLang="en-US" dirty="0" smtClean="0"/>
              <a:t>去年在</a:t>
            </a:r>
            <a:r>
              <a:rPr lang="en-US" altLang="zh-CN" dirty="0" smtClean="0"/>
              <a:t>PAMI</a:t>
            </a:r>
            <a:r>
              <a:rPr lang="zh-CN" altLang="en-US" dirty="0" smtClean="0"/>
              <a:t>上发表的稀疏子空间聚类、低秩表示的聚类都是先用稀疏表示，或者低秩表示求得相似性图，然后应用到谱聚类框架下进行数据聚类的。</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23</a:t>
            </a:fld>
            <a:endParaRPr lang="zh-CN" altLang="en-US"/>
          </a:p>
        </p:txBody>
      </p:sp>
    </p:spTree>
    <p:extLst>
      <p:ext uri="{BB962C8B-B14F-4D97-AF65-F5344CB8AC3E}">
        <p14:creationId xmlns:p14="http://schemas.microsoft.com/office/powerpoint/2010/main" val="2681088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这里报道了提出的算法</a:t>
            </a:r>
            <a:r>
              <a:rPr lang="en-US" altLang="zh-CN" dirty="0" smtClean="0"/>
              <a:t>LLR</a:t>
            </a:r>
            <a:r>
              <a:rPr lang="zh-CN" altLang="en-US" dirty="0" smtClean="0"/>
              <a:t>构建的相似性图对</a:t>
            </a:r>
            <a:r>
              <a:rPr lang="en-US" altLang="zh-CN" dirty="0" smtClean="0"/>
              <a:t>AR</a:t>
            </a:r>
            <a:r>
              <a:rPr lang="zh-CN" altLang="en-US" dirty="0" smtClean="0"/>
              <a:t>数据集进行聚类的聚类精度。可以看出类的个数从</a:t>
            </a:r>
            <a:r>
              <a:rPr lang="en-US" altLang="zh-CN" dirty="0" smtClean="0"/>
              <a:t>30-100</a:t>
            </a:r>
            <a:r>
              <a:rPr lang="zh-CN" altLang="en-US" dirty="0" smtClean="0"/>
              <a:t>个，</a:t>
            </a:r>
            <a:r>
              <a:rPr lang="en-US" altLang="zh-CN" dirty="0" smtClean="0"/>
              <a:t>LLR</a:t>
            </a:r>
            <a:r>
              <a:rPr lang="zh-CN" altLang="en-US" dirty="0" smtClean="0"/>
              <a:t>的聚类精度一直保持在</a:t>
            </a:r>
            <a:r>
              <a:rPr lang="en-US" altLang="zh-CN" dirty="0" smtClean="0"/>
              <a:t>80%</a:t>
            </a:r>
            <a:r>
              <a:rPr lang="zh-CN" altLang="en-US" dirty="0" smtClean="0"/>
              <a:t>以上，并一直好于其它四个聚类算法。</a:t>
            </a:r>
            <a:r>
              <a:rPr lang="en-US" altLang="zh-CN" dirty="0" smtClean="0"/>
              <a:t>L1-graph</a:t>
            </a:r>
            <a:r>
              <a:rPr lang="zh-CN" altLang="en-US" dirty="0" smtClean="0"/>
              <a:t>相似性图就是使用系数表示方法构建的相似性图。</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24</a:t>
            </a:fld>
            <a:endParaRPr lang="zh-CN" altLang="en-US"/>
          </a:p>
        </p:txBody>
      </p:sp>
    </p:spTree>
    <p:extLst>
      <p:ext uri="{BB962C8B-B14F-4D97-AF65-F5344CB8AC3E}">
        <p14:creationId xmlns:p14="http://schemas.microsoft.com/office/powerpoint/2010/main" val="314669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这里报道了提出的算法</a:t>
            </a:r>
            <a:r>
              <a:rPr lang="en-US" altLang="zh-CN" dirty="0" smtClean="0"/>
              <a:t>LLR</a:t>
            </a:r>
            <a:r>
              <a:rPr lang="zh-CN" altLang="en-US" dirty="0" smtClean="0"/>
              <a:t>的构建相似性图的时间消耗</a:t>
            </a:r>
            <a:r>
              <a:rPr lang="en-US" altLang="zh-CN" dirty="0" smtClean="0"/>
              <a:t>T1</a:t>
            </a:r>
            <a:r>
              <a:rPr lang="zh-CN" altLang="en-US" dirty="0" smtClean="0"/>
              <a:t>。可以看出在对</a:t>
            </a:r>
            <a:r>
              <a:rPr lang="en-US" altLang="zh-CN" dirty="0" smtClean="0"/>
              <a:t>AR</a:t>
            </a:r>
            <a:r>
              <a:rPr lang="zh-CN" altLang="en-US" dirty="0" smtClean="0"/>
              <a:t>数据集中</a:t>
            </a:r>
            <a:r>
              <a:rPr lang="en-US" altLang="zh-CN" dirty="0" smtClean="0"/>
              <a:t>100</a:t>
            </a:r>
            <a:r>
              <a:rPr lang="zh-CN" altLang="en-US" dirty="0" smtClean="0"/>
              <a:t>个类进行聚类时，在聚类精度</a:t>
            </a:r>
            <a:r>
              <a:rPr lang="en-US" altLang="zh-CN" dirty="0" smtClean="0"/>
              <a:t>AC</a:t>
            </a:r>
            <a:r>
              <a:rPr lang="zh-CN" altLang="en-US" dirty="0" smtClean="0"/>
              <a:t>和</a:t>
            </a:r>
            <a:r>
              <a:rPr lang="en-US" altLang="zh-CN" dirty="0" smtClean="0"/>
              <a:t>NMI</a:t>
            </a:r>
            <a:r>
              <a:rPr lang="zh-CN" altLang="en-US" dirty="0" smtClean="0"/>
              <a:t>两个指标上都高于其他算法，在时间耗费上远低于稀疏表示的方法，也比</a:t>
            </a:r>
            <a:r>
              <a:rPr lang="en-US" altLang="zh-CN" dirty="0" smtClean="0"/>
              <a:t>LOW-RANK</a:t>
            </a:r>
            <a:r>
              <a:rPr lang="zh-CN" altLang="en-US" dirty="0" smtClean="0"/>
              <a:t>方法的时间消耗少了很多。但还是比局部算法</a:t>
            </a:r>
            <a:r>
              <a:rPr lang="en-US" altLang="zh-CN" dirty="0" smtClean="0"/>
              <a:t>LLE</a:t>
            </a:r>
            <a:r>
              <a:rPr lang="zh-CN" altLang="en-US" dirty="0" smtClean="0"/>
              <a:t>和</a:t>
            </a:r>
            <a:r>
              <a:rPr lang="en-US" altLang="zh-CN" dirty="0" smtClean="0"/>
              <a:t>LE</a:t>
            </a:r>
            <a:r>
              <a:rPr lang="zh-CN" altLang="en-US" dirty="0" smtClean="0"/>
              <a:t>时间消耗要多。</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25</a:t>
            </a:fld>
            <a:endParaRPr lang="zh-CN" altLang="en-US"/>
          </a:p>
        </p:txBody>
      </p:sp>
    </p:spTree>
    <p:extLst>
      <p:ext uri="{BB962C8B-B14F-4D97-AF65-F5344CB8AC3E}">
        <p14:creationId xmlns:p14="http://schemas.microsoft.com/office/powerpoint/2010/main" val="3756366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在毕业设计中，提出了两种新的的方法用于衡量数据间的相似性</a:t>
            </a:r>
            <a:endParaRPr lang="en-US" altLang="zh-CN" dirty="0" smtClean="0"/>
          </a:p>
          <a:p>
            <a:r>
              <a:rPr lang="zh-CN" altLang="en-US" smtClean="0"/>
              <a:t>并验证了局部一致性在构建相似性图的重要作用。</a:t>
            </a:r>
            <a:endParaRPr lang="zh-CN" altLang="en-US"/>
          </a:p>
        </p:txBody>
      </p:sp>
      <p:sp>
        <p:nvSpPr>
          <p:cNvPr id="4" name="灯片编号占位符 3"/>
          <p:cNvSpPr>
            <a:spLocks noGrp="1"/>
          </p:cNvSpPr>
          <p:nvPr>
            <p:ph type="sldNum" sz="quarter" idx="10"/>
          </p:nvPr>
        </p:nvSpPr>
        <p:spPr/>
        <p:txBody>
          <a:bodyPr/>
          <a:lstStyle/>
          <a:p>
            <a:fld id="{ACE37D9D-A3A8-461D-AB96-7925DC47A1B3}" type="slidenum">
              <a:rPr lang="zh-CN" altLang="en-US" smtClean="0"/>
              <a:t>26</a:t>
            </a:fld>
            <a:endParaRPr lang="zh-CN" altLang="en-US"/>
          </a:p>
        </p:txBody>
      </p:sp>
    </p:spTree>
    <p:extLst>
      <p:ext uri="{BB962C8B-B14F-4D97-AF65-F5344CB8AC3E}">
        <p14:creationId xmlns:p14="http://schemas.microsoft.com/office/powerpoint/2010/main" val="3389575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现在我们已经进入了大数据时代，左边给出了</a:t>
            </a:r>
            <a:r>
              <a:rPr lang="en-US" altLang="zh-CN" dirty="0" smtClean="0"/>
              <a:t>IDC</a:t>
            </a:r>
            <a:r>
              <a:rPr lang="zh-CN" altLang="en-US" dirty="0" smtClean="0"/>
              <a:t>关于三家公司的数据处理量的统计分析结果。可以看出数据的量是非常大的。而另一个方面上，在生物医学研究方面经常面临处理超高维度的数据。如：人类的基因的碱基对大约有</a:t>
            </a:r>
            <a:r>
              <a:rPr lang="en-US" altLang="zh-CN" dirty="0" smtClean="0"/>
              <a:t>30</a:t>
            </a:r>
            <a:r>
              <a:rPr lang="zh-CN" altLang="en-US" dirty="0" smtClean="0"/>
              <a:t>亿个，而控制某种疾病的碱基对只有几个或几十个，那么数据分析技术就尤为重要了。</a:t>
            </a:r>
            <a:endParaRPr lang="en-US" altLang="zh-CN" dirty="0" smtClean="0"/>
          </a:p>
          <a:p>
            <a:r>
              <a:rPr lang="zh-CN" altLang="en-US" dirty="0" smtClean="0"/>
              <a:t>再者，我们实验室的</a:t>
            </a:r>
            <a:r>
              <a:rPr lang="en-US" altLang="zh-CN" dirty="0" smtClean="0"/>
              <a:t>Miner on Web</a:t>
            </a:r>
            <a:r>
              <a:rPr lang="zh-CN" altLang="en-US" dirty="0" smtClean="0"/>
              <a:t>数据挖掘系统也需要先进的数据分析技术进行支持。</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3</a:t>
            </a:fld>
            <a:endParaRPr lang="zh-CN" altLang="en-US"/>
          </a:p>
        </p:txBody>
      </p:sp>
    </p:spTree>
    <p:extLst>
      <p:ext uri="{BB962C8B-B14F-4D97-AF65-F5344CB8AC3E}">
        <p14:creationId xmlns:p14="http://schemas.microsoft.com/office/powerpoint/2010/main" val="2448175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在该项目中，主要研究图像、文本等数据的降维和聚类问题。</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4</a:t>
            </a:fld>
            <a:endParaRPr lang="zh-CN" altLang="en-US"/>
          </a:p>
        </p:txBody>
      </p:sp>
    </p:spTree>
    <p:extLst>
      <p:ext uri="{BB962C8B-B14F-4D97-AF65-F5344CB8AC3E}">
        <p14:creationId xmlns:p14="http://schemas.microsoft.com/office/powerpoint/2010/main" val="59667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具体而言分为四个部分。第一个部分就提出一个基于流形学习的非线性降维方法。</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5</a:t>
            </a:fld>
            <a:endParaRPr lang="zh-CN" altLang="en-US"/>
          </a:p>
        </p:txBody>
      </p:sp>
    </p:spTree>
    <p:extLst>
      <p:ext uri="{BB962C8B-B14F-4D97-AF65-F5344CB8AC3E}">
        <p14:creationId xmlns:p14="http://schemas.microsoft.com/office/powerpoint/2010/main" val="3218360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谈到基于流形学习的非线性降维方法，我们先看看流形的定义。在拓扑学中认为局部同胚于欧式空间的拓扑空间就是流形。</a:t>
            </a:r>
            <a:endParaRPr lang="en-US" altLang="zh-CN" dirty="0" smtClean="0"/>
          </a:p>
          <a:p>
            <a:r>
              <a:rPr lang="zh-CN" altLang="en-US" dirty="0" smtClean="0"/>
              <a:t>如图地球表面是在一个三维观测空间中的，而实质上，我们往往将地球表面上的一小块用一个平面来代替。如四川大学图书馆附近的地图。那么地球表面实际上是处于二维流形上的。流形学习就是要保持这种局部关系，从而达到保持数据全局结构的目的。如右图，就是在找到一个转换函数将三维空间中一条曲线上的点转换到一条直线上。也就是用一组一维数据的点表示一组三维数据点。</a:t>
            </a:r>
            <a:endParaRPr lang="en-US" altLang="zh-CN" dirty="0" smtClean="0"/>
          </a:p>
        </p:txBody>
      </p:sp>
      <p:sp>
        <p:nvSpPr>
          <p:cNvPr id="4" name="灯片编号占位符 3"/>
          <p:cNvSpPr>
            <a:spLocks noGrp="1"/>
          </p:cNvSpPr>
          <p:nvPr>
            <p:ph type="sldNum" sz="quarter" idx="10"/>
          </p:nvPr>
        </p:nvSpPr>
        <p:spPr/>
        <p:txBody>
          <a:bodyPr/>
          <a:lstStyle/>
          <a:p>
            <a:fld id="{ACE37D9D-A3A8-461D-AB96-7925DC47A1B3}" type="slidenum">
              <a:rPr lang="zh-CN" altLang="en-US" smtClean="0"/>
              <a:t>6</a:t>
            </a:fld>
            <a:endParaRPr lang="zh-CN" altLang="en-US"/>
          </a:p>
        </p:txBody>
      </p:sp>
    </p:spTree>
    <p:extLst>
      <p:ext uri="{BB962C8B-B14F-4D97-AF65-F5344CB8AC3E}">
        <p14:creationId xmlns:p14="http://schemas.microsoft.com/office/powerpoint/2010/main" val="3517904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再者，</a:t>
            </a:r>
            <a:r>
              <a:rPr lang="en-US" altLang="zh-CN" dirty="0" smtClean="0"/>
              <a:t>2000</a:t>
            </a:r>
            <a:r>
              <a:rPr lang="zh-CN" altLang="en-US" dirty="0" smtClean="0"/>
              <a:t>年</a:t>
            </a:r>
            <a:r>
              <a:rPr lang="en-US" altLang="zh-CN" sz="1200" dirty="0" smtClean="0"/>
              <a:t>SEUNG</a:t>
            </a:r>
            <a:r>
              <a:rPr lang="zh-CN" altLang="en-US" sz="1200" dirty="0" smtClean="0"/>
              <a:t>等人在</a:t>
            </a:r>
            <a:r>
              <a:rPr lang="en-US" altLang="zh-CN" sz="1200" dirty="0" smtClean="0"/>
              <a:t>《</a:t>
            </a:r>
            <a:r>
              <a:rPr lang="zh-CN" altLang="en-US" sz="1200" dirty="0" smtClean="0"/>
              <a:t>科学</a:t>
            </a:r>
            <a:r>
              <a:rPr lang="en-US" altLang="zh-CN" sz="1200" dirty="0" smtClean="0"/>
              <a:t>》</a:t>
            </a:r>
            <a:r>
              <a:rPr lang="zh-CN" altLang="en-US" sz="1200" dirty="0" smtClean="0"/>
              <a:t>期刊上发表论文认为人的视觉感知系统感知自然图像也是以流形的方式感知的。如图中，一个人脸图像的维度很高，而同一个人的图像只是拍照的角度不一样。那么就用一组三维空间中的点就可以表示维度很高的一组图像数据。文章中提出我们观测到的高维数据往往采样于低维流形上的。</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7</a:t>
            </a:fld>
            <a:endParaRPr lang="zh-CN" altLang="en-US"/>
          </a:p>
        </p:txBody>
      </p:sp>
    </p:spTree>
    <p:extLst>
      <p:ext uri="{BB962C8B-B14F-4D97-AF65-F5344CB8AC3E}">
        <p14:creationId xmlns:p14="http://schemas.microsoft.com/office/powerpoint/2010/main" val="25810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为了保持数据之间的关系，</a:t>
            </a:r>
            <a:r>
              <a:rPr lang="en-US" altLang="zh-CN" sz="1200" dirty="0" smtClean="0"/>
              <a:t>ROWEIS </a:t>
            </a:r>
            <a:r>
              <a:rPr lang="zh-CN" altLang="en-US" sz="1200" dirty="0" smtClean="0"/>
              <a:t>等人在</a:t>
            </a:r>
            <a:r>
              <a:rPr lang="en-US" altLang="zh-CN" sz="1200" dirty="0" smtClean="0"/>
              <a:t>《</a:t>
            </a:r>
            <a:r>
              <a:rPr lang="zh-CN" altLang="en-US" sz="1200" dirty="0" smtClean="0"/>
              <a:t>科学</a:t>
            </a:r>
            <a:r>
              <a:rPr lang="en-US" altLang="zh-CN" sz="1200" dirty="0" smtClean="0"/>
              <a:t>》</a:t>
            </a:r>
            <a:r>
              <a:rPr lang="zh-CN" altLang="en-US" sz="1200" dirty="0" smtClean="0"/>
              <a:t>期刊上发表了</a:t>
            </a:r>
            <a:r>
              <a:rPr lang="zh-CN" altLang="en-US" dirty="0" smtClean="0"/>
              <a:t>局部线性嵌入算法对数据进行非线性降维。</a:t>
            </a:r>
            <a:endParaRPr lang="en-US" altLang="zh-CN" dirty="0" smtClean="0"/>
          </a:p>
          <a:p>
            <a:r>
              <a:rPr lang="zh-CN" altLang="en-US" dirty="0" smtClean="0"/>
              <a:t>该算法分为三个步骤，第一步是找邻近点，对于</a:t>
            </a:r>
            <a:r>
              <a:rPr lang="en-US" altLang="zh-CN" dirty="0" err="1" smtClean="0"/>
              <a:t>x_i</a:t>
            </a:r>
            <a:r>
              <a:rPr lang="zh-CN" altLang="en-US" dirty="0" smtClean="0"/>
              <a:t>点，使用</a:t>
            </a:r>
            <a:r>
              <a:rPr lang="en-US" altLang="zh-CN" dirty="0" smtClean="0"/>
              <a:t>K</a:t>
            </a:r>
            <a:r>
              <a:rPr lang="zh-CN" altLang="en-US" dirty="0" smtClean="0"/>
              <a:t>近邻方式找到</a:t>
            </a:r>
            <a:r>
              <a:rPr lang="en-US" altLang="zh-CN" dirty="0" smtClean="0"/>
              <a:t>K</a:t>
            </a:r>
            <a:r>
              <a:rPr lang="zh-CN" altLang="en-US" dirty="0" smtClean="0"/>
              <a:t>个最近的点作为其邻近点。</a:t>
            </a:r>
            <a:endParaRPr lang="en-US" altLang="zh-CN" dirty="0" smtClean="0"/>
          </a:p>
          <a:p>
            <a:r>
              <a:rPr lang="zh-CN" altLang="en-US" dirty="0" smtClean="0"/>
              <a:t>第二步是使用这些邻近点线性表示</a:t>
            </a:r>
            <a:r>
              <a:rPr lang="en-US" altLang="zh-CN" dirty="0" err="1" smtClean="0"/>
              <a:t>x_i</a:t>
            </a:r>
            <a:r>
              <a:rPr lang="zh-CN" altLang="en-US" dirty="0" smtClean="0"/>
              <a:t>，得到的表达系数作为数据点之间的相似性。第三步是相似性嵌入，就是在低维空间中找到一组数据点，使得这些点之间依然满足第二步中得到的线性表示关系。该算法得到了很好的应用。</a:t>
            </a:r>
            <a:endParaRPr lang="zh-CN" altLang="en-US" dirty="0"/>
          </a:p>
        </p:txBody>
      </p:sp>
      <p:sp>
        <p:nvSpPr>
          <p:cNvPr id="4" name="灯片编号占位符 3"/>
          <p:cNvSpPr>
            <a:spLocks noGrp="1"/>
          </p:cNvSpPr>
          <p:nvPr>
            <p:ph type="sldNum" sz="quarter" idx="10"/>
          </p:nvPr>
        </p:nvSpPr>
        <p:spPr/>
        <p:txBody>
          <a:bodyPr/>
          <a:lstStyle/>
          <a:p>
            <a:fld id="{ACE37D9D-A3A8-461D-AB96-7925DC47A1B3}" type="slidenum">
              <a:rPr lang="zh-CN" altLang="en-US" smtClean="0"/>
              <a:t>8</a:t>
            </a:fld>
            <a:endParaRPr lang="zh-CN" altLang="en-US"/>
          </a:p>
        </p:txBody>
      </p:sp>
    </p:spTree>
    <p:extLst>
      <p:ext uri="{BB962C8B-B14F-4D97-AF65-F5344CB8AC3E}">
        <p14:creationId xmlns:p14="http://schemas.microsoft.com/office/powerpoint/2010/main" val="4060514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但是</a:t>
            </a:r>
            <a:r>
              <a:rPr lang="en-US" altLang="zh-CN" dirty="0" smtClean="0"/>
              <a:t>LLE</a:t>
            </a:r>
            <a:r>
              <a:rPr lang="zh-CN" altLang="en-US" dirty="0" smtClean="0"/>
              <a:t>算法</a:t>
            </a:r>
            <a:r>
              <a:rPr lang="zh-CN" altLang="en-US" sz="1200" b="1" dirty="0" smtClean="0"/>
              <a:t>的</a:t>
            </a:r>
            <a:r>
              <a:rPr lang="zh-CN" altLang="en-US" sz="1200" b="1" dirty="0" smtClean="0">
                <a:solidFill>
                  <a:srgbClr val="FF0000"/>
                </a:solidFill>
              </a:rPr>
              <a:t>假设是</a:t>
            </a:r>
            <a:r>
              <a:rPr lang="zh-CN" altLang="en-US" sz="1200" b="1" dirty="0" smtClean="0"/>
              <a:t>数据采样</a:t>
            </a:r>
            <a:r>
              <a:rPr lang="zh-CN" altLang="en-US" sz="1200" b="1" dirty="0" smtClean="0">
                <a:solidFill>
                  <a:srgbClr val="FF0000"/>
                </a:solidFill>
              </a:rPr>
              <a:t>充分</a:t>
            </a:r>
            <a:r>
              <a:rPr lang="zh-CN" altLang="en-US" sz="1200" b="1" dirty="0" smtClean="0"/>
              <a:t>且</a:t>
            </a:r>
            <a:r>
              <a:rPr lang="zh-CN" altLang="en-US" sz="1200" b="1" dirty="0" smtClean="0">
                <a:solidFill>
                  <a:srgbClr val="FF0000"/>
                </a:solidFill>
              </a:rPr>
              <a:t>均匀，当数据采样不充分，或者数据分布不均匀时，算法就无法正常工作了。</a:t>
            </a:r>
          </a:p>
        </p:txBody>
      </p:sp>
      <p:sp>
        <p:nvSpPr>
          <p:cNvPr id="4" name="灯片编号占位符 3"/>
          <p:cNvSpPr>
            <a:spLocks noGrp="1"/>
          </p:cNvSpPr>
          <p:nvPr>
            <p:ph type="sldNum" sz="quarter" idx="10"/>
          </p:nvPr>
        </p:nvSpPr>
        <p:spPr/>
        <p:txBody>
          <a:bodyPr/>
          <a:lstStyle/>
          <a:p>
            <a:fld id="{ACE37D9D-A3A8-461D-AB96-7925DC47A1B3}" type="slidenum">
              <a:rPr lang="zh-CN" altLang="en-US" smtClean="0"/>
              <a:t>9</a:t>
            </a:fld>
            <a:endParaRPr lang="zh-CN" altLang="en-US"/>
          </a:p>
        </p:txBody>
      </p:sp>
    </p:spTree>
    <p:extLst>
      <p:ext uri="{BB962C8B-B14F-4D97-AF65-F5344CB8AC3E}">
        <p14:creationId xmlns:p14="http://schemas.microsoft.com/office/powerpoint/2010/main" val="3653458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E8D5B6DB-9C43-4CD8-B659-6418311C0C7E}" type="datetime1">
              <a:rPr lang="zh-CN" altLang="en-US" smtClean="0"/>
              <a:t>2015/4/1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8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4CB0B2-D1A4-4811-ABDA-FA0414981D66}" type="datetime1">
              <a:rPr lang="zh-CN" altLang="en-US" smtClean="0"/>
              <a:t>2015/4/1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t>‹#›</a:t>
            </a:fld>
            <a:endParaRPr lang="zh-CN" altLang="en-US"/>
          </a:p>
        </p:txBody>
      </p:sp>
    </p:spTree>
    <p:extLst>
      <p:ext uri="{BB962C8B-B14F-4D97-AF65-F5344CB8AC3E}">
        <p14:creationId xmlns:p14="http://schemas.microsoft.com/office/powerpoint/2010/main" val="316524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CCDE3C3-0314-42D1-B79C-027EC5609655}" type="datetime1">
              <a:rPr lang="zh-CN" altLang="en-US" smtClean="0"/>
              <a:t>2015/4/1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56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1CB8089-E66E-474D-BA1D-CDB0CF49B107}"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349340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820365D-CEB7-4FC4-BCB5-B5F3C3EC7654}"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3600780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0977355-FB47-414B-9013-7142FC635F8F}"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863058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19D26EA-E5C0-436A-B336-E603A621855B}"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542435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7FC29C6-71F5-4F5D-A4E2-92166B559770}"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2801596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6F101-F3E3-4C8D-A84E-B79A4AFB2075}"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570377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89C54-869B-4D2D-BE9C-74CE5565C3DE}"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4889062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80FD12B-7B6F-4887-858B-1141F387155E}"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373891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626184B-C444-4AB0-8BCD-597DEC437689}" type="datetime1">
              <a:rPr lang="zh-CN" altLang="en-US" smtClean="0"/>
              <a:t>2015/4/1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610219" y="6497065"/>
            <a:ext cx="973667" cy="274320"/>
          </a:xfrm>
        </p:spPr>
        <p:txBody>
          <a:bodyPr/>
          <a:lstStyle>
            <a:lvl1pPr>
              <a:defRPr sz="2000"/>
            </a:lvl1pPr>
          </a:lstStyle>
          <a:p>
            <a:fld id="{F1EF3026-A9E6-4741-B124-C117FA6AB8AF}" type="slidenum">
              <a:rPr lang="zh-CN" altLang="en-US" smtClean="0"/>
              <a:pPr/>
              <a:t>‹#›</a:t>
            </a:fld>
            <a:endParaRPr lang="zh-CN" altLang="en-US" dirty="0"/>
          </a:p>
        </p:txBody>
      </p:sp>
    </p:spTree>
    <p:extLst>
      <p:ext uri="{BB962C8B-B14F-4D97-AF65-F5344CB8AC3E}">
        <p14:creationId xmlns:p14="http://schemas.microsoft.com/office/powerpoint/2010/main" val="50465680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
        <p:nvSpPr>
          <p:cNvPr id="5" name="Date Placeholder 4"/>
          <p:cNvSpPr>
            <a:spLocks noGrp="1"/>
          </p:cNvSpPr>
          <p:nvPr>
            <p:ph type="dt" sz="half" idx="10"/>
          </p:nvPr>
        </p:nvSpPr>
        <p:spPr/>
        <p:txBody>
          <a:bodyPr/>
          <a:lstStyle/>
          <a:p>
            <a:fld id="{1FB99D01-5CAB-4563-A34C-7BBB69093CD8}" type="datetime1">
              <a:rPr lang="zh-CN" altLang="en-US" smtClean="0">
                <a:solidFill>
                  <a:prstClr val="black">
                    <a:tint val="75000"/>
                  </a:prstClr>
                </a:solidFill>
              </a:rPr>
              <a:t>2015/4/1</a:t>
            </a:fld>
            <a:endParaRPr lang="zh-CN" altLang="en-US">
              <a:solidFill>
                <a:prstClr val="black">
                  <a:tint val="75000"/>
                </a:prstClr>
              </a:solidFill>
            </a:endParaRPr>
          </a:p>
        </p:txBody>
      </p:sp>
    </p:spTree>
    <p:extLst>
      <p:ext uri="{BB962C8B-B14F-4D97-AF65-F5344CB8AC3E}">
        <p14:creationId xmlns:p14="http://schemas.microsoft.com/office/powerpoint/2010/main" val="2987946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3C3AB8-75E2-4D15-9DAA-B3F9A810E54B}"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1537293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17477D3-3CC3-4F82-A136-5688611A02F6}"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70538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1FEF638-9CD6-492B-91A1-6349B5F5D2C0}"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0622043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329D12B-9832-4CF4-9F18-FD3908E1707B}"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0592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F7DAC9F-9024-4DF1-986C-E573B987DC21}"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1083205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F59928C-E428-4410-AF40-75F104A5E5FF}"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8283882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98EF42-1AFE-4DDC-AB46-5FE99A4AFBA3}" type="datetime1">
              <a:rPr lang="zh-CN" altLang="en-US" smtClean="0">
                <a:solidFill>
                  <a:prstClr val="black">
                    <a:tint val="75000"/>
                  </a:prstClr>
                </a:solidFill>
              </a:rPr>
              <a:t>2015/4/1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208661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1E7D9BC-771F-427D-8F72-4C8CFFB92FD1}" type="datetime1">
              <a:rPr lang="zh-CN" altLang="en-US" smtClean="0"/>
              <a:t>2015/4/1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EF3026-A9E6-4741-B124-C117FA6AB8AF}"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51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A359A7D-F78B-4D1F-BAA6-D2F345B2BA1E}" type="datetime1">
              <a:rPr lang="zh-CN" altLang="en-US" smtClean="0"/>
              <a:t>2015/4/1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EF3026-A9E6-4741-B124-C117FA6AB8AF}" type="slidenum">
              <a:rPr lang="zh-CN" altLang="en-US" smtClean="0"/>
              <a:t>‹#›</a:t>
            </a:fld>
            <a:endParaRPr lang="zh-CN" altLang="en-US"/>
          </a:p>
        </p:txBody>
      </p:sp>
    </p:spTree>
    <p:extLst>
      <p:ext uri="{BB962C8B-B14F-4D97-AF65-F5344CB8AC3E}">
        <p14:creationId xmlns:p14="http://schemas.microsoft.com/office/powerpoint/2010/main" val="853019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2A93B1C-0A3D-448F-9F45-52D77F701FDA}" type="datetime1">
              <a:rPr lang="zh-CN" altLang="en-US" smtClean="0"/>
              <a:t>2015/4/1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EF3026-A9E6-4741-B124-C117FA6AB8AF}" type="slidenum">
              <a:rPr lang="zh-CN" altLang="en-US" smtClean="0"/>
              <a:t>‹#›</a:t>
            </a:fld>
            <a:endParaRPr lang="zh-CN" altLang="en-US"/>
          </a:p>
        </p:txBody>
      </p:sp>
    </p:spTree>
    <p:extLst>
      <p:ext uri="{BB962C8B-B14F-4D97-AF65-F5344CB8AC3E}">
        <p14:creationId xmlns:p14="http://schemas.microsoft.com/office/powerpoint/2010/main" val="299504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6864A5-9351-4BB7-8634-D85941276CA3}" type="datetime1">
              <a:rPr lang="zh-CN" altLang="en-US" smtClean="0"/>
              <a:t>2015/4/1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EF3026-A9E6-4741-B124-C117FA6AB8AF}" type="slidenum">
              <a:rPr lang="zh-CN" altLang="en-US" smtClean="0"/>
              <a:t>‹#›</a:t>
            </a:fld>
            <a:endParaRPr lang="zh-CN" altLang="en-US"/>
          </a:p>
        </p:txBody>
      </p:sp>
    </p:spTree>
    <p:extLst>
      <p:ext uri="{BB962C8B-B14F-4D97-AF65-F5344CB8AC3E}">
        <p14:creationId xmlns:p14="http://schemas.microsoft.com/office/powerpoint/2010/main" val="300858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06ECB-B288-45B8-B08D-F46F274406E9}" type="datetime1">
              <a:rPr lang="zh-CN" altLang="en-US" smtClean="0"/>
              <a:t>2015/4/1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EF3026-A9E6-4741-B124-C117FA6AB8AF}" type="slidenum">
              <a:rPr lang="zh-CN" altLang="en-US" smtClean="0"/>
              <a:t>‹#›</a:t>
            </a:fld>
            <a:endParaRPr lang="zh-CN" altLang="en-US"/>
          </a:p>
        </p:txBody>
      </p:sp>
    </p:spTree>
    <p:extLst>
      <p:ext uri="{BB962C8B-B14F-4D97-AF65-F5344CB8AC3E}">
        <p14:creationId xmlns:p14="http://schemas.microsoft.com/office/powerpoint/2010/main" val="65259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1F45218-08CE-4276-812B-8BA3F27F0A3C}" type="datetime1">
              <a:rPr lang="zh-CN" altLang="en-US" smtClean="0"/>
              <a:t>2015/4/1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EF3026-A9E6-4741-B124-C117FA6AB8AF}" type="slidenum">
              <a:rPr lang="zh-CN" altLang="en-US" smtClean="0"/>
              <a:t>‹#›</a:t>
            </a:fld>
            <a:endParaRPr lang="zh-CN" altLang="en-US"/>
          </a:p>
        </p:txBody>
      </p:sp>
    </p:spTree>
    <p:extLst>
      <p:ext uri="{BB962C8B-B14F-4D97-AF65-F5344CB8AC3E}">
        <p14:creationId xmlns:p14="http://schemas.microsoft.com/office/powerpoint/2010/main" val="2463778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3EDF9BC-C7F2-453C-8D63-BDD22D48D86F}" type="datetime1">
              <a:rPr lang="zh-CN" altLang="en-US" smtClean="0"/>
              <a:t>2015/4/1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EF3026-A9E6-4741-B124-C117FA6AB8AF}"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42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AFAC5BD-956A-42E0-A86D-0778B432AA54}" type="datetime1">
              <a:rPr lang="zh-CN" altLang="en-US" smtClean="0"/>
              <a:t>2015/4/1</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1EF3026-A9E6-4741-B124-C117FA6AB8AF}"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24281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562A8F-524E-4CE9-8671-E7E5890BF2CD}" type="datetime1">
              <a:rPr lang="zh-CN" altLang="en-US" smtClean="0"/>
              <a:t>2015/4/1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EF3026-A9E6-4741-B124-C117FA6AB8AF}" type="slidenum">
              <a:rPr lang="zh-CN" altLang="en-US" smtClean="0"/>
              <a:t>‹#›</a:t>
            </a:fld>
            <a:endParaRPr lang="zh-CN" altLang="en-US"/>
          </a:p>
        </p:txBody>
      </p:sp>
    </p:spTree>
    <p:extLst>
      <p:ext uri="{BB962C8B-B14F-4D97-AF65-F5344CB8AC3E}">
        <p14:creationId xmlns:p14="http://schemas.microsoft.com/office/powerpoint/2010/main" val="369275377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9.png"/><Relationship Id="rId3" Type="http://schemas.openxmlformats.org/officeDocument/2006/relationships/notesSlide" Target="../notesSlides/notesSlide11.xml"/><Relationship Id="rId7" Type="http://schemas.openxmlformats.org/officeDocument/2006/relationships/image" Target="../media/image13.wmf"/><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12.wmf"/><Relationship Id="rId15" Type="http://schemas.openxmlformats.org/officeDocument/2006/relationships/image" Target="../media/image16.wmf"/><Relationship Id="rId10" Type="http://schemas.openxmlformats.org/officeDocument/2006/relationships/image" Target="../media/image14.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3.png"/><Relationship Id="rId3" Type="http://schemas.openxmlformats.org/officeDocument/2006/relationships/notesSlide" Target="../notesSlides/notesSlide18.xml"/><Relationship Id="rId7" Type="http://schemas.openxmlformats.org/officeDocument/2006/relationships/image" Target="../media/image13.wmf"/><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oleObject" Target="../embeddings/oleObject10.bin"/><Relationship Id="rId5" Type="http://schemas.openxmlformats.org/officeDocument/2006/relationships/image" Target="../media/image25.wmf"/><Relationship Id="rId15" Type="http://schemas.openxmlformats.org/officeDocument/2006/relationships/image" Target="../media/image16.wmf"/><Relationship Id="rId10" Type="http://schemas.openxmlformats.org/officeDocument/2006/relationships/image" Target="../media/image26.wmf"/><Relationship Id="rId4" Type="http://schemas.openxmlformats.org/officeDocument/2006/relationships/oleObject" Target="../embeddings/oleObject7.bin"/><Relationship Id="rId9" Type="http://schemas.openxmlformats.org/officeDocument/2006/relationships/oleObject" Target="../embeddings/oleObject9.bin"/><Relationship Id="rId1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31.wmf"/><Relationship Id="rId3" Type="http://schemas.openxmlformats.org/officeDocument/2006/relationships/notesSlide" Target="../notesSlides/notesSlide20.xml"/><Relationship Id="rId7" Type="http://schemas.openxmlformats.org/officeDocument/2006/relationships/image" Target="../media/image28.wmf"/><Relationship Id="rId12"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9.wmf"/><Relationship Id="rId14"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ctrTitle"/>
          </p:nvPr>
        </p:nvSpPr>
        <p:spPr>
          <a:xfrm>
            <a:off x="2057673" y="1735941"/>
            <a:ext cx="6520270" cy="1646302"/>
          </a:xfrm>
        </p:spPr>
        <p:txBody>
          <a:bodyPr/>
          <a:lstStyle/>
          <a:p>
            <a:r>
              <a:rPr lang="zh-CN" altLang="en-US" spc="300" dirty="0" smtClean="0">
                <a:solidFill>
                  <a:srgbClr val="0070C0"/>
                </a:solidFill>
                <a:latin typeface="华文行楷" panose="02010800040101010101" pitchFamily="2" charset="-122"/>
                <a:ea typeface="华文行楷" panose="02010800040101010101" pitchFamily="2" charset="-122"/>
              </a:rPr>
              <a:t>基于局部一致性的子空间学习与聚类</a:t>
            </a:r>
            <a:endParaRPr lang="zh-CN" altLang="en-US" spc="300" dirty="0">
              <a:solidFill>
                <a:srgbClr val="0070C0"/>
              </a:solidFill>
              <a:latin typeface="华文行楷" panose="02010800040101010101" pitchFamily="2" charset="-122"/>
              <a:ea typeface="华文行楷" panose="02010800040101010101" pitchFamily="2" charset="-122"/>
            </a:endParaRPr>
          </a:p>
        </p:txBody>
      </p:sp>
      <p:sp>
        <p:nvSpPr>
          <p:cNvPr id="18" name="副标题 17"/>
          <p:cNvSpPr>
            <a:spLocks noGrp="1"/>
          </p:cNvSpPr>
          <p:nvPr>
            <p:ph type="subTitle" idx="1"/>
          </p:nvPr>
        </p:nvSpPr>
        <p:spPr/>
        <p:txBody>
          <a:bodyPr/>
          <a:lstStyle/>
          <a:p>
            <a:pPr algn="ctr"/>
            <a:r>
              <a:rPr lang="zh-CN" altLang="en-US" dirty="0" smtClean="0">
                <a:solidFill>
                  <a:srgbClr val="0070C0"/>
                </a:solidFill>
              </a:rPr>
              <a:t>答辩人：</a:t>
            </a:r>
            <a:r>
              <a:rPr lang="en-US" altLang="zh-CN" dirty="0" smtClean="0">
                <a:solidFill>
                  <a:srgbClr val="0070C0"/>
                </a:solidFill>
              </a:rPr>
              <a:t>S112578</a:t>
            </a:r>
            <a:endParaRPr lang="zh-CN" altLang="en-US" dirty="0">
              <a:solidFill>
                <a:srgbClr val="0070C0"/>
              </a:solidFill>
            </a:endParaRPr>
          </a:p>
        </p:txBody>
      </p:sp>
      <p:sp>
        <p:nvSpPr>
          <p:cNvPr id="2" name="文本框 1"/>
          <p:cNvSpPr txBox="1"/>
          <p:nvPr/>
        </p:nvSpPr>
        <p:spPr>
          <a:xfrm>
            <a:off x="4460238" y="4778400"/>
            <a:ext cx="2114681" cy="369332"/>
          </a:xfrm>
          <a:prstGeom prst="rect">
            <a:avLst/>
          </a:prstGeom>
          <a:noFill/>
        </p:spPr>
        <p:txBody>
          <a:bodyPr wrap="none" rtlCol="0">
            <a:spAutoFit/>
          </a:bodyPr>
          <a:lstStyle/>
          <a:p>
            <a:r>
              <a:rPr lang="en-US" altLang="zh-CN" spc="300" dirty="0" smtClean="0">
                <a:solidFill>
                  <a:srgbClr val="0070C0"/>
                </a:solidFill>
              </a:rPr>
              <a:t>2014</a:t>
            </a:r>
            <a:r>
              <a:rPr lang="zh-CN" altLang="en-US" spc="300" dirty="0" smtClean="0">
                <a:solidFill>
                  <a:srgbClr val="0070C0"/>
                </a:solidFill>
              </a:rPr>
              <a:t>年</a:t>
            </a:r>
            <a:r>
              <a:rPr lang="en-US" altLang="zh-CN" spc="300" dirty="0" smtClean="0">
                <a:solidFill>
                  <a:srgbClr val="0070C0"/>
                </a:solidFill>
              </a:rPr>
              <a:t>5</a:t>
            </a:r>
            <a:r>
              <a:rPr lang="zh-CN" altLang="en-US" spc="300" dirty="0" smtClean="0">
                <a:solidFill>
                  <a:srgbClr val="0070C0"/>
                </a:solidFill>
              </a:rPr>
              <a:t>月</a:t>
            </a:r>
            <a:r>
              <a:rPr lang="en-US" altLang="zh-CN" spc="300" dirty="0" smtClean="0">
                <a:solidFill>
                  <a:srgbClr val="0070C0"/>
                </a:solidFill>
              </a:rPr>
              <a:t>10</a:t>
            </a:r>
            <a:r>
              <a:rPr lang="zh-CN" altLang="en-US" spc="300" dirty="0" smtClean="0">
                <a:solidFill>
                  <a:srgbClr val="0070C0"/>
                </a:solidFill>
              </a:rPr>
              <a:t>日</a:t>
            </a:r>
            <a:endParaRPr lang="zh-CN" altLang="en-US" spc="300" dirty="0">
              <a:solidFill>
                <a:srgbClr val="0070C0"/>
              </a:solidFill>
            </a:endParaRPr>
          </a:p>
        </p:txBody>
      </p:sp>
      <p:sp>
        <p:nvSpPr>
          <p:cNvPr id="3" name="灯片编号占位符 2"/>
          <p:cNvSpPr>
            <a:spLocks noGrp="1"/>
          </p:cNvSpPr>
          <p:nvPr>
            <p:ph type="sldNum" sz="quarter" idx="12"/>
          </p:nvPr>
        </p:nvSpPr>
        <p:spPr>
          <a:xfrm>
            <a:off x="11159691" y="6492875"/>
            <a:ext cx="683339" cy="365125"/>
          </a:xfrm>
        </p:spPr>
        <p:txBody>
          <a:bodyPr/>
          <a:lstStyle/>
          <a:p>
            <a:fld id="{F1EF3026-A9E6-4741-B124-C117FA6AB8AF}" type="slidenum">
              <a:rPr lang="zh-CN" altLang="en-US" smtClean="0">
                <a:solidFill>
                  <a:srgbClr val="90C226"/>
                </a:solidFill>
              </a:rPr>
              <a:pPr/>
              <a:t>1</a:t>
            </a:fld>
            <a:endParaRPr lang="zh-CN" altLang="en-US" dirty="0">
              <a:solidFill>
                <a:srgbClr val="90C226"/>
              </a:solidFill>
            </a:endParaRPr>
          </a:p>
        </p:txBody>
      </p:sp>
    </p:spTree>
    <p:extLst>
      <p:ext uri="{BB962C8B-B14F-4D97-AF65-F5344CB8AC3E}">
        <p14:creationId xmlns:p14="http://schemas.microsoft.com/office/powerpoint/2010/main" val="1552742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基于流形学习的非线性降维</a:t>
            </a:r>
          </a:p>
        </p:txBody>
      </p:sp>
      <p:pic>
        <p:nvPicPr>
          <p:cNvPr id="6" name="内容占位符 5"/>
          <p:cNvPicPr>
            <a:picLocks noGrp="1" noChangeAspect="1"/>
          </p:cNvPicPr>
          <p:nvPr>
            <p:ph idx="1"/>
          </p:nvPr>
        </p:nvPicPr>
        <p:blipFill>
          <a:blip r:embed="rId3"/>
          <a:stretch>
            <a:fillRect/>
          </a:stretch>
        </p:blipFill>
        <p:spPr>
          <a:xfrm>
            <a:off x="1319010" y="2084832"/>
            <a:ext cx="3820697" cy="4022725"/>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6096000" y="2323529"/>
                <a:ext cx="5287025" cy="3545330"/>
              </a:xfrm>
              <a:prstGeom prst="rect">
                <a:avLst/>
              </a:prstGeom>
              <a:noFill/>
            </p:spPr>
            <p:txBody>
              <a:bodyPr wrap="none" rtlCol="0">
                <a:spAutoFit/>
              </a:bodyPr>
              <a:lstStyle/>
              <a:p>
                <a:pPr>
                  <a:lnSpc>
                    <a:spcPct val="200000"/>
                  </a:lnSpc>
                </a:pPr>
                <a:r>
                  <a:rPr lang="zh-CN" altLang="en-US" dirty="0" smtClean="0"/>
                  <a:t>现有的算法</a:t>
                </a:r>
                <a:r>
                  <a:rPr lang="en-US" altLang="zh-CN" dirty="0" smtClean="0"/>
                  <a:t>Locally Linear Embedding</a:t>
                </a:r>
                <a:r>
                  <a:rPr lang="en-US" altLang="zh-CN" baseline="30000" dirty="0" smtClean="0"/>
                  <a:t>[5] </a:t>
                </a:r>
                <a:r>
                  <a:rPr lang="zh-CN" altLang="en-US" dirty="0" smtClean="0"/>
                  <a:t>的三个步骤：</a:t>
                </a:r>
                <a:endParaRPr lang="en-US" altLang="zh-CN" dirty="0" smtClean="0"/>
              </a:p>
              <a:p>
                <a:pPr>
                  <a:lnSpc>
                    <a:spcPct val="200000"/>
                  </a:lnSpc>
                </a:pPr>
                <a:r>
                  <a:rPr lang="zh-CN" altLang="en-US" dirty="0" smtClean="0"/>
                  <a:t>（</a:t>
                </a:r>
                <a:r>
                  <a:rPr lang="en-US" altLang="zh-CN" dirty="0" smtClean="0"/>
                  <a:t>1</a:t>
                </a:r>
                <a:r>
                  <a:rPr lang="zh-CN" altLang="en-US" dirty="0" smtClean="0"/>
                  <a:t>）寻找邻近点，采用</a:t>
                </a:r>
                <a:r>
                  <a:rPr lang="en-US" altLang="zh-CN" dirty="0" smtClean="0"/>
                  <a:t>KNN</a:t>
                </a:r>
                <a:r>
                  <a:rPr lang="zh-CN" altLang="en-US" dirty="0" smtClean="0"/>
                  <a:t>或者</a:t>
                </a:r>
                <a14:m>
                  <m:oMath xmlns:m="http://schemas.openxmlformats.org/officeDocument/2006/math">
                    <m:r>
                      <a:rPr lang="en-US" altLang="zh-CN" b="0" i="1" smtClean="0">
                        <a:latin typeface="Cambria Math" panose="02040503050406030204" pitchFamily="18" charset="0"/>
                      </a:rPr>
                      <m:t>𝜖</m:t>
                    </m:r>
                  </m:oMath>
                </a14:m>
                <a:r>
                  <a:rPr lang="zh-CN" altLang="en-US" dirty="0" smtClean="0"/>
                  <a:t>为半径的球；</a:t>
                </a:r>
                <a:endParaRPr lang="en-US" altLang="zh-CN" dirty="0" smtClean="0"/>
              </a:p>
              <a:p>
                <a:pPr>
                  <a:lnSpc>
                    <a:spcPct val="200000"/>
                  </a:lnSpc>
                </a:pPr>
                <a:r>
                  <a:rPr lang="zh-CN" altLang="en-US" dirty="0" smtClean="0"/>
                  <a:t>（</a:t>
                </a:r>
                <a:r>
                  <a:rPr lang="en-US" altLang="zh-CN" dirty="0" smtClean="0"/>
                  <a:t>2</a:t>
                </a:r>
                <a:r>
                  <a:rPr lang="zh-CN" altLang="en-US" dirty="0" smtClean="0"/>
                  <a:t>）进行线性表示，得到数据点之间的相似性；</a:t>
                </a:r>
                <a:endParaRPr lang="en-US" altLang="zh-CN" dirty="0" smtClean="0"/>
              </a:p>
              <a:p>
                <a:pPr>
                  <a:lnSpc>
                    <a:spcPct val="200000"/>
                  </a:lnSpc>
                </a:pPr>
                <a:r>
                  <a:rPr lang="en-US" altLang="zh-CN" sz="1100" b="0" dirty="0" smtClean="0">
                    <a:solidFill>
                      <a:srgbClr val="0070C0"/>
                    </a:solidFill>
                  </a:rPr>
                  <a:t>     </a:t>
                </a:r>
                <a:r>
                  <a:rPr lang="en-US" altLang="zh-CN" sz="1400" b="0" dirty="0" smtClean="0">
                    <a:solidFill>
                      <a:srgbClr val="0070C0"/>
                    </a:solidFill>
                  </a:rPr>
                  <a:t>         </a:t>
                </a:r>
                <a14:m>
                  <m:oMath xmlns:m="http://schemas.openxmlformats.org/officeDocument/2006/math">
                    <m:r>
                      <a:rPr lang="en-US" altLang="zh-CN" sz="1400" b="0" i="1" smtClean="0">
                        <a:solidFill>
                          <a:srgbClr val="0070C0"/>
                        </a:solidFill>
                        <a:latin typeface="Cambria Math" panose="02040503050406030204" pitchFamily="18" charset="0"/>
                      </a:rPr>
                      <m:t>𝜃</m:t>
                    </m:r>
                    <m:d>
                      <m:dPr>
                        <m:ctrlPr>
                          <a:rPr lang="en-US" altLang="zh-CN" sz="1400" b="0" i="1" smtClean="0">
                            <a:solidFill>
                              <a:srgbClr val="0070C0"/>
                            </a:solidFill>
                            <a:latin typeface="Cambria Math" panose="02040503050406030204" pitchFamily="18" charset="0"/>
                          </a:rPr>
                        </m:ctrlPr>
                      </m:dPr>
                      <m:e>
                        <m:r>
                          <a:rPr lang="en-US" altLang="zh-CN" sz="1400" b="0" i="1" smtClean="0">
                            <a:solidFill>
                              <a:srgbClr val="0070C0"/>
                            </a:solidFill>
                            <a:latin typeface="Cambria Math" panose="02040503050406030204" pitchFamily="18" charset="0"/>
                          </a:rPr>
                          <m:t>𝑋</m:t>
                        </m:r>
                      </m:e>
                    </m:d>
                    <m:r>
                      <a:rPr lang="en-US" altLang="zh-CN" sz="1400" b="0" i="1" smtClean="0">
                        <a:solidFill>
                          <a:srgbClr val="0070C0"/>
                        </a:solidFill>
                        <a:latin typeface="Cambria Math" panose="02040503050406030204" pitchFamily="18" charset="0"/>
                      </a:rPr>
                      <m:t>=</m:t>
                    </m:r>
                    <m:nary>
                      <m:naryPr>
                        <m:chr m:val="∑"/>
                        <m:supHide m:val="on"/>
                        <m:ctrlPr>
                          <a:rPr lang="en-US" altLang="zh-CN" sz="1400" b="0" i="1" smtClean="0">
                            <a:solidFill>
                              <a:srgbClr val="0070C0"/>
                            </a:solidFill>
                            <a:latin typeface="Cambria Math" panose="02040503050406030204" pitchFamily="18" charset="0"/>
                          </a:rPr>
                        </m:ctrlPr>
                      </m:naryPr>
                      <m:sub>
                        <m:r>
                          <a:rPr lang="en-US" altLang="zh-CN" sz="1400" b="0" i="1" smtClean="0">
                            <a:solidFill>
                              <a:srgbClr val="0070C0"/>
                            </a:solidFill>
                            <a:latin typeface="Cambria Math" panose="02040503050406030204" pitchFamily="18" charset="0"/>
                          </a:rPr>
                          <m:t>𝑖</m:t>
                        </m:r>
                      </m:sub>
                      <m:sup/>
                      <m:e>
                        <m:r>
                          <m:rPr>
                            <m:lit/>
                          </m:rPr>
                          <a:rPr lang="en-US" altLang="zh-CN" sz="1400" b="0" i="1" smtClean="0">
                            <a:solidFill>
                              <a:srgbClr val="0070C0"/>
                            </a:solidFill>
                            <a:latin typeface="Cambria Math" panose="02040503050406030204" pitchFamily="18" charset="0"/>
                          </a:rPr>
                          <m:t>||</m:t>
                        </m:r>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𝑥</m:t>
                            </m:r>
                          </m:e>
                          <m:sub>
                            <m:r>
                              <a:rPr lang="en-US" altLang="zh-CN" sz="1400" b="0" i="1" smtClean="0">
                                <a:solidFill>
                                  <a:srgbClr val="0070C0"/>
                                </a:solidFill>
                                <a:latin typeface="Cambria Math" panose="02040503050406030204" pitchFamily="18" charset="0"/>
                              </a:rPr>
                              <m:t>𝑖</m:t>
                            </m:r>
                          </m:sub>
                        </m:sSub>
                        <m:r>
                          <a:rPr lang="en-US" altLang="zh-CN" sz="1400" b="0" i="1" smtClean="0">
                            <a:solidFill>
                              <a:srgbClr val="0070C0"/>
                            </a:solidFill>
                            <a:latin typeface="Cambria Math" panose="02040503050406030204" pitchFamily="18" charset="0"/>
                          </a:rPr>
                          <m:t>−</m:t>
                        </m:r>
                        <m:nary>
                          <m:naryPr>
                            <m:chr m:val="∑"/>
                            <m:supHide m:val="on"/>
                            <m:ctrlPr>
                              <a:rPr lang="en-US" altLang="zh-CN" sz="1400" b="0" i="1" smtClean="0">
                                <a:solidFill>
                                  <a:srgbClr val="0070C0"/>
                                </a:solidFill>
                                <a:latin typeface="Cambria Math" panose="02040503050406030204" pitchFamily="18" charset="0"/>
                              </a:rPr>
                            </m:ctrlPr>
                          </m:naryPr>
                          <m:sub>
                            <m:r>
                              <a:rPr lang="en-US" altLang="zh-CN" sz="1400" b="0" i="1" smtClean="0">
                                <a:solidFill>
                                  <a:srgbClr val="0070C0"/>
                                </a:solidFill>
                                <a:latin typeface="Cambria Math" panose="02040503050406030204" pitchFamily="18" charset="0"/>
                              </a:rPr>
                              <m:t>𝑗</m:t>
                            </m:r>
                          </m:sub>
                          <m:sup/>
                          <m:e>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𝑤</m:t>
                                </m:r>
                              </m:e>
                              <m:sub>
                                <m:r>
                                  <a:rPr lang="en-US" altLang="zh-CN" sz="1400" b="0" i="1" smtClean="0">
                                    <a:solidFill>
                                      <a:srgbClr val="0070C0"/>
                                    </a:solidFill>
                                    <a:latin typeface="Cambria Math" panose="02040503050406030204" pitchFamily="18" charset="0"/>
                                  </a:rPr>
                                  <m:t>𝑖𝑗</m:t>
                                </m:r>
                              </m:sub>
                            </m:sSub>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𝑥</m:t>
                                </m:r>
                              </m:e>
                              <m:sub>
                                <m:r>
                                  <a:rPr lang="en-US" altLang="zh-CN" sz="1400" b="0" i="1" smtClean="0">
                                    <a:solidFill>
                                      <a:srgbClr val="0070C0"/>
                                    </a:solidFill>
                                    <a:latin typeface="Cambria Math" panose="02040503050406030204" pitchFamily="18" charset="0"/>
                                  </a:rPr>
                                  <m:t>𝑗</m:t>
                                </m:r>
                              </m:sub>
                            </m:sSub>
                            <m:r>
                              <a:rPr lang="en-US" altLang="zh-CN" sz="1400" b="0" i="1" smtClean="0">
                                <a:solidFill>
                                  <a:srgbClr val="0070C0"/>
                                </a:solidFill>
                                <a:latin typeface="Cambria Math" panose="02040503050406030204" pitchFamily="18" charset="0"/>
                              </a:rPr>
                              <m:t>′</m:t>
                            </m:r>
                          </m:e>
                        </m:nary>
                        <m:r>
                          <m:rPr>
                            <m:lit/>
                          </m:rPr>
                          <a:rPr lang="en-US" altLang="zh-CN" sz="1400" b="0" i="1" smtClean="0">
                            <a:solidFill>
                              <a:srgbClr val="0070C0"/>
                            </a:solidFill>
                            <a:latin typeface="Cambria Math" panose="02040503050406030204" pitchFamily="18" charset="0"/>
                          </a:rPr>
                          <m:t>|</m:t>
                        </m:r>
                        <m:r>
                          <a:rPr lang="en-US" altLang="zh-CN" sz="1400" b="0" i="1" smtClean="0">
                            <a:solidFill>
                              <a:srgbClr val="0070C0"/>
                            </a:solidFill>
                            <a:latin typeface="Cambria Math" panose="02040503050406030204" pitchFamily="18" charset="0"/>
                          </a:rPr>
                          <m:t>|</m:t>
                        </m:r>
                      </m:e>
                    </m:nary>
                    <m:r>
                      <a:rPr lang="en-US" altLang="zh-CN" sz="1400" b="0" i="1" smtClean="0">
                        <a:solidFill>
                          <a:srgbClr val="0070C0"/>
                        </a:solidFill>
                        <a:latin typeface="Cambria Math" panose="02040503050406030204" pitchFamily="18" charset="0"/>
                      </a:rPr>
                      <m:t>     </m:t>
                    </m:r>
                    <m:r>
                      <a:rPr lang="en-US" altLang="zh-CN" sz="1400" b="0" i="1" smtClean="0">
                        <a:solidFill>
                          <a:srgbClr val="0070C0"/>
                        </a:solidFill>
                        <a:latin typeface="Cambria Math" panose="02040503050406030204" pitchFamily="18" charset="0"/>
                      </a:rPr>
                      <m:t>𝑠</m:t>
                    </m:r>
                    <m:r>
                      <a:rPr lang="en-US" altLang="zh-CN" sz="1400" b="0" i="1" smtClean="0">
                        <a:solidFill>
                          <a:srgbClr val="0070C0"/>
                        </a:solidFill>
                        <a:latin typeface="Cambria Math" panose="02040503050406030204" pitchFamily="18" charset="0"/>
                      </a:rPr>
                      <m:t>.</m:t>
                    </m:r>
                    <m:r>
                      <a:rPr lang="en-US" altLang="zh-CN" sz="1400" b="0" i="1" smtClean="0">
                        <a:solidFill>
                          <a:srgbClr val="0070C0"/>
                        </a:solidFill>
                        <a:latin typeface="Cambria Math" panose="02040503050406030204" pitchFamily="18" charset="0"/>
                      </a:rPr>
                      <m:t>𝑡</m:t>
                    </m:r>
                    <m:r>
                      <a:rPr lang="en-US" altLang="zh-CN" sz="1400" b="0" i="1" smtClean="0">
                        <a:solidFill>
                          <a:srgbClr val="0070C0"/>
                        </a:solidFill>
                        <a:latin typeface="Cambria Math" panose="02040503050406030204" pitchFamily="18" charset="0"/>
                      </a:rPr>
                      <m:t>.      </m:t>
                    </m:r>
                    <m:nary>
                      <m:naryPr>
                        <m:chr m:val="∑"/>
                        <m:supHide m:val="on"/>
                        <m:ctrlPr>
                          <a:rPr lang="en-US" altLang="zh-CN" sz="1400" b="0" i="1" smtClean="0">
                            <a:solidFill>
                              <a:srgbClr val="0070C0"/>
                            </a:solidFill>
                            <a:latin typeface="Cambria Math" panose="02040503050406030204" pitchFamily="18" charset="0"/>
                          </a:rPr>
                        </m:ctrlPr>
                      </m:naryPr>
                      <m:sub>
                        <m:r>
                          <a:rPr lang="en-US" altLang="zh-CN" sz="1400" b="0" i="1" smtClean="0">
                            <a:solidFill>
                              <a:srgbClr val="0070C0"/>
                            </a:solidFill>
                            <a:latin typeface="Cambria Math" panose="02040503050406030204" pitchFamily="18" charset="0"/>
                          </a:rPr>
                          <m:t>𝑗</m:t>
                        </m:r>
                      </m:sub>
                      <m:sup/>
                      <m:e>
                        <m:r>
                          <a:rPr lang="en-US" altLang="zh-CN" sz="1400" b="0" i="1" smtClean="0">
                            <a:solidFill>
                              <a:srgbClr val="0070C0"/>
                            </a:solidFill>
                            <a:latin typeface="Cambria Math" panose="02040503050406030204" pitchFamily="18" charset="0"/>
                          </a:rPr>
                          <m:t>𝑤𝑖𝑗</m:t>
                        </m:r>
                      </m:e>
                    </m:nary>
                    <m:r>
                      <a:rPr lang="en-US" altLang="zh-CN" sz="1400" b="0" i="1" smtClean="0">
                        <a:solidFill>
                          <a:srgbClr val="0070C0"/>
                        </a:solidFill>
                        <a:latin typeface="Cambria Math" panose="02040503050406030204" pitchFamily="18" charset="0"/>
                      </a:rPr>
                      <m:t>=1</m:t>
                    </m:r>
                  </m:oMath>
                </a14:m>
                <a:endParaRPr lang="en-US" altLang="zh-CN" sz="1400" dirty="0" smtClean="0">
                  <a:solidFill>
                    <a:srgbClr val="0070C0"/>
                  </a:solidFill>
                </a:endParaRPr>
              </a:p>
              <a:p>
                <a:pPr>
                  <a:lnSpc>
                    <a:spcPct val="200000"/>
                  </a:lnSpc>
                </a:pPr>
                <a:r>
                  <a:rPr lang="zh-CN" altLang="en-US" dirty="0" smtClean="0"/>
                  <a:t>（</a:t>
                </a:r>
                <a:r>
                  <a:rPr lang="en-US" altLang="zh-CN" dirty="0" smtClean="0"/>
                  <a:t>3</a:t>
                </a:r>
                <a:r>
                  <a:rPr lang="zh-CN" altLang="en-US" dirty="0" smtClean="0"/>
                  <a:t>）相似性嵌入。</a:t>
                </a:r>
                <a:endParaRPr lang="en-US" altLang="zh-CN" sz="1400" b="0" i="1" dirty="0" smtClean="0">
                  <a:latin typeface="Cambria Math" panose="02040503050406030204" pitchFamily="18" charset="0"/>
                </a:endParaRPr>
              </a:p>
              <a:p>
                <a:pPr>
                  <a:lnSpc>
                    <a:spcPct val="200000"/>
                  </a:lnSpc>
                </a:pPr>
                <a:r>
                  <a:rPr lang="en-US" altLang="zh-CN" sz="1400" b="0" dirty="0" smtClean="0">
                    <a:solidFill>
                      <a:schemeClr val="tx1"/>
                    </a:solidFill>
                  </a:rPr>
                  <a:t>              </a:t>
                </a:r>
                <a14:m>
                  <m:oMath xmlns:m="http://schemas.openxmlformats.org/officeDocument/2006/math">
                    <m:r>
                      <a:rPr lang="en-US" altLang="zh-CN" sz="1400" b="0" i="1" smtClean="0">
                        <a:solidFill>
                          <a:schemeClr val="tx1"/>
                        </a:solidFill>
                        <a:latin typeface="Cambria Math" panose="02040503050406030204" pitchFamily="18" charset="0"/>
                      </a:rPr>
                      <m:t>𝜃</m:t>
                    </m:r>
                    <m:d>
                      <m:dPr>
                        <m:ctrlPr>
                          <a:rPr lang="en-US" altLang="zh-CN" sz="1400" b="0" i="1" smtClean="0">
                            <a:solidFill>
                              <a:schemeClr val="tx1"/>
                            </a:solidFill>
                            <a:latin typeface="Cambria Math" panose="02040503050406030204" pitchFamily="18" charset="0"/>
                          </a:rPr>
                        </m:ctrlPr>
                      </m:dPr>
                      <m:e>
                        <m:r>
                          <a:rPr lang="en-US" altLang="zh-CN" sz="1400" b="0" i="1" smtClean="0">
                            <a:solidFill>
                              <a:schemeClr val="tx1"/>
                            </a:solidFill>
                            <a:latin typeface="Cambria Math" panose="02040503050406030204" pitchFamily="18" charset="0"/>
                          </a:rPr>
                          <m:t>𝑌</m:t>
                        </m:r>
                      </m:e>
                    </m:d>
                    <m:r>
                      <a:rPr lang="en-US" altLang="zh-CN" sz="1400" b="0" i="1" smtClean="0">
                        <a:solidFill>
                          <a:schemeClr val="tx1"/>
                        </a:solidFill>
                        <a:latin typeface="Cambria Math" panose="02040503050406030204" pitchFamily="18" charset="0"/>
                      </a:rPr>
                      <m:t>=</m:t>
                    </m:r>
                    <m:nary>
                      <m:naryPr>
                        <m:chr m:val="∑"/>
                        <m:supHide m:val="on"/>
                        <m:ctrlPr>
                          <a:rPr lang="en-US" altLang="zh-CN" sz="1400" b="0" i="1" smtClean="0">
                            <a:solidFill>
                              <a:schemeClr val="tx1"/>
                            </a:solidFill>
                            <a:latin typeface="Cambria Math" panose="02040503050406030204" pitchFamily="18" charset="0"/>
                          </a:rPr>
                        </m:ctrlPr>
                      </m:naryPr>
                      <m:sub>
                        <m:r>
                          <a:rPr lang="en-US" altLang="zh-CN" sz="1400" b="0" i="1" smtClean="0">
                            <a:solidFill>
                              <a:schemeClr val="tx1"/>
                            </a:solidFill>
                            <a:latin typeface="Cambria Math" panose="02040503050406030204" pitchFamily="18" charset="0"/>
                          </a:rPr>
                          <m:t>𝑖</m:t>
                        </m:r>
                      </m:sub>
                      <m:sup/>
                      <m:e>
                        <m:r>
                          <m:rPr>
                            <m:lit/>
                          </m:rPr>
                          <a:rPr lang="en-US" altLang="zh-CN" sz="1400" b="0" i="1" smtClean="0">
                            <a:solidFill>
                              <a:schemeClr val="tx1"/>
                            </a:solidFill>
                            <a:latin typeface="Cambria Math" panose="02040503050406030204" pitchFamily="18" charset="0"/>
                          </a:rPr>
                          <m:t>||</m:t>
                        </m:r>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𝑦</m:t>
                            </m:r>
                          </m:e>
                          <m:sub>
                            <m:r>
                              <a:rPr lang="en-US" altLang="zh-CN" sz="1400" b="0" i="1" smtClean="0">
                                <a:solidFill>
                                  <a:schemeClr val="tx1"/>
                                </a:solidFill>
                                <a:latin typeface="Cambria Math" panose="02040503050406030204" pitchFamily="18" charset="0"/>
                              </a:rPr>
                              <m:t>𝑖</m:t>
                            </m:r>
                          </m:sub>
                        </m:sSub>
                        <m:r>
                          <a:rPr lang="en-US" altLang="zh-CN" sz="1400" b="0" i="1" smtClean="0">
                            <a:solidFill>
                              <a:schemeClr val="tx1"/>
                            </a:solidFill>
                            <a:latin typeface="Cambria Math" panose="02040503050406030204" pitchFamily="18" charset="0"/>
                          </a:rPr>
                          <m:t>−</m:t>
                        </m:r>
                        <m:nary>
                          <m:naryPr>
                            <m:chr m:val="∑"/>
                            <m:supHide m:val="on"/>
                            <m:ctrlPr>
                              <a:rPr lang="en-US" altLang="zh-CN" sz="1400" b="0" i="1" smtClean="0">
                                <a:solidFill>
                                  <a:schemeClr val="tx1"/>
                                </a:solidFill>
                                <a:latin typeface="Cambria Math" panose="02040503050406030204" pitchFamily="18" charset="0"/>
                              </a:rPr>
                            </m:ctrlPr>
                          </m:naryPr>
                          <m:sub>
                            <m:r>
                              <a:rPr lang="en-US" altLang="zh-CN" sz="1400" b="0" i="1" smtClean="0">
                                <a:solidFill>
                                  <a:schemeClr val="tx1"/>
                                </a:solidFill>
                                <a:latin typeface="Cambria Math" panose="02040503050406030204" pitchFamily="18" charset="0"/>
                              </a:rPr>
                              <m:t>𝑗</m:t>
                            </m:r>
                          </m:sub>
                          <m:sup/>
                          <m:e>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𝑤</m:t>
                                </m:r>
                              </m:e>
                              <m:sub>
                                <m:r>
                                  <a:rPr lang="en-US" altLang="zh-CN" sz="1400" b="0" i="1" smtClean="0">
                                    <a:solidFill>
                                      <a:schemeClr val="tx1"/>
                                    </a:solidFill>
                                    <a:latin typeface="Cambria Math" panose="02040503050406030204" pitchFamily="18" charset="0"/>
                                  </a:rPr>
                                  <m:t>𝑖𝑗</m:t>
                                </m:r>
                              </m:sub>
                            </m:sSub>
                            <m:sSubSup>
                              <m:sSubSupPr>
                                <m:ctrlPr>
                                  <a:rPr lang="en-US" altLang="zh-CN" sz="1400" b="0" i="1" smtClean="0">
                                    <a:solidFill>
                                      <a:schemeClr val="tx1"/>
                                    </a:solidFill>
                                    <a:latin typeface="Cambria Math" panose="02040503050406030204" pitchFamily="18" charset="0"/>
                                  </a:rPr>
                                </m:ctrlPr>
                              </m:sSubSupPr>
                              <m:e>
                                <m:r>
                                  <a:rPr lang="en-US" altLang="zh-CN" sz="1400" b="0" i="1" smtClean="0">
                                    <a:solidFill>
                                      <a:schemeClr val="tx1"/>
                                    </a:solidFill>
                                    <a:latin typeface="Cambria Math" panose="02040503050406030204" pitchFamily="18" charset="0"/>
                                  </a:rPr>
                                  <m:t>𝑦</m:t>
                                </m:r>
                              </m:e>
                              <m:sub>
                                <m:r>
                                  <a:rPr lang="en-US" altLang="zh-CN" sz="1400" b="0" i="1" smtClean="0">
                                    <a:solidFill>
                                      <a:schemeClr val="tx1"/>
                                    </a:solidFill>
                                    <a:latin typeface="Cambria Math" panose="02040503050406030204" pitchFamily="18" charset="0"/>
                                  </a:rPr>
                                  <m:t>𝑗</m:t>
                                </m:r>
                              </m:sub>
                              <m:sup>
                                <m:r>
                                  <a:rPr lang="en-US" altLang="zh-CN" sz="1400" b="0" i="1" smtClean="0">
                                    <a:solidFill>
                                      <a:schemeClr val="tx1"/>
                                    </a:solidFill>
                                    <a:latin typeface="Cambria Math" panose="02040503050406030204" pitchFamily="18" charset="0"/>
                                  </a:rPr>
                                  <m:t>′</m:t>
                                </m:r>
                              </m:sup>
                            </m:sSubSup>
                          </m:e>
                        </m:nary>
                        <m:r>
                          <a:rPr lang="en-US" altLang="zh-CN" sz="1400" b="0" i="1" smtClean="0">
                            <a:solidFill>
                              <a:schemeClr val="tx1"/>
                            </a:solidFill>
                            <a:latin typeface="Cambria Math" panose="02040503050406030204" pitchFamily="18" charset="0"/>
                          </a:rPr>
                          <m:t>||</m:t>
                        </m:r>
                      </m:e>
                    </m:nary>
                  </m:oMath>
                </a14:m>
                <a:endParaRPr lang="en-US" altLang="zh-CN" dirty="0"/>
              </a:p>
              <a:p>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6096000" y="2323529"/>
                <a:ext cx="5287025" cy="3545330"/>
              </a:xfrm>
              <a:prstGeom prst="rect">
                <a:avLst/>
              </a:prstGeom>
              <a:blipFill rotWithShape="0">
                <a:blip r:embed="rId4"/>
                <a:stretch>
                  <a:fillRect l="-923" r="-346" b="-2921"/>
                </a:stretch>
              </a:blipFill>
            </p:spPr>
            <p:txBody>
              <a:bodyPr/>
              <a:lstStyle/>
              <a:p>
                <a:r>
                  <a:rPr lang="zh-CN" altLang="en-US">
                    <a:noFill/>
                  </a:rPr>
                  <a:t> </a:t>
                </a:r>
              </a:p>
            </p:txBody>
          </p:sp>
        </mc:Fallback>
      </mc:AlternateContent>
      <p:sp>
        <p:nvSpPr>
          <p:cNvPr id="9" name="矩形 8"/>
          <p:cNvSpPr/>
          <p:nvPr/>
        </p:nvSpPr>
        <p:spPr>
          <a:xfrm>
            <a:off x="1024128" y="6346254"/>
            <a:ext cx="11326761" cy="307777"/>
          </a:xfrm>
          <a:prstGeom prst="rect">
            <a:avLst/>
          </a:prstGeom>
        </p:spPr>
        <p:txBody>
          <a:bodyPr wrap="square">
            <a:spAutoFit/>
          </a:bodyPr>
          <a:lstStyle/>
          <a:p>
            <a:r>
              <a:rPr lang="en-US" altLang="zh-CN" sz="1400" dirty="0" smtClean="0"/>
              <a:t>[5]  ROWEIS S T, SAUL L K. Nonlinear dimensionality reduction by locally linear embedding [J]. Science, 2000, 290(5500): 2323-6.</a:t>
            </a:r>
            <a:endParaRPr lang="zh-CN" altLang="en-US" sz="1400" dirty="0"/>
          </a:p>
        </p:txBody>
      </p:sp>
      <p:sp>
        <p:nvSpPr>
          <p:cNvPr id="3110" name="文本框 3109"/>
          <p:cNvSpPr txBox="1"/>
          <p:nvPr/>
        </p:nvSpPr>
        <p:spPr>
          <a:xfrm>
            <a:off x="6489290" y="3264310"/>
            <a:ext cx="505267" cy="369332"/>
          </a:xfrm>
          <a:prstGeom prst="rect">
            <a:avLst/>
          </a:prstGeom>
          <a:noFill/>
        </p:spPr>
        <p:txBody>
          <a:bodyPr wrap="none" rtlCol="0">
            <a:spAutoFit/>
          </a:bodyPr>
          <a:lstStyle/>
          <a:p>
            <a:r>
              <a:rPr lang="en-US" altLang="zh-CN" dirty="0" smtClean="0"/>
              <a:t>     </a:t>
            </a:r>
            <a:endParaRPr lang="zh-CN" altLang="en-US" dirty="0"/>
          </a:p>
        </p:txBody>
      </p:sp>
      <p:sp>
        <p:nvSpPr>
          <p:cNvPr id="3115" name="Rectangle 6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26" name="灯片编号占位符 3125"/>
          <p:cNvSpPr>
            <a:spLocks noGrp="1"/>
          </p:cNvSpPr>
          <p:nvPr>
            <p:ph type="sldNum" sz="quarter" idx="12"/>
          </p:nvPr>
        </p:nvSpPr>
        <p:spPr/>
        <p:txBody>
          <a:bodyPr/>
          <a:lstStyle/>
          <a:p>
            <a:fld id="{F1EF3026-A9E6-4741-B124-C117FA6AB8AF}" type="slidenum">
              <a:rPr lang="zh-CN" altLang="en-US" smtClean="0"/>
              <a:t>10</a:t>
            </a:fld>
            <a:endParaRPr lang="zh-CN" altLang="en-US"/>
          </a:p>
        </p:txBody>
      </p:sp>
    </p:spTree>
    <p:extLst>
      <p:ext uri="{BB962C8B-B14F-4D97-AF65-F5344CB8AC3E}">
        <p14:creationId xmlns:p14="http://schemas.microsoft.com/office/powerpoint/2010/main" val="3589181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127" y="585216"/>
            <a:ext cx="10231701" cy="1499616"/>
          </a:xfrm>
        </p:spPr>
        <p:txBody>
          <a:bodyPr>
            <a:normAutofit/>
          </a:bodyPr>
          <a:lstStyle/>
          <a:p>
            <a:r>
              <a:rPr lang="zh-CN" altLang="en-US" sz="4800" dirty="0"/>
              <a:t>基于邻域关系的非线性降维</a:t>
            </a:r>
            <a:r>
              <a:rPr lang="zh-CN" altLang="en-US" sz="4800" dirty="0" smtClean="0"/>
              <a:t>算法（续）</a:t>
            </a:r>
            <a:endParaRPr lang="zh-CN" altLang="en-US" sz="4800" dirty="0"/>
          </a:p>
        </p:txBody>
      </p:sp>
      <p:graphicFrame>
        <p:nvGraphicFramePr>
          <p:cNvPr id="8" name="内容占位符 7"/>
          <p:cNvGraphicFramePr>
            <a:graphicFrameLocks noGrp="1" noChangeAspect="1"/>
          </p:cNvGraphicFramePr>
          <p:nvPr>
            <p:ph idx="1"/>
            <p:extLst>
              <p:ext uri="{D42A27DB-BD31-4B8C-83A1-F6EECF244321}">
                <p14:modId xmlns:p14="http://schemas.microsoft.com/office/powerpoint/2010/main" val="702314845"/>
              </p:ext>
            </p:extLst>
          </p:nvPr>
        </p:nvGraphicFramePr>
        <p:xfrm>
          <a:off x="1024127" y="4477949"/>
          <a:ext cx="9537469" cy="496822"/>
        </p:xfrm>
        <a:graphic>
          <a:graphicData uri="http://schemas.openxmlformats.org/presentationml/2006/ole">
            <mc:AlternateContent xmlns:mc="http://schemas.openxmlformats.org/markup-compatibility/2006">
              <mc:Choice xmlns:v="urn:schemas-microsoft-com:vml" Requires="v">
                <p:oleObj spid="_x0000_s12449" name="Formula" r:id="rId4" imgW="3617280" imgH="188280" progId="Equation.Ribbit">
                  <p:embed/>
                </p:oleObj>
              </mc:Choice>
              <mc:Fallback>
                <p:oleObj name="Formula" r:id="rId4" imgW="3617280" imgH="188280" progId="Equation.Ribbit">
                  <p:embed/>
                  <p:pic>
                    <p:nvPicPr>
                      <p:cNvPr id="0" name=""/>
                      <p:cNvPicPr/>
                      <p:nvPr/>
                    </p:nvPicPr>
                    <p:blipFill>
                      <a:blip r:embed="rId5"/>
                      <a:stretch>
                        <a:fillRect/>
                      </a:stretch>
                    </p:blipFill>
                    <p:spPr>
                      <a:xfrm>
                        <a:off x="1024127" y="4477949"/>
                        <a:ext cx="9537469" cy="496822"/>
                      </a:xfrm>
                      <a:prstGeom prst="rect">
                        <a:avLst/>
                      </a:prstGeom>
                    </p:spPr>
                  </p:pic>
                </p:oleObj>
              </mc:Fallback>
            </mc:AlternateContent>
          </a:graphicData>
        </a:graphic>
      </p:graphicFrame>
      <p:grpSp>
        <p:nvGrpSpPr>
          <p:cNvPr id="11" name="组合 10"/>
          <p:cNvGrpSpPr/>
          <p:nvPr/>
        </p:nvGrpSpPr>
        <p:grpSpPr>
          <a:xfrm>
            <a:off x="958811" y="2226649"/>
            <a:ext cx="3232065" cy="369332"/>
            <a:chOff x="1208312" y="2235721"/>
            <a:chExt cx="3232065" cy="369332"/>
          </a:xfrm>
        </p:grpSpPr>
        <p:graphicFrame>
          <p:nvGraphicFramePr>
            <p:cNvPr id="9" name="对象 8"/>
            <p:cNvGraphicFramePr>
              <a:graphicFrameLocks noChangeAspect="1"/>
            </p:cNvGraphicFramePr>
            <p:nvPr>
              <p:extLst>
                <p:ext uri="{D42A27DB-BD31-4B8C-83A1-F6EECF244321}">
                  <p14:modId xmlns:p14="http://schemas.microsoft.com/office/powerpoint/2010/main" val="4250409605"/>
                </p:ext>
              </p:extLst>
            </p:nvPr>
          </p:nvGraphicFramePr>
          <p:xfrm>
            <a:off x="2481824" y="2321573"/>
            <a:ext cx="1958553" cy="272773"/>
          </p:xfrm>
          <a:graphic>
            <a:graphicData uri="http://schemas.openxmlformats.org/presentationml/2006/ole">
              <mc:AlternateContent xmlns:mc="http://schemas.openxmlformats.org/markup-compatibility/2006">
                <mc:Choice xmlns:v="urn:schemas-microsoft-com:vml" Requires="v">
                  <p:oleObj spid="_x0000_s12450" name="Formula" r:id="rId6" imgW="1265040" imgH="176760" progId="Equation.Ribbit">
                    <p:embed/>
                  </p:oleObj>
                </mc:Choice>
                <mc:Fallback>
                  <p:oleObj name="Formula" r:id="rId6" imgW="1265040" imgH="176760" progId="Equation.Ribbit">
                    <p:embed/>
                    <p:pic>
                      <p:nvPicPr>
                        <p:cNvPr id="0" name=""/>
                        <p:cNvPicPr/>
                        <p:nvPr/>
                      </p:nvPicPr>
                      <p:blipFill>
                        <a:blip r:embed="rId7"/>
                        <a:stretch>
                          <a:fillRect/>
                        </a:stretch>
                      </p:blipFill>
                      <p:spPr>
                        <a:xfrm>
                          <a:off x="2481824" y="2321573"/>
                          <a:ext cx="1958553" cy="272773"/>
                        </a:xfrm>
                        <a:prstGeom prst="rect">
                          <a:avLst/>
                        </a:prstGeom>
                      </p:spPr>
                    </p:pic>
                  </p:oleObj>
                </mc:Fallback>
              </mc:AlternateContent>
            </a:graphicData>
          </a:graphic>
        </p:graphicFrame>
        <p:sp>
          <p:nvSpPr>
            <p:cNvPr id="10" name="文本框 9"/>
            <p:cNvSpPr txBox="1"/>
            <p:nvPr/>
          </p:nvSpPr>
          <p:spPr>
            <a:xfrm>
              <a:off x="1208312" y="2235721"/>
              <a:ext cx="1338828" cy="369332"/>
            </a:xfrm>
            <a:prstGeom prst="rect">
              <a:avLst/>
            </a:prstGeom>
            <a:noFill/>
          </p:spPr>
          <p:txBody>
            <a:bodyPr wrap="none" rtlCol="0">
              <a:spAutoFit/>
            </a:bodyPr>
            <a:lstStyle/>
            <a:p>
              <a:r>
                <a:rPr lang="zh-CN" altLang="en-US" dirty="0" smtClean="0"/>
                <a:t>给定数据集</a:t>
              </a:r>
              <a:endParaRPr lang="zh-CN" altLang="en-US" dirty="0"/>
            </a:p>
          </p:txBody>
        </p:sp>
      </p:grpSp>
      <mc:AlternateContent xmlns:mc="http://schemas.openxmlformats.org/markup-compatibility/2006" xmlns:a14="http://schemas.microsoft.com/office/drawing/2010/main">
        <mc:Choice Requires="a14">
          <p:sp>
            <p:nvSpPr>
              <p:cNvPr id="21" name="矩形 20"/>
              <p:cNvSpPr/>
              <p:nvPr/>
            </p:nvSpPr>
            <p:spPr>
              <a:xfrm>
                <a:off x="1024127" y="2857063"/>
                <a:ext cx="5944641" cy="369332"/>
              </a:xfrm>
              <a:prstGeom prst="rect">
                <a:avLst/>
              </a:prstGeom>
            </p:spPr>
            <p:txBody>
              <a:bodyPr wrap="none">
                <a:spAutoFit/>
              </a:bodyPr>
              <a:lstStyle/>
              <a:p>
                <a:r>
                  <a:rPr lang="zh-CN" altLang="en-US" dirty="0" smtClean="0"/>
                  <a:t>                          为数据点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oMath>
                </a14:m>
                <a:r>
                  <a:rPr lang="zh-CN" altLang="en-US" dirty="0" smtClean="0"/>
                  <a:t>选择的</a:t>
                </a:r>
                <a14:m>
                  <m:oMath xmlns:m="http://schemas.openxmlformats.org/officeDocument/2006/math">
                    <m:r>
                      <a:rPr lang="en-US" altLang="zh-CN" i="1" dirty="0">
                        <a:latin typeface="Cambria Math" panose="02040503050406030204" pitchFamily="18" charset="0"/>
                      </a:rPr>
                      <m:t>𝑘</m:t>
                    </m:r>
                  </m:oMath>
                </a14:m>
                <a:r>
                  <a:rPr lang="zh-CN" altLang="en-US" dirty="0" smtClean="0"/>
                  <a:t> 个邻近点得到的字典</a:t>
                </a:r>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1024127" y="2857063"/>
                <a:ext cx="5944641" cy="369332"/>
              </a:xfrm>
              <a:prstGeom prst="rect">
                <a:avLst/>
              </a:prstGeom>
              <a:blipFill rotWithShape="0">
                <a:blip r:embed="rId8"/>
                <a:stretch>
                  <a:fillRect t="-8333" r="-410" b="-28333"/>
                </a:stretch>
              </a:blipFill>
            </p:spPr>
            <p:txBody>
              <a:bodyPr/>
              <a:lstStyle/>
              <a:p>
                <a:r>
                  <a:rPr lang="zh-CN" altLang="en-US">
                    <a:noFill/>
                  </a:rPr>
                  <a:t> </a:t>
                </a:r>
              </a:p>
            </p:txBody>
          </p:sp>
        </mc:Fallback>
      </mc:AlternateContent>
      <p:graphicFrame>
        <p:nvGraphicFramePr>
          <p:cNvPr id="22" name="对象 21"/>
          <p:cNvGraphicFramePr>
            <a:graphicFrameLocks noChangeAspect="1"/>
          </p:cNvGraphicFramePr>
          <p:nvPr>
            <p:extLst>
              <p:ext uri="{D42A27DB-BD31-4B8C-83A1-F6EECF244321}">
                <p14:modId xmlns:p14="http://schemas.microsoft.com/office/powerpoint/2010/main" val="3899416602"/>
              </p:ext>
            </p:extLst>
          </p:nvPr>
        </p:nvGraphicFramePr>
        <p:xfrm>
          <a:off x="1056785" y="2900038"/>
          <a:ext cx="1656051" cy="273566"/>
        </p:xfrm>
        <a:graphic>
          <a:graphicData uri="http://schemas.openxmlformats.org/presentationml/2006/ole">
            <mc:AlternateContent xmlns:mc="http://schemas.openxmlformats.org/markup-compatibility/2006">
              <mc:Choice xmlns:v="urn:schemas-microsoft-com:vml" Requires="v">
                <p:oleObj spid="_x0000_s12451" name="Formula" r:id="rId9" imgW="1076040" imgH="177840" progId="Equation.Ribbit">
                  <p:embed/>
                </p:oleObj>
              </mc:Choice>
              <mc:Fallback>
                <p:oleObj name="Formula" r:id="rId9" imgW="1076040" imgH="177840" progId="Equation.Ribbit">
                  <p:embed/>
                  <p:pic>
                    <p:nvPicPr>
                      <p:cNvPr id="0" name=""/>
                      <p:cNvPicPr/>
                      <p:nvPr/>
                    </p:nvPicPr>
                    <p:blipFill>
                      <a:blip r:embed="rId10"/>
                      <a:stretch>
                        <a:fillRect/>
                      </a:stretch>
                    </p:blipFill>
                    <p:spPr>
                      <a:xfrm>
                        <a:off x="1056785" y="2900038"/>
                        <a:ext cx="1656051" cy="273566"/>
                      </a:xfrm>
                      <a:prstGeom prst="rect">
                        <a:avLst/>
                      </a:prstGeom>
                    </p:spPr>
                  </p:pic>
                </p:oleObj>
              </mc:Fallback>
            </mc:AlternateContent>
          </a:graphicData>
        </a:graphic>
      </p:graphicFrame>
      <p:sp>
        <p:nvSpPr>
          <p:cNvPr id="23" name="线形标注 1(带边框和强调线) 22"/>
          <p:cNvSpPr/>
          <p:nvPr/>
        </p:nvSpPr>
        <p:spPr>
          <a:xfrm>
            <a:off x="1262744" y="5562600"/>
            <a:ext cx="1580764" cy="612648"/>
          </a:xfrm>
          <a:prstGeom prst="accentBorderCallout1">
            <a:avLst>
              <a:gd name="adj1" fmla="val 40072"/>
              <a:gd name="adj2" fmla="val 111904"/>
              <a:gd name="adj3" fmla="val -95389"/>
              <a:gd name="adj4" fmla="val 161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邻近关系限制</a:t>
            </a:r>
            <a:endParaRPr lang="zh-CN" altLang="en-US" dirty="0"/>
          </a:p>
        </p:txBody>
      </p:sp>
      <p:sp>
        <p:nvSpPr>
          <p:cNvPr id="24" name="线形标注 1(带边框和强调线) 23"/>
          <p:cNvSpPr/>
          <p:nvPr/>
        </p:nvSpPr>
        <p:spPr>
          <a:xfrm>
            <a:off x="8001000" y="5562600"/>
            <a:ext cx="2560596" cy="612648"/>
          </a:xfrm>
          <a:prstGeom prst="accentBorderCallout1">
            <a:avLst>
              <a:gd name="adj1" fmla="val 18750"/>
              <a:gd name="adj2" fmla="val -8333"/>
              <a:gd name="adj3" fmla="val -97166"/>
              <a:gd name="adj4" fmla="val -410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重构数据点产生的误差</a:t>
            </a:r>
            <a:endParaRPr lang="zh-CN" altLang="en-US" dirty="0"/>
          </a:p>
        </p:txBody>
      </p:sp>
      <p:sp>
        <p:nvSpPr>
          <p:cNvPr id="25" name="线形标注 1(带边框和强调线) 24"/>
          <p:cNvSpPr/>
          <p:nvPr/>
        </p:nvSpPr>
        <p:spPr>
          <a:xfrm>
            <a:off x="9586464" y="3344391"/>
            <a:ext cx="1950263" cy="612648"/>
          </a:xfrm>
          <a:prstGeom prst="accentBorderCallout1">
            <a:avLst>
              <a:gd name="adj1" fmla="val 57839"/>
              <a:gd name="adj2" fmla="val -3636"/>
              <a:gd name="adj3" fmla="val 156921"/>
              <a:gd name="adj4" fmla="val -127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a:t>
            </a:r>
            <a:r>
              <a:rPr lang="zh-CN" altLang="en-US" dirty="0" smtClean="0"/>
              <a:t>其在仿射空间进行线性表示</a:t>
            </a:r>
            <a:endParaRPr lang="zh-CN" altLang="en-US" dirty="0"/>
          </a:p>
        </p:txBody>
      </p:sp>
      <p:graphicFrame>
        <p:nvGraphicFramePr>
          <p:cNvPr id="27" name="对象 26"/>
          <p:cNvGraphicFramePr>
            <a:graphicFrameLocks noChangeAspect="1"/>
          </p:cNvGraphicFramePr>
          <p:nvPr>
            <p:extLst>
              <p:ext uri="{D42A27DB-BD31-4B8C-83A1-F6EECF244321}">
                <p14:modId xmlns:p14="http://schemas.microsoft.com/office/powerpoint/2010/main" val="906862106"/>
              </p:ext>
            </p:extLst>
          </p:nvPr>
        </p:nvGraphicFramePr>
        <p:xfrm>
          <a:off x="1024127" y="3476591"/>
          <a:ext cx="1727200" cy="361950"/>
        </p:xfrm>
        <a:graphic>
          <a:graphicData uri="http://schemas.openxmlformats.org/presentationml/2006/ole">
            <mc:AlternateContent xmlns:mc="http://schemas.openxmlformats.org/markup-compatibility/2006">
              <mc:Choice xmlns:v="urn:schemas-microsoft-com:vml" Requires="v">
                <p:oleObj spid="_x0000_s12452" name="Formula" r:id="rId11" imgW="961560" imgH="200880" progId="Equation.Ribbit">
                  <p:embed/>
                </p:oleObj>
              </mc:Choice>
              <mc:Fallback>
                <p:oleObj name="Formula" r:id="rId11" imgW="961560" imgH="200880" progId="Equation.Ribbit">
                  <p:embed/>
                  <p:pic>
                    <p:nvPicPr>
                      <p:cNvPr id="0" name=""/>
                      <p:cNvPicPr/>
                      <p:nvPr/>
                    </p:nvPicPr>
                    <p:blipFill>
                      <a:blip r:embed="rId12"/>
                      <a:stretch>
                        <a:fillRect/>
                      </a:stretch>
                    </p:blipFill>
                    <p:spPr>
                      <a:xfrm>
                        <a:off x="1024127" y="3476591"/>
                        <a:ext cx="1727200" cy="3619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8" name="文本框 27"/>
              <p:cNvSpPr txBox="1"/>
              <p:nvPr/>
            </p:nvSpPr>
            <p:spPr>
              <a:xfrm>
                <a:off x="2843508" y="3464137"/>
                <a:ext cx="4989507" cy="369332"/>
              </a:xfrm>
              <a:prstGeom prst="rect">
                <a:avLst/>
              </a:prstGeom>
              <a:noFill/>
            </p:spPr>
            <p:txBody>
              <a:bodyPr wrap="none" rtlCol="0">
                <a:spAutoFit/>
              </a:bodyPr>
              <a:lstStyle/>
              <a:p>
                <a:r>
                  <a:rPr lang="zh-CN" altLang="en-US" dirty="0" smtClean="0"/>
                  <a:t>其中，      表示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中第</m:t>
                    </m:r>
                    <m:r>
                      <a:rPr lang="en-US" altLang="zh-CN" b="0" i="1" smtClean="0">
                        <a:latin typeface="Cambria Math" panose="02040503050406030204" pitchFamily="18" charset="0"/>
                      </a:rPr>
                      <m:t>𝑗</m:t>
                    </m:r>
                    <m:r>
                      <a:rPr lang="zh-CN" altLang="en-US" b="0" i="1" smtClean="0">
                        <a:latin typeface="Cambria Math" panose="02040503050406030204" pitchFamily="18" charset="0"/>
                      </a:rPr>
                      <m:t>个数据点的点对距离</m:t>
                    </m:r>
                  </m:oMath>
                </a14:m>
                <a:endParaRPr lang="zh-CN" altLang="en-US" dirty="0" smtClean="0"/>
              </a:p>
            </p:txBody>
          </p:sp>
        </mc:Choice>
        <mc:Fallback xmlns="">
          <p:sp>
            <p:nvSpPr>
              <p:cNvPr id="28" name="文本框 27"/>
              <p:cNvSpPr txBox="1">
                <a:spLocks noRot="1" noChangeAspect="1" noMove="1" noResize="1" noEditPoints="1" noAdjustHandles="1" noChangeArrowheads="1" noChangeShapeType="1" noTextEdit="1"/>
              </p:cNvSpPr>
              <p:nvPr/>
            </p:nvSpPr>
            <p:spPr>
              <a:xfrm>
                <a:off x="2843508" y="3464137"/>
                <a:ext cx="4989507" cy="369332"/>
              </a:xfrm>
              <a:prstGeom prst="rect">
                <a:avLst/>
              </a:prstGeom>
              <a:blipFill rotWithShape="0">
                <a:blip r:embed="rId13"/>
                <a:stretch>
                  <a:fillRect l="-977" t="-11475" r="-1221" b="-26230"/>
                </a:stretch>
              </a:blipFill>
            </p:spPr>
            <p:txBody>
              <a:bodyPr/>
              <a:lstStyle/>
              <a:p>
                <a:r>
                  <a:rPr lang="zh-CN" altLang="en-US">
                    <a:noFill/>
                  </a:rPr>
                  <a:t> </a:t>
                </a:r>
              </a:p>
            </p:txBody>
          </p:sp>
        </mc:Fallback>
      </mc:AlternateContent>
      <p:graphicFrame>
        <p:nvGraphicFramePr>
          <p:cNvPr id="29" name="对象 28"/>
          <p:cNvGraphicFramePr>
            <a:graphicFrameLocks noChangeAspect="1"/>
          </p:cNvGraphicFramePr>
          <p:nvPr>
            <p:extLst>
              <p:ext uri="{D42A27DB-BD31-4B8C-83A1-F6EECF244321}">
                <p14:modId xmlns:p14="http://schemas.microsoft.com/office/powerpoint/2010/main" val="3149044700"/>
              </p:ext>
            </p:extLst>
          </p:nvPr>
        </p:nvGraphicFramePr>
        <p:xfrm>
          <a:off x="3569631" y="3501744"/>
          <a:ext cx="302079" cy="322387"/>
        </p:xfrm>
        <a:graphic>
          <a:graphicData uri="http://schemas.openxmlformats.org/presentationml/2006/ole">
            <mc:AlternateContent xmlns:mc="http://schemas.openxmlformats.org/markup-compatibility/2006">
              <mc:Choice xmlns:v="urn:schemas-microsoft-com:vml" Requires="v">
                <p:oleObj spid="_x0000_s12453" name="Formula" r:id="rId14" imgW="188280" imgH="200880" progId="Equation.Ribbit">
                  <p:embed/>
                </p:oleObj>
              </mc:Choice>
              <mc:Fallback>
                <p:oleObj name="Formula" r:id="rId14" imgW="188280" imgH="200880" progId="Equation.Ribbit">
                  <p:embed/>
                  <p:pic>
                    <p:nvPicPr>
                      <p:cNvPr id="0" name=""/>
                      <p:cNvPicPr/>
                      <p:nvPr/>
                    </p:nvPicPr>
                    <p:blipFill>
                      <a:blip r:embed="rId15"/>
                      <a:stretch>
                        <a:fillRect/>
                      </a:stretch>
                    </p:blipFill>
                    <p:spPr>
                      <a:xfrm>
                        <a:off x="3569631" y="3501744"/>
                        <a:ext cx="302079" cy="322387"/>
                      </a:xfrm>
                      <a:prstGeom prst="rect">
                        <a:avLst/>
                      </a:prstGeom>
                    </p:spPr>
                  </p:pic>
                </p:oleObj>
              </mc:Fallback>
            </mc:AlternateContent>
          </a:graphicData>
        </a:graphic>
      </p:graphicFrame>
      <p:sp>
        <p:nvSpPr>
          <p:cNvPr id="30" name="灯片编号占位符 29"/>
          <p:cNvSpPr>
            <a:spLocks noGrp="1"/>
          </p:cNvSpPr>
          <p:nvPr>
            <p:ph type="sldNum" sz="quarter" idx="12"/>
          </p:nvPr>
        </p:nvSpPr>
        <p:spPr/>
        <p:txBody>
          <a:bodyPr/>
          <a:lstStyle/>
          <a:p>
            <a:fld id="{F1EF3026-A9E6-4741-B124-C117FA6AB8AF}" type="slidenum">
              <a:rPr lang="zh-CN" altLang="en-US" smtClean="0"/>
              <a:t>11</a:t>
            </a:fld>
            <a:endParaRPr lang="zh-CN" altLang="en-US"/>
          </a:p>
        </p:txBody>
      </p:sp>
      <p:sp>
        <p:nvSpPr>
          <p:cNvPr id="3" name="矩形 2"/>
          <p:cNvSpPr/>
          <p:nvPr/>
        </p:nvSpPr>
        <p:spPr>
          <a:xfrm>
            <a:off x="958811" y="2764971"/>
            <a:ext cx="6009957" cy="57942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8492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127" y="585216"/>
            <a:ext cx="10231701" cy="1499616"/>
          </a:xfrm>
        </p:spPr>
        <p:txBody>
          <a:bodyPr>
            <a:normAutofit/>
          </a:bodyPr>
          <a:lstStyle/>
          <a:p>
            <a:r>
              <a:rPr lang="zh-CN" altLang="en-US" sz="4800" dirty="0"/>
              <a:t>基于邻域关系的非线性降维</a:t>
            </a:r>
            <a:r>
              <a:rPr lang="zh-CN" altLang="en-US" sz="4800" dirty="0" smtClean="0"/>
              <a:t>算法（续）</a:t>
            </a:r>
            <a:endParaRPr lang="zh-CN" altLang="en-US" sz="4800" dirty="0"/>
          </a:p>
        </p:txBody>
      </p:sp>
      <mc:AlternateContent xmlns:mc="http://schemas.openxmlformats.org/markup-compatibility/2006" xmlns:a14="http://schemas.microsoft.com/office/drawing/2010/main">
        <mc:Choice Requires="a14">
          <p:sp>
            <p:nvSpPr>
              <p:cNvPr id="56" name="内容占位符 55"/>
              <p:cNvSpPr>
                <a:spLocks noGrp="1"/>
              </p:cNvSpPr>
              <p:nvPr>
                <p:ph idx="1"/>
              </p:nvPr>
            </p:nvSpPr>
            <p:spPr>
              <a:xfrm>
                <a:off x="1024128" y="2286000"/>
                <a:ext cx="8119871" cy="4023360"/>
              </a:xfrm>
            </p:spPr>
            <p:txBody>
              <a:bodyPr>
                <a:normAutofit fontScale="85000" lnSpcReduction="20000"/>
              </a:bodyPr>
              <a:lstStyle/>
              <a:p>
                <a:pPr>
                  <a:lnSpc>
                    <a:spcPct val="200000"/>
                  </a:lnSpc>
                </a:pPr>
                <a:r>
                  <a:rPr lang="zh-CN" altLang="en-US" dirty="0" smtClean="0"/>
                  <a:t>基于邻域关系的非线性降维算法的三个步骤：</a:t>
                </a:r>
                <a:endParaRPr lang="en-US" altLang="zh-CN" dirty="0"/>
              </a:p>
              <a:p>
                <a:pPr>
                  <a:lnSpc>
                    <a:spcPct val="200000"/>
                  </a:lnSpc>
                </a:pPr>
                <a:r>
                  <a:rPr lang="zh-CN" altLang="en-US" dirty="0"/>
                  <a:t>（</a:t>
                </a:r>
                <a:r>
                  <a:rPr lang="en-US" altLang="zh-CN" dirty="0"/>
                  <a:t>1</a:t>
                </a:r>
                <a:r>
                  <a:rPr lang="zh-CN" altLang="en-US" dirty="0"/>
                  <a:t>）寻找邻近点，采用</a:t>
                </a:r>
                <a:r>
                  <a:rPr lang="en-US" altLang="zh-CN" dirty="0" smtClean="0"/>
                  <a:t>KNN</a:t>
                </a:r>
                <a:r>
                  <a:rPr lang="zh-CN" altLang="en-US" dirty="0" smtClean="0"/>
                  <a:t>方法；</a:t>
                </a:r>
                <a:endParaRPr lang="en-US" altLang="zh-CN" dirty="0"/>
              </a:p>
              <a:p>
                <a:pPr>
                  <a:lnSpc>
                    <a:spcPct val="200000"/>
                  </a:lnSpc>
                </a:pPr>
                <a:r>
                  <a:rPr lang="zh-CN" altLang="en-US" dirty="0"/>
                  <a:t>（</a:t>
                </a:r>
                <a:r>
                  <a:rPr lang="en-US" altLang="zh-CN" dirty="0"/>
                  <a:t>2</a:t>
                </a:r>
                <a:r>
                  <a:rPr lang="zh-CN" altLang="en-US" dirty="0"/>
                  <a:t>）</a:t>
                </a:r>
                <a:r>
                  <a:rPr lang="zh-CN" altLang="en-US" dirty="0" smtClean="0"/>
                  <a:t>进行局部线性</a:t>
                </a:r>
                <a:r>
                  <a:rPr lang="zh-CN" altLang="en-US" dirty="0"/>
                  <a:t>表示，得到数据点之间的相似性；</a:t>
                </a:r>
                <a:endParaRPr lang="en-US" altLang="zh-CN" dirty="0"/>
              </a:p>
              <a:p>
                <a:pPr>
                  <a:lnSpc>
                    <a:spcPct val="200000"/>
                  </a:lnSpc>
                </a:pPr>
                <a:r>
                  <a:rPr lang="en-US" altLang="zh-CN" sz="1400" dirty="0">
                    <a:solidFill>
                      <a:srgbClr val="0070C0"/>
                    </a:solidFill>
                  </a:rPr>
                  <a:t>     </a:t>
                </a:r>
                <a:r>
                  <a:rPr lang="en-US" altLang="zh-CN" sz="1800" dirty="0">
                    <a:solidFill>
                      <a:srgbClr val="0070C0"/>
                    </a:solidFill>
                  </a:rPr>
                  <a:t> </a:t>
                </a:r>
              </a:p>
              <a:p>
                <a:pPr>
                  <a:lnSpc>
                    <a:spcPct val="200000"/>
                  </a:lnSpc>
                </a:pPr>
                <a:r>
                  <a:rPr lang="zh-CN" altLang="en-US" dirty="0"/>
                  <a:t>（</a:t>
                </a:r>
                <a:r>
                  <a:rPr lang="en-US" altLang="zh-CN" dirty="0"/>
                  <a:t>3</a:t>
                </a:r>
                <a:r>
                  <a:rPr lang="zh-CN" altLang="en-US" dirty="0"/>
                  <a:t>）相似性嵌入。</a:t>
                </a:r>
                <a:endParaRPr lang="en-US" altLang="zh-CN" sz="1800" i="1" dirty="0">
                  <a:latin typeface="Cambria Math" panose="02040503050406030204" pitchFamily="18" charset="0"/>
                </a:endParaRPr>
              </a:p>
              <a:p>
                <a:pPr>
                  <a:lnSpc>
                    <a:spcPct val="200000"/>
                  </a:lnSpc>
                </a:pPr>
                <a:r>
                  <a:rPr lang="en-US" altLang="zh-CN" sz="1800" dirty="0" smtClean="0">
                    <a:solidFill>
                      <a:schemeClr val="tx1"/>
                    </a:solidFill>
                  </a:rPr>
                  <a:t>              </a:t>
                </a:r>
                <a14:m>
                  <m:oMath xmlns:m="http://schemas.openxmlformats.org/officeDocument/2006/math">
                    <m:r>
                      <a:rPr lang="en-US" altLang="zh-CN" sz="1800" i="1">
                        <a:solidFill>
                          <a:schemeClr val="tx1"/>
                        </a:solidFill>
                        <a:latin typeface="Cambria Math" panose="02040503050406030204" pitchFamily="18" charset="0"/>
                      </a:rPr>
                      <m:t>𝜃</m:t>
                    </m:r>
                    <m:d>
                      <m:dPr>
                        <m:ctrlPr>
                          <a:rPr lang="en-US" altLang="zh-CN" sz="1800" i="1">
                            <a:solidFill>
                              <a:schemeClr val="tx1"/>
                            </a:solidFill>
                            <a:latin typeface="Cambria Math" panose="02040503050406030204" pitchFamily="18" charset="0"/>
                          </a:rPr>
                        </m:ctrlPr>
                      </m:dPr>
                      <m:e>
                        <m:r>
                          <a:rPr lang="en-US" altLang="zh-CN" sz="1800" i="1">
                            <a:solidFill>
                              <a:schemeClr val="tx1"/>
                            </a:solidFill>
                            <a:latin typeface="Cambria Math" panose="02040503050406030204" pitchFamily="18" charset="0"/>
                          </a:rPr>
                          <m:t>𝑌</m:t>
                        </m:r>
                      </m:e>
                    </m:d>
                    <m:r>
                      <a:rPr lang="en-US" altLang="zh-CN" sz="1800" i="1">
                        <a:solidFill>
                          <a:schemeClr val="tx1"/>
                        </a:solidFill>
                        <a:latin typeface="Cambria Math" panose="02040503050406030204" pitchFamily="18" charset="0"/>
                      </a:rPr>
                      <m:t>=</m:t>
                    </m:r>
                    <m:nary>
                      <m:naryPr>
                        <m:chr m:val="∑"/>
                        <m:supHide m:val="on"/>
                        <m:ctrlPr>
                          <a:rPr lang="en-US" altLang="zh-CN" sz="1800" i="1">
                            <a:solidFill>
                              <a:schemeClr val="tx1"/>
                            </a:solidFill>
                            <a:latin typeface="Cambria Math" panose="02040503050406030204" pitchFamily="18" charset="0"/>
                          </a:rPr>
                        </m:ctrlPr>
                      </m:naryPr>
                      <m:sub>
                        <m:r>
                          <a:rPr lang="en-US" altLang="zh-CN" sz="1800" i="1">
                            <a:solidFill>
                              <a:schemeClr val="tx1"/>
                            </a:solidFill>
                            <a:latin typeface="Cambria Math" panose="02040503050406030204" pitchFamily="18" charset="0"/>
                          </a:rPr>
                          <m:t>𝑖</m:t>
                        </m:r>
                      </m:sub>
                      <m:sup/>
                      <m:e>
                        <m:r>
                          <m:rPr>
                            <m:lit/>
                          </m:rPr>
                          <a:rPr lang="en-US" altLang="zh-CN" sz="1800" i="1">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𝑦</m:t>
                            </m:r>
                          </m:e>
                          <m:sub>
                            <m:r>
                              <a:rPr lang="en-US" altLang="zh-CN" sz="1800" i="1">
                                <a:solidFill>
                                  <a:schemeClr val="tx1"/>
                                </a:solidFill>
                                <a:latin typeface="Cambria Math" panose="02040503050406030204" pitchFamily="18" charset="0"/>
                              </a:rPr>
                              <m:t>𝑖</m:t>
                            </m:r>
                          </m:sub>
                        </m:sSub>
                        <m:r>
                          <a:rPr lang="en-US" altLang="zh-CN" sz="1800" i="1">
                            <a:solidFill>
                              <a:schemeClr val="tx1"/>
                            </a:solidFill>
                            <a:latin typeface="Cambria Math" panose="02040503050406030204" pitchFamily="18" charset="0"/>
                          </a:rPr>
                          <m:t>−</m:t>
                        </m:r>
                        <m:nary>
                          <m:naryPr>
                            <m:chr m:val="∑"/>
                            <m:supHide m:val="on"/>
                            <m:ctrlPr>
                              <a:rPr lang="en-US" altLang="zh-CN" sz="1800" i="1">
                                <a:solidFill>
                                  <a:schemeClr val="tx1"/>
                                </a:solidFill>
                                <a:latin typeface="Cambria Math" panose="02040503050406030204" pitchFamily="18" charset="0"/>
                              </a:rPr>
                            </m:ctrlPr>
                          </m:naryPr>
                          <m:sub>
                            <m:r>
                              <a:rPr lang="en-US" altLang="zh-CN" sz="1800" i="1">
                                <a:solidFill>
                                  <a:schemeClr val="tx1"/>
                                </a:solidFill>
                                <a:latin typeface="Cambria Math" panose="02040503050406030204" pitchFamily="18" charset="0"/>
                              </a:rPr>
                              <m:t>𝑗</m:t>
                            </m:r>
                          </m:sub>
                          <m:sup/>
                          <m:e>
                            <m:sSub>
                              <m:sSubPr>
                                <m:ctrlPr>
                                  <a:rPr lang="en-US" altLang="zh-CN" sz="1800" i="1">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𝑐</m:t>
                                </m:r>
                              </m:e>
                              <m:sub>
                                <m:r>
                                  <a:rPr lang="en-US" altLang="zh-CN" sz="1800" i="1">
                                    <a:solidFill>
                                      <a:schemeClr val="tx1"/>
                                    </a:solidFill>
                                    <a:latin typeface="Cambria Math" panose="02040503050406030204" pitchFamily="18" charset="0"/>
                                  </a:rPr>
                                  <m:t>𝑖𝑗</m:t>
                                </m:r>
                              </m:sub>
                            </m:sSub>
                            <m:sSubSup>
                              <m:sSubSupPr>
                                <m:ctrlPr>
                                  <a:rPr lang="en-US" altLang="zh-CN" sz="1800" i="1">
                                    <a:solidFill>
                                      <a:schemeClr val="tx1"/>
                                    </a:solidFill>
                                    <a:latin typeface="Cambria Math" panose="02040503050406030204" pitchFamily="18" charset="0"/>
                                  </a:rPr>
                                </m:ctrlPr>
                              </m:sSubSupPr>
                              <m:e>
                                <m:r>
                                  <a:rPr lang="en-US" altLang="zh-CN" sz="1800" i="1">
                                    <a:solidFill>
                                      <a:schemeClr val="tx1"/>
                                    </a:solidFill>
                                    <a:latin typeface="Cambria Math" panose="02040503050406030204" pitchFamily="18" charset="0"/>
                                  </a:rPr>
                                  <m:t>𝑦</m:t>
                                </m:r>
                              </m:e>
                              <m:sub>
                                <m:r>
                                  <a:rPr lang="en-US" altLang="zh-CN" sz="1800" i="1">
                                    <a:solidFill>
                                      <a:schemeClr val="tx1"/>
                                    </a:solidFill>
                                    <a:latin typeface="Cambria Math" panose="02040503050406030204" pitchFamily="18" charset="0"/>
                                  </a:rPr>
                                  <m:t>𝑗</m:t>
                                </m:r>
                              </m:sub>
                              <m:sup>
                                <m:r>
                                  <a:rPr lang="en-US" altLang="zh-CN" sz="1800" i="1">
                                    <a:solidFill>
                                      <a:schemeClr val="tx1"/>
                                    </a:solidFill>
                                    <a:latin typeface="Cambria Math" panose="02040503050406030204" pitchFamily="18" charset="0"/>
                                  </a:rPr>
                                  <m:t>′</m:t>
                                </m:r>
                              </m:sup>
                            </m:sSubSup>
                          </m:e>
                        </m:nary>
                        <m:r>
                          <a:rPr lang="en-US" altLang="zh-CN" sz="1800" i="1">
                            <a:solidFill>
                              <a:schemeClr val="tx1"/>
                            </a:solidFill>
                            <a:latin typeface="Cambria Math" panose="02040503050406030204" pitchFamily="18" charset="0"/>
                          </a:rPr>
                          <m:t>||</m:t>
                        </m:r>
                      </m:e>
                    </m:nary>
                  </m:oMath>
                </a14:m>
                <a:endParaRPr lang="zh-CN" altLang="en-US" dirty="0"/>
              </a:p>
            </p:txBody>
          </p:sp>
        </mc:Choice>
        <mc:Fallback xmlns="">
          <p:sp>
            <p:nvSpPr>
              <p:cNvPr id="56" name="内容占位符 55"/>
              <p:cNvSpPr>
                <a:spLocks noGrp="1" noRot="1" noChangeAspect="1" noMove="1" noResize="1" noEditPoints="1" noAdjustHandles="1" noChangeArrowheads="1" noChangeShapeType="1" noTextEdit="1"/>
              </p:cNvSpPr>
              <p:nvPr>
                <p:ph idx="1"/>
              </p:nvPr>
            </p:nvSpPr>
            <p:spPr>
              <a:xfrm>
                <a:off x="1024128" y="2286000"/>
                <a:ext cx="8119871" cy="4023360"/>
              </a:xfrm>
              <a:blipFill rotWithShape="0">
                <a:blip r:embed="rId4"/>
                <a:stretch>
                  <a:fillRect l="-150" b="-10000"/>
                </a:stretch>
              </a:blipFill>
            </p:spPr>
            <p:txBody>
              <a:bodyPr/>
              <a:lstStyle/>
              <a:p>
                <a:r>
                  <a:rPr lang="zh-CN" altLang="en-US">
                    <a:noFill/>
                  </a:rPr>
                  <a:t> </a:t>
                </a:r>
              </a:p>
            </p:txBody>
          </p:sp>
        </mc:Fallback>
      </mc:AlternateContent>
      <p:sp>
        <p:nvSpPr>
          <p:cNvPr id="57" name="文本框 56"/>
          <p:cNvSpPr txBox="1"/>
          <p:nvPr/>
        </p:nvSpPr>
        <p:spPr>
          <a:xfrm>
            <a:off x="6096000" y="2323529"/>
            <a:ext cx="184731" cy="923330"/>
          </a:xfrm>
          <a:prstGeom prst="rect">
            <a:avLst/>
          </a:prstGeom>
          <a:noFill/>
        </p:spPr>
        <p:txBody>
          <a:bodyPr wrap="none" rtlCol="0">
            <a:spAutoFit/>
          </a:bodyPr>
          <a:lstStyle/>
          <a:p>
            <a:pPr>
              <a:lnSpc>
                <a:spcPct val="200000"/>
              </a:lnSpc>
            </a:pPr>
            <a:endParaRPr lang="en-US" altLang="zh-CN" dirty="0"/>
          </a:p>
          <a:p>
            <a:endParaRPr lang="zh-CN" altLang="en-US" dirty="0"/>
          </a:p>
        </p:txBody>
      </p:sp>
      <p:graphicFrame>
        <p:nvGraphicFramePr>
          <p:cNvPr id="58" name="内容占位符 7"/>
          <p:cNvGraphicFramePr>
            <a:graphicFrameLocks noChangeAspect="1"/>
          </p:cNvGraphicFramePr>
          <p:nvPr>
            <p:extLst>
              <p:ext uri="{D42A27DB-BD31-4B8C-83A1-F6EECF244321}">
                <p14:modId xmlns:p14="http://schemas.microsoft.com/office/powerpoint/2010/main" val="4230560101"/>
              </p:ext>
            </p:extLst>
          </p:nvPr>
        </p:nvGraphicFramePr>
        <p:xfrm>
          <a:off x="1731963" y="4478338"/>
          <a:ext cx="5775325" cy="300037"/>
        </p:xfrm>
        <a:graphic>
          <a:graphicData uri="http://schemas.openxmlformats.org/presentationml/2006/ole">
            <mc:AlternateContent xmlns:mc="http://schemas.openxmlformats.org/markup-compatibility/2006">
              <mc:Choice xmlns:v="urn:schemas-microsoft-com:vml" Requires="v">
                <p:oleObj spid="_x0000_s5383" name="Formula" r:id="rId5" imgW="3617280" imgH="188280" progId="Equation.Ribbit">
                  <p:embed/>
                </p:oleObj>
              </mc:Choice>
              <mc:Fallback>
                <p:oleObj name="Formula" r:id="rId5" imgW="3617280" imgH="188280" progId="Equation.Ribbit">
                  <p:embed/>
                  <p:pic>
                    <p:nvPicPr>
                      <p:cNvPr id="0" name=""/>
                      <p:cNvPicPr/>
                      <p:nvPr/>
                    </p:nvPicPr>
                    <p:blipFill>
                      <a:blip r:embed="rId6"/>
                      <a:stretch>
                        <a:fillRect/>
                      </a:stretch>
                    </p:blipFill>
                    <p:spPr>
                      <a:xfrm>
                        <a:off x="1731963" y="4478338"/>
                        <a:ext cx="5775325" cy="300037"/>
                      </a:xfrm>
                      <a:prstGeom prst="rect">
                        <a:avLst/>
                      </a:prstGeom>
                    </p:spPr>
                  </p:pic>
                </p:oleObj>
              </mc:Fallback>
            </mc:AlternateContent>
          </a:graphicData>
        </a:graphic>
      </p:graphicFrame>
      <p:sp>
        <p:nvSpPr>
          <p:cNvPr id="59" name="灯片编号占位符 58"/>
          <p:cNvSpPr>
            <a:spLocks noGrp="1"/>
          </p:cNvSpPr>
          <p:nvPr>
            <p:ph type="sldNum" sz="quarter" idx="12"/>
          </p:nvPr>
        </p:nvSpPr>
        <p:spPr/>
        <p:txBody>
          <a:bodyPr/>
          <a:lstStyle/>
          <a:p>
            <a:fld id="{F1EF3026-A9E6-4741-B124-C117FA6AB8AF}" type="slidenum">
              <a:rPr lang="zh-CN" altLang="en-US" smtClean="0"/>
              <a:t>12</a:t>
            </a:fld>
            <a:endParaRPr lang="zh-CN" altLang="en-US"/>
          </a:p>
        </p:txBody>
      </p:sp>
    </p:spTree>
    <p:extLst>
      <p:ext uri="{BB962C8B-B14F-4D97-AF65-F5344CB8AC3E}">
        <p14:creationId xmlns:p14="http://schemas.microsoft.com/office/powerpoint/2010/main" val="458441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在非线性降维上的</a:t>
            </a:r>
            <a:r>
              <a:rPr lang="zh-CN" altLang="en-US" dirty="0" smtClean="0"/>
              <a:t>应用</a:t>
            </a:r>
            <a:endParaRPr lang="zh-CN" altLang="en-US" dirty="0"/>
          </a:p>
        </p:txBody>
      </p:sp>
      <p:pic>
        <p:nvPicPr>
          <p:cNvPr id="4" name="内容占位符 3"/>
          <p:cNvPicPr>
            <a:picLocks noGrp="1" noChangeAspect="1"/>
          </p:cNvPicPr>
          <p:nvPr>
            <p:ph idx="1"/>
          </p:nvPr>
        </p:nvPicPr>
        <p:blipFill>
          <a:blip r:embed="rId3"/>
          <a:stretch>
            <a:fillRect/>
          </a:stretch>
        </p:blipFill>
        <p:spPr>
          <a:xfrm>
            <a:off x="882613" y="2386240"/>
            <a:ext cx="3800475" cy="3343275"/>
          </a:xfrm>
          <a:prstGeom prst="rect">
            <a:avLst/>
          </a:prstGeom>
        </p:spPr>
      </p:pic>
      <p:pic>
        <p:nvPicPr>
          <p:cNvPr id="6146" name="图片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4351" y="1854060"/>
            <a:ext cx="3893910" cy="489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934351" y="5484227"/>
            <a:ext cx="4013652" cy="126787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28646" y="5729515"/>
            <a:ext cx="2076209" cy="369332"/>
          </a:xfrm>
          <a:prstGeom prst="rect">
            <a:avLst/>
          </a:prstGeom>
          <a:noFill/>
        </p:spPr>
        <p:txBody>
          <a:bodyPr wrap="none" rtlCol="0">
            <a:spAutoFit/>
          </a:bodyPr>
          <a:lstStyle/>
          <a:p>
            <a:r>
              <a:rPr lang="zh-CN" altLang="en-US" dirty="0" smtClean="0"/>
              <a:t>采样</a:t>
            </a:r>
            <a:r>
              <a:rPr lang="en-US" altLang="zh-CN" dirty="0" smtClean="0"/>
              <a:t>1000</a:t>
            </a:r>
            <a:r>
              <a:rPr lang="zh-CN" altLang="en-US" dirty="0" smtClean="0"/>
              <a:t>个数据点</a:t>
            </a:r>
            <a:endParaRPr lang="zh-CN" altLang="en-US" dirty="0"/>
          </a:p>
        </p:txBody>
      </p:sp>
      <p:sp>
        <p:nvSpPr>
          <p:cNvPr id="7" name="灯片编号占位符 6"/>
          <p:cNvSpPr>
            <a:spLocks noGrp="1"/>
          </p:cNvSpPr>
          <p:nvPr>
            <p:ph type="sldNum" sz="quarter" idx="12"/>
          </p:nvPr>
        </p:nvSpPr>
        <p:spPr/>
        <p:txBody>
          <a:bodyPr/>
          <a:lstStyle/>
          <a:p>
            <a:fld id="{F1EF3026-A9E6-4741-B124-C117FA6AB8AF}" type="slidenum">
              <a:rPr lang="zh-CN" altLang="en-US" smtClean="0"/>
              <a:t>13</a:t>
            </a:fld>
            <a:endParaRPr lang="zh-CN" altLang="en-US"/>
          </a:p>
        </p:txBody>
      </p:sp>
      <p:sp>
        <p:nvSpPr>
          <p:cNvPr id="8" name="矩形 7"/>
          <p:cNvSpPr/>
          <p:nvPr/>
        </p:nvSpPr>
        <p:spPr>
          <a:xfrm>
            <a:off x="8948003" y="3147185"/>
            <a:ext cx="2635076" cy="892552"/>
          </a:xfrm>
          <a:prstGeom prst="rect">
            <a:avLst/>
          </a:prstGeom>
        </p:spPr>
        <p:txBody>
          <a:bodyPr wrap="square">
            <a:spAutoFit/>
          </a:bodyPr>
          <a:lstStyle/>
          <a:p>
            <a:pPr algn="ctr"/>
            <a:r>
              <a:rPr lang="en-US" altLang="zh-CN" dirty="0"/>
              <a:t>Isometric feature </a:t>
            </a:r>
            <a:r>
              <a:rPr lang="en-US" altLang="zh-CN" dirty="0" smtClean="0"/>
              <a:t>Mapping, </a:t>
            </a:r>
            <a:r>
              <a:rPr lang="en-US" altLang="zh-CN" sz="1600" dirty="0" smtClean="0">
                <a:solidFill>
                  <a:srgbClr val="FF0000"/>
                </a:solidFill>
              </a:rPr>
              <a:t>ISOMAP</a:t>
            </a:r>
          </a:p>
          <a:p>
            <a:pPr algn="ctr"/>
            <a:r>
              <a:rPr lang="en-US" altLang="zh-CN" sz="1600" dirty="0" smtClean="0"/>
              <a:t>TENENBAUM</a:t>
            </a:r>
            <a:r>
              <a:rPr lang="en-US" altLang="zh-CN" sz="1600" dirty="0"/>
              <a:t>, </a:t>
            </a:r>
            <a:r>
              <a:rPr lang="en-US" altLang="zh-CN" dirty="0"/>
              <a:t>et al</a:t>
            </a:r>
            <a:r>
              <a:rPr lang="en-US" altLang="zh-CN" sz="1600" dirty="0" smtClean="0"/>
              <a:t>.   </a:t>
            </a:r>
            <a:endParaRPr lang="zh-CN" altLang="en-US" sz="1600" dirty="0"/>
          </a:p>
        </p:txBody>
      </p:sp>
      <p:sp>
        <p:nvSpPr>
          <p:cNvPr id="10" name="矩形 9"/>
          <p:cNvSpPr/>
          <p:nvPr/>
        </p:nvSpPr>
        <p:spPr>
          <a:xfrm>
            <a:off x="8828261" y="4303081"/>
            <a:ext cx="3020766" cy="646331"/>
          </a:xfrm>
          <a:prstGeom prst="rect">
            <a:avLst/>
          </a:prstGeom>
        </p:spPr>
        <p:txBody>
          <a:bodyPr wrap="square">
            <a:spAutoFit/>
          </a:bodyPr>
          <a:lstStyle/>
          <a:p>
            <a:pPr algn="ctr"/>
            <a:r>
              <a:rPr lang="en-US" altLang="zh-CN" dirty="0"/>
              <a:t>Locally Linear </a:t>
            </a:r>
            <a:r>
              <a:rPr lang="en-US" altLang="zh-CN" dirty="0" smtClean="0"/>
              <a:t>Embedding, </a:t>
            </a:r>
            <a:r>
              <a:rPr lang="en-US" altLang="zh-CN" dirty="0" smtClean="0">
                <a:solidFill>
                  <a:srgbClr val="FF0000"/>
                </a:solidFill>
              </a:rPr>
              <a:t>LLE</a:t>
            </a:r>
            <a:r>
              <a:rPr lang="en-US" altLang="zh-CN" dirty="0" smtClean="0"/>
              <a:t> </a:t>
            </a:r>
            <a:r>
              <a:rPr lang="en-US" altLang="zh-CN" dirty="0"/>
              <a:t>S. </a:t>
            </a:r>
            <a:r>
              <a:rPr lang="en-US" altLang="zh-CN" dirty="0" err="1" smtClean="0"/>
              <a:t>Roweis</a:t>
            </a:r>
            <a:r>
              <a:rPr lang="zh-CN" altLang="en-US" dirty="0" smtClean="0"/>
              <a:t> </a:t>
            </a:r>
            <a:r>
              <a:rPr lang="en-US" altLang="zh-CN" dirty="0" smtClean="0"/>
              <a:t>and L</a:t>
            </a:r>
            <a:r>
              <a:rPr lang="en-US" altLang="zh-CN" dirty="0"/>
              <a:t>. </a:t>
            </a:r>
            <a:r>
              <a:rPr lang="en-US" altLang="zh-CN" dirty="0" smtClean="0"/>
              <a:t>Saul</a:t>
            </a:r>
            <a:endParaRPr lang="zh-CN" altLang="en-US" dirty="0"/>
          </a:p>
        </p:txBody>
      </p:sp>
      <p:sp>
        <p:nvSpPr>
          <p:cNvPr id="11" name="矩形 10"/>
          <p:cNvSpPr/>
          <p:nvPr/>
        </p:nvSpPr>
        <p:spPr>
          <a:xfrm>
            <a:off x="8948003" y="1996255"/>
            <a:ext cx="2416683" cy="646331"/>
          </a:xfrm>
          <a:prstGeom prst="rect">
            <a:avLst/>
          </a:prstGeom>
        </p:spPr>
        <p:txBody>
          <a:bodyPr wrap="square">
            <a:spAutoFit/>
          </a:bodyPr>
          <a:lstStyle/>
          <a:p>
            <a:pPr algn="ctr"/>
            <a:r>
              <a:rPr lang="en-US" altLang="zh-CN" dirty="0" err="1"/>
              <a:t>Laplacian</a:t>
            </a:r>
            <a:r>
              <a:rPr lang="en-US" altLang="zh-CN" dirty="0"/>
              <a:t> </a:t>
            </a:r>
            <a:r>
              <a:rPr lang="en-US" altLang="zh-CN" dirty="0" err="1" smtClean="0"/>
              <a:t>eigenmaps</a:t>
            </a:r>
            <a:r>
              <a:rPr lang="en-US" altLang="zh-CN" dirty="0" smtClean="0"/>
              <a:t>, </a:t>
            </a:r>
            <a:r>
              <a:rPr lang="en-US" altLang="zh-CN" dirty="0" smtClean="0">
                <a:solidFill>
                  <a:srgbClr val="FF0000"/>
                </a:solidFill>
              </a:rPr>
              <a:t>LE</a:t>
            </a:r>
          </a:p>
          <a:p>
            <a:pPr algn="ctr"/>
            <a:r>
              <a:rPr lang="en-US" altLang="zh-CN" dirty="0" smtClean="0"/>
              <a:t>BELKIN </a:t>
            </a:r>
            <a:r>
              <a:rPr lang="en-US" altLang="zh-CN" dirty="0"/>
              <a:t>M, NIYOGI P. </a:t>
            </a:r>
            <a:r>
              <a:rPr lang="en-US" altLang="zh-CN" dirty="0" smtClean="0"/>
              <a:t> </a:t>
            </a:r>
            <a:endParaRPr lang="zh-CN" altLang="en-US" dirty="0"/>
          </a:p>
        </p:txBody>
      </p:sp>
    </p:spTree>
    <p:extLst>
      <p:ext uri="{BB962C8B-B14F-4D97-AF65-F5344CB8AC3E}">
        <p14:creationId xmlns:p14="http://schemas.microsoft.com/office/powerpoint/2010/main" val="3774662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683088" y="1961606"/>
            <a:ext cx="6270417" cy="4809779"/>
          </a:xfrm>
          <a:prstGeom prst="rect">
            <a:avLst/>
          </a:prstGeom>
        </p:spPr>
      </p:pic>
      <p:sp>
        <p:nvSpPr>
          <p:cNvPr id="2" name="标题 1"/>
          <p:cNvSpPr>
            <a:spLocks noGrp="1"/>
          </p:cNvSpPr>
          <p:nvPr>
            <p:ph type="title"/>
          </p:nvPr>
        </p:nvSpPr>
        <p:spPr/>
        <p:txBody>
          <a:bodyPr/>
          <a:lstStyle/>
          <a:p>
            <a:r>
              <a:rPr lang="zh-CN" altLang="en-US" dirty="0"/>
              <a:t>在非线性降维上的</a:t>
            </a:r>
            <a:r>
              <a:rPr lang="zh-CN" altLang="en-US" dirty="0" smtClean="0"/>
              <a:t>应用</a:t>
            </a:r>
            <a:endParaRPr lang="zh-CN" altLang="en-US" dirty="0"/>
          </a:p>
        </p:txBody>
      </p:sp>
      <p:pic>
        <p:nvPicPr>
          <p:cNvPr id="4" name="内容占位符 3"/>
          <p:cNvPicPr>
            <a:picLocks noGrp="1" noChangeAspect="1"/>
          </p:cNvPicPr>
          <p:nvPr>
            <p:ph idx="1"/>
          </p:nvPr>
        </p:nvPicPr>
        <p:blipFill>
          <a:blip r:embed="rId4"/>
          <a:stretch>
            <a:fillRect/>
          </a:stretch>
        </p:blipFill>
        <p:spPr>
          <a:xfrm>
            <a:off x="882613" y="2386240"/>
            <a:ext cx="3800475" cy="3343275"/>
          </a:xfrm>
          <a:prstGeom prst="rect">
            <a:avLst/>
          </a:prstGeom>
        </p:spPr>
      </p:pic>
      <p:sp>
        <p:nvSpPr>
          <p:cNvPr id="5" name="矩形 4"/>
          <p:cNvSpPr/>
          <p:nvPr/>
        </p:nvSpPr>
        <p:spPr>
          <a:xfrm>
            <a:off x="8895335" y="4684092"/>
            <a:ext cx="2023670" cy="201980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28646" y="5729515"/>
            <a:ext cx="1949573" cy="369332"/>
          </a:xfrm>
          <a:prstGeom prst="rect">
            <a:avLst/>
          </a:prstGeom>
          <a:noFill/>
        </p:spPr>
        <p:txBody>
          <a:bodyPr wrap="none" rtlCol="0">
            <a:spAutoFit/>
          </a:bodyPr>
          <a:lstStyle/>
          <a:p>
            <a:r>
              <a:rPr lang="zh-CN" altLang="en-US" dirty="0" smtClean="0"/>
              <a:t>采样</a:t>
            </a:r>
            <a:r>
              <a:rPr lang="en-US" altLang="zh-CN" dirty="0" smtClean="0"/>
              <a:t>400</a:t>
            </a:r>
            <a:r>
              <a:rPr lang="zh-CN" altLang="en-US" dirty="0" smtClean="0"/>
              <a:t>个数据点</a:t>
            </a:r>
            <a:endParaRPr lang="zh-CN" altLang="en-US" dirty="0"/>
          </a:p>
        </p:txBody>
      </p:sp>
      <p:sp>
        <p:nvSpPr>
          <p:cNvPr id="7" name="灯片编号占位符 6"/>
          <p:cNvSpPr>
            <a:spLocks noGrp="1"/>
          </p:cNvSpPr>
          <p:nvPr>
            <p:ph type="sldNum" sz="quarter" idx="12"/>
          </p:nvPr>
        </p:nvSpPr>
        <p:spPr/>
        <p:txBody>
          <a:bodyPr/>
          <a:lstStyle/>
          <a:p>
            <a:fld id="{F1EF3026-A9E6-4741-B124-C117FA6AB8AF}" type="slidenum">
              <a:rPr lang="zh-CN" altLang="en-US" smtClean="0"/>
              <a:t>14</a:t>
            </a:fld>
            <a:endParaRPr lang="zh-CN" altLang="en-US"/>
          </a:p>
        </p:txBody>
      </p:sp>
    </p:spTree>
    <p:extLst>
      <p:ext uri="{BB962C8B-B14F-4D97-AF65-F5344CB8AC3E}">
        <p14:creationId xmlns:p14="http://schemas.microsoft.com/office/powerpoint/2010/main" val="4130946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在非线性降维上的</a:t>
            </a:r>
            <a:r>
              <a:rPr lang="zh-CN" altLang="en-US" dirty="0" smtClean="0"/>
              <a:t>应用</a:t>
            </a:r>
            <a:endParaRPr lang="zh-CN" altLang="en-US" dirty="0"/>
          </a:p>
        </p:txBody>
      </p:sp>
      <p:pic>
        <p:nvPicPr>
          <p:cNvPr id="5" name="内容占位符 4"/>
          <p:cNvPicPr>
            <a:picLocks noGrp="1" noChangeAspect="1"/>
          </p:cNvPicPr>
          <p:nvPr>
            <p:ph idx="1"/>
          </p:nvPr>
        </p:nvPicPr>
        <p:blipFill>
          <a:blip r:embed="rId3"/>
          <a:stretch>
            <a:fillRect/>
          </a:stretch>
        </p:blipFill>
        <p:spPr>
          <a:xfrm>
            <a:off x="7162801" y="1858424"/>
            <a:ext cx="3886140" cy="4180391"/>
          </a:xfrm>
          <a:prstGeom prst="rect">
            <a:avLst/>
          </a:prstGeom>
        </p:spPr>
      </p:pic>
      <p:pic>
        <p:nvPicPr>
          <p:cNvPr id="6" name="图片 5"/>
          <p:cNvPicPr>
            <a:picLocks noChangeAspect="1"/>
          </p:cNvPicPr>
          <p:nvPr/>
        </p:nvPicPr>
        <p:blipFill>
          <a:blip r:embed="rId4"/>
          <a:stretch>
            <a:fillRect/>
          </a:stretch>
        </p:blipFill>
        <p:spPr>
          <a:xfrm>
            <a:off x="1024128" y="2523571"/>
            <a:ext cx="4723809" cy="2028571"/>
          </a:xfrm>
          <a:prstGeom prst="rect">
            <a:avLst/>
          </a:prstGeom>
        </p:spPr>
      </p:pic>
      <p:sp>
        <p:nvSpPr>
          <p:cNvPr id="7" name="文本框 6"/>
          <p:cNvSpPr txBox="1"/>
          <p:nvPr/>
        </p:nvSpPr>
        <p:spPr>
          <a:xfrm>
            <a:off x="1671828" y="4812942"/>
            <a:ext cx="3014095" cy="369332"/>
          </a:xfrm>
          <a:prstGeom prst="rect">
            <a:avLst/>
          </a:prstGeom>
          <a:noFill/>
        </p:spPr>
        <p:txBody>
          <a:bodyPr wrap="none" rtlCol="0">
            <a:spAutoFit/>
          </a:bodyPr>
          <a:lstStyle/>
          <a:p>
            <a:r>
              <a:rPr lang="en-US" altLang="zh-CN" dirty="0" smtClean="0"/>
              <a:t>Yale Extended B</a:t>
            </a:r>
            <a:r>
              <a:rPr lang="zh-CN" altLang="en-US" dirty="0" smtClean="0"/>
              <a:t>人脸数据集</a:t>
            </a:r>
            <a:r>
              <a:rPr lang="en-US" altLang="zh-CN" baseline="30000" dirty="0" smtClean="0"/>
              <a:t>[6]</a:t>
            </a:r>
            <a:endParaRPr lang="zh-CN" altLang="en-US" baseline="30000" dirty="0"/>
          </a:p>
        </p:txBody>
      </p:sp>
      <p:sp>
        <p:nvSpPr>
          <p:cNvPr id="8" name="矩形 7"/>
          <p:cNvSpPr/>
          <p:nvPr/>
        </p:nvSpPr>
        <p:spPr>
          <a:xfrm>
            <a:off x="728716" y="5812406"/>
            <a:ext cx="7615183" cy="923330"/>
          </a:xfrm>
          <a:prstGeom prst="rect">
            <a:avLst/>
          </a:prstGeom>
        </p:spPr>
        <p:txBody>
          <a:bodyPr wrap="square">
            <a:spAutoFit/>
          </a:bodyPr>
          <a:lstStyle/>
          <a:p>
            <a:r>
              <a:rPr lang="en-US" altLang="zh-CN" dirty="0" smtClean="0"/>
              <a:t>[6] GEORGHIADES A S, BELHUMEUR P N, KRIEGMAN D J. From few to many: Illumination cone models for face recognition under variable lighting and pose [J ]. IEEE Trans. Pattern Analysis And Machine Learning, 2001, 23(6): 643-60.</a:t>
            </a:r>
            <a:endParaRPr lang="zh-CN" altLang="en-US" dirty="0"/>
          </a:p>
        </p:txBody>
      </p:sp>
      <p:sp>
        <p:nvSpPr>
          <p:cNvPr id="9" name="灯片编号占位符 8"/>
          <p:cNvSpPr>
            <a:spLocks noGrp="1"/>
          </p:cNvSpPr>
          <p:nvPr>
            <p:ph type="sldNum" sz="quarter" idx="12"/>
          </p:nvPr>
        </p:nvSpPr>
        <p:spPr/>
        <p:txBody>
          <a:bodyPr/>
          <a:lstStyle/>
          <a:p>
            <a:fld id="{F1EF3026-A9E6-4741-B124-C117FA6AB8AF}" type="slidenum">
              <a:rPr lang="zh-CN" altLang="en-US" smtClean="0"/>
              <a:t>15</a:t>
            </a:fld>
            <a:endParaRPr lang="zh-CN" altLang="en-US"/>
          </a:p>
        </p:txBody>
      </p:sp>
      <p:sp>
        <p:nvSpPr>
          <p:cNvPr id="3" name="矩形 2"/>
          <p:cNvSpPr/>
          <p:nvPr/>
        </p:nvSpPr>
        <p:spPr>
          <a:xfrm>
            <a:off x="2961785" y="5312674"/>
            <a:ext cx="1813317" cy="369332"/>
          </a:xfrm>
          <a:prstGeom prst="rect">
            <a:avLst/>
          </a:prstGeom>
        </p:spPr>
        <p:txBody>
          <a:bodyPr wrap="none">
            <a:spAutoFit/>
          </a:bodyPr>
          <a:lstStyle/>
          <a:p>
            <a:r>
              <a:rPr lang="en-US" altLang="zh-CN" dirty="0" smtClean="0"/>
              <a:t>32×32=1024</a:t>
            </a:r>
            <a:r>
              <a:rPr lang="zh-CN" altLang="en-US" dirty="0" smtClean="0"/>
              <a:t>维</a:t>
            </a:r>
            <a:endParaRPr lang="zh-CN" altLang="en-US" dirty="0"/>
          </a:p>
        </p:txBody>
      </p:sp>
      <p:sp>
        <p:nvSpPr>
          <p:cNvPr id="11" name="右箭头 10"/>
          <p:cNvSpPr/>
          <p:nvPr/>
        </p:nvSpPr>
        <p:spPr>
          <a:xfrm>
            <a:off x="4942114" y="5393676"/>
            <a:ext cx="381575"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529221" y="5312674"/>
            <a:ext cx="1003801" cy="369332"/>
          </a:xfrm>
          <a:prstGeom prst="rect">
            <a:avLst/>
          </a:prstGeom>
          <a:noFill/>
        </p:spPr>
        <p:txBody>
          <a:bodyPr wrap="none" rtlCol="0">
            <a:spAutoFit/>
          </a:bodyPr>
          <a:lstStyle/>
          <a:p>
            <a:r>
              <a:rPr lang="en-US" altLang="zh-CN" dirty="0" smtClean="0"/>
              <a:t>2</a:t>
            </a:r>
            <a:r>
              <a:rPr lang="zh-CN" altLang="en-US" dirty="0" smtClean="0"/>
              <a:t>维空间</a:t>
            </a:r>
            <a:endParaRPr lang="zh-CN" altLang="en-US" dirty="0"/>
          </a:p>
        </p:txBody>
      </p:sp>
    </p:spTree>
    <p:extLst>
      <p:ext uri="{BB962C8B-B14F-4D97-AF65-F5344CB8AC3E}">
        <p14:creationId xmlns:p14="http://schemas.microsoft.com/office/powerpoint/2010/main" val="2738557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存在的问题</a:t>
            </a:r>
            <a:endParaRPr lang="zh-CN" altLang="en-US" dirty="0"/>
          </a:p>
        </p:txBody>
      </p:sp>
      <p:sp>
        <p:nvSpPr>
          <p:cNvPr id="3" name="内容占位符 2"/>
          <p:cNvSpPr>
            <a:spLocks noGrp="1"/>
          </p:cNvSpPr>
          <p:nvPr>
            <p:ph idx="1"/>
          </p:nvPr>
        </p:nvSpPr>
        <p:spPr/>
        <p:txBody>
          <a:bodyPr/>
          <a:lstStyle/>
          <a:p>
            <a:r>
              <a:rPr lang="zh-CN" altLang="en-US" dirty="0" smtClean="0"/>
              <a:t>问题：</a:t>
            </a:r>
            <a:endParaRPr lang="en-US" altLang="zh-CN" dirty="0" smtClean="0"/>
          </a:p>
          <a:p>
            <a:pPr>
              <a:lnSpc>
                <a:spcPct val="200000"/>
              </a:lnSpc>
            </a:pPr>
            <a:r>
              <a:rPr lang="en-US" altLang="zh-CN" dirty="0" smtClean="0"/>
              <a:t>1. LE, ISOMAP, LLE, </a:t>
            </a:r>
            <a:r>
              <a:rPr lang="zh-CN" altLang="en-US" dirty="0" smtClean="0"/>
              <a:t>以及提出的</a:t>
            </a:r>
            <a:r>
              <a:rPr lang="en-US" altLang="zh-CN" dirty="0" smtClean="0"/>
              <a:t>LNE</a:t>
            </a:r>
            <a:r>
              <a:rPr lang="zh-CN" altLang="en-US" dirty="0" smtClean="0"/>
              <a:t>算法都需要在算法运行前设定邻近点的个数</a:t>
            </a:r>
            <a:endParaRPr lang="en-US" altLang="zh-CN" dirty="0" smtClean="0"/>
          </a:p>
          <a:p>
            <a:pPr>
              <a:lnSpc>
                <a:spcPct val="200000"/>
              </a:lnSpc>
            </a:pPr>
            <a:r>
              <a:rPr lang="en-US" altLang="zh-CN" dirty="0" smtClean="0"/>
              <a:t>2.  </a:t>
            </a:r>
            <a:r>
              <a:rPr lang="zh-CN" altLang="en-US" dirty="0" smtClean="0"/>
              <a:t>它们都无法处理大规模和外样本数据</a:t>
            </a:r>
            <a:endParaRPr lang="zh-CN" altLang="en-US" dirty="0"/>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16</a:t>
            </a:fld>
            <a:endParaRPr lang="zh-CN" altLang="en-US" dirty="0"/>
          </a:p>
        </p:txBody>
      </p:sp>
    </p:spTree>
    <p:extLst>
      <p:ext uri="{BB962C8B-B14F-4D97-AF65-F5344CB8AC3E}">
        <p14:creationId xmlns:p14="http://schemas.microsoft.com/office/powerpoint/2010/main" val="272855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51372" y="3591494"/>
            <a:ext cx="3755571" cy="1590863"/>
          </a:xfrm>
          <a:prstGeom prst="rect">
            <a:avLst/>
          </a:prstGeom>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矩形 29"/>
          <p:cNvSpPr/>
          <p:nvPr/>
        </p:nvSpPr>
        <p:spPr>
          <a:xfrm>
            <a:off x="8251372" y="1923190"/>
            <a:ext cx="3755571" cy="1523850"/>
          </a:xfrm>
          <a:prstGeom prst="rect">
            <a:avLst/>
          </a:prstGeom>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p:cNvSpPr/>
          <p:nvPr/>
        </p:nvSpPr>
        <p:spPr>
          <a:xfrm>
            <a:off x="4711450" y="2732829"/>
            <a:ext cx="2766174" cy="2245241"/>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sz="4800" dirty="0" smtClean="0"/>
              <a:t>主要研究内容</a:t>
            </a:r>
            <a:endParaRPr lang="zh-CN" altLang="en-US" sz="4800" dirty="0"/>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17</a:t>
            </a:fld>
            <a:endParaRPr lang="zh-CN" altLang="en-US" dirty="0"/>
          </a:p>
        </p:txBody>
      </p:sp>
      <p:cxnSp>
        <p:nvCxnSpPr>
          <p:cNvPr id="13" name="肘形连接符 12"/>
          <p:cNvCxnSpPr>
            <a:stCxn id="46" idx="3"/>
            <a:endCxn id="49" idx="1"/>
          </p:cNvCxnSpPr>
          <p:nvPr/>
        </p:nvCxnSpPr>
        <p:spPr>
          <a:xfrm>
            <a:off x="7237879" y="3654821"/>
            <a:ext cx="1257913" cy="84900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5" name="肘形连接符 14"/>
          <p:cNvCxnSpPr>
            <a:stCxn id="46" idx="3"/>
            <a:endCxn id="48" idx="1"/>
          </p:cNvCxnSpPr>
          <p:nvPr/>
        </p:nvCxnSpPr>
        <p:spPr>
          <a:xfrm flipV="1">
            <a:off x="7237879" y="2732829"/>
            <a:ext cx="1252115" cy="92199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8473645" y="1899923"/>
            <a:ext cx="2808333" cy="338554"/>
          </a:xfrm>
          <a:prstGeom prst="rect">
            <a:avLst/>
          </a:prstGeom>
          <a:noFill/>
        </p:spPr>
        <p:txBody>
          <a:bodyPr wrap="none" rtlCol="0">
            <a:spAutoFit/>
          </a:bodyPr>
          <a:lstStyle/>
          <a:p>
            <a:r>
              <a:rPr lang="en-US" altLang="zh-CN" sz="1600" dirty="0" smtClean="0"/>
              <a:t>Graph Embedding Framework</a:t>
            </a:r>
            <a:r>
              <a:rPr lang="en-US" altLang="zh-CN" sz="1600" baseline="30000" dirty="0" smtClean="0"/>
              <a:t>[1]</a:t>
            </a:r>
            <a:endParaRPr lang="zh-CN" altLang="en-US" sz="1600" baseline="30000" dirty="0"/>
          </a:p>
        </p:txBody>
      </p:sp>
      <p:sp>
        <p:nvSpPr>
          <p:cNvPr id="33" name="文本框 32"/>
          <p:cNvSpPr txBox="1"/>
          <p:nvPr/>
        </p:nvSpPr>
        <p:spPr>
          <a:xfrm>
            <a:off x="8452806" y="3657407"/>
            <a:ext cx="2829172" cy="338554"/>
          </a:xfrm>
          <a:prstGeom prst="rect">
            <a:avLst/>
          </a:prstGeom>
          <a:noFill/>
        </p:spPr>
        <p:txBody>
          <a:bodyPr wrap="none" rtlCol="0">
            <a:spAutoFit/>
          </a:bodyPr>
          <a:lstStyle/>
          <a:p>
            <a:r>
              <a:rPr lang="en-US" altLang="zh-CN" sz="1600" dirty="0" smtClean="0"/>
              <a:t>Spectral Clustering Framework</a:t>
            </a:r>
            <a:r>
              <a:rPr lang="en-US" altLang="zh-CN" sz="1600" baseline="30000" dirty="0" smtClean="0"/>
              <a:t>[2]</a:t>
            </a:r>
            <a:endParaRPr lang="zh-CN" altLang="en-US" sz="1600" dirty="0"/>
          </a:p>
        </p:txBody>
      </p:sp>
      <p:sp>
        <p:nvSpPr>
          <p:cNvPr id="46" name="圆角矩形 45"/>
          <p:cNvSpPr/>
          <p:nvPr/>
        </p:nvSpPr>
        <p:spPr>
          <a:xfrm>
            <a:off x="4913779" y="3180575"/>
            <a:ext cx="23241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构建相似性图</a:t>
            </a:r>
          </a:p>
        </p:txBody>
      </p:sp>
      <p:sp>
        <p:nvSpPr>
          <p:cNvPr id="48" name="圆角矩形 47"/>
          <p:cNvSpPr/>
          <p:nvPr/>
        </p:nvSpPr>
        <p:spPr>
          <a:xfrm>
            <a:off x="8489994" y="2258583"/>
            <a:ext cx="27432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子空间学习</a:t>
            </a:r>
            <a:endParaRPr lang="zh-CN" altLang="en-US" sz="2400" dirty="0"/>
          </a:p>
        </p:txBody>
      </p:sp>
      <p:sp>
        <p:nvSpPr>
          <p:cNvPr id="49" name="圆角矩形 48"/>
          <p:cNvSpPr/>
          <p:nvPr/>
        </p:nvSpPr>
        <p:spPr>
          <a:xfrm>
            <a:off x="8495792" y="4029578"/>
            <a:ext cx="27432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子空间聚类</a:t>
            </a:r>
            <a:endParaRPr lang="zh-CN" altLang="en-US" sz="2400" dirty="0"/>
          </a:p>
        </p:txBody>
      </p:sp>
      <p:sp>
        <p:nvSpPr>
          <p:cNvPr id="50" name="矩形 49"/>
          <p:cNvSpPr/>
          <p:nvPr/>
        </p:nvSpPr>
        <p:spPr>
          <a:xfrm>
            <a:off x="749300" y="6402053"/>
            <a:ext cx="9779000" cy="369332"/>
          </a:xfrm>
          <a:prstGeom prst="rect">
            <a:avLst/>
          </a:prstGeom>
        </p:spPr>
        <p:txBody>
          <a:bodyPr wrap="square">
            <a:spAutoFit/>
          </a:bodyPr>
          <a:lstStyle/>
          <a:p>
            <a:r>
              <a:rPr lang="en-US" altLang="zh-CN" dirty="0" smtClean="0"/>
              <a:t>[2]  VON LUXBURG U. A tutorial on spectral clustering [J]. Stat </a:t>
            </a:r>
            <a:r>
              <a:rPr lang="en-US" altLang="zh-CN" dirty="0" err="1" smtClean="0"/>
              <a:t>Comput</a:t>
            </a:r>
            <a:r>
              <a:rPr lang="en-US" altLang="zh-CN" dirty="0" smtClean="0"/>
              <a:t>, 2007, 17(4): 395-416.</a:t>
            </a:r>
            <a:endParaRPr lang="zh-CN" altLang="en-US" dirty="0"/>
          </a:p>
        </p:txBody>
      </p:sp>
      <p:sp>
        <p:nvSpPr>
          <p:cNvPr id="51" name="矩形 50"/>
          <p:cNvSpPr/>
          <p:nvPr/>
        </p:nvSpPr>
        <p:spPr>
          <a:xfrm>
            <a:off x="749300" y="5803071"/>
            <a:ext cx="9880600" cy="646331"/>
          </a:xfrm>
          <a:prstGeom prst="rect">
            <a:avLst/>
          </a:prstGeom>
        </p:spPr>
        <p:txBody>
          <a:bodyPr wrap="square">
            <a:spAutoFit/>
          </a:bodyPr>
          <a:lstStyle/>
          <a:p>
            <a:r>
              <a:rPr lang="en-US" altLang="zh-CN" dirty="0" smtClean="0"/>
              <a:t>[1]  YAN S C, XU D, ZHANG B Y, et al. Graph embedding and extensions: A general framework for dimensionality reduction [J]. IEEE Trans. Pattern Analysis And Machine Learning, 2007, 29(1): 40-51.</a:t>
            </a:r>
            <a:endParaRPr lang="zh-CN" altLang="en-US" dirty="0"/>
          </a:p>
        </p:txBody>
      </p:sp>
      <p:sp>
        <p:nvSpPr>
          <p:cNvPr id="18" name="椭圆 17"/>
          <p:cNvSpPr/>
          <p:nvPr/>
        </p:nvSpPr>
        <p:spPr>
          <a:xfrm>
            <a:off x="1238907" y="2931514"/>
            <a:ext cx="2798572" cy="1234073"/>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r>
              <a:rPr lang="zh-CN" altLang="en-US" sz="2000" dirty="0"/>
              <a:t>基于流形学习的非线性降维</a:t>
            </a:r>
            <a:r>
              <a:rPr lang="zh-CN" altLang="en-US" sz="2000" dirty="0" smtClean="0"/>
              <a:t>方法</a:t>
            </a:r>
            <a:endParaRPr lang="zh-CN" altLang="en-US" sz="2000" dirty="0"/>
          </a:p>
        </p:txBody>
      </p:sp>
      <p:sp>
        <p:nvSpPr>
          <p:cNvPr id="21" name="椭圆 20"/>
          <p:cNvSpPr/>
          <p:nvPr/>
        </p:nvSpPr>
        <p:spPr>
          <a:xfrm>
            <a:off x="2368735" y="4444557"/>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smtClean="0"/>
              <a:t>1</a:t>
            </a:r>
            <a:endParaRPr lang="zh-CN" altLang="en-US" sz="2400" b="1" dirty="0"/>
          </a:p>
        </p:txBody>
      </p:sp>
      <p:sp>
        <p:nvSpPr>
          <p:cNvPr id="32" name="椭圆 31"/>
          <p:cNvSpPr/>
          <p:nvPr/>
        </p:nvSpPr>
        <p:spPr>
          <a:xfrm>
            <a:off x="5879886" y="4425647"/>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smtClean="0"/>
              <a:t>2</a:t>
            </a:r>
            <a:endParaRPr lang="zh-CN" altLang="en-US" sz="2400" b="1" dirty="0"/>
          </a:p>
        </p:txBody>
      </p:sp>
      <p:sp>
        <p:nvSpPr>
          <p:cNvPr id="34" name="椭圆 33"/>
          <p:cNvSpPr/>
          <p:nvPr/>
        </p:nvSpPr>
        <p:spPr>
          <a:xfrm>
            <a:off x="11471816" y="2583171"/>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400" b="1" dirty="0" smtClean="0"/>
              <a:t>3</a:t>
            </a:r>
            <a:endParaRPr lang="zh-CN" altLang="en-US" sz="2400" b="1" dirty="0"/>
          </a:p>
        </p:txBody>
      </p:sp>
      <p:sp>
        <p:nvSpPr>
          <p:cNvPr id="22" name="椭圆 21"/>
          <p:cNvSpPr/>
          <p:nvPr/>
        </p:nvSpPr>
        <p:spPr>
          <a:xfrm>
            <a:off x="11471816" y="4251476"/>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400" b="1" dirty="0" smtClean="0"/>
              <a:t>4</a:t>
            </a:r>
            <a:endParaRPr lang="zh-CN" altLang="en-US" sz="2400" b="1" dirty="0"/>
          </a:p>
        </p:txBody>
      </p:sp>
      <p:sp>
        <p:nvSpPr>
          <p:cNvPr id="19" name="矩形 18"/>
          <p:cNvSpPr/>
          <p:nvPr/>
        </p:nvSpPr>
        <p:spPr>
          <a:xfrm>
            <a:off x="1143000" y="2732829"/>
            <a:ext cx="3030671" cy="2245241"/>
          </a:xfrm>
          <a:prstGeom prst="rect">
            <a:avLst/>
          </a:prstGeom>
          <a:solidFill>
            <a:srgbClr val="0070C0">
              <a:alpha val="51000"/>
            </a:srgb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1506380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128" y="585216"/>
            <a:ext cx="9707372" cy="1499616"/>
          </a:xfrm>
        </p:spPr>
        <p:txBody>
          <a:bodyPr>
            <a:normAutofit/>
          </a:bodyPr>
          <a:lstStyle/>
          <a:p>
            <a:r>
              <a:rPr lang="zh-CN" altLang="en-US" sz="4800" dirty="0"/>
              <a:t>基于局部线性表示的相似性图</a:t>
            </a:r>
            <a:r>
              <a:rPr lang="zh-CN" altLang="en-US" sz="4800" dirty="0" smtClean="0"/>
              <a:t>构建</a:t>
            </a:r>
            <a:endParaRPr lang="zh-CN" altLang="en-US" sz="4800" dirty="0"/>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18</a:t>
            </a:fld>
            <a:endParaRPr lang="zh-CN" altLang="en-US" dirty="0"/>
          </a:p>
        </p:txBody>
      </p:sp>
      <p:sp>
        <p:nvSpPr>
          <p:cNvPr id="3" name="内容占位符 2"/>
          <p:cNvSpPr>
            <a:spLocks noGrp="1"/>
          </p:cNvSpPr>
          <p:nvPr>
            <p:ph idx="1"/>
          </p:nvPr>
        </p:nvSpPr>
        <p:spPr>
          <a:xfrm>
            <a:off x="958811" y="2167991"/>
            <a:ext cx="7103872" cy="459545"/>
          </a:xfrm>
        </p:spPr>
        <p:txBody>
          <a:bodyPr/>
          <a:lstStyle/>
          <a:p>
            <a:r>
              <a:rPr lang="zh-CN" altLang="en-US" b="1" dirty="0" smtClean="0"/>
              <a:t>局部线性表示策略的数学模型</a:t>
            </a:r>
            <a:endParaRPr lang="en-US" altLang="zh-CN" b="1" dirty="0" smtClean="0"/>
          </a:p>
          <a:p>
            <a:endParaRPr lang="en-US" altLang="zh-CN" dirty="0" smtClean="0"/>
          </a:p>
          <a:p>
            <a:endParaRPr lang="en-US" altLang="zh-CN" dirty="0"/>
          </a:p>
          <a:p>
            <a:endParaRPr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2815944410"/>
              </p:ext>
            </p:extLst>
          </p:nvPr>
        </p:nvGraphicFramePr>
        <p:xfrm>
          <a:off x="1738839" y="4582741"/>
          <a:ext cx="6935261" cy="882088"/>
        </p:xfrm>
        <a:graphic>
          <a:graphicData uri="http://schemas.openxmlformats.org/presentationml/2006/ole">
            <mc:AlternateContent xmlns:mc="http://schemas.openxmlformats.org/markup-compatibility/2006">
              <mc:Choice xmlns:v="urn:schemas-microsoft-com:vml" Requires="v">
                <p:oleObj spid="_x0000_s11102" name="Formula" r:id="rId4" imgW="3444480" imgH="438480" progId="Equation.Ribbit">
                  <p:embed/>
                </p:oleObj>
              </mc:Choice>
              <mc:Fallback>
                <p:oleObj name="Formula" r:id="rId4" imgW="3444480" imgH="438480" progId="Equation.Ribbit">
                  <p:embed/>
                  <p:pic>
                    <p:nvPicPr>
                      <p:cNvPr id="0" name=""/>
                      <p:cNvPicPr/>
                      <p:nvPr/>
                    </p:nvPicPr>
                    <p:blipFill>
                      <a:blip r:embed="rId5"/>
                      <a:stretch>
                        <a:fillRect/>
                      </a:stretch>
                    </p:blipFill>
                    <p:spPr>
                      <a:xfrm>
                        <a:off x="1738839" y="4582741"/>
                        <a:ext cx="6935261" cy="882088"/>
                      </a:xfrm>
                      <a:prstGeom prst="rect">
                        <a:avLst/>
                      </a:prstGeom>
                    </p:spPr>
                  </p:pic>
                </p:oleObj>
              </mc:Fallback>
            </mc:AlternateContent>
          </a:graphicData>
        </a:graphic>
      </p:graphicFrame>
      <p:grpSp>
        <p:nvGrpSpPr>
          <p:cNvPr id="12" name="组合 11"/>
          <p:cNvGrpSpPr/>
          <p:nvPr/>
        </p:nvGrpSpPr>
        <p:grpSpPr>
          <a:xfrm>
            <a:off x="1035011" y="2760049"/>
            <a:ext cx="3232065" cy="369332"/>
            <a:chOff x="1208312" y="2235721"/>
            <a:chExt cx="3232065" cy="369332"/>
          </a:xfrm>
        </p:grpSpPr>
        <p:graphicFrame>
          <p:nvGraphicFramePr>
            <p:cNvPr id="13" name="对象 12"/>
            <p:cNvGraphicFramePr>
              <a:graphicFrameLocks noChangeAspect="1"/>
            </p:cNvGraphicFramePr>
            <p:nvPr>
              <p:extLst>
                <p:ext uri="{D42A27DB-BD31-4B8C-83A1-F6EECF244321}">
                  <p14:modId xmlns:p14="http://schemas.microsoft.com/office/powerpoint/2010/main" val="2717008613"/>
                </p:ext>
              </p:extLst>
            </p:nvPr>
          </p:nvGraphicFramePr>
          <p:xfrm>
            <a:off x="2481824" y="2321573"/>
            <a:ext cx="1958553" cy="272773"/>
          </p:xfrm>
          <a:graphic>
            <a:graphicData uri="http://schemas.openxmlformats.org/presentationml/2006/ole">
              <mc:AlternateContent xmlns:mc="http://schemas.openxmlformats.org/markup-compatibility/2006">
                <mc:Choice xmlns:v="urn:schemas-microsoft-com:vml" Requires="v">
                  <p:oleObj spid="_x0000_s11103" name="Formula" r:id="rId6" imgW="1265040" imgH="176760" progId="Equation.Ribbit">
                    <p:embed/>
                  </p:oleObj>
                </mc:Choice>
                <mc:Fallback>
                  <p:oleObj name="Formula" r:id="rId6" imgW="1265040" imgH="176760" progId="Equation.Ribbit">
                    <p:embed/>
                    <p:pic>
                      <p:nvPicPr>
                        <p:cNvPr id="0" name=""/>
                        <p:cNvPicPr/>
                        <p:nvPr/>
                      </p:nvPicPr>
                      <p:blipFill>
                        <a:blip r:embed="rId7"/>
                        <a:stretch>
                          <a:fillRect/>
                        </a:stretch>
                      </p:blipFill>
                      <p:spPr>
                        <a:xfrm>
                          <a:off x="2481824" y="2321573"/>
                          <a:ext cx="1958553" cy="272773"/>
                        </a:xfrm>
                        <a:prstGeom prst="rect">
                          <a:avLst/>
                        </a:prstGeom>
                      </p:spPr>
                    </p:pic>
                  </p:oleObj>
                </mc:Fallback>
              </mc:AlternateContent>
            </a:graphicData>
          </a:graphic>
        </p:graphicFrame>
        <p:sp>
          <p:nvSpPr>
            <p:cNvPr id="14" name="文本框 13"/>
            <p:cNvSpPr txBox="1"/>
            <p:nvPr/>
          </p:nvSpPr>
          <p:spPr>
            <a:xfrm>
              <a:off x="1208312" y="2235721"/>
              <a:ext cx="1338828" cy="369332"/>
            </a:xfrm>
            <a:prstGeom prst="rect">
              <a:avLst/>
            </a:prstGeom>
            <a:noFill/>
          </p:spPr>
          <p:txBody>
            <a:bodyPr wrap="none" rtlCol="0">
              <a:spAutoFit/>
            </a:bodyPr>
            <a:lstStyle/>
            <a:p>
              <a:r>
                <a:rPr lang="zh-CN" altLang="en-US" dirty="0" smtClean="0"/>
                <a:t>给定数据集</a:t>
              </a:r>
              <a:endParaRPr lang="zh-CN" altLang="en-US" dirty="0"/>
            </a:p>
          </p:txBody>
        </p:sp>
      </p:grpSp>
      <mc:AlternateContent xmlns:mc="http://schemas.openxmlformats.org/markup-compatibility/2006" xmlns:a14="http://schemas.microsoft.com/office/drawing/2010/main">
        <mc:Choice Requires="a14">
          <p:sp>
            <p:nvSpPr>
              <p:cNvPr id="15" name="矩形 14"/>
              <p:cNvSpPr/>
              <p:nvPr/>
            </p:nvSpPr>
            <p:spPr>
              <a:xfrm>
                <a:off x="2836596" y="3366456"/>
                <a:ext cx="3681201" cy="369332"/>
              </a:xfrm>
              <a:prstGeom prst="rect">
                <a:avLst/>
              </a:prstGeom>
            </p:spPr>
            <p:txBody>
              <a:bodyPr wrap="none">
                <a:spAutoFit/>
              </a:bodyPr>
              <a:lstStyle/>
              <a:p>
                <a:r>
                  <a:rPr lang="zh-CN" altLang="en-US" dirty="0" smtClean="0"/>
                  <a:t>                          为数据点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oMath>
                </a14:m>
                <a:r>
                  <a:rPr lang="zh-CN" altLang="en-US" dirty="0" smtClean="0"/>
                  <a:t>的字典</a:t>
                </a:r>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2836596" y="3366456"/>
                <a:ext cx="3681201" cy="369332"/>
              </a:xfrm>
              <a:prstGeom prst="rect">
                <a:avLst/>
              </a:prstGeom>
              <a:blipFill rotWithShape="0">
                <a:blip r:embed="rId8"/>
                <a:stretch>
                  <a:fillRect t="-6557" r="-993" b="-26230"/>
                </a:stretch>
              </a:blipFill>
            </p:spPr>
            <p:txBody>
              <a:bodyPr/>
              <a:lstStyle/>
              <a:p>
                <a:r>
                  <a:rPr lang="zh-CN" altLang="en-US">
                    <a:noFill/>
                  </a:rPr>
                  <a:t> </a:t>
                </a:r>
              </a:p>
            </p:txBody>
          </p:sp>
        </mc:Fallback>
      </mc:AlternateContent>
      <p:graphicFrame>
        <p:nvGraphicFramePr>
          <p:cNvPr id="16" name="对象 15"/>
          <p:cNvGraphicFramePr>
            <a:graphicFrameLocks noChangeAspect="1"/>
          </p:cNvGraphicFramePr>
          <p:nvPr>
            <p:extLst>
              <p:ext uri="{D42A27DB-BD31-4B8C-83A1-F6EECF244321}">
                <p14:modId xmlns:p14="http://schemas.microsoft.com/office/powerpoint/2010/main" val="2492178311"/>
              </p:ext>
            </p:extLst>
          </p:nvPr>
        </p:nvGraphicFramePr>
        <p:xfrm>
          <a:off x="1095375" y="3421063"/>
          <a:ext cx="3359150" cy="269875"/>
        </p:xfrm>
        <a:graphic>
          <a:graphicData uri="http://schemas.openxmlformats.org/presentationml/2006/ole">
            <mc:AlternateContent xmlns:mc="http://schemas.openxmlformats.org/markup-compatibility/2006">
              <mc:Choice xmlns:v="urn:schemas-microsoft-com:vml" Requires="v">
                <p:oleObj spid="_x0000_s11104" name="Formula" r:id="rId9" imgW="2184480" imgH="176760" progId="Equation.Ribbit">
                  <p:embed/>
                </p:oleObj>
              </mc:Choice>
              <mc:Fallback>
                <p:oleObj name="Formula" r:id="rId9" imgW="2184480" imgH="176760" progId="Equation.Ribbit">
                  <p:embed/>
                  <p:pic>
                    <p:nvPicPr>
                      <p:cNvPr id="0" name=""/>
                      <p:cNvPicPr/>
                      <p:nvPr/>
                    </p:nvPicPr>
                    <p:blipFill>
                      <a:blip r:embed="rId10"/>
                      <a:stretch>
                        <a:fillRect/>
                      </a:stretch>
                    </p:blipFill>
                    <p:spPr>
                      <a:xfrm>
                        <a:off x="1095375" y="3421063"/>
                        <a:ext cx="3359150" cy="269875"/>
                      </a:xfrm>
                      <a:prstGeom prst="rect">
                        <a:avLst/>
                      </a:prstGeom>
                    </p:spPr>
                  </p:pic>
                </p:oleObj>
              </mc:Fallback>
            </mc:AlternateContent>
          </a:graphicData>
        </a:graphic>
      </p:graphicFrame>
      <p:sp>
        <p:nvSpPr>
          <p:cNvPr id="17" name="线形标注 1(带边框和强调线) 16"/>
          <p:cNvSpPr/>
          <p:nvPr/>
        </p:nvSpPr>
        <p:spPr>
          <a:xfrm>
            <a:off x="1033719" y="5884417"/>
            <a:ext cx="1580764" cy="612648"/>
          </a:xfrm>
          <a:prstGeom prst="accentBorderCallout1">
            <a:avLst>
              <a:gd name="adj1" fmla="val 40072"/>
              <a:gd name="adj2" fmla="val 111904"/>
              <a:gd name="adj3" fmla="val -105754"/>
              <a:gd name="adj4" fmla="val 1512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邻近关系</a:t>
            </a:r>
            <a:endParaRPr lang="zh-CN" altLang="en-US" dirty="0"/>
          </a:p>
        </p:txBody>
      </p:sp>
      <p:sp>
        <p:nvSpPr>
          <p:cNvPr id="18" name="线形标注 1(带边框和强调线) 17"/>
          <p:cNvSpPr/>
          <p:nvPr/>
        </p:nvSpPr>
        <p:spPr>
          <a:xfrm>
            <a:off x="7019568" y="5884417"/>
            <a:ext cx="2560596" cy="612648"/>
          </a:xfrm>
          <a:prstGeom prst="accentBorderCallout1">
            <a:avLst>
              <a:gd name="adj1" fmla="val 18750"/>
              <a:gd name="adj2" fmla="val -8333"/>
              <a:gd name="adj3" fmla="val -97166"/>
              <a:gd name="adj4" fmla="val -410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线性表示</a:t>
            </a:r>
            <a:endParaRPr lang="zh-CN" altLang="en-US" dirty="0"/>
          </a:p>
        </p:txBody>
      </p:sp>
      <p:sp>
        <p:nvSpPr>
          <p:cNvPr id="19" name="线形标注 1(带边框和强调线) 18"/>
          <p:cNvSpPr/>
          <p:nvPr/>
        </p:nvSpPr>
        <p:spPr>
          <a:xfrm>
            <a:off x="8781237" y="3884642"/>
            <a:ext cx="1950263" cy="612648"/>
          </a:xfrm>
          <a:prstGeom prst="accentBorderCallout1">
            <a:avLst>
              <a:gd name="adj1" fmla="val 57839"/>
              <a:gd name="adj2" fmla="val -3636"/>
              <a:gd name="adj3" fmla="val 150702"/>
              <a:gd name="adj4" fmla="val -297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a:t>
            </a:r>
            <a:r>
              <a:rPr lang="zh-CN" altLang="en-US" dirty="0" smtClean="0"/>
              <a:t>其在仿射空间进行线性表示</a:t>
            </a:r>
            <a:endParaRPr lang="zh-CN" altLang="en-US" dirty="0"/>
          </a:p>
        </p:txBody>
      </p:sp>
      <p:graphicFrame>
        <p:nvGraphicFramePr>
          <p:cNvPr id="20" name="对象 19"/>
          <p:cNvGraphicFramePr>
            <a:graphicFrameLocks noChangeAspect="1"/>
          </p:cNvGraphicFramePr>
          <p:nvPr>
            <p:extLst>
              <p:ext uri="{D42A27DB-BD31-4B8C-83A1-F6EECF244321}">
                <p14:modId xmlns:p14="http://schemas.microsoft.com/office/powerpoint/2010/main" val="230532247"/>
              </p:ext>
            </p:extLst>
          </p:nvPr>
        </p:nvGraphicFramePr>
        <p:xfrm>
          <a:off x="1100327" y="4009991"/>
          <a:ext cx="1727200" cy="361950"/>
        </p:xfrm>
        <a:graphic>
          <a:graphicData uri="http://schemas.openxmlformats.org/presentationml/2006/ole">
            <mc:AlternateContent xmlns:mc="http://schemas.openxmlformats.org/markup-compatibility/2006">
              <mc:Choice xmlns:v="urn:schemas-microsoft-com:vml" Requires="v">
                <p:oleObj spid="_x0000_s11105" name="Formula" r:id="rId11" imgW="961560" imgH="200880" progId="Equation.Ribbit">
                  <p:embed/>
                </p:oleObj>
              </mc:Choice>
              <mc:Fallback>
                <p:oleObj name="Formula" r:id="rId11" imgW="961560" imgH="200880" progId="Equation.Ribbit">
                  <p:embed/>
                  <p:pic>
                    <p:nvPicPr>
                      <p:cNvPr id="0" name=""/>
                      <p:cNvPicPr/>
                      <p:nvPr/>
                    </p:nvPicPr>
                    <p:blipFill>
                      <a:blip r:embed="rId12"/>
                      <a:stretch>
                        <a:fillRect/>
                      </a:stretch>
                    </p:blipFill>
                    <p:spPr>
                      <a:xfrm>
                        <a:off x="1100327" y="4009991"/>
                        <a:ext cx="1727200" cy="3619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1" name="文本框 20"/>
              <p:cNvSpPr txBox="1"/>
              <p:nvPr/>
            </p:nvSpPr>
            <p:spPr>
              <a:xfrm>
                <a:off x="2919708" y="3997537"/>
                <a:ext cx="4989507" cy="369332"/>
              </a:xfrm>
              <a:prstGeom prst="rect">
                <a:avLst/>
              </a:prstGeom>
              <a:noFill/>
            </p:spPr>
            <p:txBody>
              <a:bodyPr wrap="none" rtlCol="0">
                <a:spAutoFit/>
              </a:bodyPr>
              <a:lstStyle/>
              <a:p>
                <a:r>
                  <a:rPr lang="zh-CN" altLang="en-US" dirty="0" smtClean="0"/>
                  <a:t>其中，      表示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中第</m:t>
                    </m:r>
                    <m:r>
                      <a:rPr lang="en-US" altLang="zh-CN" b="0" i="1" smtClean="0">
                        <a:latin typeface="Cambria Math" panose="02040503050406030204" pitchFamily="18" charset="0"/>
                      </a:rPr>
                      <m:t>𝑗</m:t>
                    </m:r>
                    <m:r>
                      <a:rPr lang="zh-CN" altLang="en-US" b="0" i="1" smtClean="0">
                        <a:latin typeface="Cambria Math" panose="02040503050406030204" pitchFamily="18" charset="0"/>
                      </a:rPr>
                      <m:t>个数据点的点对距离</m:t>
                    </m:r>
                  </m:oMath>
                </a14:m>
                <a:endParaRPr lang="zh-CN" altLang="en-US" dirty="0" smtClean="0"/>
              </a:p>
            </p:txBody>
          </p:sp>
        </mc:Choice>
        <mc:Fallback xmlns="">
          <p:sp>
            <p:nvSpPr>
              <p:cNvPr id="21" name="文本框 20"/>
              <p:cNvSpPr txBox="1">
                <a:spLocks noRot="1" noChangeAspect="1" noMove="1" noResize="1" noEditPoints="1" noAdjustHandles="1" noChangeArrowheads="1" noChangeShapeType="1" noTextEdit="1"/>
              </p:cNvSpPr>
              <p:nvPr/>
            </p:nvSpPr>
            <p:spPr>
              <a:xfrm>
                <a:off x="2919708" y="3997537"/>
                <a:ext cx="4989507" cy="369332"/>
              </a:xfrm>
              <a:prstGeom prst="rect">
                <a:avLst/>
              </a:prstGeom>
              <a:blipFill rotWithShape="0">
                <a:blip r:embed="rId13"/>
                <a:stretch>
                  <a:fillRect l="-1100" t="-13333" r="-1222" b="-28333"/>
                </a:stretch>
              </a:blipFill>
            </p:spPr>
            <p:txBody>
              <a:bodyPr/>
              <a:lstStyle/>
              <a:p>
                <a:r>
                  <a:rPr lang="zh-CN" altLang="en-US">
                    <a:noFill/>
                  </a:rPr>
                  <a:t> </a:t>
                </a:r>
              </a:p>
            </p:txBody>
          </p:sp>
        </mc:Fallback>
      </mc:AlternateContent>
      <p:graphicFrame>
        <p:nvGraphicFramePr>
          <p:cNvPr id="22" name="对象 21"/>
          <p:cNvGraphicFramePr>
            <a:graphicFrameLocks noChangeAspect="1"/>
          </p:cNvGraphicFramePr>
          <p:nvPr>
            <p:extLst>
              <p:ext uri="{D42A27DB-BD31-4B8C-83A1-F6EECF244321}">
                <p14:modId xmlns:p14="http://schemas.microsoft.com/office/powerpoint/2010/main" val="255487023"/>
              </p:ext>
            </p:extLst>
          </p:nvPr>
        </p:nvGraphicFramePr>
        <p:xfrm>
          <a:off x="3645831" y="4035144"/>
          <a:ext cx="302079" cy="322387"/>
        </p:xfrm>
        <a:graphic>
          <a:graphicData uri="http://schemas.openxmlformats.org/presentationml/2006/ole">
            <mc:AlternateContent xmlns:mc="http://schemas.openxmlformats.org/markup-compatibility/2006">
              <mc:Choice xmlns:v="urn:schemas-microsoft-com:vml" Requires="v">
                <p:oleObj spid="_x0000_s11106" name="Formula" r:id="rId14" imgW="188280" imgH="200880" progId="Equation.Ribbit">
                  <p:embed/>
                </p:oleObj>
              </mc:Choice>
              <mc:Fallback>
                <p:oleObj name="Formula" r:id="rId14" imgW="188280" imgH="200880" progId="Equation.Ribbit">
                  <p:embed/>
                  <p:pic>
                    <p:nvPicPr>
                      <p:cNvPr id="0" name=""/>
                      <p:cNvPicPr/>
                      <p:nvPr/>
                    </p:nvPicPr>
                    <p:blipFill>
                      <a:blip r:embed="rId15"/>
                      <a:stretch>
                        <a:fillRect/>
                      </a:stretch>
                    </p:blipFill>
                    <p:spPr>
                      <a:xfrm>
                        <a:off x="3645831" y="4035144"/>
                        <a:ext cx="302079" cy="322387"/>
                      </a:xfrm>
                      <a:prstGeom prst="rect">
                        <a:avLst/>
                      </a:prstGeom>
                    </p:spPr>
                  </p:pic>
                </p:oleObj>
              </mc:Fallback>
            </mc:AlternateContent>
          </a:graphicData>
        </a:graphic>
      </p:graphicFrame>
      <p:sp>
        <p:nvSpPr>
          <p:cNvPr id="5" name="矩形 4"/>
          <p:cNvSpPr/>
          <p:nvPr/>
        </p:nvSpPr>
        <p:spPr>
          <a:xfrm>
            <a:off x="958811" y="3254829"/>
            <a:ext cx="5558986" cy="62981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文本框 5"/>
          <p:cNvSpPr txBox="1"/>
          <p:nvPr/>
        </p:nvSpPr>
        <p:spPr>
          <a:xfrm>
            <a:off x="6057678" y="2022890"/>
            <a:ext cx="4673822" cy="707886"/>
          </a:xfrm>
          <a:prstGeom prst="rect">
            <a:avLst/>
          </a:prstGeom>
          <a:noFill/>
        </p:spPr>
        <p:txBody>
          <a:bodyPr wrap="square" rtlCol="0">
            <a:spAutoFit/>
          </a:bodyPr>
          <a:lstStyle/>
          <a:p>
            <a:r>
              <a:rPr lang="zh-CN" altLang="en-US" sz="2000" b="1" dirty="0" smtClean="0">
                <a:solidFill>
                  <a:srgbClr val="0070C0"/>
                </a:solidFill>
              </a:rPr>
              <a:t>不设定</a:t>
            </a:r>
            <a:r>
              <a:rPr lang="zh-CN" altLang="en-US" sz="2000" b="1" dirty="0" smtClean="0">
                <a:solidFill>
                  <a:srgbClr val="FF0000"/>
                </a:solidFill>
              </a:rPr>
              <a:t>邻近点的个数</a:t>
            </a:r>
            <a:r>
              <a:rPr lang="en-US" altLang="zh-CN" sz="2000" b="1" i="1" dirty="0" smtClean="0">
                <a:solidFill>
                  <a:srgbClr val="FF0000"/>
                </a:solidFill>
              </a:rPr>
              <a:t>k</a:t>
            </a:r>
            <a:r>
              <a:rPr lang="zh-CN" altLang="en-US" sz="2000" b="1" i="1" dirty="0" smtClean="0">
                <a:solidFill>
                  <a:srgbClr val="FF0000"/>
                </a:solidFill>
              </a:rPr>
              <a:t>，</a:t>
            </a:r>
            <a:r>
              <a:rPr lang="zh-CN" altLang="en-US" sz="2000" b="1" dirty="0" smtClean="0">
                <a:solidFill>
                  <a:srgbClr val="FF0000"/>
                </a:solidFill>
              </a:rPr>
              <a:t>算法自动为每一个数据点</a:t>
            </a:r>
            <a:r>
              <a:rPr lang="zh-CN" altLang="en-US" sz="2000" b="1" dirty="0" smtClean="0">
                <a:solidFill>
                  <a:srgbClr val="0070C0"/>
                </a:solidFill>
              </a:rPr>
              <a:t>动态地</a:t>
            </a:r>
            <a:r>
              <a:rPr lang="zh-CN" altLang="en-US" sz="2000" b="1" dirty="0" smtClean="0">
                <a:solidFill>
                  <a:srgbClr val="FF0000"/>
                </a:solidFill>
              </a:rPr>
              <a:t>选择邻近点。</a:t>
            </a:r>
            <a:endParaRPr lang="zh-CN" altLang="en-US" sz="2000" b="1" i="1" dirty="0">
              <a:solidFill>
                <a:srgbClr val="FF0000"/>
              </a:solidFill>
            </a:endParaRPr>
          </a:p>
        </p:txBody>
      </p:sp>
    </p:spTree>
    <p:extLst>
      <p:ext uri="{BB962C8B-B14F-4D97-AF65-F5344CB8AC3E}">
        <p14:creationId xmlns:p14="http://schemas.microsoft.com/office/powerpoint/2010/main" val="1630013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51372" y="3591494"/>
            <a:ext cx="3755571" cy="1590863"/>
          </a:xfrm>
          <a:prstGeom prst="rect">
            <a:avLst/>
          </a:prstGeom>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矩形 29"/>
          <p:cNvSpPr/>
          <p:nvPr/>
        </p:nvSpPr>
        <p:spPr>
          <a:xfrm>
            <a:off x="8251372" y="1923190"/>
            <a:ext cx="3755571" cy="1523850"/>
          </a:xfrm>
          <a:prstGeom prst="rect">
            <a:avLst/>
          </a:prstGeom>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标题 1"/>
          <p:cNvSpPr>
            <a:spLocks noGrp="1"/>
          </p:cNvSpPr>
          <p:nvPr>
            <p:ph type="title"/>
          </p:nvPr>
        </p:nvSpPr>
        <p:spPr/>
        <p:txBody>
          <a:bodyPr>
            <a:normAutofit/>
          </a:bodyPr>
          <a:lstStyle/>
          <a:p>
            <a:r>
              <a:rPr lang="zh-CN" altLang="en-US" sz="4800" dirty="0" smtClean="0"/>
              <a:t>主要研究内容</a:t>
            </a:r>
            <a:endParaRPr lang="zh-CN" altLang="en-US" sz="4800" dirty="0"/>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19</a:t>
            </a:fld>
            <a:endParaRPr lang="zh-CN" altLang="en-US" dirty="0"/>
          </a:p>
        </p:txBody>
      </p:sp>
      <p:cxnSp>
        <p:nvCxnSpPr>
          <p:cNvPr id="13" name="肘形连接符 12"/>
          <p:cNvCxnSpPr>
            <a:stCxn id="46" idx="3"/>
            <a:endCxn id="49" idx="1"/>
          </p:cNvCxnSpPr>
          <p:nvPr/>
        </p:nvCxnSpPr>
        <p:spPr>
          <a:xfrm>
            <a:off x="7237879" y="3654821"/>
            <a:ext cx="1257913" cy="84900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5" name="肘形连接符 14"/>
          <p:cNvCxnSpPr>
            <a:stCxn id="46" idx="3"/>
            <a:endCxn id="48" idx="1"/>
          </p:cNvCxnSpPr>
          <p:nvPr/>
        </p:nvCxnSpPr>
        <p:spPr>
          <a:xfrm flipV="1">
            <a:off x="7237879" y="2732829"/>
            <a:ext cx="1252115" cy="92199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8473645" y="1899923"/>
            <a:ext cx="2808333" cy="338554"/>
          </a:xfrm>
          <a:prstGeom prst="rect">
            <a:avLst/>
          </a:prstGeom>
          <a:noFill/>
        </p:spPr>
        <p:txBody>
          <a:bodyPr wrap="none" rtlCol="0">
            <a:spAutoFit/>
          </a:bodyPr>
          <a:lstStyle/>
          <a:p>
            <a:r>
              <a:rPr lang="en-US" altLang="zh-CN" sz="1600" dirty="0" smtClean="0"/>
              <a:t>Graph Embedding Framework</a:t>
            </a:r>
            <a:r>
              <a:rPr lang="en-US" altLang="zh-CN" sz="1600" baseline="30000" dirty="0" smtClean="0"/>
              <a:t>[1]</a:t>
            </a:r>
            <a:endParaRPr lang="zh-CN" altLang="en-US" sz="1600" baseline="30000" dirty="0"/>
          </a:p>
        </p:txBody>
      </p:sp>
      <p:sp>
        <p:nvSpPr>
          <p:cNvPr id="33" name="文本框 32"/>
          <p:cNvSpPr txBox="1"/>
          <p:nvPr/>
        </p:nvSpPr>
        <p:spPr>
          <a:xfrm>
            <a:off x="8452806" y="3657407"/>
            <a:ext cx="2829172" cy="338554"/>
          </a:xfrm>
          <a:prstGeom prst="rect">
            <a:avLst/>
          </a:prstGeom>
          <a:noFill/>
        </p:spPr>
        <p:txBody>
          <a:bodyPr wrap="none" rtlCol="0">
            <a:spAutoFit/>
          </a:bodyPr>
          <a:lstStyle/>
          <a:p>
            <a:r>
              <a:rPr lang="en-US" altLang="zh-CN" sz="1600" dirty="0" smtClean="0"/>
              <a:t>Spectral Clustering Framework</a:t>
            </a:r>
            <a:r>
              <a:rPr lang="en-US" altLang="zh-CN" sz="1600" baseline="30000" dirty="0" smtClean="0"/>
              <a:t>[2]</a:t>
            </a:r>
            <a:endParaRPr lang="zh-CN" altLang="en-US" sz="1600" dirty="0"/>
          </a:p>
        </p:txBody>
      </p:sp>
      <p:sp>
        <p:nvSpPr>
          <p:cNvPr id="46" name="圆角矩形 45"/>
          <p:cNvSpPr/>
          <p:nvPr/>
        </p:nvSpPr>
        <p:spPr>
          <a:xfrm>
            <a:off x="4913779" y="3180575"/>
            <a:ext cx="23241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构建相似性图</a:t>
            </a:r>
          </a:p>
        </p:txBody>
      </p:sp>
      <p:sp>
        <p:nvSpPr>
          <p:cNvPr id="48" name="圆角矩形 47"/>
          <p:cNvSpPr/>
          <p:nvPr/>
        </p:nvSpPr>
        <p:spPr>
          <a:xfrm>
            <a:off x="8489994" y="2258583"/>
            <a:ext cx="27432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子空间学习</a:t>
            </a:r>
            <a:endParaRPr lang="zh-CN" altLang="en-US" sz="2400" dirty="0"/>
          </a:p>
        </p:txBody>
      </p:sp>
      <p:sp>
        <p:nvSpPr>
          <p:cNvPr id="49" name="圆角矩形 48"/>
          <p:cNvSpPr/>
          <p:nvPr/>
        </p:nvSpPr>
        <p:spPr>
          <a:xfrm>
            <a:off x="8495792" y="4029578"/>
            <a:ext cx="27432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子空间聚类</a:t>
            </a:r>
            <a:endParaRPr lang="zh-CN" altLang="en-US" sz="2400" dirty="0"/>
          </a:p>
        </p:txBody>
      </p:sp>
      <p:sp>
        <p:nvSpPr>
          <p:cNvPr id="50" name="矩形 49"/>
          <p:cNvSpPr/>
          <p:nvPr/>
        </p:nvSpPr>
        <p:spPr>
          <a:xfrm>
            <a:off x="749300" y="6402053"/>
            <a:ext cx="9779000" cy="369332"/>
          </a:xfrm>
          <a:prstGeom prst="rect">
            <a:avLst/>
          </a:prstGeom>
        </p:spPr>
        <p:txBody>
          <a:bodyPr wrap="square">
            <a:spAutoFit/>
          </a:bodyPr>
          <a:lstStyle/>
          <a:p>
            <a:r>
              <a:rPr lang="en-US" altLang="zh-CN" dirty="0" smtClean="0"/>
              <a:t>[2]  VON LUXBURG U. A tutorial on spectral clustering [J]. Stat </a:t>
            </a:r>
            <a:r>
              <a:rPr lang="en-US" altLang="zh-CN" dirty="0" err="1" smtClean="0"/>
              <a:t>Comput</a:t>
            </a:r>
            <a:r>
              <a:rPr lang="en-US" altLang="zh-CN" dirty="0" smtClean="0"/>
              <a:t>, 2007, 17(4): 395-416.</a:t>
            </a:r>
            <a:endParaRPr lang="zh-CN" altLang="en-US" dirty="0"/>
          </a:p>
        </p:txBody>
      </p:sp>
      <p:sp>
        <p:nvSpPr>
          <p:cNvPr id="51" name="矩形 50"/>
          <p:cNvSpPr/>
          <p:nvPr/>
        </p:nvSpPr>
        <p:spPr>
          <a:xfrm>
            <a:off x="749300" y="5803071"/>
            <a:ext cx="9880600" cy="646331"/>
          </a:xfrm>
          <a:prstGeom prst="rect">
            <a:avLst/>
          </a:prstGeom>
        </p:spPr>
        <p:txBody>
          <a:bodyPr wrap="square">
            <a:spAutoFit/>
          </a:bodyPr>
          <a:lstStyle/>
          <a:p>
            <a:r>
              <a:rPr lang="en-US" altLang="zh-CN" dirty="0" smtClean="0"/>
              <a:t>[1]  YAN S C, XU D, ZHANG B Y, et al. Graph embedding and extensions: A general framework for dimensionality reduction [J]. IEEE Trans. Pattern Analysis And Machine Learning, 2007, 29(1): 40-51.</a:t>
            </a:r>
            <a:endParaRPr lang="zh-CN" altLang="en-US" dirty="0"/>
          </a:p>
        </p:txBody>
      </p:sp>
      <p:sp>
        <p:nvSpPr>
          <p:cNvPr id="18" name="椭圆 17"/>
          <p:cNvSpPr/>
          <p:nvPr/>
        </p:nvSpPr>
        <p:spPr>
          <a:xfrm>
            <a:off x="1238907" y="2931514"/>
            <a:ext cx="2798572" cy="1234073"/>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r>
              <a:rPr lang="zh-CN" altLang="en-US" sz="2000" dirty="0"/>
              <a:t>基于流形学习的非线性降维</a:t>
            </a:r>
            <a:r>
              <a:rPr lang="zh-CN" altLang="en-US" sz="2000" dirty="0" smtClean="0"/>
              <a:t>方法</a:t>
            </a:r>
            <a:endParaRPr lang="zh-CN" altLang="en-US" sz="2000" dirty="0"/>
          </a:p>
        </p:txBody>
      </p:sp>
      <p:sp>
        <p:nvSpPr>
          <p:cNvPr id="21" name="椭圆 20"/>
          <p:cNvSpPr/>
          <p:nvPr/>
        </p:nvSpPr>
        <p:spPr>
          <a:xfrm>
            <a:off x="2368735" y="4444557"/>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smtClean="0"/>
              <a:t>1</a:t>
            </a:r>
            <a:endParaRPr lang="zh-CN" altLang="en-US" sz="2400" b="1" dirty="0"/>
          </a:p>
        </p:txBody>
      </p:sp>
      <p:sp>
        <p:nvSpPr>
          <p:cNvPr id="32" name="椭圆 31"/>
          <p:cNvSpPr/>
          <p:nvPr/>
        </p:nvSpPr>
        <p:spPr>
          <a:xfrm>
            <a:off x="5879886" y="4425647"/>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smtClean="0"/>
              <a:t>2</a:t>
            </a:r>
            <a:endParaRPr lang="zh-CN" altLang="en-US" sz="2400" b="1" dirty="0"/>
          </a:p>
        </p:txBody>
      </p:sp>
      <p:sp>
        <p:nvSpPr>
          <p:cNvPr id="34" name="椭圆 33"/>
          <p:cNvSpPr/>
          <p:nvPr/>
        </p:nvSpPr>
        <p:spPr>
          <a:xfrm>
            <a:off x="11471816" y="2583171"/>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400" b="1" dirty="0" smtClean="0"/>
              <a:t>3</a:t>
            </a:r>
            <a:endParaRPr lang="zh-CN" altLang="en-US" sz="2400" b="1" dirty="0"/>
          </a:p>
        </p:txBody>
      </p:sp>
      <p:sp>
        <p:nvSpPr>
          <p:cNvPr id="22" name="椭圆 21"/>
          <p:cNvSpPr/>
          <p:nvPr/>
        </p:nvSpPr>
        <p:spPr>
          <a:xfrm>
            <a:off x="11471816" y="4251476"/>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400" b="1" dirty="0" smtClean="0"/>
              <a:t>4</a:t>
            </a:r>
            <a:endParaRPr lang="zh-CN" altLang="en-US" sz="2400" b="1" dirty="0"/>
          </a:p>
        </p:txBody>
      </p:sp>
      <p:sp>
        <p:nvSpPr>
          <p:cNvPr id="19" name="矩形 18"/>
          <p:cNvSpPr/>
          <p:nvPr/>
        </p:nvSpPr>
        <p:spPr>
          <a:xfrm>
            <a:off x="1143000" y="2732829"/>
            <a:ext cx="3030671" cy="2245241"/>
          </a:xfrm>
          <a:prstGeom prst="rect">
            <a:avLst/>
          </a:prstGeom>
          <a:solidFill>
            <a:srgbClr val="0070C0">
              <a:alpha val="51000"/>
            </a:srgb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23" name="矩形 22"/>
          <p:cNvSpPr/>
          <p:nvPr/>
        </p:nvSpPr>
        <p:spPr>
          <a:xfrm>
            <a:off x="4685574" y="2711593"/>
            <a:ext cx="2792049" cy="2245241"/>
          </a:xfrm>
          <a:prstGeom prst="rect">
            <a:avLst/>
          </a:prstGeom>
          <a:solidFill>
            <a:srgbClr val="0070C0">
              <a:alpha val="51000"/>
            </a:srgb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2840342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b="1" dirty="0" smtClean="0"/>
              <a:t>选题背景及意义</a:t>
            </a:r>
            <a:endParaRPr lang="en-US" altLang="zh-CN" sz="2400" b="1" dirty="0" smtClean="0"/>
          </a:p>
          <a:p>
            <a:pPr>
              <a:lnSpc>
                <a:spcPct val="150000"/>
              </a:lnSpc>
            </a:pPr>
            <a:r>
              <a:rPr lang="zh-CN" altLang="en-US" sz="2400" b="1" dirty="0" smtClean="0"/>
              <a:t>研究内容</a:t>
            </a:r>
            <a:endParaRPr lang="en-US" altLang="zh-CN" sz="2400" b="1" dirty="0" smtClean="0"/>
          </a:p>
          <a:p>
            <a:pPr lvl="1">
              <a:lnSpc>
                <a:spcPct val="150000"/>
              </a:lnSpc>
            </a:pPr>
            <a:r>
              <a:rPr lang="zh-CN" altLang="en-US" sz="2000" b="1" dirty="0" smtClean="0"/>
              <a:t>基于</a:t>
            </a:r>
            <a:r>
              <a:rPr lang="zh-CN" altLang="en-US" sz="2000" b="1" dirty="0"/>
              <a:t>流形学习的非线性降</a:t>
            </a:r>
            <a:r>
              <a:rPr lang="zh-CN" altLang="en-US" sz="2000" b="1" dirty="0" smtClean="0"/>
              <a:t>维</a:t>
            </a:r>
            <a:endParaRPr lang="en-US" altLang="zh-CN" sz="2000" b="1" dirty="0" smtClean="0"/>
          </a:p>
          <a:p>
            <a:pPr lvl="1">
              <a:lnSpc>
                <a:spcPct val="150000"/>
              </a:lnSpc>
            </a:pPr>
            <a:r>
              <a:rPr lang="zh-CN" altLang="en-US" sz="2000" b="1" dirty="0" smtClean="0"/>
              <a:t>基于局部线性表示的相似性图构建</a:t>
            </a:r>
            <a:endParaRPr lang="en-US" altLang="zh-CN" sz="2000" b="1" dirty="0" smtClean="0"/>
          </a:p>
          <a:p>
            <a:pPr lvl="1">
              <a:lnSpc>
                <a:spcPct val="150000"/>
              </a:lnSpc>
            </a:pPr>
            <a:r>
              <a:rPr lang="zh-CN" altLang="en-US" sz="2000" b="1" dirty="0" smtClean="0"/>
              <a:t>基于相似性图的子空间学习与聚类</a:t>
            </a:r>
            <a:endParaRPr lang="en-US" altLang="zh-CN" sz="2000" b="1" dirty="0" smtClean="0"/>
          </a:p>
          <a:p>
            <a:pPr>
              <a:lnSpc>
                <a:spcPct val="150000"/>
              </a:lnSpc>
            </a:pPr>
            <a:r>
              <a:rPr lang="zh-CN" altLang="en-US" sz="2400" b="1" dirty="0" smtClean="0"/>
              <a:t>总结与展望</a:t>
            </a:r>
            <a:endParaRPr lang="zh-CN" altLang="en-US" sz="2400" b="1" dirty="0"/>
          </a:p>
        </p:txBody>
      </p:sp>
      <p:sp>
        <p:nvSpPr>
          <p:cNvPr id="4" name="灯片编号占位符 3"/>
          <p:cNvSpPr>
            <a:spLocks noGrp="1"/>
          </p:cNvSpPr>
          <p:nvPr>
            <p:ph type="sldNum" sz="quarter" idx="12"/>
          </p:nvPr>
        </p:nvSpPr>
        <p:spPr/>
        <p:txBody>
          <a:bodyPr/>
          <a:lstStyle/>
          <a:p>
            <a:fld id="{F1EF3026-A9E6-4741-B124-C117FA6AB8AF}" type="slidenum">
              <a:rPr lang="zh-CN" altLang="en-US" smtClean="0"/>
              <a:t>2</a:t>
            </a:fld>
            <a:endParaRPr lang="zh-CN" altLang="en-US"/>
          </a:p>
        </p:txBody>
      </p:sp>
    </p:spTree>
    <p:extLst>
      <p:ext uri="{BB962C8B-B14F-4D97-AF65-F5344CB8AC3E}">
        <p14:creationId xmlns:p14="http://schemas.microsoft.com/office/powerpoint/2010/main" val="1667829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子空间学习</a:t>
            </a:r>
            <a:endParaRPr lang="zh-CN" altLang="en-US" dirty="0"/>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20</a:t>
            </a:fld>
            <a:endParaRPr lang="zh-CN" altLang="en-US" dirty="0"/>
          </a:p>
        </p:txBody>
      </p:sp>
      <p:sp>
        <p:nvSpPr>
          <p:cNvPr id="8" name="矩形 7"/>
          <p:cNvSpPr/>
          <p:nvPr/>
        </p:nvSpPr>
        <p:spPr>
          <a:xfrm>
            <a:off x="1110343" y="5987894"/>
            <a:ext cx="10146728" cy="646331"/>
          </a:xfrm>
          <a:prstGeom prst="rect">
            <a:avLst/>
          </a:prstGeom>
        </p:spPr>
        <p:txBody>
          <a:bodyPr wrap="square">
            <a:spAutoFit/>
          </a:bodyPr>
          <a:lstStyle/>
          <a:p>
            <a:r>
              <a:rPr lang="en-US" altLang="zh-CN" dirty="0" smtClean="0"/>
              <a:t>[7]  HE </a:t>
            </a:r>
            <a:r>
              <a:rPr lang="en-US" altLang="zh-CN" dirty="0"/>
              <a:t>X, CAI D, YAN S, et al. Neighborhood preserving embedding; proceedings of the IEEE International Conference on Computer Vision, F, 2005 [C]. IEEE.</a:t>
            </a:r>
            <a:endParaRPr lang="zh-CN" altLang="en-US" dirty="0"/>
          </a:p>
        </p:txBody>
      </p:sp>
      <p:graphicFrame>
        <p:nvGraphicFramePr>
          <p:cNvPr id="17" name="对象 16"/>
          <p:cNvGraphicFramePr>
            <a:graphicFrameLocks noChangeAspect="1"/>
          </p:cNvGraphicFramePr>
          <p:nvPr>
            <p:extLst>
              <p:ext uri="{D42A27DB-BD31-4B8C-83A1-F6EECF244321}">
                <p14:modId xmlns:p14="http://schemas.microsoft.com/office/powerpoint/2010/main" val="3213185812"/>
              </p:ext>
            </p:extLst>
          </p:nvPr>
        </p:nvGraphicFramePr>
        <p:xfrm>
          <a:off x="1110343" y="2466852"/>
          <a:ext cx="2459037" cy="281809"/>
        </p:xfrm>
        <a:graphic>
          <a:graphicData uri="http://schemas.openxmlformats.org/presentationml/2006/ole">
            <mc:AlternateContent xmlns:mc="http://schemas.openxmlformats.org/markup-compatibility/2006">
              <mc:Choice xmlns:v="urn:schemas-microsoft-com:vml" Requires="v">
                <p:oleObj spid="_x0000_s11759" name="Formula" r:id="rId4" imgW="1869480" imgH="214920" progId="Equation.Ribbit">
                  <p:embed/>
                </p:oleObj>
              </mc:Choice>
              <mc:Fallback>
                <p:oleObj name="Formula" r:id="rId4" imgW="1869480" imgH="214920" progId="Equation.Ribbit">
                  <p:embed/>
                  <p:pic>
                    <p:nvPicPr>
                      <p:cNvPr id="0" name=""/>
                      <p:cNvPicPr/>
                      <p:nvPr/>
                    </p:nvPicPr>
                    <p:blipFill>
                      <a:blip r:embed="rId5"/>
                      <a:stretch>
                        <a:fillRect/>
                      </a:stretch>
                    </p:blipFill>
                    <p:spPr>
                      <a:xfrm>
                        <a:off x="1110343" y="2466852"/>
                        <a:ext cx="2459037" cy="281809"/>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293283635"/>
              </p:ext>
            </p:extLst>
          </p:nvPr>
        </p:nvGraphicFramePr>
        <p:xfrm>
          <a:off x="1110343" y="3586235"/>
          <a:ext cx="3446706" cy="592592"/>
        </p:xfrm>
        <a:graphic>
          <a:graphicData uri="http://schemas.openxmlformats.org/presentationml/2006/ole">
            <mc:AlternateContent xmlns:mc="http://schemas.openxmlformats.org/markup-compatibility/2006">
              <mc:Choice xmlns:v="urn:schemas-microsoft-com:vml" Requires="v">
                <p:oleObj spid="_x0000_s11760" name="Formula" r:id="rId6" imgW="2485440" imgH="428040" progId="Equation.Ribbit">
                  <p:embed/>
                </p:oleObj>
              </mc:Choice>
              <mc:Fallback>
                <p:oleObj name="Formula" r:id="rId6" imgW="2485440" imgH="428040" progId="Equation.Ribbit">
                  <p:embed/>
                  <p:pic>
                    <p:nvPicPr>
                      <p:cNvPr id="0" name=""/>
                      <p:cNvPicPr/>
                      <p:nvPr/>
                    </p:nvPicPr>
                    <p:blipFill>
                      <a:blip r:embed="rId7"/>
                      <a:stretch>
                        <a:fillRect/>
                      </a:stretch>
                    </p:blipFill>
                    <p:spPr>
                      <a:xfrm>
                        <a:off x="1110343" y="3586235"/>
                        <a:ext cx="3446706" cy="592592"/>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478063321"/>
              </p:ext>
            </p:extLst>
          </p:nvPr>
        </p:nvGraphicFramePr>
        <p:xfrm>
          <a:off x="4278086" y="2504313"/>
          <a:ext cx="948515" cy="244348"/>
        </p:xfrm>
        <a:graphic>
          <a:graphicData uri="http://schemas.openxmlformats.org/presentationml/2006/ole">
            <mc:AlternateContent xmlns:mc="http://schemas.openxmlformats.org/markup-compatibility/2006">
              <mc:Choice xmlns:v="urn:schemas-microsoft-com:vml" Requires="v">
                <p:oleObj spid="_x0000_s11761" name="Formula" r:id="rId8" imgW="678240" imgH="175320" progId="Equation.Ribbit">
                  <p:embed/>
                </p:oleObj>
              </mc:Choice>
              <mc:Fallback>
                <p:oleObj name="Formula" r:id="rId8" imgW="678240" imgH="175320" progId="Equation.Ribbit">
                  <p:embed/>
                  <p:pic>
                    <p:nvPicPr>
                      <p:cNvPr id="0" name=""/>
                      <p:cNvPicPr/>
                      <p:nvPr/>
                    </p:nvPicPr>
                    <p:blipFill>
                      <a:blip r:embed="rId9"/>
                      <a:stretch>
                        <a:fillRect/>
                      </a:stretch>
                    </p:blipFill>
                    <p:spPr>
                      <a:xfrm>
                        <a:off x="4278086" y="2504313"/>
                        <a:ext cx="948515" cy="244348"/>
                      </a:xfrm>
                      <a:prstGeom prst="rect">
                        <a:avLst/>
                      </a:prstGeom>
                    </p:spPr>
                  </p:pic>
                </p:oleObj>
              </mc:Fallback>
            </mc:AlternateContent>
          </a:graphicData>
        </a:graphic>
      </p:graphicFrame>
      <p:sp>
        <p:nvSpPr>
          <p:cNvPr id="20" name="下箭头 19"/>
          <p:cNvSpPr/>
          <p:nvPr/>
        </p:nvSpPr>
        <p:spPr>
          <a:xfrm>
            <a:off x="1903866" y="2868417"/>
            <a:ext cx="239485" cy="494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50224" y="2442038"/>
            <a:ext cx="1186543" cy="362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931909170"/>
              </p:ext>
            </p:extLst>
          </p:nvPr>
        </p:nvGraphicFramePr>
        <p:xfrm>
          <a:off x="5226601" y="4868946"/>
          <a:ext cx="1981200" cy="285750"/>
        </p:xfrm>
        <a:graphic>
          <a:graphicData uri="http://schemas.openxmlformats.org/presentationml/2006/ole">
            <mc:AlternateContent xmlns:mc="http://schemas.openxmlformats.org/markup-compatibility/2006">
              <mc:Choice xmlns:v="urn:schemas-microsoft-com:vml" Requires="v">
                <p:oleObj spid="_x0000_s11762" name="Formula" r:id="rId10" imgW="1220760" imgH="176760" progId="Equation.Ribbit">
                  <p:embed/>
                </p:oleObj>
              </mc:Choice>
              <mc:Fallback>
                <p:oleObj name="Formula" r:id="rId10" imgW="1220760" imgH="176760" progId="Equation.Ribbit">
                  <p:embed/>
                  <p:pic>
                    <p:nvPicPr>
                      <p:cNvPr id="0" name=""/>
                      <p:cNvPicPr/>
                      <p:nvPr/>
                    </p:nvPicPr>
                    <p:blipFill>
                      <a:blip r:embed="rId11"/>
                      <a:stretch>
                        <a:fillRect/>
                      </a:stretch>
                    </p:blipFill>
                    <p:spPr>
                      <a:xfrm>
                        <a:off x="5226601" y="4868946"/>
                        <a:ext cx="1981200" cy="28575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74947951"/>
              </p:ext>
            </p:extLst>
          </p:nvPr>
        </p:nvGraphicFramePr>
        <p:xfrm>
          <a:off x="1110343" y="4883694"/>
          <a:ext cx="3255962" cy="273050"/>
        </p:xfrm>
        <a:graphic>
          <a:graphicData uri="http://schemas.openxmlformats.org/presentationml/2006/ole">
            <mc:AlternateContent xmlns:mc="http://schemas.openxmlformats.org/markup-compatibility/2006">
              <mc:Choice xmlns:v="urn:schemas-microsoft-com:vml" Requires="v">
                <p:oleObj spid="_x0000_s11763" name="Formula" r:id="rId12" imgW="2316600" imgH="194400" progId="Equation.Ribbit">
                  <p:embed/>
                </p:oleObj>
              </mc:Choice>
              <mc:Fallback>
                <p:oleObj name="Formula" r:id="rId12" imgW="2316600" imgH="194400" progId="Equation.Ribbit">
                  <p:embed/>
                  <p:pic>
                    <p:nvPicPr>
                      <p:cNvPr id="0" name=""/>
                      <p:cNvPicPr/>
                      <p:nvPr/>
                    </p:nvPicPr>
                    <p:blipFill>
                      <a:blip r:embed="rId13"/>
                      <a:stretch>
                        <a:fillRect/>
                      </a:stretch>
                    </p:blipFill>
                    <p:spPr>
                      <a:xfrm>
                        <a:off x="1110343" y="4883694"/>
                        <a:ext cx="3255962" cy="273050"/>
                      </a:xfrm>
                      <a:prstGeom prst="rect">
                        <a:avLst/>
                      </a:prstGeom>
                    </p:spPr>
                  </p:pic>
                </p:oleObj>
              </mc:Fallback>
            </mc:AlternateContent>
          </a:graphicData>
        </a:graphic>
      </p:graphicFrame>
      <p:sp>
        <p:nvSpPr>
          <p:cNvPr id="24" name="下箭头 23"/>
          <p:cNvSpPr/>
          <p:nvPr/>
        </p:nvSpPr>
        <p:spPr>
          <a:xfrm>
            <a:off x="1892978" y="4295707"/>
            <a:ext cx="239485" cy="494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rot="16200000">
            <a:off x="4690187" y="4790929"/>
            <a:ext cx="192304" cy="458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011409" y="2421712"/>
            <a:ext cx="4350678" cy="369332"/>
          </a:xfrm>
          <a:prstGeom prst="rect">
            <a:avLst/>
          </a:prstGeom>
        </p:spPr>
        <p:txBody>
          <a:bodyPr wrap="none">
            <a:spAutoFit/>
          </a:bodyPr>
          <a:lstStyle/>
          <a:p>
            <a:r>
              <a:rPr lang="en-US" altLang="zh-CN" dirty="0"/>
              <a:t>Neighborhood preserving </a:t>
            </a:r>
            <a:r>
              <a:rPr lang="en-US" altLang="zh-CN" dirty="0" smtClean="0"/>
              <a:t>embedding, NPE</a:t>
            </a:r>
            <a:r>
              <a:rPr lang="en-US" altLang="zh-CN" baseline="30000" dirty="0" smtClean="0"/>
              <a:t>[7] </a:t>
            </a:r>
            <a:endParaRPr lang="zh-CN" altLang="en-US" dirty="0"/>
          </a:p>
        </p:txBody>
      </p:sp>
      <p:graphicFrame>
        <p:nvGraphicFramePr>
          <p:cNvPr id="27" name="对象 26"/>
          <p:cNvGraphicFramePr>
            <a:graphicFrameLocks noChangeAspect="1"/>
          </p:cNvGraphicFramePr>
          <p:nvPr>
            <p:extLst>
              <p:ext uri="{D42A27DB-BD31-4B8C-83A1-F6EECF244321}">
                <p14:modId xmlns:p14="http://schemas.microsoft.com/office/powerpoint/2010/main" val="62062823"/>
              </p:ext>
            </p:extLst>
          </p:nvPr>
        </p:nvGraphicFramePr>
        <p:xfrm>
          <a:off x="6946221" y="3728823"/>
          <a:ext cx="1554162" cy="336550"/>
        </p:xfrm>
        <a:graphic>
          <a:graphicData uri="http://schemas.openxmlformats.org/presentationml/2006/ole">
            <mc:AlternateContent xmlns:mc="http://schemas.openxmlformats.org/markup-compatibility/2006">
              <mc:Choice xmlns:v="urn:schemas-microsoft-com:vml" Requires="v">
                <p:oleObj spid="_x0000_s11764" name="Formula" r:id="rId14" imgW="556560" imgH="120960" progId="Equation.Ribbit">
                  <p:embed/>
                </p:oleObj>
              </mc:Choice>
              <mc:Fallback>
                <p:oleObj name="Formula" r:id="rId14" imgW="556560" imgH="120960" progId="Equation.Ribbit">
                  <p:embed/>
                  <p:pic>
                    <p:nvPicPr>
                      <p:cNvPr id="0" name=""/>
                      <p:cNvPicPr/>
                      <p:nvPr/>
                    </p:nvPicPr>
                    <p:blipFill>
                      <a:blip r:embed="rId15"/>
                      <a:stretch>
                        <a:fillRect/>
                      </a:stretch>
                    </p:blipFill>
                    <p:spPr>
                      <a:xfrm>
                        <a:off x="6946221" y="3728823"/>
                        <a:ext cx="1554162" cy="336550"/>
                      </a:xfrm>
                      <a:prstGeom prst="rect">
                        <a:avLst/>
                      </a:prstGeom>
                    </p:spPr>
                  </p:pic>
                </p:oleObj>
              </mc:Fallback>
            </mc:AlternateContent>
          </a:graphicData>
        </a:graphic>
      </p:graphicFrame>
      <p:sp>
        <p:nvSpPr>
          <p:cNvPr id="29" name="文本框 28"/>
          <p:cNvSpPr txBox="1"/>
          <p:nvPr/>
        </p:nvSpPr>
        <p:spPr>
          <a:xfrm>
            <a:off x="6011409" y="5505108"/>
            <a:ext cx="4570482" cy="369332"/>
          </a:xfrm>
          <a:prstGeom prst="rect">
            <a:avLst/>
          </a:prstGeom>
          <a:noFill/>
        </p:spPr>
        <p:txBody>
          <a:bodyPr wrap="none" rtlCol="0">
            <a:spAutoFit/>
          </a:bodyPr>
          <a:lstStyle/>
          <a:p>
            <a:r>
              <a:rPr lang="zh-CN" altLang="en-US" dirty="0" smtClean="0"/>
              <a:t>解决了无法处理</a:t>
            </a:r>
            <a:r>
              <a:rPr lang="zh-CN" altLang="en-US" dirty="0" smtClean="0">
                <a:solidFill>
                  <a:srgbClr val="FF0000"/>
                </a:solidFill>
              </a:rPr>
              <a:t>大规模数据</a:t>
            </a:r>
            <a:r>
              <a:rPr lang="zh-CN" altLang="en-US" dirty="0" smtClean="0"/>
              <a:t>和</a:t>
            </a:r>
            <a:r>
              <a:rPr lang="zh-CN" altLang="en-US" dirty="0" smtClean="0">
                <a:solidFill>
                  <a:srgbClr val="FF0000"/>
                </a:solidFill>
              </a:rPr>
              <a:t>外样本</a:t>
            </a:r>
            <a:r>
              <a:rPr lang="zh-CN" altLang="en-US" dirty="0" smtClean="0"/>
              <a:t>的问题</a:t>
            </a:r>
            <a:endParaRPr lang="zh-CN" altLang="en-US" dirty="0"/>
          </a:p>
        </p:txBody>
      </p:sp>
      <p:sp>
        <p:nvSpPr>
          <p:cNvPr id="3" name="椭圆 2"/>
          <p:cNvSpPr/>
          <p:nvPr/>
        </p:nvSpPr>
        <p:spPr>
          <a:xfrm>
            <a:off x="544286" y="2421712"/>
            <a:ext cx="348343" cy="326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8" name="椭圆 27"/>
          <p:cNvSpPr/>
          <p:nvPr/>
        </p:nvSpPr>
        <p:spPr>
          <a:xfrm>
            <a:off x="544286" y="3539272"/>
            <a:ext cx="348343" cy="326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30" name="椭圆 29"/>
          <p:cNvSpPr/>
          <p:nvPr/>
        </p:nvSpPr>
        <p:spPr>
          <a:xfrm>
            <a:off x="544286" y="4790657"/>
            <a:ext cx="348343" cy="326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smtClean="0"/>
              <a:t>3</a:t>
            </a:r>
            <a:endParaRPr lang="zh-CN" altLang="en-US" dirty="0"/>
          </a:p>
        </p:txBody>
      </p:sp>
    </p:spTree>
    <p:extLst>
      <p:ext uri="{BB962C8B-B14F-4D97-AF65-F5344CB8AC3E}">
        <p14:creationId xmlns:p14="http://schemas.microsoft.com/office/powerpoint/2010/main" val="194696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图像降维任务</a:t>
            </a:r>
            <a:endParaRPr lang="zh-CN" altLang="en-US" dirty="0"/>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21</a:t>
            </a:fld>
            <a:endParaRPr lang="zh-CN" altLang="en-US" dirty="0"/>
          </a:p>
        </p:txBody>
      </p:sp>
      <mc:AlternateContent xmlns:mc="http://schemas.openxmlformats.org/markup-compatibility/2006" xmlns:a14="http://schemas.microsoft.com/office/drawing/2010/main">
        <mc:Choice Requires="a14">
          <p:sp>
            <p:nvSpPr>
              <p:cNvPr id="7" name="文本框 6"/>
              <p:cNvSpPr txBox="1"/>
              <p:nvPr/>
            </p:nvSpPr>
            <p:spPr>
              <a:xfrm>
                <a:off x="7772401" y="2016237"/>
                <a:ext cx="3644900" cy="3831818"/>
              </a:xfrm>
              <a:prstGeom prst="rect">
                <a:avLst/>
              </a:prstGeom>
              <a:noFill/>
            </p:spPr>
            <p:txBody>
              <a:bodyPr wrap="square" rtlCol="0">
                <a:spAutoFit/>
              </a:bodyPr>
              <a:lstStyle/>
              <a:p>
                <a:pPr marL="342900" indent="-342900">
                  <a:lnSpc>
                    <a:spcPct val="150000"/>
                  </a:lnSpc>
                  <a:buAutoNum type="arabicPeriod"/>
                </a:pPr>
                <a:r>
                  <a:rPr lang="zh-CN" altLang="en-US" dirty="0" smtClean="0"/>
                  <a:t>使用训练样本中的数据用于子空间学习得到投影矩阵</a:t>
                </a:r>
                <a14:m>
                  <m:oMath xmlns:m="http://schemas.openxmlformats.org/officeDocument/2006/math">
                    <m:r>
                      <a:rPr lang="en-US" altLang="zh-CN" b="0" i="1" smtClean="0">
                        <a:latin typeface="Cambria Math" panose="02040503050406030204" pitchFamily="18" charset="0"/>
                      </a:rPr>
                      <m:t>𝑃</m:t>
                    </m:r>
                  </m:oMath>
                </a14:m>
                <a:r>
                  <a:rPr lang="en-US" altLang="zh-CN" dirty="0" smtClean="0"/>
                  <a:t>,</a:t>
                </a:r>
                <a:r>
                  <a:rPr lang="zh-CN" altLang="en-US" dirty="0" smtClean="0"/>
                  <a:t>再只用这个投影矩阵对整个数据集中的数据进行投影从而达到降维的目的。</a:t>
                </a:r>
                <a:endParaRPr lang="en-US" altLang="zh-CN" dirty="0" smtClean="0"/>
              </a:p>
              <a:p>
                <a:pPr marL="342900" indent="-342900">
                  <a:lnSpc>
                    <a:spcPct val="150000"/>
                  </a:lnSpc>
                  <a:buFontTx/>
                  <a:buAutoNum type="arabicPeriod"/>
                </a:pPr>
                <a:r>
                  <a:rPr lang="zh-CN" altLang="en-US" dirty="0" smtClean="0"/>
                  <a:t>为验证降维的效果，采用了最近邻对各个</a:t>
                </a:r>
                <a:r>
                  <a:rPr lang="zh-CN" altLang="en-US" b="1" dirty="0" smtClean="0">
                    <a:solidFill>
                      <a:srgbClr val="FF0000"/>
                    </a:solidFill>
                  </a:rPr>
                  <a:t>降维算法降维后的数据进行分类，用分类的精度来衡量降维的效果</a:t>
                </a:r>
                <a:r>
                  <a:rPr lang="zh-CN" altLang="en-US" dirty="0" smtClean="0"/>
                  <a:t>。</a:t>
                </a:r>
                <a:endParaRPr lang="en-US" altLang="zh-CN"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7772401" y="2016237"/>
                <a:ext cx="3644900" cy="3831818"/>
              </a:xfrm>
              <a:prstGeom prst="rect">
                <a:avLst/>
              </a:prstGeom>
              <a:blipFill rotWithShape="0">
                <a:blip r:embed="rId3"/>
                <a:stretch>
                  <a:fillRect l="-1003" b="-796"/>
                </a:stretch>
              </a:blipFill>
            </p:spPr>
            <p:txBody>
              <a:bodyPr/>
              <a:lstStyle/>
              <a:p>
                <a:r>
                  <a:rPr lang="zh-CN" altLang="en-US">
                    <a:noFill/>
                  </a:rPr>
                  <a:t> </a:t>
                </a:r>
              </a:p>
            </p:txBody>
          </p:sp>
        </mc:Fallback>
      </mc:AlternateContent>
      <p:pic>
        <p:nvPicPr>
          <p:cNvPr id="9" name="内容占位符 8"/>
          <p:cNvPicPr>
            <a:picLocks noGrp="1" noChangeAspect="1"/>
          </p:cNvPicPr>
          <p:nvPr>
            <p:ph idx="1"/>
          </p:nvPr>
        </p:nvPicPr>
        <p:blipFill>
          <a:blip r:embed="rId4"/>
          <a:stretch>
            <a:fillRect/>
          </a:stretch>
        </p:blipFill>
        <p:spPr>
          <a:xfrm>
            <a:off x="757428" y="2934732"/>
            <a:ext cx="6786372" cy="3035341"/>
          </a:xfrm>
          <a:prstGeom prst="rect">
            <a:avLst/>
          </a:prstGeom>
        </p:spPr>
      </p:pic>
      <p:sp>
        <p:nvSpPr>
          <p:cNvPr id="10" name="矩形 9"/>
          <p:cNvSpPr/>
          <p:nvPr/>
        </p:nvSpPr>
        <p:spPr>
          <a:xfrm>
            <a:off x="836021" y="2325116"/>
            <a:ext cx="6506972" cy="369332"/>
          </a:xfrm>
          <a:prstGeom prst="rect">
            <a:avLst/>
          </a:prstGeom>
        </p:spPr>
        <p:txBody>
          <a:bodyPr wrap="square">
            <a:spAutoFit/>
          </a:bodyPr>
          <a:lstStyle/>
          <a:p>
            <a:r>
              <a:rPr lang="zh-CN" altLang="en-US" dirty="0" smtClean="0"/>
              <a:t>各算法对</a:t>
            </a:r>
            <a:r>
              <a:rPr lang="en-US" altLang="zh-CN" dirty="0" smtClean="0"/>
              <a:t>Extended Yale B</a:t>
            </a:r>
            <a:r>
              <a:rPr lang="zh-CN" altLang="en-US" dirty="0" smtClean="0"/>
              <a:t>降维后用最近邻分类器分类的精度对比</a:t>
            </a:r>
            <a:endParaRPr lang="zh-CN" altLang="en-US" dirty="0"/>
          </a:p>
        </p:txBody>
      </p:sp>
      <p:sp>
        <p:nvSpPr>
          <p:cNvPr id="12" name="矩形 11"/>
          <p:cNvSpPr/>
          <p:nvPr/>
        </p:nvSpPr>
        <p:spPr>
          <a:xfrm>
            <a:off x="836021" y="5848055"/>
            <a:ext cx="7937500" cy="923330"/>
          </a:xfrm>
          <a:prstGeom prst="rect">
            <a:avLst/>
          </a:prstGeom>
        </p:spPr>
        <p:txBody>
          <a:bodyPr wrap="square">
            <a:spAutoFit/>
          </a:bodyPr>
          <a:lstStyle/>
          <a:p>
            <a:r>
              <a:rPr lang="en-US" altLang="zh-CN" dirty="0" smtClean="0"/>
              <a:t>[8] GEORGHIADES A S, BELHUMEUR P N, KRIEGMAN D J. From few to many: Illumination cone models for face recognition under variable lighting and pose [J ]. IEEE Trans. Pattern Analysis And Machine Learning, 2001, 23(6): 643-60.</a:t>
            </a:r>
            <a:endParaRPr lang="zh-CN" altLang="en-US" dirty="0"/>
          </a:p>
        </p:txBody>
      </p:sp>
      <p:sp>
        <p:nvSpPr>
          <p:cNvPr id="3" name="矩形 2"/>
          <p:cNvSpPr/>
          <p:nvPr/>
        </p:nvSpPr>
        <p:spPr>
          <a:xfrm>
            <a:off x="2426677" y="2976969"/>
            <a:ext cx="808892" cy="2415647"/>
          </a:xfrm>
          <a:prstGeom prst="rect">
            <a:avLst/>
          </a:prstGeom>
          <a:solidFill>
            <a:schemeClr val="lt1">
              <a:alpha val="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矩形 10"/>
          <p:cNvSpPr/>
          <p:nvPr/>
        </p:nvSpPr>
        <p:spPr>
          <a:xfrm>
            <a:off x="3685061" y="5046743"/>
            <a:ext cx="808892" cy="356716"/>
          </a:xfrm>
          <a:prstGeom prst="rect">
            <a:avLst/>
          </a:prstGeom>
          <a:solidFill>
            <a:schemeClr val="lt1">
              <a:alpha val="0"/>
            </a:schemeClr>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39010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51372" y="3591494"/>
            <a:ext cx="3755571" cy="1590863"/>
          </a:xfrm>
          <a:prstGeom prst="rect">
            <a:avLst/>
          </a:prstGeom>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标题 1"/>
          <p:cNvSpPr>
            <a:spLocks noGrp="1"/>
          </p:cNvSpPr>
          <p:nvPr>
            <p:ph type="title"/>
          </p:nvPr>
        </p:nvSpPr>
        <p:spPr/>
        <p:txBody>
          <a:bodyPr>
            <a:normAutofit/>
          </a:bodyPr>
          <a:lstStyle/>
          <a:p>
            <a:r>
              <a:rPr lang="zh-CN" altLang="en-US" sz="4800" dirty="0" smtClean="0"/>
              <a:t>主要研究内容</a:t>
            </a:r>
            <a:endParaRPr lang="zh-CN" altLang="en-US" sz="4800" dirty="0"/>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22</a:t>
            </a:fld>
            <a:endParaRPr lang="zh-CN" altLang="en-US" dirty="0"/>
          </a:p>
        </p:txBody>
      </p:sp>
      <p:cxnSp>
        <p:nvCxnSpPr>
          <p:cNvPr id="13" name="肘形连接符 12"/>
          <p:cNvCxnSpPr>
            <a:stCxn id="46" idx="3"/>
            <a:endCxn id="49" idx="1"/>
          </p:cNvCxnSpPr>
          <p:nvPr/>
        </p:nvCxnSpPr>
        <p:spPr>
          <a:xfrm>
            <a:off x="7237879" y="3654821"/>
            <a:ext cx="1257913" cy="84900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5" name="肘形连接符 14"/>
          <p:cNvCxnSpPr>
            <a:stCxn id="46" idx="3"/>
            <a:endCxn id="48" idx="1"/>
          </p:cNvCxnSpPr>
          <p:nvPr/>
        </p:nvCxnSpPr>
        <p:spPr>
          <a:xfrm flipV="1">
            <a:off x="7237879" y="2732829"/>
            <a:ext cx="1252115" cy="92199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8473645" y="1899923"/>
            <a:ext cx="2808333" cy="338554"/>
          </a:xfrm>
          <a:prstGeom prst="rect">
            <a:avLst/>
          </a:prstGeom>
          <a:noFill/>
        </p:spPr>
        <p:txBody>
          <a:bodyPr wrap="none" rtlCol="0">
            <a:spAutoFit/>
          </a:bodyPr>
          <a:lstStyle/>
          <a:p>
            <a:r>
              <a:rPr lang="en-US" altLang="zh-CN" sz="1600" dirty="0" smtClean="0"/>
              <a:t>Graph Embedding Framework</a:t>
            </a:r>
            <a:r>
              <a:rPr lang="en-US" altLang="zh-CN" sz="1600" baseline="30000" dirty="0" smtClean="0"/>
              <a:t>[1]</a:t>
            </a:r>
            <a:endParaRPr lang="zh-CN" altLang="en-US" sz="1600" baseline="30000" dirty="0"/>
          </a:p>
        </p:txBody>
      </p:sp>
      <p:sp>
        <p:nvSpPr>
          <p:cNvPr id="33" name="文本框 32"/>
          <p:cNvSpPr txBox="1"/>
          <p:nvPr/>
        </p:nvSpPr>
        <p:spPr>
          <a:xfrm>
            <a:off x="8452806" y="3657407"/>
            <a:ext cx="2829172" cy="338554"/>
          </a:xfrm>
          <a:prstGeom prst="rect">
            <a:avLst/>
          </a:prstGeom>
          <a:noFill/>
        </p:spPr>
        <p:txBody>
          <a:bodyPr wrap="none" rtlCol="0">
            <a:spAutoFit/>
          </a:bodyPr>
          <a:lstStyle/>
          <a:p>
            <a:r>
              <a:rPr lang="en-US" altLang="zh-CN" sz="1600" dirty="0" smtClean="0"/>
              <a:t>Spectral Clustering Framework</a:t>
            </a:r>
            <a:r>
              <a:rPr lang="en-US" altLang="zh-CN" sz="1600" baseline="30000" dirty="0" smtClean="0"/>
              <a:t>[2]</a:t>
            </a:r>
            <a:endParaRPr lang="zh-CN" altLang="en-US" sz="1600" dirty="0"/>
          </a:p>
        </p:txBody>
      </p:sp>
      <p:sp>
        <p:nvSpPr>
          <p:cNvPr id="46" name="圆角矩形 45"/>
          <p:cNvSpPr/>
          <p:nvPr/>
        </p:nvSpPr>
        <p:spPr>
          <a:xfrm>
            <a:off x="4913779" y="3180575"/>
            <a:ext cx="23241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构建相似性图</a:t>
            </a:r>
          </a:p>
        </p:txBody>
      </p:sp>
      <p:sp>
        <p:nvSpPr>
          <p:cNvPr id="48" name="圆角矩形 47"/>
          <p:cNvSpPr/>
          <p:nvPr/>
        </p:nvSpPr>
        <p:spPr>
          <a:xfrm>
            <a:off x="8489994" y="2258583"/>
            <a:ext cx="27432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子空间学习</a:t>
            </a:r>
            <a:endParaRPr lang="zh-CN" altLang="en-US" sz="2400" dirty="0"/>
          </a:p>
        </p:txBody>
      </p:sp>
      <p:sp>
        <p:nvSpPr>
          <p:cNvPr id="49" name="圆角矩形 48"/>
          <p:cNvSpPr/>
          <p:nvPr/>
        </p:nvSpPr>
        <p:spPr>
          <a:xfrm>
            <a:off x="8495792" y="4029578"/>
            <a:ext cx="27432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子空间聚类</a:t>
            </a:r>
            <a:endParaRPr lang="zh-CN" altLang="en-US" sz="2400" dirty="0"/>
          </a:p>
        </p:txBody>
      </p:sp>
      <p:sp>
        <p:nvSpPr>
          <p:cNvPr id="50" name="矩形 49"/>
          <p:cNvSpPr/>
          <p:nvPr/>
        </p:nvSpPr>
        <p:spPr>
          <a:xfrm>
            <a:off x="749300" y="6402053"/>
            <a:ext cx="9779000" cy="369332"/>
          </a:xfrm>
          <a:prstGeom prst="rect">
            <a:avLst/>
          </a:prstGeom>
        </p:spPr>
        <p:txBody>
          <a:bodyPr wrap="square">
            <a:spAutoFit/>
          </a:bodyPr>
          <a:lstStyle/>
          <a:p>
            <a:r>
              <a:rPr lang="en-US" altLang="zh-CN" dirty="0" smtClean="0"/>
              <a:t>[2]  VON LUXBURG U. A tutorial on spectral clustering [J]. Stat </a:t>
            </a:r>
            <a:r>
              <a:rPr lang="en-US" altLang="zh-CN" dirty="0" err="1" smtClean="0"/>
              <a:t>Comput</a:t>
            </a:r>
            <a:r>
              <a:rPr lang="en-US" altLang="zh-CN" dirty="0" smtClean="0"/>
              <a:t>, 2007, 17(4): 395-416.</a:t>
            </a:r>
            <a:endParaRPr lang="zh-CN" altLang="en-US" dirty="0"/>
          </a:p>
        </p:txBody>
      </p:sp>
      <p:sp>
        <p:nvSpPr>
          <p:cNvPr id="51" name="矩形 50"/>
          <p:cNvSpPr/>
          <p:nvPr/>
        </p:nvSpPr>
        <p:spPr>
          <a:xfrm>
            <a:off x="749300" y="5803071"/>
            <a:ext cx="9880600" cy="646331"/>
          </a:xfrm>
          <a:prstGeom prst="rect">
            <a:avLst/>
          </a:prstGeom>
        </p:spPr>
        <p:txBody>
          <a:bodyPr wrap="square">
            <a:spAutoFit/>
          </a:bodyPr>
          <a:lstStyle/>
          <a:p>
            <a:r>
              <a:rPr lang="en-US" altLang="zh-CN" dirty="0" smtClean="0"/>
              <a:t>[1]  YAN S C, XU D, ZHANG B Y, et al. Graph embedding and extensions: A general framework for dimensionality reduction [J]. IEEE Trans. Pattern Analysis And Machine Learning, 2007, 29(1): 40-51.</a:t>
            </a:r>
            <a:endParaRPr lang="zh-CN" altLang="en-US" dirty="0"/>
          </a:p>
        </p:txBody>
      </p:sp>
      <p:sp>
        <p:nvSpPr>
          <p:cNvPr id="18" name="椭圆 17"/>
          <p:cNvSpPr/>
          <p:nvPr/>
        </p:nvSpPr>
        <p:spPr>
          <a:xfrm>
            <a:off x="1238907" y="2931514"/>
            <a:ext cx="2798572" cy="1234073"/>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r>
              <a:rPr lang="zh-CN" altLang="en-US" sz="2000" dirty="0"/>
              <a:t>基于流形学习的非线性降维</a:t>
            </a:r>
            <a:r>
              <a:rPr lang="zh-CN" altLang="en-US" sz="2000" dirty="0" smtClean="0"/>
              <a:t>方法</a:t>
            </a:r>
            <a:endParaRPr lang="zh-CN" altLang="en-US" sz="2000" dirty="0"/>
          </a:p>
        </p:txBody>
      </p:sp>
      <p:sp>
        <p:nvSpPr>
          <p:cNvPr id="21" name="椭圆 20"/>
          <p:cNvSpPr/>
          <p:nvPr/>
        </p:nvSpPr>
        <p:spPr>
          <a:xfrm>
            <a:off x="2368735" y="4444557"/>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smtClean="0"/>
              <a:t>1</a:t>
            </a:r>
            <a:endParaRPr lang="zh-CN" altLang="en-US" sz="2400" b="1" dirty="0"/>
          </a:p>
        </p:txBody>
      </p:sp>
      <p:sp>
        <p:nvSpPr>
          <p:cNvPr id="32" name="椭圆 31"/>
          <p:cNvSpPr/>
          <p:nvPr/>
        </p:nvSpPr>
        <p:spPr>
          <a:xfrm>
            <a:off x="5879886" y="4425647"/>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smtClean="0"/>
              <a:t>2</a:t>
            </a:r>
            <a:endParaRPr lang="zh-CN" altLang="en-US" sz="2400" b="1" dirty="0"/>
          </a:p>
        </p:txBody>
      </p:sp>
      <p:sp>
        <p:nvSpPr>
          <p:cNvPr id="34" name="椭圆 33"/>
          <p:cNvSpPr/>
          <p:nvPr/>
        </p:nvSpPr>
        <p:spPr>
          <a:xfrm>
            <a:off x="11471816" y="2583171"/>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400" b="1" dirty="0" smtClean="0"/>
              <a:t>3</a:t>
            </a:r>
            <a:endParaRPr lang="zh-CN" altLang="en-US" sz="2400" b="1" dirty="0"/>
          </a:p>
        </p:txBody>
      </p:sp>
      <p:sp>
        <p:nvSpPr>
          <p:cNvPr id="22" name="椭圆 21"/>
          <p:cNvSpPr/>
          <p:nvPr/>
        </p:nvSpPr>
        <p:spPr>
          <a:xfrm>
            <a:off x="11471816" y="4251476"/>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400" b="1" dirty="0" smtClean="0"/>
              <a:t>4</a:t>
            </a:r>
            <a:endParaRPr lang="zh-CN" altLang="en-US" sz="2400" b="1" dirty="0"/>
          </a:p>
        </p:txBody>
      </p:sp>
      <p:sp>
        <p:nvSpPr>
          <p:cNvPr id="19" name="矩形 18"/>
          <p:cNvSpPr/>
          <p:nvPr/>
        </p:nvSpPr>
        <p:spPr>
          <a:xfrm>
            <a:off x="1143000" y="2732829"/>
            <a:ext cx="3030671" cy="2245241"/>
          </a:xfrm>
          <a:prstGeom prst="rect">
            <a:avLst/>
          </a:prstGeom>
          <a:solidFill>
            <a:srgbClr val="0070C0">
              <a:alpha val="51000"/>
            </a:srgb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23" name="矩形 22"/>
          <p:cNvSpPr/>
          <p:nvPr/>
        </p:nvSpPr>
        <p:spPr>
          <a:xfrm>
            <a:off x="4685574" y="2711593"/>
            <a:ext cx="2792049" cy="2245241"/>
          </a:xfrm>
          <a:prstGeom prst="rect">
            <a:avLst/>
          </a:prstGeom>
          <a:solidFill>
            <a:srgbClr val="0070C0">
              <a:alpha val="51000"/>
            </a:srgb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24" name="矩形 23"/>
          <p:cNvSpPr/>
          <p:nvPr/>
        </p:nvSpPr>
        <p:spPr>
          <a:xfrm>
            <a:off x="8251372" y="1907466"/>
            <a:ext cx="3755571" cy="1530383"/>
          </a:xfrm>
          <a:prstGeom prst="rect">
            <a:avLst/>
          </a:prstGeom>
          <a:solidFill>
            <a:srgbClr val="0070C0">
              <a:alpha val="51000"/>
            </a:srgb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1606625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子空间聚类</a:t>
            </a:r>
            <a:endParaRPr lang="zh-CN" altLang="en-US" dirty="0"/>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23</a:t>
            </a:fld>
            <a:endParaRPr lang="zh-CN" altLang="en-US" dirty="0"/>
          </a:p>
        </p:txBody>
      </p:sp>
      <p:sp>
        <p:nvSpPr>
          <p:cNvPr id="13" name="矩形 12"/>
          <p:cNvSpPr/>
          <p:nvPr/>
        </p:nvSpPr>
        <p:spPr>
          <a:xfrm>
            <a:off x="5116286" y="6017625"/>
            <a:ext cx="6096000" cy="738664"/>
          </a:xfrm>
          <a:prstGeom prst="rect">
            <a:avLst/>
          </a:prstGeom>
        </p:spPr>
        <p:txBody>
          <a:bodyPr>
            <a:spAutoFit/>
          </a:bodyPr>
          <a:lstStyle/>
          <a:p>
            <a:r>
              <a:rPr lang="en-US" altLang="zh-CN" sz="1400" dirty="0" smtClean="0"/>
              <a:t>[11] LIU </a:t>
            </a:r>
            <a:r>
              <a:rPr lang="en-US" altLang="zh-CN" sz="1400" dirty="0"/>
              <a:t>G, LIN Z, YAN S, et al. Robust Recovery of Subspace Structures by Low-Rank Representation [</a:t>
            </a:r>
            <a:r>
              <a:rPr lang="en-US" altLang="zh-CN" sz="1400" dirty="0" smtClean="0"/>
              <a:t>J]. </a:t>
            </a:r>
            <a:r>
              <a:rPr lang="en-US" altLang="zh-CN" sz="1400" dirty="0"/>
              <a:t>Pattern Analysis and Machine Intelligence, IEEE Transactions on, </a:t>
            </a:r>
            <a:r>
              <a:rPr lang="en-US" altLang="zh-CN" sz="1400" dirty="0" smtClean="0"/>
              <a:t> </a:t>
            </a:r>
            <a:r>
              <a:rPr lang="en-US" altLang="zh-CN" sz="1400" dirty="0"/>
              <a:t>2013, 35(1): 171-84</a:t>
            </a:r>
            <a:r>
              <a:rPr lang="en-US" altLang="zh-CN" sz="1400" dirty="0" smtClean="0"/>
              <a:t>.</a:t>
            </a:r>
            <a:endParaRPr lang="zh-CN" altLang="en-US" sz="1400" dirty="0"/>
          </a:p>
        </p:txBody>
      </p:sp>
      <p:sp>
        <p:nvSpPr>
          <p:cNvPr id="14" name="矩形 13"/>
          <p:cNvSpPr/>
          <p:nvPr/>
        </p:nvSpPr>
        <p:spPr>
          <a:xfrm>
            <a:off x="5158013" y="5260547"/>
            <a:ext cx="6096000" cy="738664"/>
          </a:xfrm>
          <a:prstGeom prst="rect">
            <a:avLst/>
          </a:prstGeom>
        </p:spPr>
        <p:txBody>
          <a:bodyPr wrap="square">
            <a:spAutoFit/>
          </a:bodyPr>
          <a:lstStyle/>
          <a:p>
            <a:r>
              <a:rPr lang="en-US" altLang="zh-CN" sz="1400" dirty="0" smtClean="0"/>
              <a:t>[10] ELHAMIFAR </a:t>
            </a:r>
            <a:r>
              <a:rPr lang="en-US" altLang="zh-CN" sz="1400" dirty="0"/>
              <a:t>E, VIDAL R. Sparse Subspace Clustering: Algorithm, Theory, and Applications [J]. Pattern Analysis and Machine Intelligence, IEEE Transactions on, 2013, PP(99): 1-.</a:t>
            </a:r>
            <a:endParaRPr lang="zh-CN" altLang="en-US" sz="1400" dirty="0"/>
          </a:p>
        </p:txBody>
      </p:sp>
      <p:sp>
        <p:nvSpPr>
          <p:cNvPr id="3" name="文本框 2"/>
          <p:cNvSpPr txBox="1"/>
          <p:nvPr/>
        </p:nvSpPr>
        <p:spPr>
          <a:xfrm>
            <a:off x="5176760" y="2115720"/>
            <a:ext cx="4892524" cy="523220"/>
          </a:xfrm>
          <a:prstGeom prst="rect">
            <a:avLst/>
          </a:prstGeom>
          <a:noFill/>
        </p:spPr>
        <p:txBody>
          <a:bodyPr wrap="square" rtlCol="0">
            <a:spAutoFit/>
          </a:bodyPr>
          <a:lstStyle/>
          <a:p>
            <a:r>
              <a:rPr lang="en-US" altLang="zh-CN" sz="2800" b="1" dirty="0" smtClean="0"/>
              <a:t>Spectral  Clustering Framework</a:t>
            </a:r>
            <a:endParaRPr lang="zh-CN" altLang="en-US" sz="2800" b="1" dirty="0"/>
          </a:p>
        </p:txBody>
      </p:sp>
      <p:sp>
        <p:nvSpPr>
          <p:cNvPr id="16" name="圆角矩形 15"/>
          <p:cNvSpPr/>
          <p:nvPr/>
        </p:nvSpPr>
        <p:spPr>
          <a:xfrm>
            <a:off x="1386808" y="2370423"/>
            <a:ext cx="23241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构建相似性图</a:t>
            </a:r>
          </a:p>
        </p:txBody>
      </p:sp>
      <p:sp>
        <p:nvSpPr>
          <p:cNvPr id="25" name="圆角矩形 24"/>
          <p:cNvSpPr/>
          <p:nvPr/>
        </p:nvSpPr>
        <p:spPr>
          <a:xfrm>
            <a:off x="1386808" y="3743872"/>
            <a:ext cx="23241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拉普拉斯降维</a:t>
            </a:r>
          </a:p>
        </p:txBody>
      </p:sp>
      <p:sp>
        <p:nvSpPr>
          <p:cNvPr id="26" name="圆角矩形 25"/>
          <p:cNvSpPr/>
          <p:nvPr/>
        </p:nvSpPr>
        <p:spPr>
          <a:xfrm>
            <a:off x="1386808" y="5117322"/>
            <a:ext cx="23241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K-means</a:t>
            </a:r>
            <a:r>
              <a:rPr lang="zh-CN" altLang="en-US" sz="2400" dirty="0" smtClean="0"/>
              <a:t>聚类</a:t>
            </a:r>
          </a:p>
        </p:txBody>
      </p:sp>
      <p:sp>
        <p:nvSpPr>
          <p:cNvPr id="9" name="下箭头 8"/>
          <p:cNvSpPr/>
          <p:nvPr/>
        </p:nvSpPr>
        <p:spPr>
          <a:xfrm>
            <a:off x="2423672" y="3359788"/>
            <a:ext cx="250371" cy="271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2423672" y="4805119"/>
            <a:ext cx="250371" cy="271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176760" y="3359378"/>
            <a:ext cx="3506281" cy="369332"/>
          </a:xfrm>
          <a:prstGeom prst="rect">
            <a:avLst/>
          </a:prstGeom>
          <a:noFill/>
        </p:spPr>
        <p:txBody>
          <a:bodyPr wrap="none" rtlCol="0">
            <a:spAutoFit/>
          </a:bodyPr>
          <a:lstStyle/>
          <a:p>
            <a:r>
              <a:rPr lang="en-US" altLang="zh-CN" dirty="0"/>
              <a:t>Sparse Subspace </a:t>
            </a:r>
            <a:r>
              <a:rPr lang="en-US" altLang="zh-CN" dirty="0" smtClean="0"/>
              <a:t>Clustering, SSC</a:t>
            </a:r>
            <a:r>
              <a:rPr lang="en-US" altLang="zh-CN" baseline="30000" dirty="0" smtClean="0"/>
              <a:t>[10] </a:t>
            </a:r>
            <a:endParaRPr lang="zh-CN" altLang="en-US" dirty="0"/>
          </a:p>
        </p:txBody>
      </p:sp>
      <p:sp>
        <p:nvSpPr>
          <p:cNvPr id="11" name="矩形 10"/>
          <p:cNvSpPr/>
          <p:nvPr/>
        </p:nvSpPr>
        <p:spPr>
          <a:xfrm>
            <a:off x="5190368" y="3856575"/>
            <a:ext cx="3260316" cy="369332"/>
          </a:xfrm>
          <a:prstGeom prst="rect">
            <a:avLst/>
          </a:prstGeom>
        </p:spPr>
        <p:txBody>
          <a:bodyPr wrap="none">
            <a:spAutoFit/>
          </a:bodyPr>
          <a:lstStyle/>
          <a:p>
            <a:r>
              <a:rPr lang="en-US" altLang="zh-CN" dirty="0"/>
              <a:t>Low-Rank </a:t>
            </a:r>
            <a:r>
              <a:rPr lang="en-US" altLang="zh-CN" dirty="0" smtClean="0"/>
              <a:t>Representation, LRR</a:t>
            </a:r>
            <a:r>
              <a:rPr lang="en-US" altLang="zh-CN" baseline="30000" dirty="0" smtClean="0"/>
              <a:t>[11] </a:t>
            </a:r>
            <a:r>
              <a:rPr lang="en-US" altLang="zh-CN" dirty="0" smtClean="0"/>
              <a:t> </a:t>
            </a:r>
            <a:endParaRPr lang="zh-CN" altLang="en-US" dirty="0"/>
          </a:p>
        </p:txBody>
      </p:sp>
      <p:sp>
        <p:nvSpPr>
          <p:cNvPr id="12" name="矩形 11"/>
          <p:cNvSpPr/>
          <p:nvPr/>
        </p:nvSpPr>
        <p:spPr>
          <a:xfrm>
            <a:off x="5158013" y="4538438"/>
            <a:ext cx="6389914" cy="738664"/>
          </a:xfrm>
          <a:prstGeom prst="rect">
            <a:avLst/>
          </a:prstGeom>
        </p:spPr>
        <p:txBody>
          <a:bodyPr wrap="square">
            <a:spAutoFit/>
          </a:bodyPr>
          <a:lstStyle/>
          <a:p>
            <a:r>
              <a:rPr lang="en-US" altLang="zh-CN" sz="1400" dirty="0" smtClean="0"/>
              <a:t>[9] NG </a:t>
            </a:r>
            <a:r>
              <a:rPr lang="en-US" altLang="zh-CN" sz="1400" dirty="0"/>
              <a:t>A Y, JORDAN M I, WEISS Y. On spectral clustering: Analysis and an algorithm; proceedings of the Advances in Neural Information Processing Systems 14, </a:t>
            </a:r>
            <a:r>
              <a:rPr lang="en-US" altLang="zh-CN" sz="1400" dirty="0" err="1"/>
              <a:t>Vols</a:t>
            </a:r>
            <a:r>
              <a:rPr lang="en-US" altLang="zh-CN" sz="1400" dirty="0"/>
              <a:t> 1 and 2, F, 2002 [C].</a:t>
            </a:r>
            <a:endParaRPr lang="zh-CN" altLang="en-US" sz="1400" dirty="0"/>
          </a:p>
        </p:txBody>
      </p:sp>
      <p:sp>
        <p:nvSpPr>
          <p:cNvPr id="15" name="矩形 14"/>
          <p:cNvSpPr/>
          <p:nvPr/>
        </p:nvSpPr>
        <p:spPr>
          <a:xfrm>
            <a:off x="5190368" y="2748278"/>
            <a:ext cx="2666820" cy="677108"/>
          </a:xfrm>
          <a:prstGeom prst="rect">
            <a:avLst/>
          </a:prstGeom>
        </p:spPr>
        <p:txBody>
          <a:bodyPr wrap="none">
            <a:spAutoFit/>
          </a:bodyPr>
          <a:lstStyle/>
          <a:p>
            <a:r>
              <a:rPr lang="en-US" altLang="zh-CN" sz="2000" dirty="0" smtClean="0"/>
              <a:t>Spectral Clustering</a:t>
            </a:r>
            <a:r>
              <a:rPr lang="en-US" altLang="zh-CN" dirty="0"/>
              <a:t>, </a:t>
            </a:r>
            <a:r>
              <a:rPr lang="en-US" altLang="zh-CN" dirty="0" smtClean="0"/>
              <a:t>SC</a:t>
            </a:r>
            <a:r>
              <a:rPr lang="en-US" altLang="zh-CN" baseline="30000" dirty="0" smtClean="0"/>
              <a:t>[9] </a:t>
            </a:r>
            <a:endParaRPr lang="zh-CN" altLang="en-US" dirty="0"/>
          </a:p>
          <a:p>
            <a:endParaRPr lang="zh-CN" altLang="en-US" dirty="0"/>
          </a:p>
        </p:txBody>
      </p:sp>
    </p:spTree>
    <p:extLst>
      <p:ext uri="{BB962C8B-B14F-4D97-AF65-F5344CB8AC3E}">
        <p14:creationId xmlns:p14="http://schemas.microsoft.com/office/powerpoint/2010/main" val="964106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图像聚类任务</a:t>
            </a:r>
            <a:endParaRPr lang="zh-CN" altLang="en-US" dirty="0"/>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24</a:t>
            </a:fld>
            <a:endParaRPr lang="zh-CN" altLang="en-US" dirty="0"/>
          </a:p>
        </p:txBody>
      </p:sp>
      <p:sp>
        <p:nvSpPr>
          <p:cNvPr id="11" name="矩形 10"/>
          <p:cNvSpPr/>
          <p:nvPr/>
        </p:nvSpPr>
        <p:spPr>
          <a:xfrm>
            <a:off x="1024128" y="6402053"/>
            <a:ext cx="8081772" cy="369332"/>
          </a:xfrm>
          <a:prstGeom prst="rect">
            <a:avLst/>
          </a:prstGeom>
        </p:spPr>
        <p:txBody>
          <a:bodyPr wrap="square">
            <a:spAutoFit/>
          </a:bodyPr>
          <a:lstStyle/>
          <a:p>
            <a:r>
              <a:rPr lang="en-US" altLang="zh-CN" dirty="0" smtClean="0"/>
              <a:t>[12]  MARTINEZ A M. The AR face database [M]. CVC Technical Report. 1998.</a:t>
            </a:r>
            <a:endParaRPr lang="zh-CN" altLang="en-US" dirty="0"/>
          </a:p>
        </p:txBody>
      </p:sp>
      <p:pic>
        <p:nvPicPr>
          <p:cNvPr id="12" name="内容占位符 11"/>
          <p:cNvPicPr>
            <a:picLocks noGrp="1" noChangeAspect="1"/>
          </p:cNvPicPr>
          <p:nvPr>
            <p:ph idx="1"/>
          </p:nvPr>
        </p:nvPicPr>
        <p:blipFill>
          <a:blip r:embed="rId3"/>
          <a:stretch>
            <a:fillRect/>
          </a:stretch>
        </p:blipFill>
        <p:spPr>
          <a:xfrm>
            <a:off x="897126" y="1823803"/>
            <a:ext cx="6062949" cy="4034774"/>
          </a:xfrm>
          <a:prstGeom prst="rect">
            <a:avLst/>
          </a:prstGeom>
        </p:spPr>
      </p:pic>
      <p:sp>
        <p:nvSpPr>
          <p:cNvPr id="13" name="文本框 12"/>
          <p:cNvSpPr txBox="1"/>
          <p:nvPr/>
        </p:nvSpPr>
        <p:spPr>
          <a:xfrm>
            <a:off x="7444619" y="1646561"/>
            <a:ext cx="3634328" cy="369332"/>
          </a:xfrm>
          <a:prstGeom prst="rect">
            <a:avLst/>
          </a:prstGeom>
          <a:noFill/>
        </p:spPr>
        <p:txBody>
          <a:bodyPr wrap="none" rtlCol="0">
            <a:spAutoFit/>
          </a:bodyPr>
          <a:lstStyle/>
          <a:p>
            <a:r>
              <a:rPr lang="en-US" altLang="zh-CN" dirty="0" smtClean="0">
                <a:solidFill>
                  <a:srgbClr val="FF0000"/>
                </a:solidFill>
              </a:rPr>
              <a:t>AR</a:t>
            </a:r>
            <a:r>
              <a:rPr lang="zh-CN" altLang="en-US" dirty="0" smtClean="0">
                <a:solidFill>
                  <a:srgbClr val="FF0000"/>
                </a:solidFill>
              </a:rPr>
              <a:t>包括</a:t>
            </a:r>
            <a:r>
              <a:rPr lang="en-US" altLang="zh-CN" dirty="0" smtClean="0">
                <a:solidFill>
                  <a:srgbClr val="FF0000"/>
                </a:solidFill>
              </a:rPr>
              <a:t>100</a:t>
            </a:r>
            <a:r>
              <a:rPr lang="zh-CN" altLang="en-US" dirty="0" smtClean="0">
                <a:solidFill>
                  <a:srgbClr val="FF0000"/>
                </a:solidFill>
              </a:rPr>
              <a:t>个类，总共</a:t>
            </a:r>
            <a:r>
              <a:rPr lang="en-US" altLang="zh-CN" dirty="0" smtClean="0">
                <a:solidFill>
                  <a:srgbClr val="FF0000"/>
                </a:solidFill>
              </a:rPr>
              <a:t>1400</a:t>
            </a:r>
            <a:r>
              <a:rPr lang="zh-CN" altLang="en-US" dirty="0" smtClean="0">
                <a:solidFill>
                  <a:srgbClr val="FF0000"/>
                </a:solidFill>
              </a:rPr>
              <a:t>张图像</a:t>
            </a:r>
            <a:endParaRPr lang="zh-CN" altLang="en-US" dirty="0">
              <a:solidFill>
                <a:srgbClr val="FF0000"/>
              </a:solidFill>
            </a:endParaRPr>
          </a:p>
        </p:txBody>
      </p:sp>
      <p:sp>
        <p:nvSpPr>
          <p:cNvPr id="14" name="矩形 13"/>
          <p:cNvSpPr/>
          <p:nvPr/>
        </p:nvSpPr>
        <p:spPr>
          <a:xfrm>
            <a:off x="1445952" y="5371723"/>
            <a:ext cx="1062785" cy="486853"/>
          </a:xfrm>
          <a:prstGeom prst="rect">
            <a:avLst/>
          </a:prstGeom>
          <a:solidFill>
            <a:schemeClr val="lt1">
              <a:alpha val="0"/>
            </a:schemeClr>
          </a:solidFill>
          <a:ln w="28575">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文本框 14"/>
          <p:cNvSpPr txBox="1"/>
          <p:nvPr/>
        </p:nvSpPr>
        <p:spPr>
          <a:xfrm>
            <a:off x="7444619" y="2086864"/>
            <a:ext cx="4165600" cy="1754326"/>
          </a:xfrm>
          <a:prstGeom prst="rect">
            <a:avLst/>
          </a:prstGeom>
          <a:noFill/>
        </p:spPr>
        <p:txBody>
          <a:bodyPr wrap="square" rtlCol="0">
            <a:spAutoFit/>
          </a:bodyPr>
          <a:lstStyle/>
          <a:p>
            <a:pPr marL="342900" indent="-342900">
              <a:lnSpc>
                <a:spcPct val="150000"/>
              </a:lnSpc>
              <a:buAutoNum type="arabicPeriod"/>
            </a:pPr>
            <a:r>
              <a:rPr lang="zh-CN" altLang="en-US" dirty="0" smtClean="0"/>
              <a:t>用不同的构图算法在</a:t>
            </a:r>
            <a:r>
              <a:rPr lang="zh-CN" altLang="en-US" b="1" dirty="0" smtClean="0"/>
              <a:t>整个数据集</a:t>
            </a:r>
            <a:r>
              <a:rPr lang="zh-CN" altLang="en-US" dirty="0" smtClean="0"/>
              <a:t>上构建相似性图；</a:t>
            </a:r>
            <a:endParaRPr lang="en-US" altLang="zh-CN" dirty="0" smtClean="0"/>
          </a:p>
          <a:p>
            <a:pPr marL="342900" indent="-342900">
              <a:lnSpc>
                <a:spcPct val="150000"/>
              </a:lnSpc>
              <a:buAutoNum type="arabicPeriod"/>
            </a:pPr>
            <a:r>
              <a:rPr lang="zh-CN" altLang="en-US" dirty="0" smtClean="0"/>
              <a:t>将得到的不同的相似性图应用到谱聚类框架中进行图像聚类任务。</a:t>
            </a:r>
            <a:endParaRPr lang="en-US" altLang="zh-CN" dirty="0" smtClean="0"/>
          </a:p>
        </p:txBody>
      </p:sp>
      <p:sp>
        <p:nvSpPr>
          <p:cNvPr id="16" name="文本框 15"/>
          <p:cNvSpPr txBox="1"/>
          <p:nvPr/>
        </p:nvSpPr>
        <p:spPr>
          <a:xfrm>
            <a:off x="7444619" y="4408496"/>
            <a:ext cx="3812419" cy="646331"/>
          </a:xfrm>
          <a:prstGeom prst="rect">
            <a:avLst/>
          </a:prstGeom>
          <a:noFill/>
        </p:spPr>
        <p:txBody>
          <a:bodyPr wrap="square" rtlCol="0">
            <a:spAutoFit/>
          </a:bodyPr>
          <a:lstStyle/>
          <a:p>
            <a:r>
              <a:rPr lang="zh-CN" altLang="en-US" dirty="0" smtClean="0"/>
              <a:t>实验中采用两种常用的聚类精度衡量标准：</a:t>
            </a:r>
            <a:r>
              <a:rPr lang="en-US" altLang="zh-CN" dirty="0" smtClean="0"/>
              <a:t>NMI</a:t>
            </a:r>
            <a:r>
              <a:rPr lang="zh-CN" altLang="en-US" dirty="0" smtClean="0"/>
              <a:t>和</a:t>
            </a:r>
            <a:r>
              <a:rPr lang="en-US" altLang="zh-CN" dirty="0" smtClean="0"/>
              <a:t>AC.</a:t>
            </a:r>
            <a:endParaRPr lang="zh-CN" altLang="en-US" dirty="0"/>
          </a:p>
        </p:txBody>
      </p:sp>
      <p:sp>
        <p:nvSpPr>
          <p:cNvPr id="17" name="文本框 16"/>
          <p:cNvSpPr txBox="1"/>
          <p:nvPr/>
        </p:nvSpPr>
        <p:spPr>
          <a:xfrm>
            <a:off x="7444619" y="5437467"/>
            <a:ext cx="4363695" cy="369332"/>
          </a:xfrm>
          <a:prstGeom prst="rect">
            <a:avLst/>
          </a:prstGeom>
          <a:noFill/>
        </p:spPr>
        <p:txBody>
          <a:bodyPr wrap="none" rtlCol="0">
            <a:spAutoFit/>
          </a:bodyPr>
          <a:lstStyle/>
          <a:p>
            <a:r>
              <a:rPr lang="zh-CN" altLang="en-US" dirty="0"/>
              <a:t>左</a:t>
            </a:r>
            <a:r>
              <a:rPr lang="zh-CN" altLang="en-US" dirty="0" smtClean="0"/>
              <a:t>图为在</a:t>
            </a:r>
            <a:r>
              <a:rPr lang="en-US" altLang="zh-CN" dirty="0" smtClean="0"/>
              <a:t>AR</a:t>
            </a:r>
            <a:r>
              <a:rPr lang="zh-CN" altLang="en-US" dirty="0" smtClean="0"/>
              <a:t>数据集上进行聚类的聚类精度</a:t>
            </a:r>
            <a:endParaRPr lang="zh-CN" altLang="en-US" dirty="0"/>
          </a:p>
        </p:txBody>
      </p:sp>
    </p:spTree>
    <p:extLst>
      <p:ext uri="{BB962C8B-B14F-4D97-AF65-F5344CB8AC3E}">
        <p14:creationId xmlns:p14="http://schemas.microsoft.com/office/powerpoint/2010/main" val="141997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611922" y="4515232"/>
            <a:ext cx="9132277" cy="425468"/>
          </a:xfrm>
          <a:prstGeom prst="rect">
            <a:avLst/>
          </a:prstGeom>
          <a:solidFill>
            <a:schemeClr val="lt1">
              <a:alpha val="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算法有效性和性能评估</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335520204"/>
              </p:ext>
            </p:extLst>
          </p:nvPr>
        </p:nvGraphicFramePr>
        <p:xfrm>
          <a:off x="1281588" y="3166490"/>
          <a:ext cx="9462612" cy="2400318"/>
        </p:xfrm>
        <a:graphic>
          <a:graphicData uri="http://schemas.openxmlformats.org/drawingml/2006/table">
            <a:tbl>
              <a:tblPr firstRow="1" firstCol="1" bandRow="1"/>
              <a:tblGrid>
                <a:gridCol w="1423512"/>
                <a:gridCol w="1549400"/>
                <a:gridCol w="1498600"/>
                <a:gridCol w="1333500"/>
                <a:gridCol w="1536700"/>
                <a:gridCol w="2120900"/>
              </a:tblGrid>
              <a:tr h="478410">
                <a:tc>
                  <a:txBody>
                    <a:bodyPr/>
                    <a:lstStyle/>
                    <a:p>
                      <a:pPr indent="304800" algn="just">
                        <a:lnSpc>
                          <a:spcPct val="120000"/>
                        </a:lnSpc>
                        <a:spcBef>
                          <a:spcPts val="600"/>
                        </a:spcBef>
                        <a:spcAft>
                          <a:spcPts val="600"/>
                        </a:spcAft>
                      </a:pPr>
                      <a:r>
                        <a:rPr lang="zh-CN" sz="1800" dirty="0">
                          <a:effectLst/>
                          <a:latin typeface="Times New Roman" panose="02020603050405020304" pitchFamily="18" charset="0"/>
                          <a:ea typeface="宋体" panose="02010600030101010101" pitchFamily="2" charset="-122"/>
                        </a:rPr>
                        <a:t>度量</a:t>
                      </a: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ct val="120000"/>
                        </a:lnSpc>
                        <a:spcBef>
                          <a:spcPts val="600"/>
                        </a:spcBef>
                        <a:spcAft>
                          <a:spcPts val="600"/>
                        </a:spcAft>
                      </a:pPr>
                      <a:r>
                        <a:rPr lang="en-US" sz="1800" dirty="0">
                          <a:effectLst/>
                          <a:latin typeface="Times New Roman" panose="02020603050405020304" pitchFamily="18" charset="0"/>
                          <a:ea typeface="宋体" panose="02010600030101010101" pitchFamily="2" charset="-122"/>
                        </a:rPr>
                        <a:t>LLR-graph</a:t>
                      </a:r>
                      <a:endParaRPr lang="zh-CN" sz="18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ct val="120000"/>
                        </a:lnSpc>
                        <a:spcBef>
                          <a:spcPts val="600"/>
                        </a:spcBef>
                        <a:spcAft>
                          <a:spcPts val="600"/>
                        </a:spcAft>
                      </a:pPr>
                      <a:r>
                        <a:rPr lang="en-US" sz="1800" dirty="0">
                          <a:effectLst/>
                          <a:latin typeface="Times New Roman" panose="02020603050405020304" pitchFamily="18" charset="0"/>
                          <a:ea typeface="宋体" panose="02010600030101010101" pitchFamily="2" charset="-122"/>
                        </a:rPr>
                        <a:t>LRR-graph</a:t>
                      </a:r>
                      <a:endParaRPr lang="zh-CN" sz="1800" dirty="0">
                        <a:effectLst/>
                        <a:latin typeface="Times New Roman" panose="02020603050405020304" pitchFamily="18" charset="0"/>
                        <a:ea typeface="宋体" panose="02010600030101010101" pitchFamily="2"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ct val="120000"/>
                        </a:lnSpc>
                        <a:spcBef>
                          <a:spcPts val="600"/>
                        </a:spcBef>
                        <a:spcAft>
                          <a:spcPts val="600"/>
                        </a:spcAft>
                      </a:pPr>
                      <a:r>
                        <a:rPr lang="en-US" sz="1800" dirty="0">
                          <a:effectLst/>
                          <a:latin typeface="Times New Roman" panose="02020603050405020304" pitchFamily="18" charset="0"/>
                          <a:ea typeface="宋体" panose="02010600030101010101" pitchFamily="2" charset="-122"/>
                        </a:rPr>
                        <a:t>L1-graph</a:t>
                      </a:r>
                      <a:endParaRPr lang="zh-CN" sz="1800" dirty="0">
                        <a:effectLst/>
                        <a:latin typeface="Times New Roman" panose="02020603050405020304" pitchFamily="18" charset="0"/>
                        <a:ea typeface="宋体" panose="02010600030101010101" pitchFamily="2"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ct val="120000"/>
                        </a:lnSpc>
                        <a:spcBef>
                          <a:spcPts val="600"/>
                        </a:spcBef>
                        <a:spcAft>
                          <a:spcPts val="600"/>
                        </a:spcAft>
                      </a:pPr>
                      <a:r>
                        <a:rPr lang="en-US" sz="1800" dirty="0">
                          <a:effectLst/>
                          <a:latin typeface="Times New Roman" panose="02020603050405020304" pitchFamily="18" charset="0"/>
                          <a:ea typeface="宋体" panose="02010600030101010101" pitchFamily="2" charset="-122"/>
                        </a:rPr>
                        <a:t>LLE-graph</a:t>
                      </a:r>
                      <a:endParaRPr lang="zh-CN" sz="1800" dirty="0">
                        <a:effectLst/>
                        <a:latin typeface="Times New Roman" panose="02020603050405020304" pitchFamily="18" charset="0"/>
                        <a:ea typeface="宋体" panose="02010600030101010101" pitchFamily="2"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ct val="120000"/>
                        </a:lnSpc>
                        <a:spcBef>
                          <a:spcPts val="600"/>
                        </a:spcBef>
                        <a:spcAft>
                          <a:spcPts val="600"/>
                        </a:spcAft>
                      </a:pPr>
                      <a:r>
                        <a:rPr lang="en-US" sz="1800" dirty="0">
                          <a:effectLst/>
                          <a:latin typeface="Times New Roman" panose="02020603050405020304" pitchFamily="18" charset="0"/>
                          <a:ea typeface="宋体" panose="02010600030101010101" pitchFamily="2" charset="-122"/>
                        </a:rPr>
                        <a:t>LE-graph</a:t>
                      </a:r>
                      <a:endParaRPr lang="zh-CN" sz="1800" dirty="0">
                        <a:effectLst/>
                        <a:latin typeface="Times New Roman" panose="02020603050405020304" pitchFamily="18" charset="0"/>
                        <a:ea typeface="宋体" panose="02010600030101010101" pitchFamily="2"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703">
                <a:tc>
                  <a:txBody>
                    <a:bodyPr/>
                    <a:lstStyle/>
                    <a:p>
                      <a:pPr indent="304800" algn="just">
                        <a:lnSpc>
                          <a:spcPct val="120000"/>
                        </a:lnSpc>
                        <a:spcBef>
                          <a:spcPts val="600"/>
                        </a:spcBef>
                        <a:spcAft>
                          <a:spcPts val="600"/>
                        </a:spcAft>
                      </a:pPr>
                      <a:r>
                        <a:rPr lang="en-US" sz="1800" dirty="0">
                          <a:effectLst/>
                          <a:latin typeface="Times New Roman" panose="02020603050405020304" pitchFamily="18" charset="0"/>
                          <a:ea typeface="宋体" panose="02010600030101010101" pitchFamily="2" charset="-122"/>
                        </a:rPr>
                        <a:t>Accuracy</a:t>
                      </a:r>
                      <a:endParaRPr lang="zh-CN" sz="1800" dirty="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304800" algn="just">
                        <a:lnSpc>
                          <a:spcPct val="120000"/>
                        </a:lnSpc>
                        <a:spcBef>
                          <a:spcPts val="600"/>
                        </a:spcBef>
                        <a:spcAft>
                          <a:spcPts val="600"/>
                        </a:spcAft>
                      </a:pPr>
                      <a:r>
                        <a:rPr lang="en-US" sz="1800" b="1">
                          <a:effectLst/>
                          <a:latin typeface="Times New Roman" panose="02020603050405020304" pitchFamily="18" charset="0"/>
                          <a:ea typeface="宋体" panose="02010600030101010101" pitchFamily="2" charset="-122"/>
                        </a:rPr>
                        <a:t>0.837</a:t>
                      </a:r>
                      <a:endParaRPr lang="zh-CN" sz="1800" b="1">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0.771</a:t>
                      </a:r>
                      <a:endParaRPr lang="zh-CN" sz="180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0.767</a:t>
                      </a:r>
                      <a:endParaRPr lang="zh-CN" sz="180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0.396</a:t>
                      </a:r>
                      <a:endParaRPr lang="zh-CN" sz="180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0.361</a:t>
                      </a:r>
                      <a:endParaRPr lang="zh-CN" sz="180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419100">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NMI</a:t>
                      </a:r>
                      <a:endParaRPr lang="zh-CN" sz="180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304800" algn="just">
                        <a:lnSpc>
                          <a:spcPct val="120000"/>
                        </a:lnSpc>
                        <a:spcBef>
                          <a:spcPts val="600"/>
                        </a:spcBef>
                        <a:spcAft>
                          <a:spcPts val="600"/>
                        </a:spcAft>
                      </a:pPr>
                      <a:r>
                        <a:rPr lang="en-US" sz="1800" b="1" dirty="0">
                          <a:effectLst/>
                          <a:latin typeface="Times New Roman" panose="02020603050405020304" pitchFamily="18" charset="0"/>
                          <a:ea typeface="宋体" panose="02010600030101010101" pitchFamily="2" charset="-122"/>
                        </a:rPr>
                        <a:t>0.929</a:t>
                      </a:r>
                      <a:endParaRPr lang="zh-CN" sz="1800" b="1"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0.910</a:t>
                      </a:r>
                      <a:endParaRPr lang="zh-CN" sz="18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tcPr>
                </a:tc>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0.886</a:t>
                      </a:r>
                      <a:endParaRPr lang="zh-CN" sz="18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tcPr>
                </a:tc>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0.682</a:t>
                      </a:r>
                      <a:endParaRPr lang="zh-CN" sz="18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tcPr>
                </a:tc>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0.652</a:t>
                      </a:r>
                      <a:endParaRPr lang="zh-CN" sz="18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tcPr>
                </a:tc>
              </a:tr>
              <a:tr h="444500">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T1 (s)</a:t>
                      </a:r>
                      <a:endParaRPr lang="zh-CN" sz="180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304800" algn="just">
                        <a:lnSpc>
                          <a:spcPct val="120000"/>
                        </a:lnSpc>
                        <a:spcBef>
                          <a:spcPts val="600"/>
                        </a:spcBef>
                        <a:spcAft>
                          <a:spcPts val="600"/>
                        </a:spcAft>
                      </a:pPr>
                      <a:r>
                        <a:rPr lang="en-US" sz="1800" dirty="0">
                          <a:effectLst/>
                          <a:latin typeface="Times New Roman" panose="02020603050405020304" pitchFamily="18" charset="0"/>
                          <a:ea typeface="宋体" panose="02010600030101010101" pitchFamily="2" charset="-122"/>
                        </a:rPr>
                        <a:t>8.696</a:t>
                      </a:r>
                      <a:endParaRPr lang="zh-CN" sz="18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30.495</a:t>
                      </a:r>
                      <a:endParaRPr lang="zh-CN" sz="18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tcPr>
                </a:tc>
                <a:tc>
                  <a:txBody>
                    <a:bodyPr/>
                    <a:lstStyle/>
                    <a:p>
                      <a:pPr indent="304800" algn="just">
                        <a:lnSpc>
                          <a:spcPct val="120000"/>
                        </a:lnSpc>
                        <a:spcBef>
                          <a:spcPts val="600"/>
                        </a:spcBef>
                        <a:spcAft>
                          <a:spcPts val="600"/>
                        </a:spcAft>
                      </a:pPr>
                      <a:r>
                        <a:rPr lang="en-US" sz="1800" dirty="0">
                          <a:effectLst/>
                          <a:latin typeface="Times New Roman" panose="02020603050405020304" pitchFamily="18" charset="0"/>
                          <a:ea typeface="宋体" panose="02010600030101010101" pitchFamily="2" charset="-122"/>
                        </a:rPr>
                        <a:t>164.327</a:t>
                      </a:r>
                      <a:endParaRPr lang="zh-CN" sz="1800" dirty="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tcPr>
                </a:tc>
                <a:tc>
                  <a:txBody>
                    <a:bodyPr/>
                    <a:lstStyle/>
                    <a:p>
                      <a:pPr indent="304800" algn="just">
                        <a:lnSpc>
                          <a:spcPct val="120000"/>
                        </a:lnSpc>
                        <a:spcBef>
                          <a:spcPts val="600"/>
                        </a:spcBef>
                        <a:spcAft>
                          <a:spcPts val="600"/>
                        </a:spcAft>
                      </a:pPr>
                      <a:r>
                        <a:rPr lang="en-US" sz="1800" b="0" dirty="0">
                          <a:effectLst/>
                          <a:latin typeface="Times New Roman" panose="02020603050405020304" pitchFamily="18" charset="0"/>
                          <a:ea typeface="宋体" panose="02010600030101010101" pitchFamily="2" charset="-122"/>
                        </a:rPr>
                        <a:t>0.318</a:t>
                      </a:r>
                      <a:endParaRPr lang="zh-CN" sz="1800" b="0" dirty="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tcPr>
                </a:tc>
                <a:tc>
                  <a:txBody>
                    <a:bodyPr/>
                    <a:lstStyle/>
                    <a:p>
                      <a:pPr indent="304800" algn="just">
                        <a:lnSpc>
                          <a:spcPct val="120000"/>
                        </a:lnSpc>
                        <a:spcBef>
                          <a:spcPts val="600"/>
                        </a:spcBef>
                        <a:spcAft>
                          <a:spcPts val="600"/>
                        </a:spcAft>
                      </a:pPr>
                      <a:r>
                        <a:rPr lang="en-US" sz="1800" b="1" dirty="0">
                          <a:effectLst/>
                          <a:latin typeface="Times New Roman" panose="02020603050405020304" pitchFamily="18" charset="0"/>
                          <a:ea typeface="宋体" panose="02010600030101010101" pitchFamily="2" charset="-122"/>
                        </a:rPr>
                        <a:t>0.147</a:t>
                      </a:r>
                      <a:endParaRPr lang="zh-CN" sz="1800" b="1" dirty="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tcPr>
                </a:tc>
              </a:tr>
              <a:tr h="619605">
                <a:tc>
                  <a:txBody>
                    <a:bodyPr/>
                    <a:lstStyle/>
                    <a:p>
                      <a:pPr indent="304800" algn="just">
                        <a:lnSpc>
                          <a:spcPct val="120000"/>
                        </a:lnSpc>
                        <a:spcBef>
                          <a:spcPts val="600"/>
                        </a:spcBef>
                        <a:spcAft>
                          <a:spcPts val="600"/>
                        </a:spcAft>
                      </a:pPr>
                      <a:r>
                        <a:rPr lang="en-US" sz="1800" dirty="0">
                          <a:effectLst/>
                          <a:latin typeface="Times New Roman" panose="02020603050405020304" pitchFamily="18" charset="0"/>
                          <a:ea typeface="宋体" panose="02010600030101010101" pitchFamily="2" charset="-122"/>
                        </a:rPr>
                        <a:t>T2 (s)</a:t>
                      </a:r>
                      <a:endParaRPr lang="zh-CN" sz="1800" dirty="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111.618</a:t>
                      </a:r>
                      <a:endParaRPr lang="zh-CN" sz="18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128.343</a:t>
                      </a:r>
                      <a:endParaRPr lang="zh-CN" sz="18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ct val="120000"/>
                        </a:lnSpc>
                        <a:spcBef>
                          <a:spcPts val="600"/>
                        </a:spcBef>
                        <a:spcAft>
                          <a:spcPts val="600"/>
                        </a:spcAft>
                      </a:pPr>
                      <a:r>
                        <a:rPr lang="en-US" sz="1800">
                          <a:effectLst/>
                          <a:latin typeface="Times New Roman" panose="02020603050405020304" pitchFamily="18" charset="0"/>
                          <a:ea typeface="宋体" panose="02010600030101010101" pitchFamily="2" charset="-122"/>
                        </a:rPr>
                        <a:t>286.978</a:t>
                      </a:r>
                      <a:endParaRPr lang="zh-CN" sz="18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ct val="120000"/>
                        </a:lnSpc>
                        <a:spcBef>
                          <a:spcPts val="600"/>
                        </a:spcBef>
                        <a:spcAft>
                          <a:spcPts val="600"/>
                        </a:spcAft>
                      </a:pPr>
                      <a:r>
                        <a:rPr lang="en-US" sz="1800" b="1" dirty="0">
                          <a:effectLst/>
                          <a:latin typeface="Times New Roman" panose="02020603050405020304" pitchFamily="18" charset="0"/>
                          <a:ea typeface="宋体" panose="02010600030101010101" pitchFamily="2" charset="-122"/>
                        </a:rPr>
                        <a:t>107.779</a:t>
                      </a:r>
                      <a:endParaRPr lang="zh-CN" sz="1800" b="1" dirty="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ct val="120000"/>
                        </a:lnSpc>
                        <a:spcBef>
                          <a:spcPts val="600"/>
                        </a:spcBef>
                        <a:spcAft>
                          <a:spcPts val="600"/>
                        </a:spcAft>
                      </a:pPr>
                      <a:r>
                        <a:rPr lang="en-US" sz="1800" dirty="0">
                          <a:effectLst/>
                          <a:latin typeface="Times New Roman" panose="02020603050405020304" pitchFamily="18" charset="0"/>
                          <a:ea typeface="宋体" panose="02010600030101010101" pitchFamily="2" charset="-122"/>
                        </a:rPr>
                        <a:t>113.918</a:t>
                      </a:r>
                      <a:endParaRPr lang="zh-CN" sz="1800" dirty="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4" name="灯片编号占位符 3"/>
          <p:cNvSpPr>
            <a:spLocks noGrp="1"/>
          </p:cNvSpPr>
          <p:nvPr>
            <p:ph type="sldNum" sz="quarter" idx="12"/>
          </p:nvPr>
        </p:nvSpPr>
        <p:spPr/>
        <p:txBody>
          <a:bodyPr/>
          <a:lstStyle/>
          <a:p>
            <a:fld id="{F1EF3026-A9E6-4741-B124-C117FA6AB8AF}" type="slidenum">
              <a:rPr lang="zh-CN" altLang="en-US" smtClean="0"/>
              <a:pPr/>
              <a:t>25</a:t>
            </a:fld>
            <a:endParaRPr lang="zh-CN" altLang="en-US" dirty="0"/>
          </a:p>
        </p:txBody>
      </p:sp>
      <p:sp>
        <p:nvSpPr>
          <p:cNvPr id="6" name="文本框 5"/>
          <p:cNvSpPr txBox="1"/>
          <p:nvPr/>
        </p:nvSpPr>
        <p:spPr>
          <a:xfrm>
            <a:off x="1358900" y="5880100"/>
            <a:ext cx="5259773" cy="646331"/>
          </a:xfrm>
          <a:prstGeom prst="rect">
            <a:avLst/>
          </a:prstGeom>
          <a:noFill/>
        </p:spPr>
        <p:txBody>
          <a:bodyPr wrap="none" rtlCol="0">
            <a:spAutoFit/>
          </a:bodyPr>
          <a:lstStyle/>
          <a:p>
            <a:r>
              <a:rPr lang="en-US" altLang="zh-CN" dirty="0" smtClean="0"/>
              <a:t>T1</a:t>
            </a:r>
            <a:r>
              <a:rPr lang="zh-CN" altLang="en-US" dirty="0" smtClean="0"/>
              <a:t>表示构建相似性图的时间消耗（以秒为单位）；</a:t>
            </a:r>
            <a:endParaRPr lang="en-US" altLang="zh-CN" dirty="0" smtClean="0"/>
          </a:p>
          <a:p>
            <a:r>
              <a:rPr lang="en-US" altLang="zh-CN" dirty="0" smtClean="0"/>
              <a:t>T2</a:t>
            </a:r>
            <a:r>
              <a:rPr lang="zh-CN" altLang="en-US" dirty="0" smtClean="0"/>
              <a:t>表示整个聚类过程的时间消耗（以秒为单位）。</a:t>
            </a:r>
            <a:endParaRPr lang="zh-CN" altLang="en-US" dirty="0"/>
          </a:p>
        </p:txBody>
      </p:sp>
      <p:sp>
        <p:nvSpPr>
          <p:cNvPr id="7" name="文本框 6"/>
          <p:cNvSpPr txBox="1"/>
          <p:nvPr/>
        </p:nvSpPr>
        <p:spPr>
          <a:xfrm>
            <a:off x="3276600" y="2438400"/>
            <a:ext cx="4056560" cy="400110"/>
          </a:xfrm>
          <a:prstGeom prst="rect">
            <a:avLst/>
          </a:prstGeom>
          <a:noFill/>
        </p:spPr>
        <p:txBody>
          <a:bodyPr wrap="none" rtlCol="0">
            <a:spAutoFit/>
          </a:bodyPr>
          <a:lstStyle/>
          <a:p>
            <a:r>
              <a:rPr lang="en-US" altLang="zh-CN" sz="2000" dirty="0" smtClean="0"/>
              <a:t>Clustering Performance on AR Dataset</a:t>
            </a:r>
            <a:endParaRPr lang="zh-CN" altLang="en-US" sz="2000" dirty="0"/>
          </a:p>
        </p:txBody>
      </p:sp>
      <p:sp>
        <p:nvSpPr>
          <p:cNvPr id="12" name="文本框 11"/>
          <p:cNvSpPr txBox="1"/>
          <p:nvPr/>
        </p:nvSpPr>
        <p:spPr>
          <a:xfrm>
            <a:off x="7244862" y="2000534"/>
            <a:ext cx="3634328" cy="369332"/>
          </a:xfrm>
          <a:prstGeom prst="rect">
            <a:avLst/>
          </a:prstGeom>
          <a:noFill/>
        </p:spPr>
        <p:txBody>
          <a:bodyPr wrap="none" rtlCol="0">
            <a:spAutoFit/>
          </a:bodyPr>
          <a:lstStyle/>
          <a:p>
            <a:r>
              <a:rPr lang="en-US" altLang="zh-CN" dirty="0" smtClean="0"/>
              <a:t>AR</a:t>
            </a:r>
            <a:r>
              <a:rPr lang="zh-CN" altLang="en-US" dirty="0" smtClean="0"/>
              <a:t>包括</a:t>
            </a:r>
            <a:r>
              <a:rPr lang="en-US" altLang="zh-CN" dirty="0" smtClean="0"/>
              <a:t>100</a:t>
            </a:r>
            <a:r>
              <a:rPr lang="zh-CN" altLang="en-US" dirty="0" smtClean="0"/>
              <a:t>个类，总共</a:t>
            </a:r>
            <a:r>
              <a:rPr lang="en-US" altLang="zh-CN" dirty="0" smtClean="0"/>
              <a:t>1400</a:t>
            </a:r>
            <a:r>
              <a:rPr lang="zh-CN" altLang="en-US" dirty="0" smtClean="0"/>
              <a:t>张图像</a:t>
            </a:r>
            <a:endParaRPr lang="zh-CN" altLang="en-US" dirty="0"/>
          </a:p>
        </p:txBody>
      </p:sp>
    </p:spTree>
    <p:extLst>
      <p:ext uri="{BB962C8B-B14F-4D97-AF65-F5344CB8AC3E}">
        <p14:creationId xmlns:p14="http://schemas.microsoft.com/office/powerpoint/2010/main" val="3062543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b="1" dirty="0" smtClean="0"/>
              <a:t>总结</a:t>
            </a:r>
            <a:endParaRPr lang="en-US" altLang="zh-CN" b="1" dirty="0" smtClean="0"/>
          </a:p>
          <a:p>
            <a:pPr lvl="1">
              <a:lnSpc>
                <a:spcPct val="150000"/>
              </a:lnSpc>
            </a:pPr>
            <a:r>
              <a:rPr lang="zh-CN" altLang="en-US" dirty="0" smtClean="0"/>
              <a:t>提出了两种新的方法用于衡量数据间的相似性</a:t>
            </a:r>
            <a:endParaRPr lang="en-US" altLang="zh-CN" dirty="0" smtClean="0"/>
          </a:p>
          <a:p>
            <a:pPr lvl="1">
              <a:lnSpc>
                <a:spcPct val="150000"/>
              </a:lnSpc>
            </a:pPr>
            <a:r>
              <a:rPr lang="zh-CN" altLang="en-US" dirty="0" smtClean="0"/>
              <a:t>验证了局部一致性构建</a:t>
            </a:r>
            <a:r>
              <a:rPr lang="zh-CN" altLang="en-US" dirty="0"/>
              <a:t>相似性图有重要的</a:t>
            </a:r>
            <a:r>
              <a:rPr lang="zh-CN" altLang="en-US" dirty="0" smtClean="0"/>
              <a:t>作用</a:t>
            </a:r>
            <a:endParaRPr lang="en-US" altLang="zh-CN" dirty="0" smtClean="0"/>
          </a:p>
          <a:p>
            <a:pPr>
              <a:lnSpc>
                <a:spcPct val="150000"/>
              </a:lnSpc>
            </a:pPr>
            <a:r>
              <a:rPr lang="zh-CN" altLang="en-US" b="1" dirty="0" smtClean="0"/>
              <a:t>展望</a:t>
            </a:r>
            <a:endParaRPr lang="en-US" altLang="zh-CN" b="1" dirty="0" smtClean="0"/>
          </a:p>
          <a:p>
            <a:pPr lvl="1">
              <a:lnSpc>
                <a:spcPct val="150000"/>
              </a:lnSpc>
            </a:pPr>
            <a:r>
              <a:rPr lang="zh-CN" altLang="en-US" dirty="0" smtClean="0"/>
              <a:t>聚类</a:t>
            </a:r>
            <a:r>
              <a:rPr lang="zh-CN" altLang="en-US" dirty="0"/>
              <a:t>任务中，类的个数未知的情况，如何估计类的</a:t>
            </a:r>
            <a:r>
              <a:rPr lang="zh-CN" altLang="en-US" dirty="0" smtClean="0"/>
              <a:t>数量</a:t>
            </a:r>
            <a:endParaRPr lang="en-US" altLang="zh-CN" dirty="0" smtClean="0"/>
          </a:p>
          <a:p>
            <a:pPr lvl="1">
              <a:lnSpc>
                <a:spcPct val="150000"/>
              </a:lnSpc>
            </a:pPr>
            <a:r>
              <a:rPr lang="zh-CN" altLang="en-US" dirty="0"/>
              <a:t>多层表示的</a:t>
            </a:r>
            <a:r>
              <a:rPr lang="zh-CN" altLang="en-US" dirty="0" smtClean="0"/>
              <a:t>学习</a:t>
            </a:r>
            <a:endParaRPr lang="zh-CN" altLang="en-US" dirty="0"/>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26</a:t>
            </a:fld>
            <a:endParaRPr lang="zh-CN" altLang="en-US" dirty="0"/>
          </a:p>
        </p:txBody>
      </p:sp>
    </p:spTree>
    <p:extLst>
      <p:ext uri="{BB962C8B-B14F-4D97-AF65-F5344CB8AC3E}">
        <p14:creationId xmlns:p14="http://schemas.microsoft.com/office/powerpoint/2010/main" val="3154044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1EF3026-A9E6-4741-B124-C117FA6AB8AF}" type="slidenum">
              <a:rPr lang="zh-CN" altLang="en-US" smtClean="0"/>
              <a:t>27</a:t>
            </a:fld>
            <a:endParaRPr lang="zh-CN" altLang="en-US"/>
          </a:p>
        </p:txBody>
      </p:sp>
      <p:sp>
        <p:nvSpPr>
          <p:cNvPr id="3" name="文本框 2"/>
          <p:cNvSpPr txBox="1"/>
          <p:nvPr/>
        </p:nvSpPr>
        <p:spPr>
          <a:xfrm>
            <a:off x="4472138" y="2929021"/>
            <a:ext cx="3416320" cy="646331"/>
          </a:xfrm>
          <a:prstGeom prst="rect">
            <a:avLst/>
          </a:prstGeom>
          <a:noFill/>
        </p:spPr>
        <p:txBody>
          <a:bodyPr wrap="none" rtlCol="0">
            <a:spAutoFit/>
          </a:bodyPr>
          <a:lstStyle/>
          <a:p>
            <a:r>
              <a:rPr lang="zh-CN" altLang="en-US" sz="3600" dirty="0" smtClean="0">
                <a:latin typeface="华文行楷" panose="02010800040101010101" pitchFamily="2" charset="-122"/>
                <a:ea typeface="华文行楷" panose="02010800040101010101" pitchFamily="2" charset="-122"/>
              </a:rPr>
              <a:t>谢谢各位</a:t>
            </a:r>
            <a:r>
              <a:rPr lang="zh-CN" altLang="en-US" sz="3600" dirty="0" smtClean="0">
                <a:latin typeface="华文行楷" panose="02010800040101010101" pitchFamily="2" charset="-122"/>
                <a:ea typeface="华文行楷" panose="02010800040101010101" pitchFamily="2" charset="-122"/>
              </a:rPr>
              <a:t>专家！</a:t>
            </a:r>
            <a:endParaRPr lang="zh-CN" altLang="en-US" sz="36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355453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选题背景及意义</a:t>
            </a:r>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3</a:t>
            </a:fld>
            <a:endParaRPr lang="zh-CN" altLang="en-US" dirty="0"/>
          </a:p>
        </p:txBody>
      </p:sp>
      <p:sp>
        <p:nvSpPr>
          <p:cNvPr id="11" name="内容占位符 10"/>
          <p:cNvSpPr>
            <a:spLocks noGrp="1"/>
          </p:cNvSpPr>
          <p:nvPr>
            <p:ph idx="1"/>
          </p:nvPr>
        </p:nvSpPr>
        <p:spPr>
          <a:xfrm>
            <a:off x="1012372" y="2211650"/>
            <a:ext cx="4550228" cy="2883790"/>
          </a:xfrm>
        </p:spPr>
        <p:txBody>
          <a:bodyPr/>
          <a:lstStyle/>
          <a:p>
            <a:r>
              <a:rPr lang="zh-CN" altLang="en-US" dirty="0" smtClean="0"/>
              <a:t>淘</a:t>
            </a:r>
            <a:r>
              <a:rPr lang="zh-CN" altLang="en-US" dirty="0"/>
              <a:t>宝：在线商品超过</a:t>
            </a:r>
            <a:r>
              <a:rPr lang="en-US" altLang="zh-CN" dirty="0"/>
              <a:t>8.8</a:t>
            </a:r>
            <a:r>
              <a:rPr lang="zh-CN" altLang="en-US" dirty="0"/>
              <a:t>亿，每天交易数千万笔，产生约</a:t>
            </a:r>
            <a:r>
              <a:rPr lang="en-US" altLang="zh-CN" dirty="0"/>
              <a:t>20TB</a:t>
            </a:r>
            <a:r>
              <a:rPr lang="zh-CN" altLang="en-US" dirty="0"/>
              <a:t>数据</a:t>
            </a:r>
            <a:r>
              <a:rPr lang="zh-CN" altLang="en-US" dirty="0" smtClean="0"/>
              <a:t>；</a:t>
            </a:r>
            <a:endParaRPr lang="en-US" altLang="zh-CN" dirty="0" smtClean="0"/>
          </a:p>
          <a:p>
            <a:r>
              <a:rPr lang="en-US" altLang="zh-CN" dirty="0" smtClean="0"/>
              <a:t>AT&amp;T</a:t>
            </a:r>
            <a:r>
              <a:rPr lang="zh-CN" altLang="en-US" dirty="0"/>
              <a:t>的网络每天流动</a:t>
            </a:r>
            <a:r>
              <a:rPr lang="en-US" altLang="zh-CN" dirty="0"/>
              <a:t>16PB</a:t>
            </a:r>
            <a:r>
              <a:rPr lang="zh-CN" altLang="en-US" dirty="0"/>
              <a:t>的数据</a:t>
            </a:r>
            <a:endParaRPr lang="en-US" altLang="zh-CN" dirty="0"/>
          </a:p>
          <a:p>
            <a:r>
              <a:rPr lang="en-US" altLang="zh-CN" dirty="0"/>
              <a:t>Google</a:t>
            </a:r>
            <a:r>
              <a:rPr lang="zh-CN" altLang="en-US" dirty="0"/>
              <a:t>每月处理数据超过</a:t>
            </a:r>
            <a:r>
              <a:rPr lang="en-US" altLang="zh-CN" dirty="0"/>
              <a:t>400PB</a:t>
            </a:r>
            <a:r>
              <a:rPr lang="zh-CN" altLang="en-US" dirty="0" smtClean="0"/>
              <a:t>；</a:t>
            </a:r>
            <a:endParaRPr lang="en-US" altLang="zh-CN" dirty="0" smtClean="0"/>
          </a:p>
          <a:p>
            <a:r>
              <a:rPr lang="en-US" altLang="zh-CN" dirty="0"/>
              <a:t>IDC</a:t>
            </a:r>
            <a:r>
              <a:rPr lang="zh-CN" altLang="en-US" dirty="0" smtClean="0"/>
              <a:t>预计到</a:t>
            </a:r>
            <a:r>
              <a:rPr lang="en-US" altLang="zh-CN" dirty="0"/>
              <a:t>2020</a:t>
            </a:r>
            <a:r>
              <a:rPr lang="zh-CN" altLang="en-US" dirty="0"/>
              <a:t>年，数字宇宙将超出预期达到</a:t>
            </a:r>
            <a:r>
              <a:rPr lang="en-US" altLang="zh-CN" dirty="0"/>
              <a:t>40 ZB</a:t>
            </a:r>
            <a:r>
              <a:rPr lang="zh-CN" altLang="en-US" dirty="0"/>
              <a:t>。</a:t>
            </a:r>
            <a:endParaRPr lang="en-US" altLang="zh-CN" dirty="0"/>
          </a:p>
          <a:p>
            <a:endParaRPr lang="zh-CN" altLang="en-US" dirty="0"/>
          </a:p>
        </p:txBody>
      </p:sp>
      <p:sp>
        <p:nvSpPr>
          <p:cNvPr id="13" name="矩形 12"/>
          <p:cNvSpPr/>
          <p:nvPr/>
        </p:nvSpPr>
        <p:spPr>
          <a:xfrm>
            <a:off x="1024128" y="6283522"/>
            <a:ext cx="2783134" cy="261610"/>
          </a:xfrm>
          <a:prstGeom prst="rect">
            <a:avLst/>
          </a:prstGeom>
        </p:spPr>
        <p:txBody>
          <a:bodyPr wrap="none">
            <a:spAutoFit/>
          </a:bodyPr>
          <a:lstStyle/>
          <a:p>
            <a:r>
              <a:rPr lang="zh-CN" altLang="en-US" sz="1100" dirty="0"/>
              <a:t>数据来源于</a:t>
            </a:r>
            <a:r>
              <a:rPr lang="zh-CN" altLang="en-US" sz="1100" dirty="0" smtClean="0"/>
              <a:t>国际数据公司（</a:t>
            </a:r>
            <a:r>
              <a:rPr lang="en-US" altLang="zh-CN" sz="1100" dirty="0" smtClean="0"/>
              <a:t>IDC</a:t>
            </a:r>
            <a:r>
              <a:rPr lang="zh-CN" altLang="en-US" sz="1100" dirty="0" smtClean="0"/>
              <a:t>）研究报告</a:t>
            </a:r>
            <a:endParaRPr lang="zh-CN" altLang="en-US" sz="1100" dirty="0"/>
          </a:p>
        </p:txBody>
      </p:sp>
      <p:sp>
        <p:nvSpPr>
          <p:cNvPr id="14" name="矩形 13"/>
          <p:cNvSpPr/>
          <p:nvPr/>
        </p:nvSpPr>
        <p:spPr>
          <a:xfrm>
            <a:off x="1012372" y="4800458"/>
            <a:ext cx="4477508" cy="369332"/>
          </a:xfrm>
          <a:prstGeom prst="rect">
            <a:avLst/>
          </a:prstGeom>
        </p:spPr>
        <p:txBody>
          <a:bodyPr wrap="none">
            <a:spAutoFit/>
          </a:bodyPr>
          <a:lstStyle/>
          <a:p>
            <a:r>
              <a:rPr lang="en-US" altLang="zh-CN" dirty="0" smtClean="0">
                <a:solidFill>
                  <a:schemeClr val="accent2">
                    <a:lumMod val="75000"/>
                  </a:schemeClr>
                </a:solidFill>
              </a:rPr>
              <a:t>1024TB=1PB</a:t>
            </a:r>
            <a:r>
              <a:rPr lang="zh-CN" altLang="en-US" dirty="0" smtClean="0">
                <a:solidFill>
                  <a:schemeClr val="accent2">
                    <a:lumMod val="75000"/>
                  </a:schemeClr>
                </a:solidFill>
              </a:rPr>
              <a:t>；</a:t>
            </a:r>
            <a:r>
              <a:rPr lang="en-US" altLang="zh-CN" dirty="0" smtClean="0">
                <a:solidFill>
                  <a:schemeClr val="accent2">
                    <a:lumMod val="75000"/>
                  </a:schemeClr>
                </a:solidFill>
              </a:rPr>
              <a:t>1024PB=1EB</a:t>
            </a:r>
            <a:r>
              <a:rPr lang="zh-CN" altLang="en-US" dirty="0" smtClean="0">
                <a:solidFill>
                  <a:schemeClr val="accent2">
                    <a:lumMod val="75000"/>
                  </a:schemeClr>
                </a:solidFill>
              </a:rPr>
              <a:t>；</a:t>
            </a:r>
            <a:r>
              <a:rPr lang="en-US" altLang="zh-CN" dirty="0" smtClean="0">
                <a:solidFill>
                  <a:schemeClr val="accent2">
                    <a:lumMod val="75000"/>
                  </a:schemeClr>
                </a:solidFill>
              </a:rPr>
              <a:t>1024EB=1ZB</a:t>
            </a:r>
            <a:endParaRPr lang="zh-CN" altLang="en-US" dirty="0">
              <a:solidFill>
                <a:schemeClr val="accent2">
                  <a:lumMod val="75000"/>
                </a:schemeClr>
              </a:solidFill>
            </a:endParaRPr>
          </a:p>
        </p:txBody>
      </p:sp>
      <p:sp>
        <p:nvSpPr>
          <p:cNvPr id="3" name="矩形 2"/>
          <p:cNvSpPr/>
          <p:nvPr/>
        </p:nvSpPr>
        <p:spPr>
          <a:xfrm>
            <a:off x="1012372" y="2084833"/>
            <a:ext cx="4550228" cy="308495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矩形 14"/>
          <p:cNvSpPr/>
          <p:nvPr/>
        </p:nvSpPr>
        <p:spPr>
          <a:xfrm>
            <a:off x="6444343" y="2084832"/>
            <a:ext cx="4550228" cy="22259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文本框 6"/>
          <p:cNvSpPr txBox="1"/>
          <p:nvPr/>
        </p:nvSpPr>
        <p:spPr>
          <a:xfrm>
            <a:off x="2231570" y="5238841"/>
            <a:ext cx="2307771" cy="523220"/>
          </a:xfrm>
          <a:prstGeom prst="rect">
            <a:avLst/>
          </a:prstGeom>
          <a:noFill/>
        </p:spPr>
        <p:txBody>
          <a:bodyPr wrap="square" rtlCol="0">
            <a:spAutoFit/>
          </a:bodyPr>
          <a:lstStyle/>
          <a:p>
            <a:r>
              <a:rPr lang="zh-CN" altLang="en-US" sz="2800" b="1" dirty="0">
                <a:solidFill>
                  <a:srgbClr val="FF0000"/>
                </a:solidFill>
                <a:latin typeface="仿宋" panose="02010609060101010101" pitchFamily="49" charset="-122"/>
                <a:ea typeface="仿宋" panose="02010609060101010101" pitchFamily="49" charset="-122"/>
              </a:rPr>
              <a:t>体量</a:t>
            </a:r>
            <a:r>
              <a:rPr lang="zh-CN" altLang="en-US" sz="2800" b="1" dirty="0" smtClean="0">
                <a:solidFill>
                  <a:srgbClr val="FF0000"/>
                </a:solidFill>
                <a:latin typeface="仿宋" panose="02010609060101010101" pitchFamily="49" charset="-122"/>
                <a:ea typeface="仿宋" panose="02010609060101010101" pitchFamily="49" charset="-122"/>
              </a:rPr>
              <a:t>大</a:t>
            </a:r>
            <a:endParaRPr lang="zh-CN" altLang="en-US" sz="2800" b="1" dirty="0">
              <a:solidFill>
                <a:srgbClr val="FF000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16" name="内容占位符 10"/>
              <p:cNvSpPr txBox="1">
                <a:spLocks/>
              </p:cNvSpPr>
              <p:nvPr/>
            </p:nvSpPr>
            <p:spPr>
              <a:xfrm>
                <a:off x="6444343" y="2242855"/>
                <a:ext cx="4550228" cy="288379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en-US" dirty="0" smtClean="0"/>
                  <a:t>人类的基因的碱基对大约有</a:t>
                </a:r>
                <a:r>
                  <a:rPr lang="en-US" altLang="zh-CN" dirty="0" smtClean="0"/>
                  <a:t>30</a:t>
                </a:r>
                <a:r>
                  <a:rPr lang="zh-CN" altLang="en-US" dirty="0" smtClean="0"/>
                  <a:t>亿个，而控制某种疾病的碱基对只有几个或几十个；</a:t>
                </a:r>
                <a:endParaRPr lang="en-US" altLang="zh-CN" dirty="0" smtClean="0"/>
              </a:p>
              <a:p>
                <a:r>
                  <a:rPr lang="zh-CN" altLang="en-US" dirty="0"/>
                  <a:t>一</a:t>
                </a:r>
                <a:r>
                  <a:rPr lang="zh-CN" altLang="en-US" dirty="0" smtClean="0"/>
                  <a:t>张</a:t>
                </a:r>
                <a:r>
                  <a:rPr lang="zh-CN" altLang="en-US" dirty="0"/>
                  <a:t>分辨率</a:t>
                </a:r>
                <a:r>
                  <a:rPr lang="zh-CN" altLang="en-US" dirty="0" smtClean="0"/>
                  <a:t>为</a:t>
                </a:r>
                <a14:m>
                  <m:oMath xmlns:m="http://schemas.openxmlformats.org/officeDocument/2006/math">
                    <m:r>
                      <a:rPr lang="en-US" altLang="zh-CN" b="0" i="1" dirty="0" smtClean="0">
                        <a:latin typeface="Cambria Math" panose="02040503050406030204" pitchFamily="18" charset="0"/>
                      </a:rPr>
                      <m:t>1024×800</m:t>
                    </m:r>
                  </m:oMath>
                </a14:m>
                <a:r>
                  <a:rPr lang="zh-CN" altLang="en-US" dirty="0" smtClean="0"/>
                  <a:t>的灰度图片转换为一个向量就有</a:t>
                </a:r>
                <a:r>
                  <a:rPr lang="en-US" altLang="zh-CN" dirty="0" smtClean="0"/>
                  <a:t>819200</a:t>
                </a:r>
                <a:r>
                  <a:rPr lang="zh-CN" altLang="en-US" dirty="0" smtClean="0"/>
                  <a:t>维。</a:t>
                </a:r>
                <a:endParaRPr lang="zh-CN" altLang="en-US" dirty="0"/>
              </a:p>
            </p:txBody>
          </p:sp>
        </mc:Choice>
        <mc:Fallback xmlns="">
          <p:sp>
            <p:nvSpPr>
              <p:cNvPr id="16" name="内容占位符 10"/>
              <p:cNvSpPr txBox="1">
                <a:spLocks noRot="1" noChangeAspect="1" noMove="1" noResize="1" noEditPoints="1" noAdjustHandles="1" noChangeArrowheads="1" noChangeShapeType="1" noTextEdit="1"/>
              </p:cNvSpPr>
              <p:nvPr/>
            </p:nvSpPr>
            <p:spPr>
              <a:xfrm>
                <a:off x="6444343" y="2242855"/>
                <a:ext cx="4550228" cy="2883790"/>
              </a:xfrm>
              <a:prstGeom prst="rect">
                <a:avLst/>
              </a:prstGeom>
              <a:blipFill rotWithShape="0">
                <a:blip r:embed="rId3"/>
                <a:stretch>
                  <a:fillRect l="-669" t="-2748" r="-5622"/>
                </a:stretch>
              </a:blipFill>
            </p:spPr>
            <p:txBody>
              <a:bodyPr/>
              <a:lstStyle/>
              <a:p>
                <a:r>
                  <a:rPr lang="zh-CN" altLang="en-US">
                    <a:noFill/>
                  </a:rPr>
                  <a:t> </a:t>
                </a:r>
              </a:p>
            </p:txBody>
          </p:sp>
        </mc:Fallback>
      </mc:AlternateContent>
      <p:sp>
        <p:nvSpPr>
          <p:cNvPr id="17" name="文本框 16"/>
          <p:cNvSpPr txBox="1"/>
          <p:nvPr/>
        </p:nvSpPr>
        <p:spPr>
          <a:xfrm>
            <a:off x="7892141" y="4335635"/>
            <a:ext cx="2307771" cy="523220"/>
          </a:xfrm>
          <a:prstGeom prst="rect">
            <a:avLst/>
          </a:prstGeom>
          <a:noFill/>
        </p:spPr>
        <p:txBody>
          <a:bodyPr wrap="square" rtlCol="0">
            <a:spAutoFit/>
          </a:bodyPr>
          <a:lstStyle/>
          <a:p>
            <a:r>
              <a:rPr lang="zh-CN" altLang="en-US" sz="2800" b="1" dirty="0" smtClean="0">
                <a:solidFill>
                  <a:srgbClr val="FF0000"/>
                </a:solidFill>
                <a:latin typeface="仿宋" panose="02010609060101010101" pitchFamily="49" charset="-122"/>
                <a:ea typeface="仿宋" panose="02010609060101010101" pitchFamily="49" charset="-122"/>
              </a:rPr>
              <a:t>维度高</a:t>
            </a:r>
            <a:endParaRPr lang="zh-CN" altLang="en-US" sz="2800" b="1" dirty="0">
              <a:solidFill>
                <a:srgbClr val="FF0000"/>
              </a:solidFill>
              <a:latin typeface="仿宋" panose="02010609060101010101" pitchFamily="49" charset="-122"/>
              <a:ea typeface="仿宋" panose="02010609060101010101" pitchFamily="49" charset="-122"/>
            </a:endParaRPr>
          </a:p>
        </p:txBody>
      </p:sp>
      <p:sp>
        <p:nvSpPr>
          <p:cNvPr id="8" name="文本框 7"/>
          <p:cNvSpPr txBox="1"/>
          <p:nvPr/>
        </p:nvSpPr>
        <p:spPr>
          <a:xfrm>
            <a:off x="6785080" y="5053835"/>
            <a:ext cx="3262432" cy="461665"/>
          </a:xfrm>
          <a:prstGeom prst="rect">
            <a:avLst/>
          </a:prstGeom>
          <a:noFill/>
        </p:spPr>
        <p:txBody>
          <a:bodyPr wrap="none" rtlCol="0">
            <a:spAutoFit/>
          </a:bodyPr>
          <a:lstStyle/>
          <a:p>
            <a:r>
              <a:rPr lang="zh-CN" altLang="en-US" sz="2400" dirty="0" smtClean="0"/>
              <a:t>数据分析技术尤为重要</a:t>
            </a:r>
            <a:endParaRPr lang="zh-CN" altLang="en-US" sz="2400" dirty="0"/>
          </a:p>
        </p:txBody>
      </p:sp>
      <p:sp>
        <p:nvSpPr>
          <p:cNvPr id="20" name="文本框 19"/>
          <p:cNvSpPr txBox="1"/>
          <p:nvPr/>
        </p:nvSpPr>
        <p:spPr>
          <a:xfrm>
            <a:off x="5960361" y="5877655"/>
            <a:ext cx="5195012" cy="369332"/>
          </a:xfrm>
          <a:prstGeom prst="rect">
            <a:avLst/>
          </a:prstGeom>
          <a:noFill/>
        </p:spPr>
        <p:txBody>
          <a:bodyPr wrap="none" rtlCol="0">
            <a:spAutoFit/>
          </a:bodyPr>
          <a:lstStyle/>
          <a:p>
            <a:r>
              <a:rPr lang="zh-CN" altLang="en-US" b="1" dirty="0" smtClean="0"/>
              <a:t>实际应用</a:t>
            </a:r>
            <a:r>
              <a:rPr lang="zh-CN" altLang="en-US" dirty="0" smtClean="0"/>
              <a:t>：</a:t>
            </a:r>
            <a:r>
              <a:rPr lang="en-US" altLang="zh-CN" dirty="0" smtClean="0"/>
              <a:t>Miner on Web</a:t>
            </a:r>
            <a:r>
              <a:rPr lang="zh-CN" altLang="en-US" dirty="0" smtClean="0"/>
              <a:t>数据挖掘系统项目的需要</a:t>
            </a:r>
            <a:endParaRPr lang="zh-CN" altLang="en-US" dirty="0"/>
          </a:p>
        </p:txBody>
      </p:sp>
    </p:spTree>
    <p:extLst>
      <p:ext uri="{BB962C8B-B14F-4D97-AF65-F5344CB8AC3E}">
        <p14:creationId xmlns:p14="http://schemas.microsoft.com/office/powerpoint/2010/main" val="1898239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选题背景及意义</a:t>
            </a:r>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4</a:t>
            </a:fld>
            <a:endParaRPr lang="zh-CN" altLang="en-US" dirty="0"/>
          </a:p>
        </p:txBody>
      </p:sp>
      <p:sp>
        <p:nvSpPr>
          <p:cNvPr id="11" name="内容占位符 10"/>
          <p:cNvSpPr>
            <a:spLocks noGrp="1"/>
          </p:cNvSpPr>
          <p:nvPr>
            <p:ph idx="1"/>
          </p:nvPr>
        </p:nvSpPr>
        <p:spPr>
          <a:xfrm>
            <a:off x="1012372" y="2211650"/>
            <a:ext cx="4550228" cy="2883790"/>
          </a:xfrm>
        </p:spPr>
        <p:txBody>
          <a:bodyPr/>
          <a:lstStyle/>
          <a:p>
            <a:r>
              <a:rPr lang="zh-CN" altLang="en-US" dirty="0" smtClean="0"/>
              <a:t>淘</a:t>
            </a:r>
            <a:r>
              <a:rPr lang="zh-CN" altLang="en-US" dirty="0"/>
              <a:t>宝：在线商品超过</a:t>
            </a:r>
            <a:r>
              <a:rPr lang="en-US" altLang="zh-CN" dirty="0"/>
              <a:t>8.8</a:t>
            </a:r>
            <a:r>
              <a:rPr lang="zh-CN" altLang="en-US" dirty="0"/>
              <a:t>亿，每天交易数千万笔，产生约</a:t>
            </a:r>
            <a:r>
              <a:rPr lang="en-US" altLang="zh-CN" dirty="0"/>
              <a:t>20TB</a:t>
            </a:r>
            <a:r>
              <a:rPr lang="zh-CN" altLang="en-US" dirty="0"/>
              <a:t>数据</a:t>
            </a:r>
            <a:r>
              <a:rPr lang="zh-CN" altLang="en-US" dirty="0" smtClean="0"/>
              <a:t>；</a:t>
            </a:r>
            <a:endParaRPr lang="en-US" altLang="zh-CN" dirty="0" smtClean="0"/>
          </a:p>
          <a:p>
            <a:r>
              <a:rPr lang="en-US" altLang="zh-CN" dirty="0" smtClean="0"/>
              <a:t>AT&amp;T</a:t>
            </a:r>
            <a:r>
              <a:rPr lang="zh-CN" altLang="en-US" dirty="0"/>
              <a:t>的网络每天流动</a:t>
            </a:r>
            <a:r>
              <a:rPr lang="en-US" altLang="zh-CN" dirty="0"/>
              <a:t>16PB</a:t>
            </a:r>
            <a:r>
              <a:rPr lang="zh-CN" altLang="en-US" dirty="0"/>
              <a:t>的数据</a:t>
            </a:r>
            <a:endParaRPr lang="en-US" altLang="zh-CN" dirty="0"/>
          </a:p>
          <a:p>
            <a:r>
              <a:rPr lang="en-US" altLang="zh-CN" dirty="0"/>
              <a:t>Google</a:t>
            </a:r>
            <a:r>
              <a:rPr lang="zh-CN" altLang="en-US" dirty="0"/>
              <a:t>每月处理数据超过</a:t>
            </a:r>
            <a:r>
              <a:rPr lang="en-US" altLang="zh-CN" dirty="0"/>
              <a:t>400PB</a:t>
            </a:r>
            <a:r>
              <a:rPr lang="zh-CN" altLang="en-US" dirty="0" smtClean="0"/>
              <a:t>；</a:t>
            </a:r>
            <a:endParaRPr lang="en-US" altLang="zh-CN" dirty="0" smtClean="0"/>
          </a:p>
          <a:p>
            <a:r>
              <a:rPr lang="en-US" altLang="zh-CN" dirty="0"/>
              <a:t>IDC</a:t>
            </a:r>
            <a:r>
              <a:rPr lang="zh-CN" altLang="en-US" dirty="0" smtClean="0"/>
              <a:t>预计到</a:t>
            </a:r>
            <a:r>
              <a:rPr lang="en-US" altLang="zh-CN" dirty="0"/>
              <a:t>2020</a:t>
            </a:r>
            <a:r>
              <a:rPr lang="zh-CN" altLang="en-US" dirty="0"/>
              <a:t>年，数字宇宙将超出预期达到</a:t>
            </a:r>
            <a:r>
              <a:rPr lang="en-US" altLang="zh-CN" dirty="0"/>
              <a:t>40 ZB</a:t>
            </a:r>
            <a:r>
              <a:rPr lang="zh-CN" altLang="en-US" dirty="0"/>
              <a:t>。</a:t>
            </a:r>
            <a:endParaRPr lang="en-US" altLang="zh-CN" dirty="0"/>
          </a:p>
          <a:p>
            <a:endParaRPr lang="zh-CN" altLang="en-US" dirty="0"/>
          </a:p>
        </p:txBody>
      </p:sp>
      <p:sp>
        <p:nvSpPr>
          <p:cNvPr id="13" name="矩形 12"/>
          <p:cNvSpPr/>
          <p:nvPr/>
        </p:nvSpPr>
        <p:spPr>
          <a:xfrm>
            <a:off x="1024128" y="6283522"/>
            <a:ext cx="2783134" cy="261610"/>
          </a:xfrm>
          <a:prstGeom prst="rect">
            <a:avLst/>
          </a:prstGeom>
        </p:spPr>
        <p:txBody>
          <a:bodyPr wrap="none">
            <a:spAutoFit/>
          </a:bodyPr>
          <a:lstStyle/>
          <a:p>
            <a:r>
              <a:rPr lang="zh-CN" altLang="en-US" sz="1100" dirty="0"/>
              <a:t>数据来源于</a:t>
            </a:r>
            <a:r>
              <a:rPr lang="zh-CN" altLang="en-US" sz="1100" dirty="0" smtClean="0"/>
              <a:t>国际数据公司（</a:t>
            </a:r>
            <a:r>
              <a:rPr lang="en-US" altLang="zh-CN" sz="1100" dirty="0" smtClean="0"/>
              <a:t>IDC</a:t>
            </a:r>
            <a:r>
              <a:rPr lang="zh-CN" altLang="en-US" sz="1100" dirty="0" smtClean="0"/>
              <a:t>）研究报告</a:t>
            </a:r>
            <a:endParaRPr lang="zh-CN" altLang="en-US" sz="1100" dirty="0"/>
          </a:p>
        </p:txBody>
      </p:sp>
      <p:sp>
        <p:nvSpPr>
          <p:cNvPr id="14" name="矩形 13"/>
          <p:cNvSpPr/>
          <p:nvPr/>
        </p:nvSpPr>
        <p:spPr>
          <a:xfrm>
            <a:off x="1012372" y="4800458"/>
            <a:ext cx="4477508" cy="369332"/>
          </a:xfrm>
          <a:prstGeom prst="rect">
            <a:avLst/>
          </a:prstGeom>
        </p:spPr>
        <p:txBody>
          <a:bodyPr wrap="none">
            <a:spAutoFit/>
          </a:bodyPr>
          <a:lstStyle/>
          <a:p>
            <a:r>
              <a:rPr lang="en-US" altLang="zh-CN" dirty="0" smtClean="0">
                <a:solidFill>
                  <a:schemeClr val="accent2">
                    <a:lumMod val="75000"/>
                  </a:schemeClr>
                </a:solidFill>
              </a:rPr>
              <a:t>1024TB=1PB</a:t>
            </a:r>
            <a:r>
              <a:rPr lang="zh-CN" altLang="en-US" dirty="0" smtClean="0">
                <a:solidFill>
                  <a:schemeClr val="accent2">
                    <a:lumMod val="75000"/>
                  </a:schemeClr>
                </a:solidFill>
              </a:rPr>
              <a:t>；</a:t>
            </a:r>
            <a:r>
              <a:rPr lang="en-US" altLang="zh-CN" dirty="0" smtClean="0">
                <a:solidFill>
                  <a:schemeClr val="accent2">
                    <a:lumMod val="75000"/>
                  </a:schemeClr>
                </a:solidFill>
              </a:rPr>
              <a:t>1024PB=1EB</a:t>
            </a:r>
            <a:r>
              <a:rPr lang="zh-CN" altLang="en-US" dirty="0" smtClean="0">
                <a:solidFill>
                  <a:schemeClr val="accent2">
                    <a:lumMod val="75000"/>
                  </a:schemeClr>
                </a:solidFill>
              </a:rPr>
              <a:t>；</a:t>
            </a:r>
            <a:r>
              <a:rPr lang="en-US" altLang="zh-CN" dirty="0" smtClean="0">
                <a:solidFill>
                  <a:schemeClr val="accent2">
                    <a:lumMod val="75000"/>
                  </a:schemeClr>
                </a:solidFill>
              </a:rPr>
              <a:t>1024EB=1ZB</a:t>
            </a:r>
            <a:endParaRPr lang="zh-CN" altLang="en-US" dirty="0">
              <a:solidFill>
                <a:schemeClr val="accent2">
                  <a:lumMod val="75000"/>
                </a:schemeClr>
              </a:solidFill>
            </a:endParaRPr>
          </a:p>
        </p:txBody>
      </p:sp>
      <p:sp>
        <p:nvSpPr>
          <p:cNvPr id="3" name="矩形 2"/>
          <p:cNvSpPr/>
          <p:nvPr/>
        </p:nvSpPr>
        <p:spPr>
          <a:xfrm>
            <a:off x="1012372" y="2084833"/>
            <a:ext cx="4550228" cy="308495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矩形 14"/>
          <p:cNvSpPr/>
          <p:nvPr/>
        </p:nvSpPr>
        <p:spPr>
          <a:xfrm>
            <a:off x="6444343" y="2084832"/>
            <a:ext cx="4550228" cy="22259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文本框 6"/>
          <p:cNvSpPr txBox="1"/>
          <p:nvPr/>
        </p:nvSpPr>
        <p:spPr>
          <a:xfrm>
            <a:off x="2231570" y="5238841"/>
            <a:ext cx="2307771" cy="523220"/>
          </a:xfrm>
          <a:prstGeom prst="rect">
            <a:avLst/>
          </a:prstGeom>
          <a:noFill/>
        </p:spPr>
        <p:txBody>
          <a:bodyPr wrap="square" rtlCol="0">
            <a:spAutoFit/>
          </a:bodyPr>
          <a:lstStyle/>
          <a:p>
            <a:r>
              <a:rPr lang="zh-CN" altLang="en-US" sz="2800" b="1" dirty="0">
                <a:solidFill>
                  <a:srgbClr val="FF0000"/>
                </a:solidFill>
                <a:latin typeface="仿宋" panose="02010609060101010101" pitchFamily="49" charset="-122"/>
                <a:ea typeface="仿宋" panose="02010609060101010101" pitchFamily="49" charset="-122"/>
              </a:rPr>
              <a:t>体量</a:t>
            </a:r>
            <a:r>
              <a:rPr lang="zh-CN" altLang="en-US" sz="2800" b="1" dirty="0" smtClean="0">
                <a:solidFill>
                  <a:srgbClr val="FF0000"/>
                </a:solidFill>
                <a:latin typeface="仿宋" panose="02010609060101010101" pitchFamily="49" charset="-122"/>
                <a:ea typeface="仿宋" panose="02010609060101010101" pitchFamily="49" charset="-122"/>
              </a:rPr>
              <a:t>大</a:t>
            </a:r>
            <a:endParaRPr lang="zh-CN" altLang="en-US" sz="2800" b="1" dirty="0">
              <a:solidFill>
                <a:srgbClr val="FF000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16" name="内容占位符 10"/>
              <p:cNvSpPr txBox="1">
                <a:spLocks/>
              </p:cNvSpPr>
              <p:nvPr/>
            </p:nvSpPr>
            <p:spPr>
              <a:xfrm>
                <a:off x="6444343" y="2242855"/>
                <a:ext cx="4550228" cy="189371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en-US" dirty="0" smtClean="0"/>
                  <a:t>人类的基因的碱基对大约有</a:t>
                </a:r>
                <a:r>
                  <a:rPr lang="en-US" altLang="zh-CN" dirty="0" smtClean="0"/>
                  <a:t>30</a:t>
                </a:r>
                <a:r>
                  <a:rPr lang="zh-CN" altLang="en-US" dirty="0" smtClean="0"/>
                  <a:t>亿个，而控制某种疾病的碱基对只有几个或几十个；</a:t>
                </a:r>
                <a:endParaRPr lang="en-US" altLang="zh-CN" dirty="0" smtClean="0"/>
              </a:p>
              <a:p>
                <a:r>
                  <a:rPr lang="zh-CN" altLang="en-US" dirty="0"/>
                  <a:t>一</a:t>
                </a:r>
                <a:r>
                  <a:rPr lang="zh-CN" altLang="en-US" dirty="0" smtClean="0"/>
                  <a:t>张</a:t>
                </a:r>
                <a:r>
                  <a:rPr lang="zh-CN" altLang="en-US" dirty="0"/>
                  <a:t>分辨率</a:t>
                </a:r>
                <a:r>
                  <a:rPr lang="zh-CN" altLang="en-US" dirty="0" smtClean="0"/>
                  <a:t>为</a:t>
                </a:r>
                <a14:m>
                  <m:oMath xmlns:m="http://schemas.openxmlformats.org/officeDocument/2006/math">
                    <m:r>
                      <a:rPr lang="en-US" altLang="zh-CN" b="0" i="1" dirty="0" smtClean="0">
                        <a:latin typeface="Cambria Math" panose="02040503050406030204" pitchFamily="18" charset="0"/>
                      </a:rPr>
                      <m:t>1024×800</m:t>
                    </m:r>
                  </m:oMath>
                </a14:m>
                <a:r>
                  <a:rPr lang="zh-CN" altLang="en-US" dirty="0" smtClean="0"/>
                  <a:t>的灰度图片转换为一个向量就有</a:t>
                </a:r>
                <a:r>
                  <a:rPr lang="en-US" altLang="zh-CN" dirty="0" smtClean="0"/>
                  <a:t>819200</a:t>
                </a:r>
                <a:r>
                  <a:rPr lang="zh-CN" altLang="en-US" dirty="0" smtClean="0"/>
                  <a:t>维。</a:t>
                </a:r>
                <a:endParaRPr lang="zh-CN" altLang="en-US" dirty="0"/>
              </a:p>
            </p:txBody>
          </p:sp>
        </mc:Choice>
        <mc:Fallback xmlns="">
          <p:sp>
            <p:nvSpPr>
              <p:cNvPr id="16" name="内容占位符 10"/>
              <p:cNvSpPr txBox="1">
                <a:spLocks noRot="1" noChangeAspect="1" noMove="1" noResize="1" noEditPoints="1" noAdjustHandles="1" noChangeArrowheads="1" noChangeShapeType="1" noTextEdit="1"/>
              </p:cNvSpPr>
              <p:nvPr/>
            </p:nvSpPr>
            <p:spPr>
              <a:xfrm>
                <a:off x="6444343" y="2242855"/>
                <a:ext cx="4550228" cy="1893716"/>
              </a:xfrm>
              <a:prstGeom prst="rect">
                <a:avLst/>
              </a:prstGeom>
              <a:blipFill rotWithShape="0">
                <a:blip r:embed="rId3"/>
                <a:stretch>
                  <a:fillRect l="-669" t="-4180" r="-5622" b="-322"/>
                </a:stretch>
              </a:blipFill>
            </p:spPr>
            <p:txBody>
              <a:bodyPr/>
              <a:lstStyle/>
              <a:p>
                <a:r>
                  <a:rPr lang="zh-CN" altLang="en-US">
                    <a:noFill/>
                  </a:rPr>
                  <a:t> </a:t>
                </a:r>
              </a:p>
            </p:txBody>
          </p:sp>
        </mc:Fallback>
      </mc:AlternateContent>
      <p:sp>
        <p:nvSpPr>
          <p:cNvPr id="17" name="文本框 16"/>
          <p:cNvSpPr txBox="1"/>
          <p:nvPr/>
        </p:nvSpPr>
        <p:spPr>
          <a:xfrm>
            <a:off x="7892141" y="4335635"/>
            <a:ext cx="2307771" cy="523220"/>
          </a:xfrm>
          <a:prstGeom prst="rect">
            <a:avLst/>
          </a:prstGeom>
          <a:noFill/>
        </p:spPr>
        <p:txBody>
          <a:bodyPr wrap="square" rtlCol="0">
            <a:spAutoFit/>
          </a:bodyPr>
          <a:lstStyle/>
          <a:p>
            <a:r>
              <a:rPr lang="zh-CN" altLang="en-US" sz="2800" b="1" dirty="0" smtClean="0">
                <a:solidFill>
                  <a:srgbClr val="FF0000"/>
                </a:solidFill>
                <a:latin typeface="仿宋" panose="02010609060101010101" pitchFamily="49" charset="-122"/>
                <a:ea typeface="仿宋" panose="02010609060101010101" pitchFamily="49" charset="-122"/>
              </a:rPr>
              <a:t>维度高</a:t>
            </a:r>
            <a:endParaRPr lang="zh-CN" altLang="en-US" sz="2800" b="1" dirty="0">
              <a:solidFill>
                <a:srgbClr val="FF0000"/>
              </a:solidFill>
              <a:latin typeface="仿宋" panose="02010609060101010101" pitchFamily="49" charset="-122"/>
              <a:ea typeface="仿宋" panose="02010609060101010101" pitchFamily="49" charset="-122"/>
            </a:endParaRPr>
          </a:p>
        </p:txBody>
      </p:sp>
      <p:sp>
        <p:nvSpPr>
          <p:cNvPr id="19" name="椭圆 18"/>
          <p:cNvSpPr/>
          <p:nvPr/>
        </p:nvSpPr>
        <p:spPr>
          <a:xfrm>
            <a:off x="6281056" y="5762061"/>
            <a:ext cx="4114800" cy="927968"/>
          </a:xfrm>
          <a:prstGeom prst="ellipse">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b="1" dirty="0"/>
              <a:t>降维  </a:t>
            </a:r>
            <a:r>
              <a:rPr lang="en-US" altLang="zh-CN" sz="2800" b="1" dirty="0"/>
              <a:t>+  </a:t>
            </a:r>
            <a:r>
              <a:rPr lang="zh-CN" altLang="en-US" sz="2800" b="1" dirty="0" smtClean="0"/>
              <a:t>聚类</a:t>
            </a:r>
            <a:endParaRPr lang="zh-CN" altLang="en-US" sz="2800" b="1" dirty="0">
              <a:solidFill>
                <a:schemeClr val="dk1"/>
              </a:solidFill>
            </a:endParaRPr>
          </a:p>
        </p:txBody>
      </p:sp>
      <p:sp>
        <p:nvSpPr>
          <p:cNvPr id="18" name="文本框 17"/>
          <p:cNvSpPr txBox="1"/>
          <p:nvPr/>
        </p:nvSpPr>
        <p:spPr>
          <a:xfrm>
            <a:off x="6172199" y="5029283"/>
            <a:ext cx="5195012" cy="369332"/>
          </a:xfrm>
          <a:prstGeom prst="rect">
            <a:avLst/>
          </a:prstGeom>
          <a:noFill/>
        </p:spPr>
        <p:txBody>
          <a:bodyPr wrap="none" rtlCol="0">
            <a:spAutoFit/>
          </a:bodyPr>
          <a:lstStyle/>
          <a:p>
            <a:r>
              <a:rPr lang="zh-CN" altLang="en-US" b="1" dirty="0" smtClean="0"/>
              <a:t>实际应用</a:t>
            </a:r>
            <a:r>
              <a:rPr lang="zh-CN" altLang="en-US" dirty="0" smtClean="0"/>
              <a:t>：</a:t>
            </a:r>
            <a:r>
              <a:rPr lang="en-US" altLang="zh-CN" dirty="0" smtClean="0"/>
              <a:t>Miner on Web</a:t>
            </a:r>
            <a:r>
              <a:rPr lang="zh-CN" altLang="en-US" dirty="0" smtClean="0"/>
              <a:t>数据挖掘系统项目的需要</a:t>
            </a:r>
            <a:endParaRPr lang="zh-CN" altLang="en-US" dirty="0"/>
          </a:p>
        </p:txBody>
      </p:sp>
    </p:spTree>
    <p:extLst>
      <p:ext uri="{BB962C8B-B14F-4D97-AF65-F5344CB8AC3E}">
        <p14:creationId xmlns:p14="http://schemas.microsoft.com/office/powerpoint/2010/main" val="603762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251372" y="3591494"/>
            <a:ext cx="3755571" cy="1590863"/>
          </a:xfrm>
          <a:prstGeom prst="rect">
            <a:avLst/>
          </a:prstGeom>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矩形 29"/>
          <p:cNvSpPr/>
          <p:nvPr/>
        </p:nvSpPr>
        <p:spPr>
          <a:xfrm>
            <a:off x="8251372" y="1923190"/>
            <a:ext cx="3755571" cy="1523850"/>
          </a:xfrm>
          <a:prstGeom prst="rect">
            <a:avLst/>
          </a:prstGeom>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p:cNvSpPr/>
          <p:nvPr/>
        </p:nvSpPr>
        <p:spPr>
          <a:xfrm>
            <a:off x="4711450" y="2732829"/>
            <a:ext cx="2766174" cy="2245241"/>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9" name="矩形 18"/>
          <p:cNvSpPr/>
          <p:nvPr/>
        </p:nvSpPr>
        <p:spPr>
          <a:xfrm>
            <a:off x="1143000" y="2732829"/>
            <a:ext cx="3030671" cy="2245241"/>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normAutofit/>
          </a:bodyPr>
          <a:lstStyle/>
          <a:p>
            <a:r>
              <a:rPr lang="zh-CN" altLang="en-US" sz="4800" dirty="0" smtClean="0"/>
              <a:t>主要研究内容</a:t>
            </a:r>
            <a:endParaRPr lang="zh-CN" altLang="en-US" sz="4800" dirty="0"/>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5</a:t>
            </a:fld>
            <a:endParaRPr lang="zh-CN" altLang="en-US" dirty="0"/>
          </a:p>
        </p:txBody>
      </p:sp>
      <p:cxnSp>
        <p:nvCxnSpPr>
          <p:cNvPr id="13" name="肘形连接符 12"/>
          <p:cNvCxnSpPr>
            <a:stCxn id="46" idx="3"/>
            <a:endCxn id="49" idx="1"/>
          </p:cNvCxnSpPr>
          <p:nvPr/>
        </p:nvCxnSpPr>
        <p:spPr>
          <a:xfrm>
            <a:off x="7237879" y="3654821"/>
            <a:ext cx="1257913" cy="84900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5" name="肘形连接符 14"/>
          <p:cNvCxnSpPr>
            <a:stCxn id="46" idx="3"/>
            <a:endCxn id="48" idx="1"/>
          </p:cNvCxnSpPr>
          <p:nvPr/>
        </p:nvCxnSpPr>
        <p:spPr>
          <a:xfrm flipV="1">
            <a:off x="7237879" y="2732829"/>
            <a:ext cx="1252115" cy="92199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8473645" y="1899923"/>
            <a:ext cx="2808333" cy="338554"/>
          </a:xfrm>
          <a:prstGeom prst="rect">
            <a:avLst/>
          </a:prstGeom>
          <a:noFill/>
        </p:spPr>
        <p:txBody>
          <a:bodyPr wrap="none" rtlCol="0">
            <a:spAutoFit/>
          </a:bodyPr>
          <a:lstStyle/>
          <a:p>
            <a:r>
              <a:rPr lang="en-US" altLang="zh-CN" sz="1600" dirty="0" smtClean="0"/>
              <a:t>Graph Embedding Framework</a:t>
            </a:r>
            <a:r>
              <a:rPr lang="en-US" altLang="zh-CN" sz="1600" baseline="30000" dirty="0" smtClean="0"/>
              <a:t>[1]</a:t>
            </a:r>
            <a:endParaRPr lang="zh-CN" altLang="en-US" sz="1600" baseline="30000" dirty="0"/>
          </a:p>
        </p:txBody>
      </p:sp>
      <p:sp>
        <p:nvSpPr>
          <p:cNvPr id="33" name="文本框 32"/>
          <p:cNvSpPr txBox="1"/>
          <p:nvPr/>
        </p:nvSpPr>
        <p:spPr>
          <a:xfrm>
            <a:off x="8452806" y="3657407"/>
            <a:ext cx="2829172" cy="338554"/>
          </a:xfrm>
          <a:prstGeom prst="rect">
            <a:avLst/>
          </a:prstGeom>
          <a:noFill/>
        </p:spPr>
        <p:txBody>
          <a:bodyPr wrap="none" rtlCol="0">
            <a:spAutoFit/>
          </a:bodyPr>
          <a:lstStyle/>
          <a:p>
            <a:r>
              <a:rPr lang="en-US" altLang="zh-CN" sz="1600" dirty="0" smtClean="0"/>
              <a:t>Spectral Clustering Framework</a:t>
            </a:r>
            <a:r>
              <a:rPr lang="en-US" altLang="zh-CN" sz="1600" baseline="30000" dirty="0" smtClean="0"/>
              <a:t>[2]</a:t>
            </a:r>
            <a:endParaRPr lang="zh-CN" altLang="en-US" sz="1600" dirty="0"/>
          </a:p>
        </p:txBody>
      </p:sp>
      <p:sp>
        <p:nvSpPr>
          <p:cNvPr id="46" name="圆角矩形 45"/>
          <p:cNvSpPr/>
          <p:nvPr/>
        </p:nvSpPr>
        <p:spPr>
          <a:xfrm>
            <a:off x="4913779" y="3180575"/>
            <a:ext cx="23241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构建相似性图</a:t>
            </a:r>
          </a:p>
        </p:txBody>
      </p:sp>
      <p:sp>
        <p:nvSpPr>
          <p:cNvPr id="48" name="圆角矩形 47"/>
          <p:cNvSpPr/>
          <p:nvPr/>
        </p:nvSpPr>
        <p:spPr>
          <a:xfrm>
            <a:off x="8489994" y="2258583"/>
            <a:ext cx="27432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子空间学习</a:t>
            </a:r>
            <a:endParaRPr lang="zh-CN" altLang="en-US" sz="2400" dirty="0"/>
          </a:p>
        </p:txBody>
      </p:sp>
      <p:sp>
        <p:nvSpPr>
          <p:cNvPr id="49" name="圆角矩形 48"/>
          <p:cNvSpPr/>
          <p:nvPr/>
        </p:nvSpPr>
        <p:spPr>
          <a:xfrm>
            <a:off x="8495792" y="4029578"/>
            <a:ext cx="2743200" cy="94849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smtClean="0"/>
              <a:t>子空间聚类</a:t>
            </a:r>
            <a:endParaRPr lang="zh-CN" altLang="en-US" sz="2400" dirty="0"/>
          </a:p>
        </p:txBody>
      </p:sp>
      <p:sp>
        <p:nvSpPr>
          <p:cNvPr id="50" name="矩形 49"/>
          <p:cNvSpPr/>
          <p:nvPr/>
        </p:nvSpPr>
        <p:spPr>
          <a:xfrm>
            <a:off x="749300" y="6402053"/>
            <a:ext cx="9779000" cy="369332"/>
          </a:xfrm>
          <a:prstGeom prst="rect">
            <a:avLst/>
          </a:prstGeom>
        </p:spPr>
        <p:txBody>
          <a:bodyPr wrap="square">
            <a:spAutoFit/>
          </a:bodyPr>
          <a:lstStyle/>
          <a:p>
            <a:r>
              <a:rPr lang="en-US" altLang="zh-CN" dirty="0" smtClean="0"/>
              <a:t>[2]  VON LUXBURG U. A tutorial on spectral clustering [J]. Stat </a:t>
            </a:r>
            <a:r>
              <a:rPr lang="en-US" altLang="zh-CN" dirty="0" err="1" smtClean="0"/>
              <a:t>Comput</a:t>
            </a:r>
            <a:r>
              <a:rPr lang="en-US" altLang="zh-CN" dirty="0" smtClean="0"/>
              <a:t>, 2007, 17(4): 395-416.</a:t>
            </a:r>
            <a:endParaRPr lang="zh-CN" altLang="en-US" dirty="0"/>
          </a:p>
        </p:txBody>
      </p:sp>
      <p:sp>
        <p:nvSpPr>
          <p:cNvPr id="51" name="矩形 50"/>
          <p:cNvSpPr/>
          <p:nvPr/>
        </p:nvSpPr>
        <p:spPr>
          <a:xfrm>
            <a:off x="749300" y="5803071"/>
            <a:ext cx="9880600" cy="646331"/>
          </a:xfrm>
          <a:prstGeom prst="rect">
            <a:avLst/>
          </a:prstGeom>
        </p:spPr>
        <p:txBody>
          <a:bodyPr wrap="square">
            <a:spAutoFit/>
          </a:bodyPr>
          <a:lstStyle/>
          <a:p>
            <a:r>
              <a:rPr lang="en-US" altLang="zh-CN" dirty="0" smtClean="0"/>
              <a:t>[1]  YAN S C, XU D, ZHANG B Y, et al. Graph embedding and extensions: A general framework for dimensionality reduction [J]. IEEE Trans. Pattern Analysis And Machine Learning, 2007, 29(1): 40-51.</a:t>
            </a:r>
            <a:endParaRPr lang="zh-CN" altLang="en-US" dirty="0"/>
          </a:p>
        </p:txBody>
      </p:sp>
      <p:sp>
        <p:nvSpPr>
          <p:cNvPr id="18" name="椭圆 17"/>
          <p:cNvSpPr/>
          <p:nvPr/>
        </p:nvSpPr>
        <p:spPr>
          <a:xfrm>
            <a:off x="1238907" y="2931514"/>
            <a:ext cx="2798572" cy="1234073"/>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r>
              <a:rPr lang="zh-CN" altLang="en-US" sz="2000" dirty="0"/>
              <a:t>基于流形学习的非线性降维</a:t>
            </a:r>
            <a:r>
              <a:rPr lang="zh-CN" altLang="en-US" sz="2000" dirty="0" smtClean="0"/>
              <a:t>方法</a:t>
            </a:r>
            <a:endParaRPr lang="zh-CN" altLang="en-US" sz="2000" dirty="0"/>
          </a:p>
        </p:txBody>
      </p:sp>
      <p:sp>
        <p:nvSpPr>
          <p:cNvPr id="21" name="椭圆 20"/>
          <p:cNvSpPr/>
          <p:nvPr/>
        </p:nvSpPr>
        <p:spPr>
          <a:xfrm>
            <a:off x="2368735" y="4444557"/>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smtClean="0"/>
              <a:t>1</a:t>
            </a:r>
            <a:endParaRPr lang="zh-CN" altLang="en-US" sz="2400" b="1" dirty="0"/>
          </a:p>
        </p:txBody>
      </p:sp>
      <p:sp>
        <p:nvSpPr>
          <p:cNvPr id="32" name="椭圆 31"/>
          <p:cNvSpPr/>
          <p:nvPr/>
        </p:nvSpPr>
        <p:spPr>
          <a:xfrm>
            <a:off x="5879886" y="4425647"/>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b="1" dirty="0" smtClean="0"/>
              <a:t>2</a:t>
            </a:r>
            <a:endParaRPr lang="zh-CN" altLang="en-US" sz="2400" b="1" dirty="0"/>
          </a:p>
        </p:txBody>
      </p:sp>
      <p:sp>
        <p:nvSpPr>
          <p:cNvPr id="34" name="椭圆 33"/>
          <p:cNvSpPr/>
          <p:nvPr/>
        </p:nvSpPr>
        <p:spPr>
          <a:xfrm>
            <a:off x="11471816" y="2583171"/>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400" b="1" dirty="0" smtClean="0"/>
              <a:t>3</a:t>
            </a:r>
            <a:endParaRPr lang="zh-CN" altLang="en-US" sz="2400" b="1" dirty="0"/>
          </a:p>
        </p:txBody>
      </p:sp>
      <p:sp>
        <p:nvSpPr>
          <p:cNvPr id="22" name="椭圆 21"/>
          <p:cNvSpPr/>
          <p:nvPr/>
        </p:nvSpPr>
        <p:spPr>
          <a:xfrm>
            <a:off x="11471816" y="4251476"/>
            <a:ext cx="391886" cy="348343"/>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400" b="1" dirty="0" smtClean="0"/>
              <a:t>4</a:t>
            </a:r>
            <a:endParaRPr lang="zh-CN" altLang="en-US" sz="2400" b="1" dirty="0"/>
          </a:p>
        </p:txBody>
      </p:sp>
    </p:spTree>
    <p:extLst>
      <p:ext uri="{BB962C8B-B14F-4D97-AF65-F5344CB8AC3E}">
        <p14:creationId xmlns:p14="http://schemas.microsoft.com/office/powerpoint/2010/main" val="2960584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基于流形</a:t>
            </a:r>
            <a:r>
              <a:rPr lang="zh-CN" altLang="en-US" dirty="0" smtClean="0"/>
              <a:t>学习的非线性降维</a:t>
            </a:r>
            <a:endParaRPr lang="zh-CN" altLang="en-US" dirty="0"/>
          </a:p>
        </p:txBody>
      </p:sp>
      <p:pic>
        <p:nvPicPr>
          <p:cNvPr id="1026" name="图片 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138" y="3304176"/>
            <a:ext cx="2239963" cy="22256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09600" y="5947622"/>
            <a:ext cx="2254143" cy="276999"/>
          </a:xfrm>
          <a:prstGeom prst="rect">
            <a:avLst/>
          </a:prstGeom>
        </p:spPr>
        <p:txBody>
          <a:bodyPr wrap="none">
            <a:spAutoFit/>
          </a:bodyPr>
          <a:lstStyle/>
          <a:p>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）三维空间中的地球观测图</a:t>
            </a:r>
            <a:endParaRPr lang="zh-CN" altLang="en-US" sz="1200" dirty="0"/>
          </a:p>
        </p:txBody>
      </p:sp>
      <p:sp>
        <p:nvSpPr>
          <p:cNvPr id="8" name="矩形 7"/>
          <p:cNvSpPr/>
          <p:nvPr/>
        </p:nvSpPr>
        <p:spPr>
          <a:xfrm>
            <a:off x="3156045" y="5947622"/>
            <a:ext cx="2877711" cy="276999"/>
          </a:xfrm>
          <a:prstGeom prst="rect">
            <a:avLst/>
          </a:prstGeom>
        </p:spPr>
        <p:txBody>
          <a:bodyPr wrap="none">
            <a:spAutoFit/>
          </a:bodyPr>
          <a:lstStyle/>
          <a:p>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）地球表面的某城市的二维卫星地图</a:t>
            </a:r>
            <a:endParaRPr lang="zh-CN" altLang="en-US" sz="1200" dirty="0"/>
          </a:p>
        </p:txBody>
      </p:sp>
      <p:pic>
        <p:nvPicPr>
          <p:cNvPr id="1030" name="图片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9540" y="2586130"/>
            <a:ext cx="4227449" cy="2943721"/>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8405098" y="5438430"/>
            <a:ext cx="2339102" cy="461665"/>
          </a:xfrm>
          <a:prstGeom prst="rect">
            <a:avLst/>
          </a:prstGeom>
        </p:spPr>
        <p:txBody>
          <a:bodyPr wrap="none">
            <a:spAutoFit/>
          </a:bodyPr>
          <a:lstStyle/>
          <a:p>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流形学习</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示意图</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2" name="矩形 11"/>
          <p:cNvSpPr/>
          <p:nvPr/>
        </p:nvSpPr>
        <p:spPr>
          <a:xfrm>
            <a:off x="1024128" y="2509838"/>
            <a:ext cx="4875929" cy="369332"/>
          </a:xfrm>
          <a:prstGeom prst="rect">
            <a:avLst/>
          </a:prstGeom>
        </p:spPr>
        <p:txBody>
          <a:bodyPr wrap="square">
            <a:spAutoFit/>
          </a:bodyPr>
          <a:lstStyle/>
          <a:p>
            <a:r>
              <a:rPr lang="zh-CN" altLang="en-US" dirty="0" smtClean="0">
                <a:effectLst/>
                <a:latin typeface="Times New Roman" panose="02020603050405020304" pitchFamily="18" charset="0"/>
                <a:ea typeface="宋体" panose="02010600030101010101" pitchFamily="2" charset="-122"/>
                <a:cs typeface="Times New Roman" panose="02020603050405020304" pitchFamily="18" charset="0"/>
              </a:rPr>
              <a:t>定义：</a:t>
            </a:r>
            <a:r>
              <a:rPr lang="zh-CN" altLang="zh-CN"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流形</a:t>
            </a:r>
            <a:r>
              <a:rPr lang="zh-CN" altLang="zh-CN" dirty="0" smtClean="0">
                <a:effectLst/>
                <a:latin typeface="Times New Roman" panose="02020603050405020304" pitchFamily="18" charset="0"/>
                <a:ea typeface="宋体" panose="02010600030101010101" pitchFamily="2" charset="-122"/>
                <a:cs typeface="Times New Roman" panose="02020603050405020304" pitchFamily="18" charset="0"/>
              </a:rPr>
              <a:t>是局部同胚于欧式空间的拓扑空间</a:t>
            </a:r>
            <a:r>
              <a:rPr lang="en-US" altLang="zh-CN" baseline="30000" dirty="0" smtClean="0">
                <a:effectLst/>
                <a:latin typeface="华文楷体" panose="02010600040101010101" pitchFamily="2" charset="-122"/>
                <a:cs typeface="Times New Roman" panose="02020603050405020304" pitchFamily="18" charset="0"/>
              </a:rPr>
              <a:t>[</a:t>
            </a:r>
            <a:r>
              <a:rPr lang="en-US" altLang="zh-CN" u="none" strike="noStrike" baseline="30000" dirty="0" smtClean="0">
                <a:solidFill>
                  <a:srgbClr val="0563C1"/>
                </a:solidFill>
                <a:effectLst/>
                <a:latin typeface="华文楷体" panose="02010600040101010101" pitchFamily="2" charset="-122"/>
                <a:cs typeface="Times New Roman" panose="02020603050405020304" pitchFamily="18" charset="0"/>
              </a:rPr>
              <a:t>3</a:t>
            </a:r>
            <a:r>
              <a:rPr lang="en-US" altLang="zh-CN" baseline="30000" dirty="0" smtClean="0">
                <a:effectLst/>
                <a:latin typeface="华文楷体" panose="02010600040101010101" pitchFamily="2" charset="-122"/>
                <a:cs typeface="Times New Roman" panose="02020603050405020304" pitchFamily="18" charset="0"/>
              </a:rPr>
              <a:t>]</a:t>
            </a:r>
            <a:endParaRPr lang="zh-CN" altLang="en-US" dirty="0"/>
          </a:p>
        </p:txBody>
      </p:sp>
      <p:sp>
        <p:nvSpPr>
          <p:cNvPr id="13" name="矩形 12"/>
          <p:cNvSpPr/>
          <p:nvPr/>
        </p:nvSpPr>
        <p:spPr>
          <a:xfrm>
            <a:off x="609600" y="6299018"/>
            <a:ext cx="7633956" cy="584775"/>
          </a:xfrm>
          <a:prstGeom prst="rect">
            <a:avLst/>
          </a:prstGeom>
        </p:spPr>
        <p:txBody>
          <a:bodyPr wrap="square">
            <a:spAutoFit/>
          </a:bodyPr>
          <a:lstStyle/>
          <a:p>
            <a:r>
              <a:rPr lang="en-US" altLang="zh-CN" sz="1600" dirty="0" smtClean="0"/>
              <a:t>[3] Kirby, </a:t>
            </a:r>
            <a:r>
              <a:rPr lang="en-US" altLang="zh-CN" sz="1600" dirty="0" err="1" smtClean="0"/>
              <a:t>Robion</a:t>
            </a:r>
            <a:r>
              <a:rPr lang="en-US" altLang="zh-CN" sz="1600" dirty="0" smtClean="0"/>
              <a:t> C. and </a:t>
            </a:r>
            <a:r>
              <a:rPr lang="en-US" altLang="zh-CN" sz="1600" dirty="0" err="1" smtClean="0"/>
              <a:t>Siebenmann</a:t>
            </a:r>
            <a:r>
              <a:rPr lang="en-US" altLang="zh-CN" sz="1600" dirty="0" smtClean="0"/>
              <a:t>, Laurence C. Foundational Essays on Topological Manifolds. </a:t>
            </a:r>
            <a:r>
              <a:rPr lang="en-US" altLang="zh-CN" sz="1600" dirty="0" err="1" smtClean="0"/>
              <a:t>Smoothings</a:t>
            </a:r>
            <a:r>
              <a:rPr lang="en-US" altLang="zh-CN" sz="1600" dirty="0" smtClean="0"/>
              <a:t>, and Triangulations[M]. Princeton University Press, 1977.</a:t>
            </a:r>
            <a:endParaRPr lang="zh-CN" altLang="en-US" sz="1600" dirty="0"/>
          </a:p>
        </p:txBody>
      </p:sp>
      <p:sp>
        <p:nvSpPr>
          <p:cNvPr id="14" name="灯片编号占位符 13"/>
          <p:cNvSpPr>
            <a:spLocks noGrp="1"/>
          </p:cNvSpPr>
          <p:nvPr>
            <p:ph type="sldNum" sz="quarter" idx="12"/>
          </p:nvPr>
        </p:nvSpPr>
        <p:spPr/>
        <p:txBody>
          <a:bodyPr/>
          <a:lstStyle/>
          <a:p>
            <a:fld id="{F1EF3026-A9E6-4741-B124-C117FA6AB8AF}" type="slidenum">
              <a:rPr lang="zh-CN" altLang="en-US" smtClean="0"/>
              <a:t>6</a:t>
            </a:fld>
            <a:endParaRPr lang="zh-CN" altLang="en-US"/>
          </a:p>
        </p:txBody>
      </p:sp>
      <p:pic>
        <p:nvPicPr>
          <p:cNvPr id="5" name="图片 4"/>
          <p:cNvPicPr>
            <a:picLocks noChangeAspect="1"/>
          </p:cNvPicPr>
          <p:nvPr/>
        </p:nvPicPr>
        <p:blipFill>
          <a:blip r:embed="rId5"/>
          <a:stretch>
            <a:fillRect/>
          </a:stretch>
        </p:blipFill>
        <p:spPr>
          <a:xfrm>
            <a:off x="3478582" y="3169293"/>
            <a:ext cx="2190750" cy="2609850"/>
          </a:xfrm>
          <a:prstGeom prst="rect">
            <a:avLst/>
          </a:prstGeom>
          <a:ln>
            <a:noFill/>
          </a:ln>
          <a:effectLst>
            <a:softEdge rad="112500"/>
          </a:effectLst>
        </p:spPr>
      </p:pic>
    </p:spTree>
    <p:extLst>
      <p:ext uri="{BB962C8B-B14F-4D97-AF65-F5344CB8AC3E}">
        <p14:creationId xmlns:p14="http://schemas.microsoft.com/office/powerpoint/2010/main" val="1480017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基于流形学习的非线性降维</a:t>
            </a:r>
          </a:p>
        </p:txBody>
      </p:sp>
      <p:sp>
        <p:nvSpPr>
          <p:cNvPr id="3" name="内容占位符 2"/>
          <p:cNvSpPr>
            <a:spLocks noGrp="1"/>
          </p:cNvSpPr>
          <p:nvPr>
            <p:ph idx="1"/>
          </p:nvPr>
        </p:nvSpPr>
        <p:spPr>
          <a:xfrm>
            <a:off x="1024129" y="2372239"/>
            <a:ext cx="4854158" cy="492277"/>
          </a:xfrm>
        </p:spPr>
        <p:txBody>
          <a:bodyPr>
            <a:normAutofit fontScale="85000" lnSpcReduction="10000"/>
          </a:bodyPr>
          <a:lstStyle/>
          <a:p>
            <a:r>
              <a:rPr lang="zh-CN" altLang="en-US" sz="2000" dirty="0" smtClean="0"/>
              <a:t>我们观测到的高维数据往往采样于低维的流形</a:t>
            </a:r>
            <a:r>
              <a:rPr lang="en-US" altLang="zh-CN" sz="2000" baseline="30000" dirty="0" smtClean="0"/>
              <a:t>[4].</a:t>
            </a:r>
            <a:endParaRPr lang="zh-CN" altLang="en-US" sz="2000" baseline="30000" dirty="0"/>
          </a:p>
          <a:p>
            <a:endParaRPr lang="zh-CN" altLang="en-US" dirty="0"/>
          </a:p>
        </p:txBody>
      </p:sp>
      <p:sp>
        <p:nvSpPr>
          <p:cNvPr id="4" name="灯片编号占位符 3"/>
          <p:cNvSpPr>
            <a:spLocks noGrp="1"/>
          </p:cNvSpPr>
          <p:nvPr>
            <p:ph type="sldNum" sz="quarter" idx="12"/>
          </p:nvPr>
        </p:nvSpPr>
        <p:spPr/>
        <p:txBody>
          <a:bodyPr/>
          <a:lstStyle/>
          <a:p>
            <a:fld id="{F1EF3026-A9E6-4741-B124-C117FA6AB8AF}" type="slidenum">
              <a:rPr lang="zh-CN" altLang="en-US" smtClean="0"/>
              <a:pPr/>
              <a:t>7</a:t>
            </a:fld>
            <a:endParaRPr lang="zh-CN" altLang="en-US" dirty="0"/>
          </a:p>
        </p:txBody>
      </p:sp>
      <p:grpSp>
        <p:nvGrpSpPr>
          <p:cNvPr id="12" name="组合 11"/>
          <p:cNvGrpSpPr/>
          <p:nvPr/>
        </p:nvGrpSpPr>
        <p:grpSpPr>
          <a:xfrm>
            <a:off x="1400443" y="2843879"/>
            <a:ext cx="3477633" cy="3660107"/>
            <a:chOff x="6280571" y="2318657"/>
            <a:chExt cx="3345012" cy="3319752"/>
          </a:xfrm>
        </p:grpSpPr>
        <p:pic>
          <p:nvPicPr>
            <p:cNvPr id="8" name="图片 7"/>
            <p:cNvPicPr>
              <a:picLocks noChangeAspect="1"/>
            </p:cNvPicPr>
            <p:nvPr/>
          </p:nvPicPr>
          <p:blipFill>
            <a:blip r:embed="rId3"/>
            <a:stretch>
              <a:fillRect/>
            </a:stretch>
          </p:blipFill>
          <p:spPr>
            <a:xfrm>
              <a:off x="6280571" y="2318657"/>
              <a:ext cx="3345012" cy="2802854"/>
            </a:xfrm>
            <a:prstGeom prst="rect">
              <a:avLst/>
            </a:prstGeom>
          </p:spPr>
        </p:pic>
        <p:sp>
          <p:nvSpPr>
            <p:cNvPr id="9" name="矩形 8"/>
            <p:cNvSpPr/>
            <p:nvPr/>
          </p:nvSpPr>
          <p:spPr>
            <a:xfrm>
              <a:off x="6528367" y="5269077"/>
              <a:ext cx="2892138" cy="369332"/>
            </a:xfrm>
            <a:prstGeom prst="rect">
              <a:avLst/>
            </a:prstGeom>
          </p:spPr>
          <p:txBody>
            <a:bodyPr wrap="none">
              <a:spAutoFit/>
            </a:bodyPr>
            <a:lstStyle/>
            <a:p>
              <a:r>
                <a:rPr lang="zh-CN" altLang="en-US" dirty="0" smtClean="0"/>
                <a:t>流形方式的视觉感知</a:t>
              </a:r>
              <a:r>
                <a:rPr lang="zh-CN" altLang="en-US" dirty="0"/>
                <a:t>系统</a:t>
              </a:r>
              <a:r>
                <a:rPr lang="en-US" altLang="zh-CN" baseline="30000" dirty="0" smtClean="0"/>
                <a:t>[1]</a:t>
              </a:r>
              <a:endParaRPr lang="zh-CN" altLang="en-US" baseline="30000" dirty="0"/>
            </a:p>
          </p:txBody>
        </p:sp>
      </p:grpSp>
      <p:sp>
        <p:nvSpPr>
          <p:cNvPr id="10" name="矩形 9"/>
          <p:cNvSpPr/>
          <p:nvPr/>
        </p:nvSpPr>
        <p:spPr>
          <a:xfrm>
            <a:off x="6530339" y="5804273"/>
            <a:ext cx="4746171" cy="584775"/>
          </a:xfrm>
          <a:prstGeom prst="rect">
            <a:avLst/>
          </a:prstGeom>
        </p:spPr>
        <p:txBody>
          <a:bodyPr wrap="square">
            <a:spAutoFit/>
          </a:bodyPr>
          <a:lstStyle/>
          <a:p>
            <a:r>
              <a:rPr lang="en-US" altLang="zh-CN" sz="1600" dirty="0" smtClean="0"/>
              <a:t>[4]  SEUNG H S, LEE D </a:t>
            </a:r>
            <a:r>
              <a:rPr lang="en-US" altLang="zh-CN" sz="1600" dirty="0" err="1" smtClean="0"/>
              <a:t>D</a:t>
            </a:r>
            <a:r>
              <a:rPr lang="en-US" altLang="zh-CN" sz="1600" dirty="0" smtClean="0"/>
              <a:t>. The manifold ways of perception [J]. Science, 2000, 290(5500): 2268-9.</a:t>
            </a:r>
            <a:endParaRPr lang="zh-CN" altLang="en-US" sz="1600" dirty="0"/>
          </a:p>
        </p:txBody>
      </p:sp>
      <p:sp>
        <p:nvSpPr>
          <p:cNvPr id="13" name="矩形 12"/>
          <p:cNvSpPr/>
          <p:nvPr/>
        </p:nvSpPr>
        <p:spPr>
          <a:xfrm>
            <a:off x="7299706" y="2581487"/>
            <a:ext cx="2503715" cy="566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高维空间中的观测数据</a:t>
            </a:r>
            <a:endParaRPr lang="zh-CN" altLang="en-US" dirty="0"/>
          </a:p>
        </p:txBody>
      </p:sp>
      <p:sp>
        <p:nvSpPr>
          <p:cNvPr id="14" name="矩形 13"/>
          <p:cNvSpPr/>
          <p:nvPr/>
        </p:nvSpPr>
        <p:spPr>
          <a:xfrm>
            <a:off x="7299706" y="4938008"/>
            <a:ext cx="2503715" cy="49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低维内蕴空间中的表示</a:t>
            </a:r>
            <a:endParaRPr lang="zh-CN" altLang="en-US" dirty="0"/>
          </a:p>
        </p:txBody>
      </p:sp>
      <p:sp>
        <p:nvSpPr>
          <p:cNvPr id="15" name="下箭头 14"/>
          <p:cNvSpPr/>
          <p:nvPr/>
        </p:nvSpPr>
        <p:spPr>
          <a:xfrm>
            <a:off x="8461471" y="3372638"/>
            <a:ext cx="135085" cy="138441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文本框 15"/>
          <p:cNvSpPr txBox="1"/>
          <p:nvPr/>
        </p:nvSpPr>
        <p:spPr>
          <a:xfrm>
            <a:off x="8596556" y="3641347"/>
            <a:ext cx="1407747" cy="584775"/>
          </a:xfrm>
          <a:prstGeom prst="rect">
            <a:avLst/>
          </a:prstGeom>
          <a:noFill/>
        </p:spPr>
        <p:txBody>
          <a:bodyPr wrap="square" rtlCol="0">
            <a:spAutoFit/>
          </a:bodyPr>
          <a:lstStyle/>
          <a:p>
            <a:r>
              <a:rPr lang="zh-CN" altLang="en-US" sz="1600" dirty="0" smtClean="0"/>
              <a:t>保持数据内部结构的关系</a:t>
            </a:r>
            <a:endParaRPr lang="zh-CN" altLang="en-US" sz="1600" dirty="0"/>
          </a:p>
        </p:txBody>
      </p:sp>
      <p:sp>
        <p:nvSpPr>
          <p:cNvPr id="20" name="文本框 19"/>
          <p:cNvSpPr txBox="1"/>
          <p:nvPr/>
        </p:nvSpPr>
        <p:spPr>
          <a:xfrm>
            <a:off x="7299706" y="3733131"/>
            <a:ext cx="1107996" cy="369332"/>
          </a:xfrm>
          <a:prstGeom prst="rect">
            <a:avLst/>
          </a:prstGeom>
          <a:noFill/>
        </p:spPr>
        <p:txBody>
          <a:bodyPr wrap="none" rtlCol="0">
            <a:spAutoFit/>
          </a:bodyPr>
          <a:lstStyle/>
          <a:p>
            <a:r>
              <a:rPr lang="zh-CN" altLang="en-US" b="1" dirty="0" smtClean="0">
                <a:solidFill>
                  <a:srgbClr val="FF0000"/>
                </a:solidFill>
              </a:rPr>
              <a:t>数据降维</a:t>
            </a:r>
            <a:endParaRPr lang="zh-CN" altLang="en-US" b="1" dirty="0">
              <a:solidFill>
                <a:srgbClr val="FF0000"/>
              </a:solidFill>
            </a:endParaRPr>
          </a:p>
        </p:txBody>
      </p:sp>
    </p:spTree>
    <p:extLst>
      <p:ext uri="{BB962C8B-B14F-4D97-AF65-F5344CB8AC3E}">
        <p14:creationId xmlns:p14="http://schemas.microsoft.com/office/powerpoint/2010/main" val="1529749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pic>
        <p:nvPicPr>
          <p:cNvPr id="6" name="内容占位符 5"/>
          <p:cNvPicPr>
            <a:picLocks noGrp="1" noChangeAspect="1"/>
          </p:cNvPicPr>
          <p:nvPr>
            <p:ph idx="1"/>
          </p:nvPr>
        </p:nvPicPr>
        <p:blipFill>
          <a:blip r:embed="rId3"/>
          <a:stretch>
            <a:fillRect/>
          </a:stretch>
        </p:blipFill>
        <p:spPr>
          <a:xfrm>
            <a:off x="1319010" y="2084832"/>
            <a:ext cx="3820697" cy="4022725"/>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5884164" y="2008230"/>
                <a:ext cx="5623076" cy="4099327"/>
              </a:xfrm>
              <a:prstGeom prst="rect">
                <a:avLst/>
              </a:prstGeom>
              <a:noFill/>
            </p:spPr>
            <p:txBody>
              <a:bodyPr wrap="square" rtlCol="0">
                <a:spAutoFit/>
              </a:bodyPr>
              <a:lstStyle/>
              <a:p>
                <a:pPr>
                  <a:lnSpc>
                    <a:spcPct val="200000"/>
                  </a:lnSpc>
                </a:pPr>
                <a:r>
                  <a:rPr lang="zh-CN" altLang="en-US" dirty="0" smtClean="0"/>
                  <a:t>现有的算法局部线性嵌入（</a:t>
                </a:r>
                <a:r>
                  <a:rPr lang="en-US" altLang="zh-CN" dirty="0" smtClean="0"/>
                  <a:t>Locally Linear Embedding</a:t>
                </a:r>
                <a:r>
                  <a:rPr lang="en-US" altLang="zh-CN" baseline="30000" dirty="0" smtClean="0"/>
                  <a:t>[5] </a:t>
                </a:r>
                <a:r>
                  <a:rPr lang="zh-CN" altLang="en-US" dirty="0" smtClean="0"/>
                  <a:t>）的三个步骤：</a:t>
                </a:r>
                <a:endParaRPr lang="en-US" altLang="zh-CN" dirty="0" smtClean="0"/>
              </a:p>
              <a:p>
                <a:pPr>
                  <a:lnSpc>
                    <a:spcPct val="200000"/>
                  </a:lnSpc>
                </a:pPr>
                <a:r>
                  <a:rPr lang="zh-CN" altLang="en-US" dirty="0" smtClean="0"/>
                  <a:t>（</a:t>
                </a:r>
                <a:r>
                  <a:rPr lang="en-US" altLang="zh-CN" dirty="0" smtClean="0"/>
                  <a:t>1</a:t>
                </a:r>
                <a:r>
                  <a:rPr lang="zh-CN" altLang="en-US" dirty="0" smtClean="0"/>
                  <a:t>）寻找邻近点，采用</a:t>
                </a:r>
                <a:r>
                  <a:rPr lang="en-US" altLang="zh-CN" dirty="0" smtClean="0"/>
                  <a:t>KNN</a:t>
                </a:r>
                <a:r>
                  <a:rPr lang="zh-CN" altLang="en-US" dirty="0" smtClean="0"/>
                  <a:t>或者</a:t>
                </a:r>
                <a14:m>
                  <m:oMath xmlns:m="http://schemas.openxmlformats.org/officeDocument/2006/math">
                    <m:r>
                      <a:rPr lang="en-US" altLang="zh-CN" b="0" i="1" smtClean="0">
                        <a:latin typeface="Cambria Math" panose="02040503050406030204" pitchFamily="18" charset="0"/>
                      </a:rPr>
                      <m:t>𝜖</m:t>
                    </m:r>
                  </m:oMath>
                </a14:m>
                <a:r>
                  <a:rPr lang="zh-CN" altLang="en-US" dirty="0" smtClean="0"/>
                  <a:t>为半径的球；</a:t>
                </a:r>
                <a:endParaRPr lang="en-US" altLang="zh-CN" dirty="0" smtClean="0"/>
              </a:p>
              <a:p>
                <a:pPr>
                  <a:lnSpc>
                    <a:spcPct val="200000"/>
                  </a:lnSpc>
                </a:pPr>
                <a:r>
                  <a:rPr lang="zh-CN" altLang="en-US" dirty="0" smtClean="0"/>
                  <a:t>（</a:t>
                </a:r>
                <a:r>
                  <a:rPr lang="en-US" altLang="zh-CN" dirty="0" smtClean="0"/>
                  <a:t>2</a:t>
                </a:r>
                <a:r>
                  <a:rPr lang="zh-CN" altLang="en-US" dirty="0" smtClean="0"/>
                  <a:t>）进行线性表示，得到数据点之间的相似性；</a:t>
                </a:r>
                <a:endParaRPr lang="en-US" altLang="zh-CN" dirty="0" smtClean="0"/>
              </a:p>
              <a:p>
                <a:pPr>
                  <a:lnSpc>
                    <a:spcPct val="200000"/>
                  </a:lnSpc>
                </a:pPr>
                <a:r>
                  <a:rPr lang="en-US" altLang="zh-CN" sz="1100" b="0" dirty="0" smtClean="0">
                    <a:solidFill>
                      <a:srgbClr val="0070C0"/>
                    </a:solidFill>
                  </a:rPr>
                  <a:t>     </a:t>
                </a:r>
                <a:r>
                  <a:rPr lang="en-US" altLang="zh-CN" sz="1400" b="0" dirty="0" smtClean="0">
                    <a:solidFill>
                      <a:srgbClr val="0070C0"/>
                    </a:solidFill>
                  </a:rPr>
                  <a:t>         </a:t>
                </a:r>
                <a14:m>
                  <m:oMath xmlns:m="http://schemas.openxmlformats.org/officeDocument/2006/math">
                    <m:r>
                      <a:rPr lang="en-US" altLang="zh-CN" sz="1400" b="0" i="1" smtClean="0">
                        <a:solidFill>
                          <a:srgbClr val="0070C0"/>
                        </a:solidFill>
                        <a:latin typeface="Cambria Math" panose="02040503050406030204" pitchFamily="18" charset="0"/>
                      </a:rPr>
                      <m:t>𝜃</m:t>
                    </m:r>
                    <m:d>
                      <m:dPr>
                        <m:ctrlPr>
                          <a:rPr lang="en-US" altLang="zh-CN" sz="1400" b="0" i="1" smtClean="0">
                            <a:solidFill>
                              <a:srgbClr val="0070C0"/>
                            </a:solidFill>
                            <a:latin typeface="Cambria Math" panose="02040503050406030204" pitchFamily="18" charset="0"/>
                          </a:rPr>
                        </m:ctrlPr>
                      </m:dPr>
                      <m:e>
                        <m:r>
                          <a:rPr lang="en-US" altLang="zh-CN" sz="1400" b="0" i="1" smtClean="0">
                            <a:solidFill>
                              <a:srgbClr val="0070C0"/>
                            </a:solidFill>
                            <a:latin typeface="Cambria Math" panose="02040503050406030204" pitchFamily="18" charset="0"/>
                          </a:rPr>
                          <m:t>𝑋</m:t>
                        </m:r>
                      </m:e>
                    </m:d>
                    <m:r>
                      <a:rPr lang="en-US" altLang="zh-CN" sz="1400" b="0" i="1" smtClean="0">
                        <a:solidFill>
                          <a:srgbClr val="0070C0"/>
                        </a:solidFill>
                        <a:latin typeface="Cambria Math" panose="02040503050406030204" pitchFamily="18" charset="0"/>
                      </a:rPr>
                      <m:t>=</m:t>
                    </m:r>
                    <m:nary>
                      <m:naryPr>
                        <m:chr m:val="∑"/>
                        <m:supHide m:val="on"/>
                        <m:ctrlPr>
                          <a:rPr lang="en-US" altLang="zh-CN" sz="1400" b="0" i="1" smtClean="0">
                            <a:solidFill>
                              <a:srgbClr val="0070C0"/>
                            </a:solidFill>
                            <a:latin typeface="Cambria Math" panose="02040503050406030204" pitchFamily="18" charset="0"/>
                          </a:rPr>
                        </m:ctrlPr>
                      </m:naryPr>
                      <m:sub>
                        <m:r>
                          <a:rPr lang="en-US" altLang="zh-CN" sz="1400" b="0" i="1" smtClean="0">
                            <a:solidFill>
                              <a:srgbClr val="0070C0"/>
                            </a:solidFill>
                            <a:latin typeface="Cambria Math" panose="02040503050406030204" pitchFamily="18" charset="0"/>
                          </a:rPr>
                          <m:t>𝑖</m:t>
                        </m:r>
                      </m:sub>
                      <m:sup/>
                      <m:e>
                        <m:r>
                          <m:rPr>
                            <m:lit/>
                          </m:rPr>
                          <a:rPr lang="en-US" altLang="zh-CN" sz="1400" b="0" i="1" smtClean="0">
                            <a:solidFill>
                              <a:srgbClr val="0070C0"/>
                            </a:solidFill>
                            <a:latin typeface="Cambria Math" panose="02040503050406030204" pitchFamily="18" charset="0"/>
                          </a:rPr>
                          <m:t>||</m:t>
                        </m:r>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𝑥</m:t>
                            </m:r>
                          </m:e>
                          <m:sub>
                            <m:r>
                              <a:rPr lang="en-US" altLang="zh-CN" sz="1400" b="0" i="1" smtClean="0">
                                <a:solidFill>
                                  <a:srgbClr val="0070C0"/>
                                </a:solidFill>
                                <a:latin typeface="Cambria Math" panose="02040503050406030204" pitchFamily="18" charset="0"/>
                              </a:rPr>
                              <m:t>𝑖</m:t>
                            </m:r>
                          </m:sub>
                        </m:sSub>
                        <m:r>
                          <a:rPr lang="en-US" altLang="zh-CN" sz="1400" b="0" i="1" smtClean="0">
                            <a:solidFill>
                              <a:srgbClr val="0070C0"/>
                            </a:solidFill>
                            <a:latin typeface="Cambria Math" panose="02040503050406030204" pitchFamily="18" charset="0"/>
                          </a:rPr>
                          <m:t>−</m:t>
                        </m:r>
                        <m:nary>
                          <m:naryPr>
                            <m:chr m:val="∑"/>
                            <m:supHide m:val="on"/>
                            <m:ctrlPr>
                              <a:rPr lang="en-US" altLang="zh-CN" sz="1400" b="0" i="1" smtClean="0">
                                <a:solidFill>
                                  <a:srgbClr val="0070C0"/>
                                </a:solidFill>
                                <a:latin typeface="Cambria Math" panose="02040503050406030204" pitchFamily="18" charset="0"/>
                              </a:rPr>
                            </m:ctrlPr>
                          </m:naryPr>
                          <m:sub>
                            <m:r>
                              <a:rPr lang="en-US" altLang="zh-CN" sz="1400" b="0" i="1" smtClean="0">
                                <a:solidFill>
                                  <a:srgbClr val="0070C0"/>
                                </a:solidFill>
                                <a:latin typeface="Cambria Math" panose="02040503050406030204" pitchFamily="18" charset="0"/>
                              </a:rPr>
                              <m:t>𝑗</m:t>
                            </m:r>
                          </m:sub>
                          <m:sup/>
                          <m:e>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𝑤</m:t>
                                </m:r>
                              </m:e>
                              <m:sub>
                                <m:r>
                                  <a:rPr lang="en-US" altLang="zh-CN" sz="1400" b="0" i="1" smtClean="0">
                                    <a:solidFill>
                                      <a:srgbClr val="0070C0"/>
                                    </a:solidFill>
                                    <a:latin typeface="Cambria Math" panose="02040503050406030204" pitchFamily="18" charset="0"/>
                                  </a:rPr>
                                  <m:t>𝑖𝑗</m:t>
                                </m:r>
                              </m:sub>
                            </m:sSub>
                            <m:sSub>
                              <m:sSubPr>
                                <m:ctrlPr>
                                  <a:rPr lang="en-US" altLang="zh-CN" sz="1400" b="0" i="1" smtClean="0">
                                    <a:solidFill>
                                      <a:srgbClr val="0070C0"/>
                                    </a:solidFill>
                                    <a:latin typeface="Cambria Math" panose="02040503050406030204" pitchFamily="18" charset="0"/>
                                  </a:rPr>
                                </m:ctrlPr>
                              </m:sSubPr>
                              <m:e>
                                <m:r>
                                  <a:rPr lang="en-US" altLang="zh-CN" sz="1400" b="0" i="1" smtClean="0">
                                    <a:solidFill>
                                      <a:srgbClr val="0070C0"/>
                                    </a:solidFill>
                                    <a:latin typeface="Cambria Math" panose="02040503050406030204" pitchFamily="18" charset="0"/>
                                  </a:rPr>
                                  <m:t>𝑥</m:t>
                                </m:r>
                              </m:e>
                              <m:sub>
                                <m:r>
                                  <a:rPr lang="en-US" altLang="zh-CN" sz="1400" b="0" i="1" smtClean="0">
                                    <a:solidFill>
                                      <a:srgbClr val="0070C0"/>
                                    </a:solidFill>
                                    <a:latin typeface="Cambria Math" panose="02040503050406030204" pitchFamily="18" charset="0"/>
                                  </a:rPr>
                                  <m:t>𝑗</m:t>
                                </m:r>
                              </m:sub>
                            </m:sSub>
                            <m:r>
                              <a:rPr lang="en-US" altLang="zh-CN" sz="1400" b="0" i="1" smtClean="0">
                                <a:solidFill>
                                  <a:srgbClr val="0070C0"/>
                                </a:solidFill>
                                <a:latin typeface="Cambria Math" panose="02040503050406030204" pitchFamily="18" charset="0"/>
                              </a:rPr>
                              <m:t>′</m:t>
                            </m:r>
                          </m:e>
                        </m:nary>
                        <m:r>
                          <m:rPr>
                            <m:lit/>
                          </m:rPr>
                          <a:rPr lang="en-US" altLang="zh-CN" sz="1400" b="0" i="1" smtClean="0">
                            <a:solidFill>
                              <a:srgbClr val="0070C0"/>
                            </a:solidFill>
                            <a:latin typeface="Cambria Math" panose="02040503050406030204" pitchFamily="18" charset="0"/>
                          </a:rPr>
                          <m:t>|</m:t>
                        </m:r>
                        <m:r>
                          <a:rPr lang="en-US" altLang="zh-CN" sz="1400" b="0" i="1" smtClean="0">
                            <a:solidFill>
                              <a:srgbClr val="0070C0"/>
                            </a:solidFill>
                            <a:latin typeface="Cambria Math" panose="02040503050406030204" pitchFamily="18" charset="0"/>
                          </a:rPr>
                          <m:t>|</m:t>
                        </m:r>
                      </m:e>
                    </m:nary>
                    <m:r>
                      <a:rPr lang="en-US" altLang="zh-CN" sz="1400" b="0" i="1" smtClean="0">
                        <a:solidFill>
                          <a:srgbClr val="0070C0"/>
                        </a:solidFill>
                        <a:latin typeface="Cambria Math" panose="02040503050406030204" pitchFamily="18" charset="0"/>
                      </a:rPr>
                      <m:t>     </m:t>
                    </m:r>
                    <m:r>
                      <a:rPr lang="en-US" altLang="zh-CN" sz="1400" b="0" i="1" smtClean="0">
                        <a:solidFill>
                          <a:srgbClr val="0070C0"/>
                        </a:solidFill>
                        <a:latin typeface="Cambria Math" panose="02040503050406030204" pitchFamily="18" charset="0"/>
                      </a:rPr>
                      <m:t>𝑠</m:t>
                    </m:r>
                    <m:r>
                      <a:rPr lang="en-US" altLang="zh-CN" sz="1400" b="0" i="1" smtClean="0">
                        <a:solidFill>
                          <a:srgbClr val="0070C0"/>
                        </a:solidFill>
                        <a:latin typeface="Cambria Math" panose="02040503050406030204" pitchFamily="18" charset="0"/>
                      </a:rPr>
                      <m:t>.</m:t>
                    </m:r>
                    <m:r>
                      <a:rPr lang="en-US" altLang="zh-CN" sz="1400" b="0" i="1" smtClean="0">
                        <a:solidFill>
                          <a:srgbClr val="0070C0"/>
                        </a:solidFill>
                        <a:latin typeface="Cambria Math" panose="02040503050406030204" pitchFamily="18" charset="0"/>
                      </a:rPr>
                      <m:t>𝑡</m:t>
                    </m:r>
                    <m:r>
                      <a:rPr lang="en-US" altLang="zh-CN" sz="1400" b="0" i="1" smtClean="0">
                        <a:solidFill>
                          <a:srgbClr val="0070C0"/>
                        </a:solidFill>
                        <a:latin typeface="Cambria Math" panose="02040503050406030204" pitchFamily="18" charset="0"/>
                      </a:rPr>
                      <m:t>.      </m:t>
                    </m:r>
                    <m:nary>
                      <m:naryPr>
                        <m:chr m:val="∑"/>
                        <m:supHide m:val="on"/>
                        <m:ctrlPr>
                          <a:rPr lang="en-US" altLang="zh-CN" sz="1400" b="0" i="1" smtClean="0">
                            <a:solidFill>
                              <a:srgbClr val="0070C0"/>
                            </a:solidFill>
                            <a:latin typeface="Cambria Math" panose="02040503050406030204" pitchFamily="18" charset="0"/>
                          </a:rPr>
                        </m:ctrlPr>
                      </m:naryPr>
                      <m:sub>
                        <m:r>
                          <a:rPr lang="en-US" altLang="zh-CN" sz="1400" b="0" i="1" smtClean="0">
                            <a:solidFill>
                              <a:srgbClr val="0070C0"/>
                            </a:solidFill>
                            <a:latin typeface="Cambria Math" panose="02040503050406030204" pitchFamily="18" charset="0"/>
                          </a:rPr>
                          <m:t>𝑗</m:t>
                        </m:r>
                      </m:sub>
                      <m:sup/>
                      <m:e>
                        <m:r>
                          <a:rPr lang="en-US" altLang="zh-CN" sz="1400" b="0" i="1" smtClean="0">
                            <a:solidFill>
                              <a:srgbClr val="0070C0"/>
                            </a:solidFill>
                            <a:latin typeface="Cambria Math" panose="02040503050406030204" pitchFamily="18" charset="0"/>
                          </a:rPr>
                          <m:t>𝑤𝑖𝑗</m:t>
                        </m:r>
                      </m:e>
                    </m:nary>
                    <m:r>
                      <a:rPr lang="en-US" altLang="zh-CN" sz="1400" b="0" i="1" smtClean="0">
                        <a:solidFill>
                          <a:srgbClr val="0070C0"/>
                        </a:solidFill>
                        <a:latin typeface="Cambria Math" panose="02040503050406030204" pitchFamily="18" charset="0"/>
                      </a:rPr>
                      <m:t>=1</m:t>
                    </m:r>
                  </m:oMath>
                </a14:m>
                <a:endParaRPr lang="en-US" altLang="zh-CN" sz="1400" dirty="0" smtClean="0">
                  <a:solidFill>
                    <a:srgbClr val="0070C0"/>
                  </a:solidFill>
                </a:endParaRPr>
              </a:p>
              <a:p>
                <a:pPr>
                  <a:lnSpc>
                    <a:spcPct val="200000"/>
                  </a:lnSpc>
                </a:pPr>
                <a:r>
                  <a:rPr lang="zh-CN" altLang="en-US" dirty="0" smtClean="0"/>
                  <a:t>（</a:t>
                </a:r>
                <a:r>
                  <a:rPr lang="en-US" altLang="zh-CN" dirty="0" smtClean="0"/>
                  <a:t>3</a:t>
                </a:r>
                <a:r>
                  <a:rPr lang="zh-CN" altLang="en-US" dirty="0" smtClean="0"/>
                  <a:t>）相似性嵌入。</a:t>
                </a:r>
                <a:endParaRPr lang="en-US" altLang="zh-CN" sz="1400" b="0" i="1" dirty="0" smtClean="0">
                  <a:latin typeface="Cambria Math" panose="02040503050406030204" pitchFamily="18" charset="0"/>
                </a:endParaRPr>
              </a:p>
              <a:p>
                <a:pPr>
                  <a:lnSpc>
                    <a:spcPct val="200000"/>
                  </a:lnSpc>
                </a:pPr>
                <a:r>
                  <a:rPr lang="en-US" altLang="zh-CN" sz="1400" b="0" dirty="0" smtClean="0">
                    <a:solidFill>
                      <a:schemeClr val="tx1"/>
                    </a:solidFill>
                  </a:rPr>
                  <a:t>              </a:t>
                </a:r>
                <a14:m>
                  <m:oMath xmlns:m="http://schemas.openxmlformats.org/officeDocument/2006/math">
                    <m:r>
                      <a:rPr lang="en-US" altLang="zh-CN" sz="1400" b="0" i="1" smtClean="0">
                        <a:solidFill>
                          <a:schemeClr val="tx1"/>
                        </a:solidFill>
                        <a:latin typeface="Cambria Math" panose="02040503050406030204" pitchFamily="18" charset="0"/>
                      </a:rPr>
                      <m:t>𝜃</m:t>
                    </m:r>
                    <m:d>
                      <m:dPr>
                        <m:ctrlPr>
                          <a:rPr lang="en-US" altLang="zh-CN" sz="1400" b="0" i="1" smtClean="0">
                            <a:solidFill>
                              <a:schemeClr val="tx1"/>
                            </a:solidFill>
                            <a:latin typeface="Cambria Math" panose="02040503050406030204" pitchFamily="18" charset="0"/>
                          </a:rPr>
                        </m:ctrlPr>
                      </m:dPr>
                      <m:e>
                        <m:r>
                          <a:rPr lang="en-US" altLang="zh-CN" sz="1400" b="0" i="1" smtClean="0">
                            <a:solidFill>
                              <a:schemeClr val="tx1"/>
                            </a:solidFill>
                            <a:latin typeface="Cambria Math" panose="02040503050406030204" pitchFamily="18" charset="0"/>
                          </a:rPr>
                          <m:t>𝑌</m:t>
                        </m:r>
                      </m:e>
                    </m:d>
                    <m:r>
                      <a:rPr lang="en-US" altLang="zh-CN" sz="1400" b="0" i="1" smtClean="0">
                        <a:solidFill>
                          <a:schemeClr val="tx1"/>
                        </a:solidFill>
                        <a:latin typeface="Cambria Math" panose="02040503050406030204" pitchFamily="18" charset="0"/>
                      </a:rPr>
                      <m:t>=</m:t>
                    </m:r>
                    <m:nary>
                      <m:naryPr>
                        <m:chr m:val="∑"/>
                        <m:supHide m:val="on"/>
                        <m:ctrlPr>
                          <a:rPr lang="en-US" altLang="zh-CN" sz="1400" b="0" i="1" smtClean="0">
                            <a:solidFill>
                              <a:schemeClr val="tx1"/>
                            </a:solidFill>
                            <a:latin typeface="Cambria Math" panose="02040503050406030204" pitchFamily="18" charset="0"/>
                          </a:rPr>
                        </m:ctrlPr>
                      </m:naryPr>
                      <m:sub>
                        <m:r>
                          <a:rPr lang="en-US" altLang="zh-CN" sz="1400" b="0" i="1" smtClean="0">
                            <a:solidFill>
                              <a:schemeClr val="tx1"/>
                            </a:solidFill>
                            <a:latin typeface="Cambria Math" panose="02040503050406030204" pitchFamily="18" charset="0"/>
                          </a:rPr>
                          <m:t>𝑖</m:t>
                        </m:r>
                      </m:sub>
                      <m:sup/>
                      <m:e>
                        <m:r>
                          <m:rPr>
                            <m:lit/>
                          </m:rPr>
                          <a:rPr lang="en-US" altLang="zh-CN" sz="1400" b="0" i="1" smtClean="0">
                            <a:solidFill>
                              <a:schemeClr val="tx1"/>
                            </a:solidFill>
                            <a:latin typeface="Cambria Math" panose="02040503050406030204" pitchFamily="18" charset="0"/>
                          </a:rPr>
                          <m:t>||</m:t>
                        </m:r>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𝑦</m:t>
                            </m:r>
                          </m:e>
                          <m:sub>
                            <m:r>
                              <a:rPr lang="en-US" altLang="zh-CN" sz="1400" b="0" i="1" smtClean="0">
                                <a:solidFill>
                                  <a:schemeClr val="tx1"/>
                                </a:solidFill>
                                <a:latin typeface="Cambria Math" panose="02040503050406030204" pitchFamily="18" charset="0"/>
                              </a:rPr>
                              <m:t>𝑖</m:t>
                            </m:r>
                          </m:sub>
                        </m:sSub>
                        <m:r>
                          <a:rPr lang="en-US" altLang="zh-CN" sz="1400" b="0" i="1" smtClean="0">
                            <a:solidFill>
                              <a:schemeClr val="tx1"/>
                            </a:solidFill>
                            <a:latin typeface="Cambria Math" panose="02040503050406030204" pitchFamily="18" charset="0"/>
                          </a:rPr>
                          <m:t>−</m:t>
                        </m:r>
                        <m:nary>
                          <m:naryPr>
                            <m:chr m:val="∑"/>
                            <m:supHide m:val="on"/>
                            <m:ctrlPr>
                              <a:rPr lang="en-US" altLang="zh-CN" sz="1400" b="0" i="1" smtClean="0">
                                <a:solidFill>
                                  <a:schemeClr val="tx1"/>
                                </a:solidFill>
                                <a:latin typeface="Cambria Math" panose="02040503050406030204" pitchFamily="18" charset="0"/>
                              </a:rPr>
                            </m:ctrlPr>
                          </m:naryPr>
                          <m:sub>
                            <m:r>
                              <a:rPr lang="en-US" altLang="zh-CN" sz="1400" b="0" i="1" smtClean="0">
                                <a:solidFill>
                                  <a:schemeClr val="tx1"/>
                                </a:solidFill>
                                <a:latin typeface="Cambria Math" panose="02040503050406030204" pitchFamily="18" charset="0"/>
                              </a:rPr>
                              <m:t>𝑗</m:t>
                            </m:r>
                          </m:sub>
                          <m:sup/>
                          <m:e>
                            <m:sSub>
                              <m:sSubPr>
                                <m:ctrlPr>
                                  <a:rPr lang="en-US" altLang="zh-CN" sz="1400" b="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𝑤</m:t>
                                </m:r>
                              </m:e>
                              <m:sub>
                                <m:r>
                                  <a:rPr lang="en-US" altLang="zh-CN" sz="1400" b="0" i="1" smtClean="0">
                                    <a:solidFill>
                                      <a:schemeClr val="tx1"/>
                                    </a:solidFill>
                                    <a:latin typeface="Cambria Math" panose="02040503050406030204" pitchFamily="18" charset="0"/>
                                  </a:rPr>
                                  <m:t>𝑖𝑗</m:t>
                                </m:r>
                              </m:sub>
                            </m:sSub>
                            <m:sSubSup>
                              <m:sSubSupPr>
                                <m:ctrlPr>
                                  <a:rPr lang="en-US" altLang="zh-CN" sz="1400" b="0" i="1" smtClean="0">
                                    <a:solidFill>
                                      <a:schemeClr val="tx1"/>
                                    </a:solidFill>
                                    <a:latin typeface="Cambria Math" panose="02040503050406030204" pitchFamily="18" charset="0"/>
                                  </a:rPr>
                                </m:ctrlPr>
                              </m:sSubSupPr>
                              <m:e>
                                <m:r>
                                  <a:rPr lang="en-US" altLang="zh-CN" sz="1400" b="0" i="1" smtClean="0">
                                    <a:solidFill>
                                      <a:schemeClr val="tx1"/>
                                    </a:solidFill>
                                    <a:latin typeface="Cambria Math" panose="02040503050406030204" pitchFamily="18" charset="0"/>
                                  </a:rPr>
                                  <m:t>𝑦</m:t>
                                </m:r>
                              </m:e>
                              <m:sub>
                                <m:r>
                                  <a:rPr lang="en-US" altLang="zh-CN" sz="1400" b="0" i="1" smtClean="0">
                                    <a:solidFill>
                                      <a:schemeClr val="tx1"/>
                                    </a:solidFill>
                                    <a:latin typeface="Cambria Math" panose="02040503050406030204" pitchFamily="18" charset="0"/>
                                  </a:rPr>
                                  <m:t>𝑗</m:t>
                                </m:r>
                              </m:sub>
                              <m:sup>
                                <m:r>
                                  <a:rPr lang="en-US" altLang="zh-CN" sz="1400" b="0" i="1" smtClean="0">
                                    <a:solidFill>
                                      <a:schemeClr val="tx1"/>
                                    </a:solidFill>
                                    <a:latin typeface="Cambria Math" panose="02040503050406030204" pitchFamily="18" charset="0"/>
                                  </a:rPr>
                                  <m:t>′</m:t>
                                </m:r>
                              </m:sup>
                            </m:sSubSup>
                          </m:e>
                        </m:nary>
                        <m:r>
                          <a:rPr lang="en-US" altLang="zh-CN" sz="1400" b="0" i="1" smtClean="0">
                            <a:solidFill>
                              <a:schemeClr val="tx1"/>
                            </a:solidFill>
                            <a:latin typeface="Cambria Math" panose="02040503050406030204" pitchFamily="18" charset="0"/>
                          </a:rPr>
                          <m:t>||</m:t>
                        </m:r>
                      </m:e>
                    </m:nary>
                  </m:oMath>
                </a14:m>
                <a:endParaRPr lang="en-US" altLang="zh-CN" dirty="0"/>
              </a:p>
              <a:p>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884164" y="2008230"/>
                <a:ext cx="5623076" cy="4099327"/>
              </a:xfrm>
              <a:prstGeom prst="rect">
                <a:avLst/>
              </a:prstGeom>
              <a:blipFill rotWithShape="0">
                <a:blip r:embed="rId4"/>
                <a:stretch>
                  <a:fillRect l="-867" r="-2167" b="-2377"/>
                </a:stretch>
              </a:blipFill>
            </p:spPr>
            <p:txBody>
              <a:bodyPr/>
              <a:lstStyle/>
              <a:p>
                <a:r>
                  <a:rPr lang="zh-CN" altLang="en-US">
                    <a:noFill/>
                  </a:rPr>
                  <a:t> </a:t>
                </a:r>
              </a:p>
            </p:txBody>
          </p:sp>
        </mc:Fallback>
      </mc:AlternateContent>
      <p:sp>
        <p:nvSpPr>
          <p:cNvPr id="9" name="矩形 8"/>
          <p:cNvSpPr/>
          <p:nvPr/>
        </p:nvSpPr>
        <p:spPr>
          <a:xfrm>
            <a:off x="1024128" y="6346254"/>
            <a:ext cx="11326761" cy="307777"/>
          </a:xfrm>
          <a:prstGeom prst="rect">
            <a:avLst/>
          </a:prstGeom>
        </p:spPr>
        <p:txBody>
          <a:bodyPr wrap="square">
            <a:spAutoFit/>
          </a:bodyPr>
          <a:lstStyle/>
          <a:p>
            <a:r>
              <a:rPr lang="en-US" altLang="zh-CN" sz="1400" dirty="0" smtClean="0"/>
              <a:t>[5]  ROWEIS S T, SAUL L K. Nonlinear dimensionality reduction by locally linear embedding [J]. Science, 2000, 290(5500): 2323-6.</a:t>
            </a:r>
            <a:endParaRPr lang="zh-CN" altLang="en-US" sz="1400" dirty="0"/>
          </a:p>
        </p:txBody>
      </p:sp>
      <p:sp>
        <p:nvSpPr>
          <p:cNvPr id="3110" name="文本框 3109"/>
          <p:cNvSpPr txBox="1"/>
          <p:nvPr/>
        </p:nvSpPr>
        <p:spPr>
          <a:xfrm>
            <a:off x="6489290" y="3264310"/>
            <a:ext cx="505267" cy="369332"/>
          </a:xfrm>
          <a:prstGeom prst="rect">
            <a:avLst/>
          </a:prstGeom>
          <a:noFill/>
        </p:spPr>
        <p:txBody>
          <a:bodyPr wrap="none" rtlCol="0">
            <a:spAutoFit/>
          </a:bodyPr>
          <a:lstStyle/>
          <a:p>
            <a:r>
              <a:rPr lang="en-US" altLang="zh-CN" dirty="0" smtClean="0"/>
              <a:t>     </a:t>
            </a:r>
            <a:endParaRPr lang="zh-CN" altLang="en-US" dirty="0"/>
          </a:p>
        </p:txBody>
      </p:sp>
      <p:sp>
        <p:nvSpPr>
          <p:cNvPr id="3115" name="Rectangle 6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26" name="灯片编号占位符 3125"/>
          <p:cNvSpPr>
            <a:spLocks noGrp="1"/>
          </p:cNvSpPr>
          <p:nvPr>
            <p:ph type="sldNum" sz="quarter" idx="12"/>
          </p:nvPr>
        </p:nvSpPr>
        <p:spPr/>
        <p:txBody>
          <a:bodyPr/>
          <a:lstStyle/>
          <a:p>
            <a:fld id="{F1EF3026-A9E6-4741-B124-C117FA6AB8AF}" type="slidenum">
              <a:rPr lang="zh-CN" altLang="en-US" smtClean="0"/>
              <a:t>8</a:t>
            </a:fld>
            <a:endParaRPr lang="zh-CN" altLang="en-US"/>
          </a:p>
        </p:txBody>
      </p:sp>
    </p:spTree>
    <p:extLst>
      <p:ext uri="{BB962C8B-B14F-4D97-AF65-F5344CB8AC3E}">
        <p14:creationId xmlns:p14="http://schemas.microsoft.com/office/powerpoint/2010/main" val="3865265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基于邻域关系的非线性降维</a:t>
            </a:r>
            <a:r>
              <a:rPr lang="zh-CN" altLang="en-US" dirty="0" smtClean="0"/>
              <a:t>算法</a:t>
            </a:r>
            <a:endParaRPr lang="zh-CN" altLang="en-US" dirty="0"/>
          </a:p>
        </p:txBody>
      </p:sp>
      <p:pic>
        <p:nvPicPr>
          <p:cNvPr id="4" name="内容占位符 3"/>
          <p:cNvPicPr>
            <a:picLocks noGrp="1" noChangeAspect="1"/>
          </p:cNvPicPr>
          <p:nvPr>
            <p:ph idx="1"/>
          </p:nvPr>
        </p:nvPicPr>
        <p:blipFill>
          <a:blip r:embed="rId3">
            <a:duotone>
              <a:prstClr val="black"/>
              <a:schemeClr val="accent2">
                <a:tint val="45000"/>
                <a:satMod val="400000"/>
              </a:schemeClr>
            </a:duotone>
          </a:blip>
          <a:stretch>
            <a:fillRect/>
          </a:stretch>
        </p:blipFill>
        <p:spPr>
          <a:xfrm>
            <a:off x="5297878" y="3425937"/>
            <a:ext cx="5446322" cy="1757578"/>
          </a:xfrm>
          <a:prstGeom prst="rect">
            <a:avLst/>
          </a:prstGeom>
        </p:spPr>
      </p:pic>
      <p:sp>
        <p:nvSpPr>
          <p:cNvPr id="5" name="矩形 4"/>
          <p:cNvSpPr/>
          <p:nvPr/>
        </p:nvSpPr>
        <p:spPr>
          <a:xfrm>
            <a:off x="5097028" y="5448925"/>
            <a:ext cx="2826415" cy="369332"/>
          </a:xfrm>
          <a:prstGeom prst="rect">
            <a:avLst/>
          </a:prstGeom>
        </p:spPr>
        <p:txBody>
          <a:bodyPr wrap="none">
            <a:spAutoFit/>
          </a:bodyPr>
          <a:lstStyle/>
          <a:p>
            <a:r>
              <a:rPr lang="zh-CN" altLang="zh-CN"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smtClean="0">
                <a:effectLst/>
                <a:latin typeface="Times New Roman" panose="02020603050405020304" pitchFamily="18" charset="0"/>
                <a:ea typeface="宋体" panose="02010600030101010101" pitchFamily="2" charset="-122"/>
              </a:rPr>
              <a:t>a</a:t>
            </a:r>
            <a:r>
              <a:rPr lang="zh-CN" altLang="zh-CN" kern="100" dirty="0" smtClean="0">
                <a:effectLst/>
                <a:latin typeface="Times New Roman" panose="02020603050405020304" pitchFamily="18" charset="0"/>
                <a:ea typeface="宋体" panose="02010600030101010101" pitchFamily="2" charset="-122"/>
                <a:cs typeface="Times New Roman" panose="02020603050405020304" pitchFamily="18" charset="0"/>
              </a:rPr>
              <a:t>）数据</a:t>
            </a:r>
            <a:r>
              <a:rPr lang="zh-CN" altLang="en-US" kern="100" dirty="0" smtClean="0">
                <a:effectLst/>
                <a:latin typeface="Times New Roman" panose="02020603050405020304" pitchFamily="18" charset="0"/>
                <a:ea typeface="宋体" panose="02010600030101010101" pitchFamily="2" charset="-122"/>
                <a:cs typeface="Times New Roman" panose="02020603050405020304" pitchFamily="18" charset="0"/>
              </a:rPr>
              <a:t>采样充分且</a:t>
            </a:r>
            <a:r>
              <a:rPr lang="zh-CN" altLang="zh-CN" kern="100" dirty="0" smtClean="0">
                <a:effectLst/>
                <a:latin typeface="Times New Roman" panose="02020603050405020304" pitchFamily="18" charset="0"/>
                <a:ea typeface="宋体" panose="02010600030101010101" pitchFamily="2" charset="-122"/>
                <a:cs typeface="Times New Roman" panose="02020603050405020304" pitchFamily="18" charset="0"/>
              </a:rPr>
              <a:t>均匀</a:t>
            </a:r>
            <a:endParaRPr lang="zh-CN" altLang="en-US" dirty="0"/>
          </a:p>
        </p:txBody>
      </p:sp>
      <p:sp>
        <p:nvSpPr>
          <p:cNvPr id="6" name="矩形 5"/>
          <p:cNvSpPr/>
          <p:nvPr/>
        </p:nvSpPr>
        <p:spPr>
          <a:xfrm>
            <a:off x="8366626" y="5448925"/>
            <a:ext cx="2377574" cy="369332"/>
          </a:xfrm>
          <a:prstGeom prst="rect">
            <a:avLst/>
          </a:prstGeom>
        </p:spPr>
        <p:txBody>
          <a:bodyPr wrap="none">
            <a:spAutoFit/>
          </a:bodyPr>
          <a:lstStyle/>
          <a:p>
            <a:r>
              <a:rPr lang="zh-CN" altLang="en-US"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smtClean="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smtClean="0">
                <a:effectLst/>
                <a:latin typeface="Times New Roman" panose="02020603050405020304" pitchFamily="18" charset="0"/>
                <a:ea typeface="宋体" panose="02010600030101010101" pitchFamily="2" charset="-122"/>
                <a:cs typeface="Times New Roman" panose="02020603050405020304" pitchFamily="18" charset="0"/>
              </a:rPr>
              <a:t>数据</a:t>
            </a:r>
            <a:r>
              <a:rPr lang="zh-CN" altLang="en-US" kern="100" dirty="0" smtClean="0">
                <a:effectLst/>
                <a:latin typeface="Times New Roman" panose="02020603050405020304" pitchFamily="18" charset="0"/>
                <a:ea typeface="宋体" panose="02010600030101010101" pitchFamily="2" charset="-122"/>
                <a:cs typeface="Times New Roman" panose="02020603050405020304" pitchFamily="18" charset="0"/>
              </a:rPr>
              <a:t>采样不充分</a:t>
            </a:r>
            <a:endParaRPr lang="zh-CN" altLang="en-US" dirty="0"/>
          </a:p>
        </p:txBody>
      </p:sp>
      <p:sp>
        <p:nvSpPr>
          <p:cNvPr id="7" name="文本框 6"/>
          <p:cNvSpPr txBox="1"/>
          <p:nvPr/>
        </p:nvSpPr>
        <p:spPr>
          <a:xfrm>
            <a:off x="1315741" y="5567374"/>
            <a:ext cx="1800493" cy="369332"/>
          </a:xfrm>
          <a:prstGeom prst="rect">
            <a:avLst/>
          </a:prstGeom>
          <a:noFill/>
        </p:spPr>
        <p:txBody>
          <a:bodyPr wrap="none" rtlCol="0">
            <a:spAutoFit/>
          </a:bodyPr>
          <a:lstStyle/>
          <a:p>
            <a:r>
              <a:rPr lang="zh-CN" altLang="en-US" dirty="0" smtClean="0"/>
              <a:t>局部线性示意图</a:t>
            </a:r>
            <a:endParaRPr lang="zh-CN" altLang="en-US" dirty="0"/>
          </a:p>
        </p:txBody>
      </p:sp>
      <p:sp>
        <p:nvSpPr>
          <p:cNvPr id="8" name="灯片编号占位符 7"/>
          <p:cNvSpPr>
            <a:spLocks noGrp="1"/>
          </p:cNvSpPr>
          <p:nvPr>
            <p:ph type="sldNum" sz="quarter" idx="12"/>
          </p:nvPr>
        </p:nvSpPr>
        <p:spPr/>
        <p:txBody>
          <a:bodyPr/>
          <a:lstStyle/>
          <a:p>
            <a:fld id="{F1EF3026-A9E6-4741-B124-C117FA6AB8AF}" type="slidenum">
              <a:rPr lang="zh-CN" altLang="en-US" smtClean="0"/>
              <a:t>9</a:t>
            </a:fld>
            <a:endParaRPr lang="zh-CN" altLang="en-US"/>
          </a:p>
        </p:txBody>
      </p:sp>
      <p:grpSp>
        <p:nvGrpSpPr>
          <p:cNvPr id="2058" name="组合 2057"/>
          <p:cNvGrpSpPr/>
          <p:nvPr/>
        </p:nvGrpSpPr>
        <p:grpSpPr>
          <a:xfrm>
            <a:off x="1024128" y="3020050"/>
            <a:ext cx="3253958" cy="2428875"/>
            <a:chOff x="1024128" y="2497536"/>
            <a:chExt cx="3253958" cy="2428875"/>
          </a:xfrm>
        </p:grpSpPr>
        <p:pic>
          <p:nvPicPr>
            <p:cNvPr id="11" name="图片 10"/>
            <p:cNvPicPr>
              <a:picLocks noChangeAspect="1"/>
            </p:cNvPicPr>
            <p:nvPr/>
          </p:nvPicPr>
          <p:blipFill>
            <a:blip r:embed="rId4"/>
            <a:stretch>
              <a:fillRect/>
            </a:stretch>
          </p:blipFill>
          <p:spPr>
            <a:xfrm>
              <a:off x="1024128" y="2497536"/>
              <a:ext cx="1552575" cy="2428875"/>
            </a:xfrm>
            <a:prstGeom prst="rect">
              <a:avLst/>
            </a:prstGeom>
          </p:spPr>
        </p:pic>
        <p:cxnSp>
          <p:nvCxnSpPr>
            <p:cNvPr id="28" name="直接连接符 27"/>
            <p:cNvCxnSpPr/>
            <p:nvPr/>
          </p:nvCxnSpPr>
          <p:spPr>
            <a:xfrm flipV="1">
              <a:off x="2156813" y="2595533"/>
              <a:ext cx="2121273" cy="121757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2" name="平行四边形 11"/>
            <p:cNvSpPr/>
            <p:nvPr/>
          </p:nvSpPr>
          <p:spPr>
            <a:xfrm>
              <a:off x="2918764" y="2595533"/>
              <a:ext cx="1359322" cy="664443"/>
            </a:xfrm>
            <a:prstGeom prst="parallelogram">
              <a:avLst>
                <a:gd name="adj" fmla="val 41409"/>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椭圆 12"/>
            <p:cNvSpPr/>
            <p:nvPr/>
          </p:nvSpPr>
          <p:spPr>
            <a:xfrm>
              <a:off x="3307263" y="2699544"/>
              <a:ext cx="186220" cy="1288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p:cNvSpPr/>
            <p:nvPr/>
          </p:nvSpPr>
          <p:spPr>
            <a:xfrm>
              <a:off x="3501947" y="2915313"/>
              <a:ext cx="186220" cy="1288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椭圆 16"/>
            <p:cNvSpPr/>
            <p:nvPr/>
          </p:nvSpPr>
          <p:spPr>
            <a:xfrm>
              <a:off x="3807903" y="3057626"/>
              <a:ext cx="186220" cy="1288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p:cNvSpPr/>
            <p:nvPr/>
          </p:nvSpPr>
          <p:spPr>
            <a:xfrm>
              <a:off x="3841328" y="2753218"/>
              <a:ext cx="186220" cy="1288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p:cNvSpPr/>
            <p:nvPr/>
          </p:nvSpPr>
          <p:spPr>
            <a:xfrm>
              <a:off x="3163801" y="3025604"/>
              <a:ext cx="186220" cy="1288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29" name="组合 28"/>
            <p:cNvGrpSpPr/>
            <p:nvPr/>
          </p:nvGrpSpPr>
          <p:grpSpPr>
            <a:xfrm>
              <a:off x="2030764" y="3800123"/>
              <a:ext cx="124607" cy="118734"/>
              <a:chOff x="2920116" y="2710543"/>
              <a:chExt cx="874068" cy="576943"/>
            </a:xfrm>
          </p:grpSpPr>
          <p:sp>
            <p:nvSpPr>
              <p:cNvPr id="30" name="平行四边形 29"/>
              <p:cNvSpPr/>
              <p:nvPr/>
            </p:nvSpPr>
            <p:spPr>
              <a:xfrm>
                <a:off x="2920116" y="2710543"/>
                <a:ext cx="874068" cy="576943"/>
              </a:xfrm>
              <a:prstGeom prst="parallelogram">
                <a:avLst>
                  <a:gd name="adj" fmla="val 0"/>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1" name="椭圆 30"/>
              <p:cNvSpPr/>
              <p:nvPr/>
            </p:nvSpPr>
            <p:spPr>
              <a:xfrm>
                <a:off x="3169928" y="2800857"/>
                <a:ext cx="119743" cy="111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椭圆 31"/>
              <p:cNvSpPr/>
              <p:nvPr/>
            </p:nvSpPr>
            <p:spPr>
              <a:xfrm>
                <a:off x="3295113" y="2988211"/>
                <a:ext cx="119743" cy="111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3" name="椭圆 32"/>
              <p:cNvSpPr/>
              <p:nvPr/>
            </p:nvSpPr>
            <p:spPr>
              <a:xfrm>
                <a:off x="3491848" y="3111783"/>
                <a:ext cx="119743" cy="111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4" name="椭圆 33"/>
              <p:cNvSpPr/>
              <p:nvPr/>
            </p:nvSpPr>
            <p:spPr>
              <a:xfrm>
                <a:off x="3513341" y="2847463"/>
                <a:ext cx="119743" cy="111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5" name="椭圆 34"/>
              <p:cNvSpPr/>
              <p:nvPr/>
            </p:nvSpPr>
            <p:spPr>
              <a:xfrm>
                <a:off x="3077679" y="3083978"/>
                <a:ext cx="119743" cy="111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cxnSp>
          <p:nvCxnSpPr>
            <p:cNvPr id="40" name="直接连接符 39"/>
            <p:cNvCxnSpPr/>
            <p:nvPr/>
          </p:nvCxnSpPr>
          <p:spPr>
            <a:xfrm flipV="1">
              <a:off x="2156813" y="3283955"/>
              <a:ext cx="1837310" cy="63490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flipV="1">
              <a:off x="2025963" y="2619512"/>
              <a:ext cx="1133923" cy="118308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flipV="1">
              <a:off x="2056158" y="3241508"/>
              <a:ext cx="862606" cy="658705"/>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3" name="文本框 2"/>
          <p:cNvSpPr txBox="1"/>
          <p:nvPr/>
        </p:nvSpPr>
        <p:spPr>
          <a:xfrm>
            <a:off x="1172093" y="2267069"/>
            <a:ext cx="6647974" cy="461665"/>
          </a:xfrm>
          <a:prstGeom prst="rect">
            <a:avLst/>
          </a:prstGeom>
          <a:noFill/>
        </p:spPr>
        <p:txBody>
          <a:bodyPr wrap="none" rtlCol="0">
            <a:spAutoFit/>
          </a:bodyPr>
          <a:lstStyle/>
          <a:p>
            <a:r>
              <a:rPr lang="zh-CN" altLang="en-US" sz="2400" b="1" dirty="0" smtClean="0"/>
              <a:t>局部线性嵌入算法的</a:t>
            </a:r>
            <a:r>
              <a:rPr lang="zh-CN" altLang="en-US" sz="2400" b="1" dirty="0" smtClean="0">
                <a:solidFill>
                  <a:srgbClr val="FF0000"/>
                </a:solidFill>
              </a:rPr>
              <a:t>假设</a:t>
            </a:r>
            <a:r>
              <a:rPr lang="zh-CN" altLang="en-US" sz="2400" b="1" dirty="0" smtClean="0"/>
              <a:t>：数据采样</a:t>
            </a:r>
            <a:r>
              <a:rPr lang="zh-CN" altLang="en-US" sz="2400" b="1" dirty="0" smtClean="0">
                <a:solidFill>
                  <a:srgbClr val="FF0000"/>
                </a:solidFill>
              </a:rPr>
              <a:t>充分</a:t>
            </a:r>
            <a:r>
              <a:rPr lang="zh-CN" altLang="en-US" sz="2400" b="1" dirty="0" smtClean="0"/>
              <a:t>且</a:t>
            </a:r>
            <a:r>
              <a:rPr lang="zh-CN" altLang="en-US" sz="2400" b="1" dirty="0" smtClean="0">
                <a:solidFill>
                  <a:srgbClr val="FF0000"/>
                </a:solidFill>
              </a:rPr>
              <a:t>均匀</a:t>
            </a:r>
            <a:endParaRPr lang="zh-CN" altLang="en-US" sz="2400" b="1" dirty="0">
              <a:solidFill>
                <a:srgbClr val="FF0000"/>
              </a:solidFill>
            </a:endParaRPr>
          </a:p>
        </p:txBody>
      </p:sp>
    </p:spTree>
    <p:extLst>
      <p:ext uri="{BB962C8B-B14F-4D97-AF65-F5344CB8AC3E}">
        <p14:creationId xmlns:p14="http://schemas.microsoft.com/office/powerpoint/2010/main" val="14556982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1532</TotalTime>
  <Words>3503</Words>
  <Application>Microsoft Office PowerPoint</Application>
  <PresentationFormat>宽屏</PresentationFormat>
  <Paragraphs>331</Paragraphs>
  <Slides>27</Slides>
  <Notes>26</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27</vt:i4>
      </vt:variant>
    </vt:vector>
  </HeadingPairs>
  <TitlesOfParts>
    <vt:vector size="46" baseType="lpstr">
      <vt:lpstr>方正姚体</vt:lpstr>
      <vt:lpstr>仿宋</vt:lpstr>
      <vt:lpstr>黑体</vt:lpstr>
      <vt:lpstr>华文仿宋</vt:lpstr>
      <vt:lpstr>华文行楷</vt:lpstr>
      <vt:lpstr>华文楷体</vt:lpstr>
      <vt:lpstr>华文新魏</vt:lpstr>
      <vt:lpstr>宋体</vt:lpstr>
      <vt:lpstr>Arial</vt:lpstr>
      <vt:lpstr>Calibri</vt:lpstr>
      <vt:lpstr>Cambria Math</vt:lpstr>
      <vt:lpstr>Times New Roman</vt:lpstr>
      <vt:lpstr>Trebuchet MS</vt:lpstr>
      <vt:lpstr>Tw Cen MT</vt:lpstr>
      <vt:lpstr>Tw Cen MT Condensed</vt:lpstr>
      <vt:lpstr>Wingdings 3</vt:lpstr>
      <vt:lpstr>积分</vt:lpstr>
      <vt:lpstr>平面</vt:lpstr>
      <vt:lpstr>Formula</vt:lpstr>
      <vt:lpstr>基于局部一致性的子空间学习与聚类</vt:lpstr>
      <vt:lpstr>内容概要</vt:lpstr>
      <vt:lpstr>选题背景及意义</vt:lpstr>
      <vt:lpstr>选题背景及意义</vt:lpstr>
      <vt:lpstr>主要研究内容</vt:lpstr>
      <vt:lpstr>基于流形学习的非线性降维</vt:lpstr>
      <vt:lpstr>基于流形学习的非线性降维</vt:lpstr>
      <vt:lpstr>现有方法介绍</vt:lpstr>
      <vt:lpstr>基于邻域关系的非线性降维算法</vt:lpstr>
      <vt:lpstr>基于流形学习的非线性降维</vt:lpstr>
      <vt:lpstr>基于邻域关系的非线性降维算法（续）</vt:lpstr>
      <vt:lpstr>基于邻域关系的非线性降维算法（续）</vt:lpstr>
      <vt:lpstr>在非线性降维上的应用</vt:lpstr>
      <vt:lpstr>在非线性降维上的应用</vt:lpstr>
      <vt:lpstr>在非线性降维上的应用</vt:lpstr>
      <vt:lpstr>存在的问题</vt:lpstr>
      <vt:lpstr>主要研究内容</vt:lpstr>
      <vt:lpstr>基于局部线性表示的相似性图构建</vt:lpstr>
      <vt:lpstr>主要研究内容</vt:lpstr>
      <vt:lpstr>子空间学习</vt:lpstr>
      <vt:lpstr>图像降维任务</vt:lpstr>
      <vt:lpstr>主要研究内容</vt:lpstr>
      <vt:lpstr>子空间聚类</vt:lpstr>
      <vt:lpstr>图像聚类任务</vt:lpstr>
      <vt:lpstr>算法有效性和性能评估</vt:lpstr>
      <vt:lpstr>总结与展望</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基于局部一致性的子空间学习与聚类</dc:title>
  <dc:creator>liangli zhen</dc:creator>
  <cp:lastModifiedBy>liangli zhen</cp:lastModifiedBy>
  <cp:revision>210</cp:revision>
  <dcterms:created xsi:type="dcterms:W3CDTF">2014-05-04T10:56:01Z</dcterms:created>
  <dcterms:modified xsi:type="dcterms:W3CDTF">2015-04-01T06:19:20Z</dcterms:modified>
</cp:coreProperties>
</file>