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1"/>
  </p:sldMasterIdLst>
  <p:notesMasterIdLst>
    <p:notesMasterId r:id="rId47"/>
  </p:notesMasterIdLst>
  <p:handoutMasterIdLst>
    <p:handoutMasterId r:id="rId48"/>
  </p:handoutMasterIdLst>
  <p:sldIdLst>
    <p:sldId id="256" r:id="rId2"/>
    <p:sldId id="318" r:id="rId3"/>
    <p:sldId id="357" r:id="rId4"/>
    <p:sldId id="360" r:id="rId5"/>
    <p:sldId id="361" r:id="rId6"/>
    <p:sldId id="362" r:id="rId7"/>
    <p:sldId id="368" r:id="rId8"/>
    <p:sldId id="398" r:id="rId9"/>
    <p:sldId id="370" r:id="rId10"/>
    <p:sldId id="372" r:id="rId11"/>
    <p:sldId id="373" r:id="rId12"/>
    <p:sldId id="393" r:id="rId13"/>
    <p:sldId id="394" r:id="rId14"/>
    <p:sldId id="374" r:id="rId15"/>
    <p:sldId id="375" r:id="rId16"/>
    <p:sldId id="402" r:id="rId17"/>
    <p:sldId id="403" r:id="rId18"/>
    <p:sldId id="404" r:id="rId19"/>
    <p:sldId id="388" r:id="rId20"/>
    <p:sldId id="377" r:id="rId21"/>
    <p:sldId id="363" r:id="rId22"/>
    <p:sldId id="379" r:id="rId23"/>
    <p:sldId id="380" r:id="rId24"/>
    <p:sldId id="381" r:id="rId25"/>
    <p:sldId id="395" r:id="rId26"/>
    <p:sldId id="405" r:id="rId27"/>
    <p:sldId id="407" r:id="rId28"/>
    <p:sldId id="408" r:id="rId29"/>
    <p:sldId id="406" r:id="rId30"/>
    <p:sldId id="397" r:id="rId31"/>
    <p:sldId id="383" r:id="rId32"/>
    <p:sldId id="389" r:id="rId33"/>
    <p:sldId id="392" r:id="rId34"/>
    <p:sldId id="409" r:id="rId35"/>
    <p:sldId id="410" r:id="rId36"/>
    <p:sldId id="411" r:id="rId37"/>
    <p:sldId id="414" r:id="rId38"/>
    <p:sldId id="412" r:id="rId39"/>
    <p:sldId id="413" r:id="rId40"/>
    <p:sldId id="390" r:id="rId41"/>
    <p:sldId id="415" r:id="rId42"/>
    <p:sldId id="416" r:id="rId43"/>
    <p:sldId id="385" r:id="rId44"/>
    <p:sldId id="365" r:id="rId45"/>
    <p:sldId id="366"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7DB6DF"/>
    <a:srgbClr val="919191"/>
    <a:srgbClr val="FFFFFF"/>
    <a:srgbClr val="8D89A4"/>
    <a:srgbClr val="9E9273"/>
    <a:srgbClr val="CCAF0A"/>
    <a:srgbClr val="6EA0B0"/>
    <a:srgbClr val="000000"/>
    <a:srgbClr val="94C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76020" autoAdjust="0"/>
  </p:normalViewPr>
  <p:slideViewPr>
    <p:cSldViewPr showGuides="1">
      <p:cViewPr varScale="1">
        <p:scale>
          <a:sx n="60" d="100"/>
          <a:sy n="60" d="100"/>
        </p:scale>
        <p:origin x="1422"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rystal\Desktop\&#23454;&#39564;&#25968;&#25454;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rystal\Desktop\&#23454;&#39564;&#25968;&#25454;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Chrome%20Downlands\&#23454;&#39564;&#25968;&#25454;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Chrome%20Downlands\&#23454;&#39564;&#25968;&#25454;2.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'1.1'!$G$1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'1.1'!$G$2:$G$11</c:f>
              <c:numCache>
                <c:formatCode>0.00%</c:formatCode>
                <c:ptCount val="10"/>
                <c:pt idx="0">
                  <c:v>0.09</c:v>
                </c:pt>
                <c:pt idx="1">
                  <c:v>0.125</c:v>
                </c:pt>
                <c:pt idx="2">
                  <c:v>0.15333333333333332</c:v>
                </c:pt>
                <c:pt idx="3">
                  <c:v>0.20499999999999999</c:v>
                </c:pt>
                <c:pt idx="4">
                  <c:v>0.25</c:v>
                </c:pt>
                <c:pt idx="5">
                  <c:v>0.29333333333333333</c:v>
                </c:pt>
                <c:pt idx="6">
                  <c:v>0.28857142857142859</c:v>
                </c:pt>
                <c:pt idx="7">
                  <c:v>0.31125000000000003</c:v>
                </c:pt>
                <c:pt idx="8">
                  <c:v>0.34444444444444444</c:v>
                </c:pt>
                <c:pt idx="9">
                  <c:v>0.39900000000000002</c:v>
                </c:pt>
              </c:numCache>
            </c:numRef>
          </c:val>
          <c:smooth val="0"/>
        </c:ser>
        <c:ser>
          <c:idx val="1"/>
          <c:order val="1"/>
          <c:tx>
            <c:strRef>
              <c:f>'1.1'!$H$1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'1.1'!$H$2:$H$11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dLbls>
          <c:showLegendKey val="0"/>
          <c:showVal val="0"/>
          <c:showCatName val="0"/>
          <c:showSerName val="0"/>
          <c:showPercent val="0"/>
          <c:showBubbleSize val="0"/>
        </c:dLbls>
        <c:marker val="1"/>
        <c:smooth val="0"/>
        <c:axId val="166612544"/>
        <c:axId val="166614112"/>
        <c:extLst/>
      </c:lineChart>
      <c:catAx>
        <c:axId val="1666125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66614112"/>
        <c:crosses val="autoZero"/>
        <c:auto val="1"/>
        <c:lblAlgn val="ctr"/>
        <c:lblOffset val="100"/>
        <c:noMultiLvlLbl val="0"/>
      </c:catAx>
      <c:valAx>
        <c:axId val="166614112"/>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dirty="0"/>
                  <a:t>查准率</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661254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主题相关页面数对比</a:t>
            </a:r>
            <a:endParaRPr lang="zh-CN" altLang="en-US" sz="2000" dirty="0"/>
          </a:p>
        </c:rich>
      </c:tx>
      <c:layout/>
      <c:overlay val="0"/>
      <c:spPr>
        <a:noFill/>
        <a:ln>
          <a:noFill/>
        </a:ln>
        <a:effectLst/>
      </c:spPr>
      <c:txPr>
        <a:bodyPr rot="0" spcFirstLastPara="1" vertOverflow="ellipsis" vert="horz" wrap="square" anchor="t"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'1.1'!$B$1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'1.1'!$B$2:$B$11</c:f>
              <c:numCache>
                <c:formatCode>General</c:formatCode>
                <c:ptCount val="10"/>
                <c:pt idx="0">
                  <c:v>9</c:v>
                </c:pt>
                <c:pt idx="1">
                  <c:v>25</c:v>
                </c:pt>
                <c:pt idx="2">
                  <c:v>46</c:v>
                </c:pt>
                <c:pt idx="3">
                  <c:v>82</c:v>
                </c:pt>
                <c:pt idx="4">
                  <c:v>125</c:v>
                </c:pt>
                <c:pt idx="5">
                  <c:v>176</c:v>
                </c:pt>
                <c:pt idx="6">
                  <c:v>202</c:v>
                </c:pt>
                <c:pt idx="7">
                  <c:v>249</c:v>
                </c:pt>
                <c:pt idx="8">
                  <c:v>310</c:v>
                </c:pt>
                <c:pt idx="9">
                  <c:v>399</c:v>
                </c:pt>
              </c:numCache>
            </c:numRef>
          </c:val>
          <c:smooth val="0"/>
        </c:ser>
        <c:ser>
          <c:idx val="1"/>
          <c:order val="1"/>
          <c:tx>
            <c:strRef>
              <c:f>'1.1'!$C$1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dLbls>
          <c:showLegendKey val="0"/>
          <c:showVal val="0"/>
          <c:showCatName val="0"/>
          <c:showSerName val="0"/>
          <c:showPercent val="0"/>
          <c:showBubbleSize val="0"/>
        </c:dLbls>
        <c:marker val="1"/>
        <c:smooth val="0"/>
        <c:axId val="166615288"/>
        <c:axId val="166615680"/>
        <c:extLst/>
      </c:lineChart>
      <c:catAx>
        <c:axId val="1666152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66615680"/>
        <c:crosses val="autoZero"/>
        <c:auto val="1"/>
        <c:lblAlgn val="ctr"/>
        <c:lblOffset val="100"/>
        <c:noMultiLvlLbl val="0"/>
      </c:catAx>
      <c:valAx>
        <c:axId val="166615680"/>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与主题相关页面数</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661528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主题相关页面数对比</a:t>
            </a:r>
            <a:endParaRPr lang="zh-CN" altLang="en-US" sz="2000" dirty="0"/>
          </a:p>
        </c:rich>
      </c:tx>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'1.2'!$B$1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'1.2'!$A$2:$A$11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'1.2'!$B$2:$B$11</c:f>
              <c:numCache>
                <c:formatCode>General</c:formatCode>
                <c:ptCount val="10"/>
                <c:pt idx="0">
                  <c:v>130</c:v>
                </c:pt>
                <c:pt idx="1">
                  <c:v>485</c:v>
                </c:pt>
                <c:pt idx="2">
                  <c:v>910</c:v>
                </c:pt>
                <c:pt idx="3">
                  <c:v>1241</c:v>
                </c:pt>
                <c:pt idx="4">
                  <c:v>1660</c:v>
                </c:pt>
                <c:pt idx="5">
                  <c:v>2042</c:v>
                </c:pt>
                <c:pt idx="6">
                  <c:v>2457</c:v>
                </c:pt>
                <c:pt idx="7">
                  <c:v>3064</c:v>
                </c:pt>
                <c:pt idx="8">
                  <c:v>3240</c:v>
                </c:pt>
                <c:pt idx="9">
                  <c:v>3720</c:v>
                </c:pt>
              </c:numCache>
            </c:numRef>
          </c:val>
          <c:smooth val="0"/>
        </c:ser>
        <c:ser>
          <c:idx val="1"/>
          <c:order val="1"/>
          <c:tx>
            <c:strRef>
              <c:f>'1.2'!$C$1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'1.2'!$A$2:$A$11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'1.2'!$C$2:$C$11</c:f>
              <c:numCache>
                <c:formatCode>General</c:formatCode>
                <c:ptCount val="10"/>
                <c:pt idx="0">
                  <c:v>692</c:v>
                </c:pt>
                <c:pt idx="1">
                  <c:v>1700</c:v>
                </c:pt>
                <c:pt idx="2">
                  <c:v>2700</c:v>
                </c:pt>
                <c:pt idx="3">
                  <c:v>3720</c:v>
                </c:pt>
                <c:pt idx="4">
                  <c:v>4670</c:v>
                </c:pt>
                <c:pt idx="5">
                  <c:v>5652</c:v>
                </c:pt>
                <c:pt idx="6">
                  <c:v>6657</c:v>
                </c:pt>
                <c:pt idx="7">
                  <c:v>7704</c:v>
                </c:pt>
                <c:pt idx="8">
                  <c:v>8667</c:v>
                </c:pt>
                <c:pt idx="9">
                  <c:v>9703</c:v>
                </c:pt>
              </c:numCache>
            </c:numRef>
          </c:val>
          <c:smooth val="0"/>
        </c:ser>
        <c:dLbls>
          <c:showLegendKey val="0"/>
          <c:showVal val="0"/>
          <c:showCatName val="0"/>
          <c:showSerName val="0"/>
          <c:showPercent val="0"/>
          <c:showBubbleSize val="0"/>
        </c:dLbls>
        <c:marker val="1"/>
        <c:smooth val="0"/>
        <c:axId val="166616464"/>
        <c:axId val="166616856"/>
        <c:extLst/>
      </c:lineChart>
      <c:catAx>
        <c:axId val="1666164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66616856"/>
        <c:crosses val="autoZero"/>
        <c:auto val="1"/>
        <c:lblAlgn val="ctr"/>
        <c:lblOffset val="100"/>
        <c:noMultiLvlLbl val="0"/>
      </c:catAx>
      <c:valAx>
        <c:axId val="166616856"/>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与主题相关页面数</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66164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查准率对比</a:t>
            </a:r>
            <a:endParaRPr lang="zh-CN" altLang="en-US" sz="2000" dirty="0"/>
          </a:p>
        </c:rich>
      </c:tx>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'1.2'!$G$1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'1.2'!$F$2:$F$11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'1.2'!$G$2:$G$11</c:f>
              <c:numCache>
                <c:formatCode>0.00%</c:formatCode>
                <c:ptCount val="10"/>
                <c:pt idx="0">
                  <c:v>0.13</c:v>
                </c:pt>
                <c:pt idx="1">
                  <c:v>0.24249999999999999</c:v>
                </c:pt>
                <c:pt idx="2">
                  <c:v>0.30333333333333334</c:v>
                </c:pt>
                <c:pt idx="3">
                  <c:v>0.31025000000000003</c:v>
                </c:pt>
                <c:pt idx="4">
                  <c:v>0.33200000000000002</c:v>
                </c:pt>
                <c:pt idx="5">
                  <c:v>0.34033333333333332</c:v>
                </c:pt>
                <c:pt idx="6">
                  <c:v>0.35099999999999998</c:v>
                </c:pt>
                <c:pt idx="7">
                  <c:v>0.38300000000000001</c:v>
                </c:pt>
                <c:pt idx="8">
                  <c:v>0.36</c:v>
                </c:pt>
                <c:pt idx="9">
                  <c:v>0.372</c:v>
                </c:pt>
              </c:numCache>
            </c:numRef>
          </c:val>
          <c:smooth val="0"/>
        </c:ser>
        <c:ser>
          <c:idx val="1"/>
          <c:order val="1"/>
          <c:tx>
            <c:strRef>
              <c:f>'1.2'!$H$1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'1.2'!$F$2:$F$11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'1.2'!$H$2:$H$11</c:f>
              <c:numCache>
                <c:formatCode>0.00%</c:formatCode>
                <c:ptCount val="10"/>
                <c:pt idx="0">
                  <c:v>0.69199999999999995</c:v>
                </c:pt>
                <c:pt idx="1">
                  <c:v>0.85</c:v>
                </c:pt>
                <c:pt idx="2">
                  <c:v>0.9</c:v>
                </c:pt>
                <c:pt idx="3">
                  <c:v>0.93</c:v>
                </c:pt>
                <c:pt idx="4">
                  <c:v>0.93400000000000005</c:v>
                </c:pt>
                <c:pt idx="5">
                  <c:v>0.94199999999999995</c:v>
                </c:pt>
                <c:pt idx="6">
                  <c:v>0.95099999999999996</c:v>
                </c:pt>
                <c:pt idx="7">
                  <c:v>0.96299999999999997</c:v>
                </c:pt>
                <c:pt idx="8">
                  <c:v>0.96299999999999997</c:v>
                </c:pt>
                <c:pt idx="9">
                  <c:v>0.97030000000000005</c:v>
                </c:pt>
              </c:numCache>
            </c:numRef>
          </c:val>
          <c:smooth val="0"/>
        </c:ser>
        <c:dLbls>
          <c:showLegendKey val="0"/>
          <c:showVal val="0"/>
          <c:showCatName val="0"/>
          <c:showSerName val="0"/>
          <c:showPercent val="0"/>
          <c:showBubbleSize val="0"/>
        </c:dLbls>
        <c:marker val="1"/>
        <c:smooth val="0"/>
        <c:axId val="166617640"/>
        <c:axId val="166618032"/>
        <c:extLst/>
      </c:lineChart>
      <c:catAx>
        <c:axId val="1666176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66618032"/>
        <c:crosses val="autoZero"/>
        <c:auto val="1"/>
        <c:lblAlgn val="ctr"/>
        <c:lblOffset val="100"/>
        <c:noMultiLvlLbl val="0"/>
      </c:catAx>
      <c:valAx>
        <c:axId val="166618032"/>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查准率</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66176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'2.1'!$H$1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'2.1'!$H$2:$H$11</c:f>
              <c:numCache>
                <c:formatCode>0.00%</c:formatCode>
                <c:ptCount val="10"/>
                <c:pt idx="0">
                  <c:v>0.23</c:v>
                </c:pt>
                <c:pt idx="1">
                  <c:v>0.23</c:v>
                </c:pt>
                <c:pt idx="2">
                  <c:v>0.21666666666666667</c:v>
                </c:pt>
                <c:pt idx="3">
                  <c:v>0.19</c:v>
                </c:pt>
                <c:pt idx="4">
                  <c:v>0.16400000000000001</c:v>
                </c:pt>
                <c:pt idx="5">
                  <c:v>0.15</c:v>
                </c:pt>
                <c:pt idx="6">
                  <c:v>0.1357142857142857</c:v>
                </c:pt>
                <c:pt idx="7">
                  <c:v>0.1225</c:v>
                </c:pt>
                <c:pt idx="8">
                  <c:v>0.1111111111111111</c:v>
                </c:pt>
                <c:pt idx="9">
                  <c:v>0.10199999999999999</c:v>
                </c:pt>
              </c:numCache>
            </c:numRef>
          </c:val>
          <c:smooth val="0"/>
        </c:ser>
        <c:ser>
          <c:idx val="3"/>
          <c:order val="1"/>
          <c:tx>
            <c:strRef>
              <c:f>'2.1'!$I$1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'2.1'!$I$2:$I$11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ser>
          <c:idx val="4"/>
          <c:order val="2"/>
          <c:tx>
            <c:strRef>
              <c:f>'2.1'!$J$1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'2.1'!$J$2:$J$11</c:f>
              <c:numCache>
                <c:formatCode>0%</c:formatCode>
                <c:ptCount val="10"/>
                <c:pt idx="0">
                  <c:v>0.59</c:v>
                </c:pt>
                <c:pt idx="1">
                  <c:v>0.52500000000000002</c:v>
                </c:pt>
                <c:pt idx="2">
                  <c:v>0.55333333333333334</c:v>
                </c:pt>
                <c:pt idx="3">
                  <c:v>0.57999999999999996</c:v>
                </c:pt>
                <c:pt idx="4">
                  <c:v>0.59199999999999997</c:v>
                </c:pt>
                <c:pt idx="5">
                  <c:v>0.62333333333333329</c:v>
                </c:pt>
                <c:pt idx="6">
                  <c:v>0.64</c:v>
                </c:pt>
                <c:pt idx="7">
                  <c:v>0.66249999999999998</c:v>
                </c:pt>
                <c:pt idx="8">
                  <c:v>0.67222222222222228</c:v>
                </c:pt>
                <c:pt idx="9">
                  <c:v>0.67600000000000005</c:v>
                </c:pt>
              </c:numCache>
            </c:numRef>
          </c:val>
          <c:smooth val="0"/>
        </c:ser>
        <c:dLbls>
          <c:showLegendKey val="0"/>
          <c:showVal val="0"/>
          <c:showCatName val="0"/>
          <c:showSerName val="0"/>
          <c:showPercent val="0"/>
          <c:showBubbleSize val="0"/>
        </c:dLbls>
        <c:marker val="1"/>
        <c:smooth val="0"/>
        <c:axId val="166618816"/>
        <c:axId val="166619208"/>
        <c:extLst/>
      </c:lineChart>
      <c:catAx>
        <c:axId val="1666188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66619208"/>
        <c:crosses val="autoZero"/>
        <c:auto val="1"/>
        <c:lblAlgn val="ctr"/>
        <c:lblOffset val="100"/>
        <c:noMultiLvlLbl val="0"/>
      </c:catAx>
      <c:valAx>
        <c:axId val="166619208"/>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查准率</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66188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主题相关页面数对比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'2.1'!$B$1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'2.1'!$B$2:$B$11</c:f>
              <c:numCache>
                <c:formatCode>General</c:formatCode>
                <c:ptCount val="10"/>
                <c:pt idx="0">
                  <c:v>23</c:v>
                </c:pt>
                <c:pt idx="1">
                  <c:v>46</c:v>
                </c:pt>
                <c:pt idx="2">
                  <c:v>65</c:v>
                </c:pt>
                <c:pt idx="3">
                  <c:v>76</c:v>
                </c:pt>
                <c:pt idx="4">
                  <c:v>82</c:v>
                </c:pt>
                <c:pt idx="5">
                  <c:v>90</c:v>
                </c:pt>
                <c:pt idx="6">
                  <c:v>95</c:v>
                </c:pt>
                <c:pt idx="7">
                  <c:v>98</c:v>
                </c:pt>
                <c:pt idx="8">
                  <c:v>100</c:v>
                </c:pt>
                <c:pt idx="9">
                  <c:v>102</c:v>
                </c:pt>
              </c:numCache>
            </c:numRef>
          </c:val>
          <c:smooth val="0"/>
        </c:ser>
        <c:ser>
          <c:idx val="3"/>
          <c:order val="1"/>
          <c:tx>
            <c:strRef>
              <c:f>'2.1'!$C$1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ser>
          <c:idx val="4"/>
          <c:order val="2"/>
          <c:tx>
            <c:strRef>
              <c:f>'2.1'!$D$1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'2.1'!$D$2:$D$11</c:f>
              <c:numCache>
                <c:formatCode>General</c:formatCode>
                <c:ptCount val="10"/>
                <c:pt idx="0">
                  <c:v>59</c:v>
                </c:pt>
                <c:pt idx="1">
                  <c:v>105</c:v>
                </c:pt>
                <c:pt idx="2">
                  <c:v>166</c:v>
                </c:pt>
                <c:pt idx="3">
                  <c:v>232</c:v>
                </c:pt>
                <c:pt idx="4">
                  <c:v>296</c:v>
                </c:pt>
                <c:pt idx="5">
                  <c:v>374</c:v>
                </c:pt>
                <c:pt idx="6">
                  <c:v>448</c:v>
                </c:pt>
                <c:pt idx="7">
                  <c:v>530</c:v>
                </c:pt>
                <c:pt idx="8">
                  <c:v>605</c:v>
                </c:pt>
                <c:pt idx="9">
                  <c:v>676</c:v>
                </c:pt>
              </c:numCache>
            </c:numRef>
          </c:val>
          <c:smooth val="0"/>
        </c:ser>
        <c:dLbls>
          <c:showLegendKey val="0"/>
          <c:showVal val="0"/>
          <c:showCatName val="0"/>
          <c:showSerName val="0"/>
          <c:showPercent val="0"/>
          <c:showBubbleSize val="0"/>
        </c:dLbls>
        <c:marker val="1"/>
        <c:smooth val="0"/>
        <c:axId val="166619992"/>
        <c:axId val="204678040"/>
        <c:extLst/>
      </c:lineChart>
      <c:catAx>
        <c:axId val="1666199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04678040"/>
        <c:crosses val="autoZero"/>
        <c:auto val="1"/>
        <c:lblAlgn val="ctr"/>
        <c:lblOffset val="100"/>
        <c:noMultiLvlLbl val="0"/>
      </c:catAx>
      <c:valAx>
        <c:axId val="204678040"/>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i="0"/>
                  <a:t>与主题相关页面数</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66199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主题相关页面数对比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'[实验数据2.xlsx]2.2'!$B$1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'E:\Chrome Downlands\[实验.xlsx]2.1'!$A$2:$A$11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'[实验数据2.xlsx]2.2'!$B$2:$B$11</c:f>
              <c:numCache>
                <c:formatCode>General</c:formatCode>
                <c:ptCount val="10"/>
                <c:pt idx="0">
                  <c:v>295</c:v>
                </c:pt>
                <c:pt idx="1">
                  <c:v>360</c:v>
                </c:pt>
                <c:pt idx="2">
                  <c:v>411</c:v>
                </c:pt>
                <c:pt idx="3">
                  <c:v>924</c:v>
                </c:pt>
                <c:pt idx="4">
                  <c:v>1121</c:v>
                </c:pt>
                <c:pt idx="5">
                  <c:v>1201</c:v>
                </c:pt>
                <c:pt idx="6">
                  <c:v>1443</c:v>
                </c:pt>
                <c:pt idx="7">
                  <c:v>1496</c:v>
                </c:pt>
                <c:pt idx="8">
                  <c:v>1511</c:v>
                </c:pt>
                <c:pt idx="9">
                  <c:v>1512</c:v>
                </c:pt>
              </c:numCache>
            </c:numRef>
          </c:val>
          <c:smooth val="0"/>
        </c:ser>
        <c:ser>
          <c:idx val="3"/>
          <c:order val="1"/>
          <c:tx>
            <c:strRef>
              <c:f>'[实验数据2.xlsx]2.2'!$C$1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'E:\Chrome Downlands\[实验.xlsx]2.1'!$A$2:$A$11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'[实验数据2.xlsx]2.2'!$C$2:$C$11</c:f>
              <c:numCache>
                <c:formatCode>General</c:formatCode>
                <c:ptCount val="10"/>
                <c:pt idx="0">
                  <c:v>692</c:v>
                </c:pt>
                <c:pt idx="1">
                  <c:v>1700</c:v>
                </c:pt>
                <c:pt idx="2">
                  <c:v>2700</c:v>
                </c:pt>
                <c:pt idx="3">
                  <c:v>3720</c:v>
                </c:pt>
                <c:pt idx="4">
                  <c:v>4670</c:v>
                </c:pt>
                <c:pt idx="5">
                  <c:v>5652</c:v>
                </c:pt>
                <c:pt idx="6">
                  <c:v>6657</c:v>
                </c:pt>
                <c:pt idx="7">
                  <c:v>7704</c:v>
                </c:pt>
                <c:pt idx="8">
                  <c:v>8667</c:v>
                </c:pt>
                <c:pt idx="9">
                  <c:v>9703</c:v>
                </c:pt>
              </c:numCache>
            </c:numRef>
          </c:val>
          <c:smooth val="0"/>
        </c:ser>
        <c:ser>
          <c:idx val="4"/>
          <c:order val="2"/>
          <c:tx>
            <c:strRef>
              <c:f>'[实验数据2.xlsx]2.2'!$D$1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'E:\Chrome Downlands\[实验.xlsx]2.1'!$A$2:$A$11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'[实验数据2.xlsx]2.2'!$D$2:$D$11</c:f>
              <c:numCache>
                <c:formatCode>General</c:formatCode>
                <c:ptCount val="10"/>
                <c:pt idx="0">
                  <c:v>961</c:v>
                </c:pt>
                <c:pt idx="1">
                  <c:v>1926</c:v>
                </c:pt>
                <c:pt idx="2">
                  <c:v>2895</c:v>
                </c:pt>
                <c:pt idx="3">
                  <c:v>3824</c:v>
                </c:pt>
                <c:pt idx="4">
                  <c:v>4770</c:v>
                </c:pt>
                <c:pt idx="5">
                  <c:v>5778</c:v>
                </c:pt>
                <c:pt idx="6">
                  <c:v>6790</c:v>
                </c:pt>
                <c:pt idx="7">
                  <c:v>7712</c:v>
                </c:pt>
                <c:pt idx="8">
                  <c:v>8857</c:v>
                </c:pt>
                <c:pt idx="9">
                  <c:v>9880</c:v>
                </c:pt>
              </c:numCache>
            </c:numRef>
          </c:val>
          <c:smooth val="0"/>
        </c:ser>
        <c:dLbls>
          <c:showLegendKey val="0"/>
          <c:showVal val="0"/>
          <c:showCatName val="0"/>
          <c:showSerName val="0"/>
          <c:showPercent val="0"/>
          <c:showBubbleSize val="0"/>
        </c:dLbls>
        <c:marker val="1"/>
        <c:smooth val="0"/>
        <c:axId val="204678824"/>
        <c:axId val="204679216"/>
        <c:extLst/>
      </c:lineChart>
      <c:catAx>
        <c:axId val="204678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04679216"/>
        <c:crosses val="autoZero"/>
        <c:auto val="1"/>
        <c:lblAlgn val="ctr"/>
        <c:lblOffset val="100"/>
        <c:noMultiLvlLbl val="0"/>
      </c:catAx>
      <c:valAx>
        <c:axId val="204679216"/>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与主题相关页面数</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467882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'[实验数据2.xlsx]2.2'!$H$1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'E:\Chrome Downlands\[实验.xlsx]2.1'!$G$2:$G$11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'[实验数据2.xlsx]2.2'!$H$2:$H$11</c:f>
              <c:numCache>
                <c:formatCode>0.00%</c:formatCode>
                <c:ptCount val="10"/>
                <c:pt idx="0">
                  <c:v>0.29499999999999998</c:v>
                </c:pt>
                <c:pt idx="1">
                  <c:v>0.18</c:v>
                </c:pt>
                <c:pt idx="2">
                  <c:v>0.13700000000000001</c:v>
                </c:pt>
                <c:pt idx="3">
                  <c:v>0.23100000000000001</c:v>
                </c:pt>
                <c:pt idx="4">
                  <c:v>0.22420000000000001</c:v>
                </c:pt>
                <c:pt idx="5">
                  <c:v>0.20016666666666666</c:v>
                </c:pt>
                <c:pt idx="6">
                  <c:v>0.20614285714285716</c:v>
                </c:pt>
                <c:pt idx="7">
                  <c:v>0.187</c:v>
                </c:pt>
                <c:pt idx="8">
                  <c:v>0.16788888888888889</c:v>
                </c:pt>
                <c:pt idx="9">
                  <c:v>0.1512</c:v>
                </c:pt>
              </c:numCache>
            </c:numRef>
          </c:val>
          <c:smooth val="0"/>
        </c:ser>
        <c:ser>
          <c:idx val="3"/>
          <c:order val="1"/>
          <c:tx>
            <c:strRef>
              <c:f>'[实验数据2.xlsx]2.2'!$I$1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'E:\Chrome Downlands\[实验.xlsx]2.1'!$G$2:$G$11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'[实验数据2.xlsx]2.2'!$I$2:$I$11</c:f>
              <c:numCache>
                <c:formatCode>0.00%</c:formatCode>
                <c:ptCount val="10"/>
                <c:pt idx="0">
                  <c:v>0.69199999999999995</c:v>
                </c:pt>
                <c:pt idx="1">
                  <c:v>0.85</c:v>
                </c:pt>
                <c:pt idx="2">
                  <c:v>0.9</c:v>
                </c:pt>
                <c:pt idx="3">
                  <c:v>0.93</c:v>
                </c:pt>
                <c:pt idx="4">
                  <c:v>0.93400000000000005</c:v>
                </c:pt>
                <c:pt idx="5">
                  <c:v>0.94199999999999995</c:v>
                </c:pt>
                <c:pt idx="6">
                  <c:v>0.95099999999999996</c:v>
                </c:pt>
                <c:pt idx="7">
                  <c:v>0.96299999999999997</c:v>
                </c:pt>
                <c:pt idx="8">
                  <c:v>0.96299999999999997</c:v>
                </c:pt>
                <c:pt idx="9">
                  <c:v>0.97030000000000005</c:v>
                </c:pt>
              </c:numCache>
            </c:numRef>
          </c:val>
          <c:smooth val="0"/>
        </c:ser>
        <c:ser>
          <c:idx val="4"/>
          <c:order val="2"/>
          <c:tx>
            <c:strRef>
              <c:f>'[实验数据2.xlsx]2.2'!$J$1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'E:\Chrome Downlands\[实验.xlsx]2.1'!$G$2:$G$11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'[实验数据2.xlsx]2.2'!$J$2:$J$11</c:f>
              <c:numCache>
                <c:formatCode>0%</c:formatCode>
                <c:ptCount val="10"/>
                <c:pt idx="0">
                  <c:v>0.96099999999999997</c:v>
                </c:pt>
                <c:pt idx="1">
                  <c:v>0.96299999999999997</c:v>
                </c:pt>
                <c:pt idx="2">
                  <c:v>0.96499999999999997</c:v>
                </c:pt>
                <c:pt idx="3">
                  <c:v>0.95599999999999996</c:v>
                </c:pt>
                <c:pt idx="4">
                  <c:v>0.95399999999999996</c:v>
                </c:pt>
                <c:pt idx="5">
                  <c:v>0.96299999999999997</c:v>
                </c:pt>
                <c:pt idx="6">
                  <c:v>0.97</c:v>
                </c:pt>
                <c:pt idx="7">
                  <c:v>0.96399999999999997</c:v>
                </c:pt>
                <c:pt idx="8">
                  <c:v>0.98411111111111116</c:v>
                </c:pt>
                <c:pt idx="9">
                  <c:v>0.98799999999999999</c:v>
                </c:pt>
              </c:numCache>
            </c:numRef>
          </c:val>
          <c:smooth val="0"/>
        </c:ser>
        <c:dLbls>
          <c:showLegendKey val="0"/>
          <c:showVal val="0"/>
          <c:showCatName val="0"/>
          <c:showSerName val="0"/>
          <c:showPercent val="0"/>
          <c:showBubbleSize val="0"/>
        </c:dLbls>
        <c:marker val="1"/>
        <c:smooth val="0"/>
        <c:axId val="204680000"/>
        <c:axId val="204680392"/>
        <c:extLst/>
      </c:lineChart>
      <c:catAx>
        <c:axId val="2046800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04680392"/>
        <c:crosses val="autoZero"/>
        <c:auto val="1"/>
        <c:lblAlgn val="ctr"/>
        <c:lblOffset val="100"/>
        <c:noMultiLvlLbl val="0"/>
      </c:catAx>
      <c:valAx>
        <c:axId val="204680392"/>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查准率</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468000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EFF9E-5A99-40CA-BDB7-EEBC50DAD10F}" type="doc">
      <dgm:prSet loTypeId="urn:microsoft.com/office/officeart/2005/8/layout/equation2" loCatId="relationship" qsTypeId="urn:microsoft.com/office/officeart/2005/8/quickstyle/simple3" qsCatId="simple" csTypeId="urn:microsoft.com/office/officeart/2005/8/colors/accent2_2" csCatId="accent2" phldr="1"/>
      <dgm:spPr/>
    </dgm:pt>
    <dgm:pt modelId="{8BF436A1-CAFB-4F4C-AED6-5E9CF0E88567}">
      <dgm:prSet phldrT="[文本]" custT="1"/>
      <dgm:spPr/>
      <dgm:t>
        <a:bodyPr/>
        <a:lstStyle/>
        <a:p>
          <a:r>
            <a:rPr lang="en-US" altLang="zh-CN" sz="2400" dirty="0" smtClean="0"/>
            <a:t>Page Rank</a:t>
          </a:r>
          <a:endParaRPr lang="zh-CN" altLang="en-US" sz="2400" dirty="0"/>
        </a:p>
      </dgm:t>
    </dgm:pt>
    <dgm:pt modelId="{8BE7F707-39A3-4BCF-88CD-184DA3B3C3F5}" type="parTrans" cxnId="{56B03D04-6FCE-4578-A8BD-491C93F75A93}">
      <dgm:prSet/>
      <dgm:spPr/>
      <dgm:t>
        <a:bodyPr/>
        <a:lstStyle/>
        <a:p>
          <a:endParaRPr lang="zh-CN" altLang="en-US"/>
        </a:p>
      </dgm:t>
    </dgm:pt>
    <dgm:pt modelId="{85E952F4-F618-40A0-AB3A-AEFC0F84149E}" type="sibTrans" cxnId="{56B03D04-6FCE-4578-A8BD-491C93F75A93}">
      <dgm:prSet/>
      <dgm:spPr/>
      <dgm:t>
        <a:bodyPr/>
        <a:lstStyle/>
        <a:p>
          <a:endParaRPr lang="zh-CN" altLang="en-US"/>
        </a:p>
      </dgm:t>
    </dgm:pt>
    <dgm:pt modelId="{C00A3D69-4341-41C5-BD54-B514D3EDE889}">
      <dgm:prSet phldrT="[文本]" custT="1"/>
      <dgm:spPr/>
      <dgm:t>
        <a:bodyPr/>
        <a:lstStyle/>
        <a:p>
          <a:r>
            <a:rPr lang="zh-CN" altLang="en-US" sz="2400" dirty="0" smtClean="0"/>
            <a:t>改进后</a:t>
          </a:r>
          <a:r>
            <a:rPr lang="en-US" altLang="zh-CN" sz="2400" dirty="0" smtClean="0"/>
            <a:t>Fish Search</a:t>
          </a:r>
          <a:endParaRPr lang="zh-CN" altLang="en-US" sz="2400" dirty="0"/>
        </a:p>
      </dgm:t>
    </dgm:pt>
    <dgm:pt modelId="{F3C734D3-8E44-44D0-9454-4D15F121D9A7}" type="parTrans" cxnId="{FF029A56-E097-4AC3-8AC5-11605C2EFB01}">
      <dgm:prSet/>
      <dgm:spPr/>
      <dgm:t>
        <a:bodyPr/>
        <a:lstStyle/>
        <a:p>
          <a:endParaRPr lang="zh-CN" altLang="en-US"/>
        </a:p>
      </dgm:t>
    </dgm:pt>
    <dgm:pt modelId="{606B2D88-5DBF-4B9E-B318-99180B359E3C}" type="sibTrans" cxnId="{FF029A56-E097-4AC3-8AC5-11605C2EFB01}">
      <dgm:prSet/>
      <dgm:spPr/>
      <dgm:t>
        <a:bodyPr/>
        <a:lstStyle/>
        <a:p>
          <a:endParaRPr lang="zh-CN" altLang="en-US"/>
        </a:p>
      </dgm:t>
    </dgm:pt>
    <dgm:pt modelId="{32BBA086-E36C-4091-8204-93E0A145FD2E}">
      <dgm:prSet phldrT="[文本]" custT="1"/>
      <dgm:spPr/>
      <dgm:t>
        <a:bodyPr/>
        <a:lstStyle/>
        <a:p>
          <a:r>
            <a:rPr lang="zh-CN" altLang="en-US" sz="3600" dirty="0" smtClean="0"/>
            <a:t>链接优先级</a:t>
          </a:r>
          <a:endParaRPr lang="zh-CN" altLang="en-US" sz="3600" dirty="0"/>
        </a:p>
      </dgm:t>
    </dgm:pt>
    <dgm:pt modelId="{BF8AB16E-E9E7-46B8-86CC-104BA49BEED7}" type="parTrans" cxnId="{622CCEE9-8D18-4D48-9033-4C66733E02B7}">
      <dgm:prSet/>
      <dgm:spPr/>
      <dgm:t>
        <a:bodyPr/>
        <a:lstStyle/>
        <a:p>
          <a:endParaRPr lang="zh-CN" altLang="en-US"/>
        </a:p>
      </dgm:t>
    </dgm:pt>
    <dgm:pt modelId="{8C07169D-DE42-44E5-B6E9-5FA801C7C1FB}" type="sibTrans" cxnId="{622CCEE9-8D18-4D48-9033-4C66733E02B7}">
      <dgm:prSet/>
      <dgm:spPr/>
      <dgm:t>
        <a:bodyPr/>
        <a:lstStyle/>
        <a:p>
          <a:endParaRPr lang="zh-CN" altLang="en-US"/>
        </a:p>
      </dgm:t>
    </dgm:pt>
    <dgm:pt modelId="{26649A36-83B9-4E31-ACB2-E70F1E03D86D}">
      <dgm:prSet custT="1"/>
      <dgm:spPr/>
      <dgm:t>
        <a:bodyPr/>
        <a:lstStyle/>
        <a:p>
          <a:r>
            <a:rPr lang="zh-CN" altLang="en-US" sz="2400" dirty="0" smtClean="0"/>
            <a:t>重要度</a:t>
          </a:r>
          <a:endParaRPr lang="zh-CN" altLang="en-US" sz="2400" dirty="0"/>
        </a:p>
      </dgm:t>
    </dgm:pt>
    <dgm:pt modelId="{304660CF-C8A5-4F2F-BD39-ACFC4B66F534}" type="parTrans" cxnId="{37879B5E-DA92-4227-AB36-6F21661001CD}">
      <dgm:prSet/>
      <dgm:spPr/>
      <dgm:t>
        <a:bodyPr/>
        <a:lstStyle/>
        <a:p>
          <a:endParaRPr lang="zh-CN" altLang="en-US"/>
        </a:p>
      </dgm:t>
    </dgm:pt>
    <dgm:pt modelId="{2EC74CB6-F917-45D0-BB84-321CE7F5F7C6}" type="sibTrans" cxnId="{37879B5E-DA92-4227-AB36-6F21661001CD}">
      <dgm:prSet/>
      <dgm:spPr/>
      <dgm:t>
        <a:bodyPr/>
        <a:lstStyle/>
        <a:p>
          <a:endParaRPr lang="zh-CN" altLang="en-US"/>
        </a:p>
      </dgm:t>
    </dgm:pt>
    <dgm:pt modelId="{772DF41C-1414-477E-A59E-D8C5AFF4FEB7}">
      <dgm:prSet custT="1"/>
      <dgm:spPr/>
      <dgm:t>
        <a:bodyPr/>
        <a:lstStyle/>
        <a:p>
          <a:r>
            <a:rPr lang="zh-CN" altLang="en-US" sz="2400" dirty="0" smtClean="0"/>
            <a:t>主题相关度</a:t>
          </a:r>
          <a:endParaRPr lang="zh-CN" altLang="en-US" sz="2400" dirty="0"/>
        </a:p>
      </dgm:t>
    </dgm:pt>
    <dgm:pt modelId="{47E7121D-2FC7-4312-B20B-353B3D2F615B}" type="parTrans" cxnId="{90377B1A-944A-462A-9286-F3904EFB7AED}">
      <dgm:prSet/>
      <dgm:spPr/>
      <dgm:t>
        <a:bodyPr/>
        <a:lstStyle/>
        <a:p>
          <a:endParaRPr lang="zh-CN" altLang="en-US"/>
        </a:p>
      </dgm:t>
    </dgm:pt>
    <dgm:pt modelId="{1FA42858-B457-47FA-8615-2658D30BB006}" type="sibTrans" cxnId="{90377B1A-944A-462A-9286-F3904EFB7AED}">
      <dgm:prSet/>
      <dgm:spPr/>
      <dgm:t>
        <a:bodyPr/>
        <a:lstStyle/>
        <a:p>
          <a:endParaRPr lang="zh-CN" altLang="en-US"/>
        </a:p>
      </dgm:t>
    </dgm:pt>
    <dgm:pt modelId="{D4A9C3C2-B08C-4288-BEE5-05CA8803A80F}" type="pres">
      <dgm:prSet presAssocID="{7E1EFF9E-5A99-40CA-BDB7-EEBC50DAD10F}" presName="Name0" presStyleCnt="0">
        <dgm:presLayoutVars>
          <dgm:dir/>
          <dgm:resizeHandles val="exact"/>
        </dgm:presLayoutVars>
      </dgm:prSet>
      <dgm:spPr/>
    </dgm:pt>
    <dgm:pt modelId="{2D969399-9EF2-4BB4-871D-3AD55E4CD2F3}" type="pres">
      <dgm:prSet presAssocID="{7E1EFF9E-5A99-40CA-BDB7-EEBC50DAD10F}" presName="vNodes" presStyleCnt="0"/>
      <dgm:spPr/>
    </dgm:pt>
    <dgm:pt modelId="{B9CA1B42-B779-4F5B-A746-2F4D15501938}" type="pres">
      <dgm:prSet presAssocID="{8BF436A1-CAFB-4F4C-AED6-5E9CF0E88567}" presName="node" presStyleLbl="node1" presStyleIdx="0" presStyleCnt="3">
        <dgm:presLayoutVars>
          <dgm:bulletEnabled val="1"/>
        </dgm:presLayoutVars>
      </dgm:prSet>
      <dgm:spPr/>
      <dgm:t>
        <a:bodyPr/>
        <a:lstStyle/>
        <a:p>
          <a:endParaRPr lang="zh-CN" altLang="en-US"/>
        </a:p>
      </dgm:t>
    </dgm:pt>
    <dgm:pt modelId="{4DEB5ABC-D170-4D09-B454-6EB2153B1725}" type="pres">
      <dgm:prSet presAssocID="{85E952F4-F618-40A0-AB3A-AEFC0F84149E}" presName="spacerT" presStyleCnt="0"/>
      <dgm:spPr/>
    </dgm:pt>
    <dgm:pt modelId="{CD5C1B27-8DBA-4DB6-B19E-22EE61E66CF3}" type="pres">
      <dgm:prSet presAssocID="{85E952F4-F618-40A0-AB3A-AEFC0F84149E}" presName="sibTrans" presStyleLbl="sibTrans2D1" presStyleIdx="0" presStyleCnt="2"/>
      <dgm:spPr/>
      <dgm:t>
        <a:bodyPr/>
        <a:lstStyle/>
        <a:p>
          <a:endParaRPr lang="zh-CN" altLang="en-US"/>
        </a:p>
      </dgm:t>
    </dgm:pt>
    <dgm:pt modelId="{70354F33-9FE2-4D66-BAA1-A56A3A3340EF}" type="pres">
      <dgm:prSet presAssocID="{85E952F4-F618-40A0-AB3A-AEFC0F84149E}" presName="spacerB" presStyleCnt="0"/>
      <dgm:spPr/>
    </dgm:pt>
    <dgm:pt modelId="{69BAD040-0692-47B3-996C-83A0B0D444A2}" type="pres">
      <dgm:prSet presAssocID="{C00A3D69-4341-41C5-BD54-B514D3EDE889}" presName="node" presStyleLbl="node1" presStyleIdx="1" presStyleCnt="3">
        <dgm:presLayoutVars>
          <dgm:bulletEnabled val="1"/>
        </dgm:presLayoutVars>
      </dgm:prSet>
      <dgm:spPr/>
      <dgm:t>
        <a:bodyPr/>
        <a:lstStyle/>
        <a:p>
          <a:endParaRPr lang="zh-CN" altLang="en-US"/>
        </a:p>
      </dgm:t>
    </dgm:pt>
    <dgm:pt modelId="{A544F8C6-D64E-48EB-8EAC-40983D994602}" type="pres">
      <dgm:prSet presAssocID="{7E1EFF9E-5A99-40CA-BDB7-EEBC50DAD10F}" presName="sibTransLast" presStyleLbl="sibTrans2D1" presStyleIdx="1" presStyleCnt="2"/>
      <dgm:spPr/>
      <dgm:t>
        <a:bodyPr/>
        <a:lstStyle/>
        <a:p>
          <a:endParaRPr lang="zh-CN" altLang="en-US"/>
        </a:p>
      </dgm:t>
    </dgm:pt>
    <dgm:pt modelId="{8E73A3F6-187C-4825-BE56-C64AD812AC0E}" type="pres">
      <dgm:prSet presAssocID="{7E1EFF9E-5A99-40CA-BDB7-EEBC50DAD10F}" presName="connectorText" presStyleLbl="sibTrans2D1" presStyleIdx="1" presStyleCnt="2"/>
      <dgm:spPr/>
      <dgm:t>
        <a:bodyPr/>
        <a:lstStyle/>
        <a:p>
          <a:endParaRPr lang="zh-CN" altLang="en-US"/>
        </a:p>
      </dgm:t>
    </dgm:pt>
    <dgm:pt modelId="{38901F0C-409F-463D-8703-02FF5B065181}" type="pres">
      <dgm:prSet presAssocID="{7E1EFF9E-5A99-40CA-BDB7-EEBC50DAD10F}" presName="lastNode" presStyleLbl="node1" presStyleIdx="2" presStyleCnt="3" custScaleX="110412" custScaleY="112689">
        <dgm:presLayoutVars>
          <dgm:bulletEnabled val="1"/>
        </dgm:presLayoutVars>
      </dgm:prSet>
      <dgm:spPr/>
      <dgm:t>
        <a:bodyPr/>
        <a:lstStyle/>
        <a:p>
          <a:endParaRPr lang="zh-CN" altLang="en-US"/>
        </a:p>
      </dgm:t>
    </dgm:pt>
  </dgm:ptLst>
  <dgm:cxnLst>
    <dgm:cxn modelId="{B720EAAF-7AE9-4BC0-827E-CDDD59024377}" type="presOf" srcId="{26649A36-83B9-4E31-ACB2-E70F1E03D86D}" destId="{38901F0C-409F-463D-8703-02FF5B065181}" srcOrd="0" destOrd="1" presId="urn:microsoft.com/office/officeart/2005/8/layout/equation2"/>
    <dgm:cxn modelId="{90377B1A-944A-462A-9286-F3904EFB7AED}" srcId="{32BBA086-E36C-4091-8204-93E0A145FD2E}" destId="{772DF41C-1414-477E-A59E-D8C5AFF4FEB7}" srcOrd="1" destOrd="0" parTransId="{47E7121D-2FC7-4312-B20B-353B3D2F615B}" sibTransId="{1FA42858-B457-47FA-8615-2658D30BB006}"/>
    <dgm:cxn modelId="{37879B5E-DA92-4227-AB36-6F21661001CD}" srcId="{32BBA086-E36C-4091-8204-93E0A145FD2E}" destId="{26649A36-83B9-4E31-ACB2-E70F1E03D86D}" srcOrd="0" destOrd="0" parTransId="{304660CF-C8A5-4F2F-BD39-ACFC4B66F534}" sibTransId="{2EC74CB6-F917-45D0-BB84-321CE7F5F7C6}"/>
    <dgm:cxn modelId="{3D464C4C-D7C3-452D-85B0-5646440944F7}" type="presOf" srcId="{606B2D88-5DBF-4B9E-B318-99180B359E3C}" destId="{A544F8C6-D64E-48EB-8EAC-40983D994602}" srcOrd="0" destOrd="0" presId="urn:microsoft.com/office/officeart/2005/8/layout/equation2"/>
    <dgm:cxn modelId="{A30E0E30-37E7-4B0E-BFA5-65BE7940DE6E}" type="presOf" srcId="{8BF436A1-CAFB-4F4C-AED6-5E9CF0E88567}" destId="{B9CA1B42-B779-4F5B-A746-2F4D15501938}" srcOrd="0" destOrd="0" presId="urn:microsoft.com/office/officeart/2005/8/layout/equation2"/>
    <dgm:cxn modelId="{FF029A56-E097-4AC3-8AC5-11605C2EFB01}" srcId="{7E1EFF9E-5A99-40CA-BDB7-EEBC50DAD10F}" destId="{C00A3D69-4341-41C5-BD54-B514D3EDE889}" srcOrd="1" destOrd="0" parTransId="{F3C734D3-8E44-44D0-9454-4D15F121D9A7}" sibTransId="{606B2D88-5DBF-4B9E-B318-99180B359E3C}"/>
    <dgm:cxn modelId="{56B03D04-6FCE-4578-A8BD-491C93F75A93}" srcId="{7E1EFF9E-5A99-40CA-BDB7-EEBC50DAD10F}" destId="{8BF436A1-CAFB-4F4C-AED6-5E9CF0E88567}" srcOrd="0" destOrd="0" parTransId="{8BE7F707-39A3-4BCF-88CD-184DA3B3C3F5}" sibTransId="{85E952F4-F618-40A0-AB3A-AEFC0F84149E}"/>
    <dgm:cxn modelId="{17C19959-8363-4427-B8C3-DB971A36EA1D}" type="presOf" srcId="{32BBA086-E36C-4091-8204-93E0A145FD2E}" destId="{38901F0C-409F-463D-8703-02FF5B065181}" srcOrd="0" destOrd="0" presId="urn:microsoft.com/office/officeart/2005/8/layout/equation2"/>
    <dgm:cxn modelId="{531DD106-C7CA-4678-95AB-A167808AE625}" type="presOf" srcId="{C00A3D69-4341-41C5-BD54-B514D3EDE889}" destId="{69BAD040-0692-47B3-996C-83A0B0D444A2}" srcOrd="0" destOrd="0" presId="urn:microsoft.com/office/officeart/2005/8/layout/equation2"/>
    <dgm:cxn modelId="{622CCEE9-8D18-4D48-9033-4C66733E02B7}" srcId="{7E1EFF9E-5A99-40CA-BDB7-EEBC50DAD10F}" destId="{32BBA086-E36C-4091-8204-93E0A145FD2E}" srcOrd="2" destOrd="0" parTransId="{BF8AB16E-E9E7-46B8-86CC-104BA49BEED7}" sibTransId="{8C07169D-DE42-44E5-B6E9-5FA801C7C1FB}"/>
    <dgm:cxn modelId="{AA441D0F-7E7E-4C8B-AE26-756A479A2F1D}" type="presOf" srcId="{606B2D88-5DBF-4B9E-B318-99180B359E3C}" destId="{8E73A3F6-187C-4825-BE56-C64AD812AC0E}" srcOrd="1" destOrd="0" presId="urn:microsoft.com/office/officeart/2005/8/layout/equation2"/>
    <dgm:cxn modelId="{18BAF6E6-AA4D-49F6-981C-4CFF55457D2F}" type="presOf" srcId="{85E952F4-F618-40A0-AB3A-AEFC0F84149E}" destId="{CD5C1B27-8DBA-4DB6-B19E-22EE61E66CF3}" srcOrd="0" destOrd="0" presId="urn:microsoft.com/office/officeart/2005/8/layout/equation2"/>
    <dgm:cxn modelId="{6ABB89C3-F127-471A-BB21-C32F96035934}" type="presOf" srcId="{7E1EFF9E-5A99-40CA-BDB7-EEBC50DAD10F}" destId="{D4A9C3C2-B08C-4288-BEE5-05CA8803A80F}" srcOrd="0" destOrd="0" presId="urn:microsoft.com/office/officeart/2005/8/layout/equation2"/>
    <dgm:cxn modelId="{5639CBB0-D4C7-4FAB-87AA-AEE0150E7279}" type="presOf" srcId="{772DF41C-1414-477E-A59E-D8C5AFF4FEB7}" destId="{38901F0C-409F-463D-8703-02FF5B065181}" srcOrd="0" destOrd="2" presId="urn:microsoft.com/office/officeart/2005/8/layout/equation2"/>
    <dgm:cxn modelId="{020BD473-6BCF-4C92-B51F-847C9D88BFE4}" type="presParOf" srcId="{D4A9C3C2-B08C-4288-BEE5-05CA8803A80F}" destId="{2D969399-9EF2-4BB4-871D-3AD55E4CD2F3}" srcOrd="0" destOrd="0" presId="urn:microsoft.com/office/officeart/2005/8/layout/equation2"/>
    <dgm:cxn modelId="{F22F278D-C91F-4A79-B7EE-773AD6466BD1}" type="presParOf" srcId="{2D969399-9EF2-4BB4-871D-3AD55E4CD2F3}" destId="{B9CA1B42-B779-4F5B-A746-2F4D15501938}" srcOrd="0" destOrd="0" presId="urn:microsoft.com/office/officeart/2005/8/layout/equation2"/>
    <dgm:cxn modelId="{FE805953-E958-4FAA-9DEC-70A36DDEF212}" type="presParOf" srcId="{2D969399-9EF2-4BB4-871D-3AD55E4CD2F3}" destId="{4DEB5ABC-D170-4D09-B454-6EB2153B1725}" srcOrd="1" destOrd="0" presId="urn:microsoft.com/office/officeart/2005/8/layout/equation2"/>
    <dgm:cxn modelId="{73FD5246-5931-440F-A9EB-5B83564A4B63}" type="presParOf" srcId="{2D969399-9EF2-4BB4-871D-3AD55E4CD2F3}" destId="{CD5C1B27-8DBA-4DB6-B19E-22EE61E66CF3}" srcOrd="2" destOrd="0" presId="urn:microsoft.com/office/officeart/2005/8/layout/equation2"/>
    <dgm:cxn modelId="{CAB774C3-1D28-46B4-B115-65762BCA0B6C}" type="presParOf" srcId="{2D969399-9EF2-4BB4-871D-3AD55E4CD2F3}" destId="{70354F33-9FE2-4D66-BAA1-A56A3A3340EF}" srcOrd="3" destOrd="0" presId="urn:microsoft.com/office/officeart/2005/8/layout/equation2"/>
    <dgm:cxn modelId="{926A1206-947D-4E50-BD72-B9F23D6AC3F2}" type="presParOf" srcId="{2D969399-9EF2-4BB4-871D-3AD55E4CD2F3}" destId="{69BAD040-0692-47B3-996C-83A0B0D444A2}" srcOrd="4" destOrd="0" presId="urn:microsoft.com/office/officeart/2005/8/layout/equation2"/>
    <dgm:cxn modelId="{CE270E6E-C25A-4C45-BFAA-57817B202694}" type="presParOf" srcId="{D4A9C3C2-B08C-4288-BEE5-05CA8803A80F}" destId="{A544F8C6-D64E-48EB-8EAC-40983D994602}" srcOrd="1" destOrd="0" presId="urn:microsoft.com/office/officeart/2005/8/layout/equation2"/>
    <dgm:cxn modelId="{FB35DE67-3E29-4B47-9592-CFBD7FF8E65E}" type="presParOf" srcId="{A544F8C6-D64E-48EB-8EAC-40983D994602}" destId="{8E73A3F6-187C-4825-BE56-C64AD812AC0E}" srcOrd="0" destOrd="0" presId="urn:microsoft.com/office/officeart/2005/8/layout/equation2"/>
    <dgm:cxn modelId="{5303EFEC-C35E-4EBB-BF11-C1FE2E62F2A4}" type="presParOf" srcId="{D4A9C3C2-B08C-4288-BEE5-05CA8803A80F}" destId="{38901F0C-409F-463D-8703-02FF5B065181}"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A1B42-B779-4F5B-A746-2F4D15501938}">
      <dsp:nvSpPr>
        <dsp:cNvPr id="0" name=""/>
        <dsp:cNvSpPr/>
      </dsp:nvSpPr>
      <dsp:spPr>
        <a:xfrm>
          <a:off x="973884" y="1137"/>
          <a:ext cx="1649536" cy="1649536"/>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t>Page Rank</a:t>
          </a:r>
          <a:endParaRPr lang="zh-CN" altLang="en-US" sz="2400" kern="1200" dirty="0"/>
        </a:p>
      </dsp:txBody>
      <dsp:txXfrm>
        <a:off x="1215453" y="242706"/>
        <a:ext cx="1166398" cy="1166398"/>
      </dsp:txXfrm>
    </dsp:sp>
    <dsp:sp modelId="{CD5C1B27-8DBA-4DB6-B19E-22EE61E66CF3}">
      <dsp:nvSpPr>
        <dsp:cNvPr id="0" name=""/>
        <dsp:cNvSpPr/>
      </dsp:nvSpPr>
      <dsp:spPr>
        <a:xfrm>
          <a:off x="1320287" y="1784615"/>
          <a:ext cx="956731" cy="956731"/>
        </a:xfrm>
        <a:prstGeom prst="mathPlus">
          <a:avLst/>
        </a:prstGeom>
        <a:gradFill rotWithShape="0">
          <a:gsLst>
            <a:gs pos="0">
              <a:schemeClr val="accent2">
                <a:tint val="60000"/>
                <a:hueOff val="0"/>
                <a:satOff val="0"/>
                <a:lumOff val="0"/>
                <a:alphaOff val="0"/>
                <a:tint val="83000"/>
                <a:satMod val="100000"/>
                <a:lumMod val="100000"/>
              </a:schemeClr>
            </a:gs>
            <a:gs pos="100000">
              <a:schemeClr val="accent2">
                <a:tint val="60000"/>
                <a:hueOff val="0"/>
                <a:satOff val="0"/>
                <a:lumOff val="0"/>
                <a:alphaOff val="0"/>
                <a:tint val="61000"/>
                <a:satMod val="150000"/>
                <a:lumMod val="10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447102" y="2150469"/>
        <a:ext cx="703101" cy="225023"/>
      </dsp:txXfrm>
    </dsp:sp>
    <dsp:sp modelId="{69BAD040-0692-47B3-996C-83A0B0D444A2}">
      <dsp:nvSpPr>
        <dsp:cNvPr id="0" name=""/>
        <dsp:cNvSpPr/>
      </dsp:nvSpPr>
      <dsp:spPr>
        <a:xfrm>
          <a:off x="973884" y="2875289"/>
          <a:ext cx="1649536" cy="1649536"/>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改进后</a:t>
          </a:r>
          <a:r>
            <a:rPr lang="en-US" altLang="zh-CN" sz="2400" kern="1200" dirty="0" smtClean="0"/>
            <a:t>Fish Search</a:t>
          </a:r>
          <a:endParaRPr lang="zh-CN" altLang="en-US" sz="2400" kern="1200" dirty="0"/>
        </a:p>
      </dsp:txBody>
      <dsp:txXfrm>
        <a:off x="1215453" y="3116858"/>
        <a:ext cx="1166398" cy="1166398"/>
      </dsp:txXfrm>
    </dsp:sp>
    <dsp:sp modelId="{A544F8C6-D64E-48EB-8EAC-40983D994602}">
      <dsp:nvSpPr>
        <dsp:cNvPr id="0" name=""/>
        <dsp:cNvSpPr/>
      </dsp:nvSpPr>
      <dsp:spPr>
        <a:xfrm>
          <a:off x="2870851" y="1956167"/>
          <a:ext cx="524552" cy="613627"/>
        </a:xfrm>
        <a:prstGeom prst="rightArrow">
          <a:avLst>
            <a:gd name="adj1" fmla="val 60000"/>
            <a:gd name="adj2" fmla="val 50000"/>
          </a:avLst>
        </a:prstGeom>
        <a:gradFill rotWithShape="0">
          <a:gsLst>
            <a:gs pos="0">
              <a:schemeClr val="accent2">
                <a:tint val="60000"/>
                <a:hueOff val="0"/>
                <a:satOff val="0"/>
                <a:lumOff val="0"/>
                <a:alphaOff val="0"/>
                <a:tint val="83000"/>
                <a:satMod val="100000"/>
                <a:lumMod val="100000"/>
              </a:schemeClr>
            </a:gs>
            <a:gs pos="100000">
              <a:schemeClr val="accent2">
                <a:tint val="60000"/>
                <a:hueOff val="0"/>
                <a:satOff val="0"/>
                <a:lumOff val="0"/>
                <a:alphaOff val="0"/>
                <a:tint val="61000"/>
                <a:satMod val="150000"/>
                <a:lumMod val="10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p>
      </dsp:txBody>
      <dsp:txXfrm>
        <a:off x="2870851" y="2078892"/>
        <a:ext cx="367186" cy="368177"/>
      </dsp:txXfrm>
    </dsp:sp>
    <dsp:sp modelId="{38901F0C-409F-463D-8703-02FF5B065181}">
      <dsp:nvSpPr>
        <dsp:cNvPr id="0" name=""/>
        <dsp:cNvSpPr/>
      </dsp:nvSpPr>
      <dsp:spPr>
        <a:xfrm>
          <a:off x="3613142" y="404135"/>
          <a:ext cx="3642572" cy="3717692"/>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1600200">
            <a:lnSpc>
              <a:spcPct val="90000"/>
            </a:lnSpc>
            <a:spcBef>
              <a:spcPct val="0"/>
            </a:spcBef>
            <a:spcAft>
              <a:spcPct val="35000"/>
            </a:spcAft>
          </a:pPr>
          <a:r>
            <a:rPr lang="zh-CN" altLang="en-US" sz="3600" kern="1200" dirty="0" smtClean="0"/>
            <a:t>链接优先级</a:t>
          </a:r>
          <a:endParaRPr lang="zh-CN" altLang="en-US" sz="3600" kern="1200" dirty="0"/>
        </a:p>
        <a:p>
          <a:pPr marL="228600" lvl="1" indent="-228600" algn="l" defTabSz="1066800">
            <a:lnSpc>
              <a:spcPct val="90000"/>
            </a:lnSpc>
            <a:spcBef>
              <a:spcPct val="0"/>
            </a:spcBef>
            <a:spcAft>
              <a:spcPct val="15000"/>
            </a:spcAft>
            <a:buChar char="••"/>
          </a:pPr>
          <a:r>
            <a:rPr lang="zh-CN" altLang="en-US" sz="2400" kern="1200" dirty="0" smtClean="0"/>
            <a:t>重要度</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主题相关度</a:t>
          </a:r>
          <a:endParaRPr lang="zh-CN" altLang="en-US" sz="2400" kern="1200" dirty="0"/>
        </a:p>
      </dsp:txBody>
      <dsp:txXfrm>
        <a:off x="4146584" y="948578"/>
        <a:ext cx="2575688" cy="262880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9827D2-23AD-4AF1-971A-D1EA00AD0743}" type="datetimeFigureOut">
              <a:rPr lang="zh-CN" altLang="en-US" smtClean="0"/>
              <a:t>2015/5/18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7F4B9B-14BE-492F-A861-89031F024D36}" type="slidenum">
              <a:rPr lang="zh-CN" altLang="en-US" smtClean="0"/>
              <a:t>‹#›</a:t>
            </a:fld>
            <a:endParaRPr lang="zh-CN" altLang="en-US"/>
          </a:p>
        </p:txBody>
      </p:sp>
    </p:spTree>
    <p:extLst>
      <p:ext uri="{BB962C8B-B14F-4D97-AF65-F5344CB8AC3E}">
        <p14:creationId xmlns:p14="http://schemas.microsoft.com/office/powerpoint/2010/main" val="1764120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27EE0-96AD-4BC9-BE6B-7B351FD58A72}" type="datetimeFigureOut">
              <a:rPr lang="zh-CN" altLang="en-US" smtClean="0"/>
              <a:t>2015/5/18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DA42C-496F-4146-8A4C-8594505A6FF5}" type="slidenum">
              <a:rPr lang="zh-CN" altLang="en-US" smtClean="0"/>
              <a:t>‹#›</a:t>
            </a:fld>
            <a:endParaRPr lang="zh-CN" altLang="en-US"/>
          </a:p>
        </p:txBody>
      </p:sp>
    </p:spTree>
    <p:extLst>
      <p:ext uri="{BB962C8B-B14F-4D97-AF65-F5344CB8AC3E}">
        <p14:creationId xmlns:p14="http://schemas.microsoft.com/office/powerpoint/2010/main" val="3917270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各位老师大家好，我今天答辩的内容是基于链接和页面内容的主题爬虫算法的研究与应用</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a:t>
            </a:fld>
            <a:endParaRPr lang="zh-CN" altLang="en-US"/>
          </a:p>
        </p:txBody>
      </p:sp>
    </p:spTree>
    <p:extLst>
      <p:ext uri="{BB962C8B-B14F-4D97-AF65-F5344CB8AC3E}">
        <p14:creationId xmlns:p14="http://schemas.microsoft.com/office/powerpoint/2010/main" val="2542477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页面的主题相关度便是这三项权值之和，经观察，计算得到的页面的主题相关度是一个</a:t>
            </a:r>
            <a:r>
              <a:rPr lang="en-US" altLang="zh-CN" dirty="0" smtClean="0"/>
              <a:t>0</a:t>
            </a:r>
            <a:r>
              <a:rPr lang="zh-CN" altLang="en-US" dirty="0" smtClean="0"/>
              <a:t>到</a:t>
            </a:r>
            <a:r>
              <a:rPr lang="en-US" altLang="zh-CN" dirty="0" smtClean="0"/>
              <a:t>1+a+b</a:t>
            </a:r>
            <a:r>
              <a:rPr lang="zh-CN" altLang="en-US" dirty="0" smtClean="0"/>
              <a:t>的连续值，能更加准确地计算网页的主题相关度，区分开网页与主题的相关程度</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10</a:t>
            </a:fld>
            <a:endParaRPr lang="zh-CN" altLang="en-US"/>
          </a:p>
        </p:txBody>
      </p:sp>
    </p:spTree>
    <p:extLst>
      <p:ext uri="{BB962C8B-B14F-4D97-AF65-F5344CB8AC3E}">
        <p14:creationId xmlns:p14="http://schemas.microsoft.com/office/powerpoint/2010/main" val="4040207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算法具体描述如下：首先对网页的标题和锚文本分词，然后分别计算标题文本、链接文本和关键词文本的主题相关度，最后将三者相加得到页面的主题相关度。</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11</a:t>
            </a:fld>
            <a:endParaRPr lang="zh-CN" altLang="en-US"/>
          </a:p>
        </p:txBody>
      </p:sp>
    </p:spTree>
    <p:extLst>
      <p:ext uri="{BB962C8B-B14F-4D97-AF65-F5344CB8AC3E}">
        <p14:creationId xmlns:p14="http://schemas.microsoft.com/office/powerpoint/2010/main" val="2748016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算法验证实验引入了查准率和算法效率两个参数，查准率。。。算法效率。。。</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12</a:t>
            </a:fld>
            <a:endParaRPr lang="zh-CN" altLang="en-US"/>
          </a:p>
        </p:txBody>
      </p:sp>
    </p:spTree>
    <p:extLst>
      <p:ext uri="{BB962C8B-B14F-4D97-AF65-F5344CB8AC3E}">
        <p14:creationId xmlns:p14="http://schemas.microsoft.com/office/powerpoint/2010/main" val="240950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第一个实验选择了</a:t>
            </a:r>
            <a:r>
              <a:rPr lang="en-US" altLang="zh-CN" dirty="0" smtClean="0"/>
              <a:t>1</a:t>
            </a:r>
            <a:r>
              <a:rPr lang="zh-CN" altLang="en-US" dirty="0" smtClean="0"/>
              <a:t>个初始链接节点，主题关键词为足球，爬取</a:t>
            </a:r>
            <a:r>
              <a:rPr lang="en-US" altLang="zh-CN" dirty="0" smtClean="0"/>
              <a:t>1000</a:t>
            </a:r>
            <a:r>
              <a:rPr lang="zh-CN" altLang="en-US" dirty="0" smtClean="0"/>
              <a:t>个页面，每爬取</a:t>
            </a:r>
            <a:r>
              <a:rPr lang="en-US" altLang="zh-CN" dirty="0" smtClean="0"/>
              <a:t>100</a:t>
            </a:r>
            <a:r>
              <a:rPr lang="zh-CN" altLang="en-US" dirty="0" smtClean="0"/>
              <a:t>个页面，统计基于</a:t>
            </a:r>
            <a:r>
              <a:rPr lang="en-US" altLang="zh-CN" dirty="0" smtClean="0"/>
              <a:t>Fish Search</a:t>
            </a:r>
            <a:r>
              <a:rPr lang="zh-CN" altLang="en-US" dirty="0" smtClean="0"/>
              <a:t>算法和基于关键词位置的</a:t>
            </a:r>
            <a:r>
              <a:rPr lang="en-US" altLang="zh-CN" dirty="0" smtClean="0"/>
              <a:t>Fish Search</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13</a:t>
            </a:fld>
            <a:endParaRPr lang="zh-CN" altLang="en-US"/>
          </a:p>
        </p:txBody>
      </p:sp>
    </p:spTree>
    <p:extLst>
      <p:ext uri="{BB962C8B-B14F-4D97-AF65-F5344CB8AC3E}">
        <p14:creationId xmlns:p14="http://schemas.microsoft.com/office/powerpoint/2010/main" val="876762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这里给出了爬取的主题相关的页面数和查准率实验结果</a:t>
            </a:r>
            <a:endParaRPr lang="en-US" altLang="zh-CN" dirty="0" smtClean="0"/>
          </a:p>
          <a:p>
            <a:pPr marL="0" indent="0">
              <a:lnSpc>
                <a:spcPct val="150000"/>
              </a:lnSpc>
              <a:buNone/>
            </a:pPr>
            <a:r>
              <a:rPr lang="zh-CN" altLang="en-US" dirty="0" smtClean="0"/>
              <a:t>从图中可看出，基于关键词位置的</a:t>
            </a:r>
            <a:r>
              <a:rPr lang="en-US" altLang="zh-CN" dirty="0" smtClean="0"/>
              <a:t>Fish Search</a:t>
            </a:r>
            <a:r>
              <a:rPr lang="zh-CN" altLang="en-US" dirty="0" smtClean="0"/>
              <a:t>算法与</a:t>
            </a:r>
            <a:r>
              <a:rPr lang="en-US" altLang="zh-CN" dirty="0" smtClean="0"/>
              <a:t>Fish Search</a:t>
            </a:r>
            <a:r>
              <a:rPr lang="zh-CN" altLang="en-US" dirty="0" smtClean="0"/>
              <a:t>算法相比，能抓取更多主题相关的网页</a:t>
            </a:r>
            <a:r>
              <a:rPr lang="en-US" altLang="zh-CN" dirty="0" smtClean="0"/>
              <a:t>,</a:t>
            </a:r>
            <a:r>
              <a:rPr lang="zh-CN" altLang="en-US" dirty="0" smtClean="0"/>
              <a:t>具有更高的查准率。</a:t>
            </a:r>
            <a:endParaRPr lang="en-US" altLang="zh-CN" dirty="0" smtClean="0"/>
          </a:p>
          <a:p>
            <a:pPr marL="0" indent="0">
              <a:lnSpc>
                <a:spcPct val="150000"/>
              </a:lnSpc>
              <a:buFontTx/>
              <a:buNone/>
            </a:pPr>
            <a:r>
              <a:rPr lang="zh-CN" altLang="en-US" dirty="0" smtClean="0"/>
              <a:t>因此，</a:t>
            </a:r>
            <a:r>
              <a:rPr lang="zh-CN" altLang="zh-CN" dirty="0" smtClean="0"/>
              <a:t>基于关键词位置的页面主题相关度计算算法能够</a:t>
            </a:r>
            <a:r>
              <a:rPr lang="zh-CN" altLang="zh-CN" b="1" dirty="0" smtClean="0">
                <a:solidFill>
                  <a:srgbClr val="FF0000"/>
                </a:solidFill>
              </a:rPr>
              <a:t>更加准确地计算页面的主题相关度，提高主题爬虫的查准率</a:t>
            </a:r>
            <a:r>
              <a:rPr lang="zh-CN"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14</a:t>
            </a:fld>
            <a:endParaRPr lang="zh-CN" altLang="en-US"/>
          </a:p>
        </p:txBody>
      </p:sp>
    </p:spTree>
    <p:extLst>
      <p:ext uri="{BB962C8B-B14F-4D97-AF65-F5344CB8AC3E}">
        <p14:creationId xmlns:p14="http://schemas.microsoft.com/office/powerpoint/2010/main" val="794988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这里给出了算法效率实验结果图</a:t>
            </a:r>
            <a:endParaRPr lang="en-US" altLang="zh-CN" dirty="0" smtClean="0"/>
          </a:p>
          <a:p>
            <a:pPr marL="0" indent="0">
              <a:lnSpc>
                <a:spcPct val="150000"/>
              </a:lnSpc>
              <a:buNone/>
            </a:pPr>
            <a:r>
              <a:rPr lang="zh-CN" altLang="en-US" dirty="0" smtClean="0"/>
              <a:t>从表中可以看出，基于关键词位置的</a:t>
            </a:r>
            <a:r>
              <a:rPr lang="en-US" altLang="zh-CN" dirty="0" smtClean="0"/>
              <a:t>Fish Search</a:t>
            </a:r>
            <a:r>
              <a:rPr lang="zh-CN" altLang="en-US" dirty="0" smtClean="0"/>
              <a:t>算法与原始的</a:t>
            </a:r>
            <a:r>
              <a:rPr lang="en-US" altLang="zh-CN" dirty="0" smtClean="0"/>
              <a:t>Fish Search</a:t>
            </a:r>
            <a:r>
              <a:rPr lang="zh-CN" altLang="en-US" dirty="0" smtClean="0"/>
              <a:t>算法相比，在单位时间内抓取了更多的主题相关的页面，具有更高的算法效率。</a:t>
            </a:r>
            <a:endParaRPr lang="en-US" altLang="zh-CN" dirty="0" smtClean="0"/>
          </a:p>
          <a:p>
            <a:pPr marL="0" indent="0">
              <a:lnSpc>
                <a:spcPct val="150000"/>
              </a:lnSpc>
              <a:buFontTx/>
              <a:buNone/>
            </a:pPr>
            <a:r>
              <a:rPr lang="zh-CN" altLang="en-US" dirty="0" smtClean="0"/>
              <a:t>因此，基于关键词位置的页面主题相关度计算算法能够</a:t>
            </a:r>
            <a:r>
              <a:rPr lang="zh-CN" altLang="en-US" b="1" dirty="0" smtClean="0">
                <a:solidFill>
                  <a:srgbClr val="FF0000"/>
                </a:solidFill>
              </a:rPr>
              <a:t>更加快速地计算页面的主题相关度，提高主题爬虫的爬行效率</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15</a:t>
            </a:fld>
            <a:endParaRPr lang="zh-CN" altLang="en-US"/>
          </a:p>
        </p:txBody>
      </p:sp>
    </p:spTree>
    <p:extLst>
      <p:ext uri="{BB962C8B-B14F-4D97-AF65-F5344CB8AC3E}">
        <p14:creationId xmlns:p14="http://schemas.microsoft.com/office/powerpoint/2010/main" val="186601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第二个实验选择了</a:t>
            </a:r>
            <a:r>
              <a:rPr lang="en-US" altLang="zh-CN" dirty="0" smtClean="0"/>
              <a:t>10</a:t>
            </a:r>
            <a:r>
              <a:rPr lang="zh-CN" altLang="en-US" dirty="0" smtClean="0"/>
              <a:t>个初始链接节点，主题关键词为足球，爬取</a:t>
            </a:r>
            <a:r>
              <a:rPr lang="en-US" altLang="zh-CN" dirty="0" smtClean="0"/>
              <a:t>10000</a:t>
            </a:r>
            <a:r>
              <a:rPr lang="zh-CN" altLang="en-US" dirty="0" smtClean="0"/>
              <a:t>个页面，每爬取</a:t>
            </a:r>
            <a:r>
              <a:rPr lang="en-US" altLang="zh-CN" dirty="0" smtClean="0"/>
              <a:t>1000</a:t>
            </a:r>
            <a:r>
              <a:rPr lang="zh-CN" altLang="en-US" dirty="0" smtClean="0"/>
              <a:t>个页面，统计基于</a:t>
            </a:r>
            <a:r>
              <a:rPr lang="en-US" altLang="zh-CN" dirty="0" smtClean="0"/>
              <a:t>Fish Search</a:t>
            </a:r>
            <a:r>
              <a:rPr lang="zh-CN" altLang="en-US" dirty="0" smtClean="0"/>
              <a:t>算法和基于关键词位置的</a:t>
            </a:r>
            <a:r>
              <a:rPr lang="en-US" altLang="zh-CN" dirty="0" smtClean="0"/>
              <a:t>Fish Search</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16</a:t>
            </a:fld>
            <a:endParaRPr lang="zh-CN" altLang="en-US"/>
          </a:p>
        </p:txBody>
      </p:sp>
    </p:spTree>
    <p:extLst>
      <p:ext uri="{BB962C8B-B14F-4D97-AF65-F5344CB8AC3E}">
        <p14:creationId xmlns:p14="http://schemas.microsoft.com/office/powerpoint/2010/main" val="707760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这里给出了查准率实验结果图</a:t>
            </a:r>
            <a:endParaRPr lang="en-US" altLang="zh-CN" dirty="0" smtClean="0"/>
          </a:p>
          <a:p>
            <a:pPr marL="0" indent="0">
              <a:lnSpc>
                <a:spcPct val="150000"/>
              </a:lnSpc>
              <a:buNone/>
            </a:pPr>
            <a:r>
              <a:rPr lang="zh-CN" altLang="en-US" dirty="0" smtClean="0"/>
              <a:t>从表中可以看出，基于关键词位置的</a:t>
            </a:r>
            <a:r>
              <a:rPr lang="en-US" altLang="zh-CN" dirty="0" smtClean="0"/>
              <a:t>Fish Search</a:t>
            </a:r>
            <a:r>
              <a:rPr lang="zh-CN" altLang="en-US" dirty="0" smtClean="0"/>
              <a:t>算法与</a:t>
            </a:r>
            <a:r>
              <a:rPr lang="en-US" altLang="zh-CN" dirty="0" smtClean="0"/>
              <a:t>Fish Search</a:t>
            </a:r>
            <a:r>
              <a:rPr lang="zh-CN" altLang="en-US" dirty="0" smtClean="0"/>
              <a:t>算法相比，能抓取更多主题相关的网页</a:t>
            </a:r>
            <a:r>
              <a:rPr lang="en-US" altLang="zh-CN" dirty="0" smtClean="0"/>
              <a:t>,</a:t>
            </a:r>
            <a:r>
              <a:rPr lang="zh-CN" altLang="en-US" dirty="0" smtClean="0"/>
              <a:t>具有更高的查准率。</a:t>
            </a:r>
            <a:endParaRPr lang="en-US" altLang="zh-CN" dirty="0" smtClean="0"/>
          </a:p>
          <a:p>
            <a:pPr marL="0" indent="0">
              <a:lnSpc>
                <a:spcPct val="150000"/>
              </a:lnSpc>
              <a:buFontTx/>
              <a:buNone/>
            </a:pPr>
            <a:r>
              <a:rPr lang="zh-CN" altLang="zh-CN" dirty="0" smtClean="0"/>
              <a:t>基于关键词位置的页面主题相关度计算算法能够</a:t>
            </a:r>
            <a:r>
              <a:rPr lang="zh-CN" altLang="zh-CN" b="1" dirty="0" smtClean="0">
                <a:solidFill>
                  <a:srgbClr val="FF0000"/>
                </a:solidFill>
              </a:rPr>
              <a:t>更加准确地计算页面的主题相关度，提高主题爬虫的查准率</a:t>
            </a:r>
            <a:r>
              <a:rPr lang="zh-CN"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17</a:t>
            </a:fld>
            <a:endParaRPr lang="zh-CN" altLang="en-US"/>
          </a:p>
        </p:txBody>
      </p:sp>
    </p:spTree>
    <p:extLst>
      <p:ext uri="{BB962C8B-B14F-4D97-AF65-F5344CB8AC3E}">
        <p14:creationId xmlns:p14="http://schemas.microsoft.com/office/powerpoint/2010/main" val="3153537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AutoNum type="arabicPeriod"/>
            </a:pPr>
            <a:r>
              <a:rPr lang="zh-CN" altLang="en-US" dirty="0" smtClean="0"/>
              <a:t>基于关键词位置的</a:t>
            </a:r>
            <a:r>
              <a:rPr lang="en-US" altLang="zh-CN" dirty="0" smtClean="0"/>
              <a:t>Fish Search</a:t>
            </a:r>
            <a:r>
              <a:rPr lang="zh-CN" altLang="en-US" dirty="0" smtClean="0"/>
              <a:t>算法与原始的</a:t>
            </a:r>
            <a:r>
              <a:rPr lang="en-US" altLang="zh-CN" dirty="0" smtClean="0"/>
              <a:t>Fish Search</a:t>
            </a:r>
            <a:r>
              <a:rPr lang="zh-CN" altLang="en-US" dirty="0" smtClean="0"/>
              <a:t>算法相比，在单位时间内抓取了更多的主题相关的页面，具有更高的算法价值。</a:t>
            </a:r>
            <a:endParaRPr lang="en-US" altLang="zh-CN" dirty="0" smtClean="0"/>
          </a:p>
          <a:p>
            <a:pPr marL="342900" indent="-342900">
              <a:lnSpc>
                <a:spcPct val="150000"/>
              </a:lnSpc>
              <a:buFontTx/>
              <a:buAutoNum type="arabicPeriod"/>
            </a:pPr>
            <a:r>
              <a:rPr lang="zh-CN" altLang="en-US" dirty="0" smtClean="0"/>
              <a:t>基于关键词位置的页面主题相关度计算算法能够</a:t>
            </a:r>
            <a:r>
              <a:rPr lang="zh-CN" altLang="en-US" b="1" dirty="0" smtClean="0">
                <a:solidFill>
                  <a:srgbClr val="FF0000"/>
                </a:solidFill>
              </a:rPr>
              <a:t>更加快速地计算页面的主题相关度，提高主题爬虫的爬行效率</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18</a:t>
            </a:fld>
            <a:endParaRPr lang="zh-CN" altLang="en-US"/>
          </a:p>
        </p:txBody>
      </p:sp>
    </p:spTree>
    <p:extLst>
      <p:ext uri="{BB962C8B-B14F-4D97-AF65-F5344CB8AC3E}">
        <p14:creationId xmlns:p14="http://schemas.microsoft.com/office/powerpoint/2010/main" val="2112485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接下来介绍主题爬虫的第二个关键问题，如何计算待爬取链接的优先级。</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19</a:t>
            </a:fld>
            <a:endParaRPr lang="zh-CN" altLang="en-US"/>
          </a:p>
        </p:txBody>
      </p:sp>
    </p:spTree>
    <p:extLst>
      <p:ext uri="{BB962C8B-B14F-4D97-AF65-F5344CB8AC3E}">
        <p14:creationId xmlns:p14="http://schemas.microsoft.com/office/powerpoint/2010/main" val="389490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我将从如下六个方面进行阐述，首先介绍选题背景及意义。</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a:t>
            </a:fld>
            <a:endParaRPr lang="zh-CN" altLang="en-US"/>
          </a:p>
        </p:txBody>
      </p:sp>
    </p:spTree>
    <p:extLst>
      <p:ext uri="{BB962C8B-B14F-4D97-AF65-F5344CB8AC3E}">
        <p14:creationId xmlns:p14="http://schemas.microsoft.com/office/powerpoint/2010/main" val="1518832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链接的优先级计算</a:t>
            </a:r>
            <a:r>
              <a:rPr lang="zh-CN" altLang="en-US" baseline="0" dirty="0" smtClean="0"/>
              <a:t> 指的是 计算当前已经抓取下来的页面的子链接的优先级，通过该优先级决定接下来访问的链接的顺序。基于链接重要度的爬虫</a:t>
            </a:r>
            <a:r>
              <a:rPr lang="zh-CN" altLang="en-US" dirty="0" smtClean="0"/>
              <a:t>首先从待爬取优先级队列中优先级得分值最高的链接，爬取其页面，然后计算当前页面的链接重要度，接着以此重要度作为其子链接的优先级得分，最后将子链接按照其优先级得分插入到待爬取链接队列中。</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20</a:t>
            </a:fld>
            <a:endParaRPr lang="zh-CN" altLang="en-US"/>
          </a:p>
        </p:txBody>
      </p:sp>
    </p:spTree>
    <p:extLst>
      <p:ext uri="{BB962C8B-B14F-4D97-AF65-F5344CB8AC3E}">
        <p14:creationId xmlns:p14="http://schemas.microsoft.com/office/powerpoint/2010/main" val="3763026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buFont typeface="Wingdings" panose="05000000000000000000" pitchFamily="2" charset="2"/>
              <a:buNone/>
            </a:pPr>
            <a:r>
              <a:rPr lang="en-US" altLang="zh-CN" baseline="0" dirty="0" smtClean="0"/>
              <a:t>Page Rank</a:t>
            </a:r>
            <a:r>
              <a:rPr lang="zh-CN" altLang="en-US" baseline="0" dirty="0" smtClean="0"/>
              <a:t>算法是一种经典的网页排序算法，近几年来被运用于计算链接的重要性分析上。将</a:t>
            </a:r>
            <a:r>
              <a:rPr lang="en-US" altLang="zh-CN" baseline="0" dirty="0" smtClean="0"/>
              <a:t>Page Rank</a:t>
            </a:r>
            <a:r>
              <a:rPr lang="zh-CN" altLang="en-US" baseline="0" dirty="0" smtClean="0"/>
              <a:t>运用于在线的爬虫存在以下问题，</a:t>
            </a:r>
            <a:r>
              <a:rPr lang="zh-CN" altLang="en-US" dirty="0" smtClean="0"/>
              <a:t>没有考虑页面主题是否相关，会爬取大量主题无关的页面</a:t>
            </a:r>
            <a:r>
              <a:rPr lang="zh-CN" altLang="zh-CN" dirty="0" smtClean="0"/>
              <a:t>。</a:t>
            </a:r>
            <a:r>
              <a:rPr lang="zh-CN" altLang="en-US" dirty="0" smtClean="0"/>
              <a:t>爬虫初期无法确定比较完整的网页链接结构，索多页面具有相同的优先级，不能准确地代表待爬取链接的优先级</a:t>
            </a:r>
            <a:r>
              <a:rPr lang="zh-CN" altLang="zh-CN" dirty="0" smtClean="0"/>
              <a:t>。</a:t>
            </a:r>
            <a:endParaRPr lang="zh-CN" altLang="en-US" dirty="0" smtClean="0"/>
          </a:p>
          <a:p>
            <a:endParaRPr lang="en-US" altLang="zh-CN" baseline="0"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21</a:t>
            </a:fld>
            <a:endParaRPr lang="zh-CN" altLang="en-US"/>
          </a:p>
        </p:txBody>
      </p:sp>
    </p:spTree>
    <p:extLst>
      <p:ext uri="{BB962C8B-B14F-4D97-AF65-F5344CB8AC3E}">
        <p14:creationId xmlns:p14="http://schemas.microsoft.com/office/powerpoint/2010/main" val="2857065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所以我们提出了一种基于关键词位置的</a:t>
            </a:r>
            <a:r>
              <a:rPr lang="en-US" altLang="zh-CN" dirty="0" smtClean="0"/>
              <a:t>Page Rank</a:t>
            </a:r>
            <a:r>
              <a:rPr lang="zh-CN" altLang="en-US" dirty="0" smtClean="0"/>
              <a:t>算法。该算法</a:t>
            </a:r>
            <a:r>
              <a:rPr lang="zh-CN" altLang="zh-CN" sz="1200" kern="1200" dirty="0" smtClean="0">
                <a:solidFill>
                  <a:schemeClr val="tx1"/>
                </a:solidFill>
                <a:effectLst/>
                <a:latin typeface="+mn-lt"/>
                <a:ea typeface="+mn-ea"/>
                <a:cs typeface="+mn-cs"/>
              </a:rPr>
              <a:t>计算待爬取链接优先级时，不仅根据</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算法计算其链接的重要度，还根据基于关键词位置的</a:t>
            </a:r>
            <a:r>
              <a:rPr lang="en-US" altLang="zh-CN" sz="1200" kern="1200" dirty="0" smtClean="0">
                <a:solidFill>
                  <a:schemeClr val="tx1"/>
                </a:solidFill>
                <a:effectLst/>
                <a:latin typeface="+mn-lt"/>
                <a:ea typeface="+mn-ea"/>
                <a:cs typeface="+mn-cs"/>
              </a:rPr>
              <a:t>Fish Search</a:t>
            </a:r>
            <a:r>
              <a:rPr lang="zh-CN" altLang="zh-CN" sz="1200" kern="1200" dirty="0" smtClean="0">
                <a:solidFill>
                  <a:schemeClr val="tx1"/>
                </a:solidFill>
                <a:effectLst/>
                <a:latin typeface="+mn-lt"/>
                <a:ea typeface="+mn-ea"/>
                <a:cs typeface="+mn-cs"/>
              </a:rPr>
              <a:t>算法计算其页面内容的主题相关度，将这两个值综合起来根据一定的比例因子来计算待爬取链接的优先级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22</a:t>
            </a:fld>
            <a:endParaRPr lang="zh-CN" altLang="en-US"/>
          </a:p>
        </p:txBody>
      </p:sp>
    </p:spTree>
    <p:extLst>
      <p:ext uri="{BB962C8B-B14F-4D97-AF65-F5344CB8AC3E}">
        <p14:creationId xmlns:p14="http://schemas.microsoft.com/office/powerpoint/2010/main" val="3789823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决定待爬取链接的优先级的综合权值便是</a:t>
                </a:r>
                <a14:m>
                  <m:oMath xmlns:m="http://schemas.openxmlformats.org/officeDocument/2006/math">
                    <m:r>
                      <a:rPr lang="zh-CN" altLang="en-US" sz="1200" b="1" i="1" smtClean="0">
                        <a:solidFill>
                          <a:srgbClr val="FF0000"/>
                        </a:solidFill>
                        <a:latin typeface="Cambria Math" panose="02040503050406030204" pitchFamily="18" charset="0"/>
                      </a:rPr>
                      <m:t>由基于关键词位置的</m:t>
                    </m:r>
                    <m:r>
                      <a:rPr lang="en-US" altLang="zh-CN" sz="1200" b="1" i="1">
                        <a:solidFill>
                          <a:srgbClr val="FF0000"/>
                        </a:solidFill>
                        <a:latin typeface="Cambria Math" panose="02040503050406030204" pitchFamily="18" charset="0"/>
                      </a:rPr>
                      <m:t>𝑭𝒊𝒔𝒉</m:t>
                    </m:r>
                    <m:r>
                      <a:rPr lang="en-US" altLang="zh-CN" sz="1200" b="1" i="1">
                        <a:solidFill>
                          <a:srgbClr val="FF0000"/>
                        </a:solidFill>
                        <a:latin typeface="Cambria Math" panose="02040503050406030204" pitchFamily="18" charset="0"/>
                      </a:rPr>
                      <m:t> </m:t>
                    </m:r>
                    <m:r>
                      <a:rPr lang="en-US" altLang="zh-CN" sz="1200" b="1" i="1">
                        <a:solidFill>
                          <a:srgbClr val="FF0000"/>
                        </a:solidFill>
                        <a:latin typeface="Cambria Math" panose="02040503050406030204" pitchFamily="18" charset="0"/>
                      </a:rPr>
                      <m:t>𝑺𝒆𝒂𝒓𝒄𝒉</m:t>
                    </m:r>
                    <m:r>
                      <a:rPr lang="zh-CN" altLang="en-US" sz="1200" b="1" i="1">
                        <a:solidFill>
                          <a:srgbClr val="FF0000"/>
                        </a:solidFill>
                        <a:latin typeface="Cambria Math" panose="02040503050406030204" pitchFamily="18" charset="0"/>
                      </a:rPr>
                      <m:t>算法计算得到</m:t>
                    </m:r>
                    <m:r>
                      <a:rPr lang="zh-CN" altLang="en-US" sz="1200" b="1" i="1" smtClean="0">
                        <a:solidFill>
                          <a:srgbClr val="FF0000"/>
                        </a:solidFill>
                        <a:latin typeface="Cambria Math" panose="02040503050406030204" pitchFamily="18" charset="0"/>
                      </a:rPr>
                      <m:t>的</m:t>
                    </m:r>
                    <m:r>
                      <a:rPr lang="zh-CN" altLang="en-US" sz="1200" b="1" i="1">
                        <a:solidFill>
                          <a:srgbClr val="FF0000"/>
                        </a:solidFill>
                        <a:latin typeface="Cambria Math" panose="02040503050406030204" pitchFamily="18" charset="0"/>
                      </a:rPr>
                      <m:t>主题</m:t>
                    </m:r>
                    <m:r>
                      <a:rPr lang="zh-CN" altLang="en-US" sz="1200" b="1" i="1" smtClean="0">
                        <a:solidFill>
                          <a:srgbClr val="FF0000"/>
                        </a:solidFill>
                        <a:latin typeface="Cambria Math" panose="02040503050406030204" pitchFamily="18" charset="0"/>
                      </a:rPr>
                      <m:t>相关度值</m:t>
                    </m:r>
                    <m:r>
                      <a:rPr lang="zh-CN" altLang="en-US" sz="1200" b="1" i="1">
                        <a:solidFill>
                          <a:srgbClr val="FF0000"/>
                        </a:solidFill>
                        <a:latin typeface="Cambria Math" panose="02040503050406030204" pitchFamily="18" charset="0"/>
                      </a:rPr>
                      <m:t>与</m:t>
                    </m:r>
                    <m:r>
                      <a:rPr lang="en-US" altLang="zh-CN" sz="1200" b="1" i="1">
                        <a:solidFill>
                          <a:srgbClr val="FF0000"/>
                        </a:solidFill>
                        <a:latin typeface="Cambria Math" panose="02040503050406030204" pitchFamily="18" charset="0"/>
                      </a:rPr>
                      <m:t>𝑷𝒂𝒈𝒆</m:t>
                    </m:r>
                    <m:r>
                      <a:rPr lang="en-US" altLang="zh-CN" sz="1200" b="1" i="1">
                        <a:solidFill>
                          <a:srgbClr val="FF0000"/>
                        </a:solidFill>
                        <a:latin typeface="Cambria Math" panose="02040503050406030204" pitchFamily="18" charset="0"/>
                      </a:rPr>
                      <m:t> </m:t>
                    </m:r>
                    <m:r>
                      <a:rPr lang="en-US" altLang="zh-CN" sz="1200" b="1" i="1">
                        <a:solidFill>
                          <a:srgbClr val="FF0000"/>
                        </a:solidFill>
                        <a:latin typeface="Cambria Math" panose="02040503050406030204" pitchFamily="18" charset="0"/>
                      </a:rPr>
                      <m:t>𝑹𝒂𝒏𝒌</m:t>
                    </m:r>
                  </m:oMath>
                </a14:m>
                <a:endParaRPr lang="en-US" altLang="zh-CN" sz="1200" b="1" i="1"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CN" altLang="en-US" sz="1200" b="1" i="1">
                        <a:solidFill>
                          <a:srgbClr val="FF0000"/>
                        </a:solidFill>
                        <a:latin typeface="Cambria Math" panose="02040503050406030204" pitchFamily="18" charset="0"/>
                      </a:rPr>
                      <m:t>算法</m:t>
                    </m:r>
                    <m:r>
                      <a:rPr lang="zh-CN" altLang="en-US" sz="1200" b="1">
                        <a:solidFill>
                          <a:srgbClr val="FF0000"/>
                        </a:solidFill>
                        <a:latin typeface="Cambria Math" panose="02040503050406030204" pitchFamily="18" charset="0"/>
                      </a:rPr>
                      <m:t>计算得到的</m:t>
                    </m:r>
                    <m:r>
                      <a:rPr lang="zh-CN" altLang="en-US" sz="1200" b="1" i="1">
                        <a:solidFill>
                          <a:srgbClr val="FF0000"/>
                        </a:solidFill>
                        <a:latin typeface="Cambria Math" panose="02040503050406030204" pitchFamily="18" charset="0"/>
                      </a:rPr>
                      <m:t>重要度</m:t>
                    </m:r>
                    <m:r>
                      <a:rPr lang="zh-CN" altLang="en-US" sz="1200" b="1">
                        <a:solidFill>
                          <a:srgbClr val="FF0000"/>
                        </a:solidFill>
                        <a:latin typeface="Cambria Math" panose="02040503050406030204" pitchFamily="18" charset="0"/>
                      </a:rPr>
                      <m:t>值</m:t>
                    </m:r>
                    <m:r>
                      <a:rPr lang="zh-CN" altLang="en-US" sz="1200" b="1" i="1">
                        <a:solidFill>
                          <a:srgbClr val="FF0000"/>
                        </a:solidFill>
                        <a:latin typeface="Cambria Math" panose="02040503050406030204" pitchFamily="18" charset="0"/>
                      </a:rPr>
                      <m:t>以及预设</m:t>
                    </m:r>
                    <m:r>
                      <a:rPr lang="zh-CN" altLang="en-US" sz="1200" b="1" i="1" smtClean="0">
                        <a:solidFill>
                          <a:srgbClr val="FF0000"/>
                        </a:solidFill>
                        <a:latin typeface="Cambria Math" panose="02040503050406030204" pitchFamily="18" charset="0"/>
                      </a:rPr>
                      <m:t>的比例因子</m:t>
                    </m:r>
                    <m:r>
                      <a:rPr lang="zh-CN" altLang="en-US" sz="1200" b="1">
                        <a:solidFill>
                          <a:srgbClr val="FF0000"/>
                        </a:solidFill>
                        <a:latin typeface="Cambria Math" panose="02040503050406030204" pitchFamily="18" charset="0"/>
                      </a:rPr>
                      <m:t>加权得到</m:t>
                    </m:r>
                  </m:oMath>
                </a14:m>
                <a:r>
                  <a:rPr lang="zh-CN" altLang="en-US" sz="1200" dirty="0" smtClean="0"/>
                  <a:t>。其中，</a:t>
                </a:r>
                <a:r>
                  <a:rPr lang="zh-CN" altLang="zh-CN" sz="1200" dirty="0" smtClean="0"/>
                  <a:t>算法中考虑到无法根据整个互联网拓扑图计算链接的</a:t>
                </a:r>
                <a:r>
                  <a:rPr lang="en-US" altLang="zh-CN" sz="1200" dirty="0" smtClean="0"/>
                  <a:t>Page Rank</a:t>
                </a:r>
                <a:r>
                  <a:rPr lang="zh-CN" altLang="zh-CN" sz="1200" dirty="0" smtClean="0"/>
                  <a:t>值，只计算了从初始链接开始后的局部链接的</a:t>
                </a:r>
                <a:r>
                  <a:rPr lang="en-US" altLang="zh-CN" sz="1200" dirty="0" smtClean="0"/>
                  <a:t>Page Rank</a:t>
                </a:r>
                <a:r>
                  <a:rPr lang="zh-CN" altLang="zh-CN" sz="1200" dirty="0" smtClean="0"/>
                  <a:t>值。</a:t>
                </a:r>
                <a:endParaRPr lang="zh-CN" altLang="en-US" sz="1200" dirty="0" smtClean="0"/>
              </a:p>
              <a:p>
                <a:endParaRPr lang="zh-CN" altLang="en-US" sz="1200" dirty="0"/>
              </a:p>
              <a:p>
                <a:endParaRPr lang="zh-CN" altLang="en-US" dirty="0"/>
              </a:p>
            </p:txBody>
          </p:sp>
        </mc:Choice>
        <mc:Fallback xmlns="">
          <p:sp>
            <p:nvSpPr>
              <p:cNvPr id="3" name="备注占位符 2"/>
              <p:cNvSpPr>
                <a:spLocks noGrp="1"/>
              </p:cNvSpPr>
              <p:nvPr>
                <p:ph type="body" idx="1"/>
              </p:nvPr>
            </p:nvSpPr>
            <p:spPr/>
            <p:txBody>
              <a:bodyPr/>
              <a:lstStyle/>
              <a:p>
                <a:pPr/>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决定待爬取链接的优先级的综合权值便是这两种算法计算得到的相关度值加权得到。</a:t>
                </a:r>
                <a:r>
                  <a:rPr lang="zh-CN" altLang="en-US" sz="1200" b="1" i="0" smtClean="0">
                    <a:solidFill>
                      <a:srgbClr val="FF0000"/>
                    </a:solidFill>
                    <a:latin typeface="Cambria Math" panose="02040503050406030204" pitchFamily="18" charset="0"/>
                  </a:rPr>
                  <a:t>基于关键词位置的</a:t>
                </a:r>
                <a:r>
                  <a:rPr lang="en-US" altLang="zh-CN" sz="1200" b="1" i="0">
                    <a:solidFill>
                      <a:srgbClr val="FF0000"/>
                    </a:solidFill>
                    <a:latin typeface="Cambria Math" panose="02040503050406030204" pitchFamily="18" charset="0"/>
                  </a:rPr>
                  <a:t>𝑭𝒊𝒔𝒉 𝑺𝒆𝒂𝒓𝒄𝒉</a:t>
                </a:r>
                <a:r>
                  <a:rPr lang="zh-CN" altLang="en-US" sz="1200" b="1" i="0">
                    <a:solidFill>
                      <a:srgbClr val="FF0000"/>
                    </a:solidFill>
                    <a:latin typeface="Cambria Math" panose="02040503050406030204" pitchFamily="18" charset="0"/>
                  </a:rPr>
                  <a:t>算法计算得到</a:t>
                </a:r>
                <a:r>
                  <a:rPr lang="zh-CN" altLang="en-US" sz="1200" b="1" i="0" smtClean="0">
                    <a:solidFill>
                      <a:srgbClr val="FF0000"/>
                    </a:solidFill>
                    <a:latin typeface="Cambria Math" panose="02040503050406030204" pitchFamily="18" charset="0"/>
                  </a:rPr>
                  <a:t>的</a:t>
                </a:r>
                <a:r>
                  <a:rPr lang="zh-CN" altLang="en-US" sz="1200" b="1" i="0">
                    <a:solidFill>
                      <a:srgbClr val="FF0000"/>
                    </a:solidFill>
                    <a:latin typeface="Cambria Math" panose="02040503050406030204" pitchFamily="18" charset="0"/>
                  </a:rPr>
                  <a:t>主题</a:t>
                </a:r>
                <a:r>
                  <a:rPr lang="zh-CN" altLang="en-US" sz="1200" b="1" i="0" smtClean="0">
                    <a:solidFill>
                      <a:srgbClr val="FF0000"/>
                    </a:solidFill>
                    <a:latin typeface="Cambria Math" panose="02040503050406030204" pitchFamily="18" charset="0"/>
                  </a:rPr>
                  <a:t>相关度值</a:t>
                </a:r>
                <a:r>
                  <a:rPr lang="zh-CN" altLang="en-US" sz="1200" b="1" i="0">
                    <a:solidFill>
                      <a:srgbClr val="FF0000"/>
                    </a:solidFill>
                    <a:latin typeface="Cambria Math" panose="02040503050406030204" pitchFamily="18" charset="0"/>
                  </a:rPr>
                  <a:t>与</a:t>
                </a:r>
                <a:r>
                  <a:rPr lang="en-US" altLang="zh-CN" sz="1200" b="1" i="0">
                    <a:solidFill>
                      <a:srgbClr val="FF0000"/>
                    </a:solidFill>
                    <a:latin typeface="Cambria Math" panose="02040503050406030204" pitchFamily="18" charset="0"/>
                  </a:rPr>
                  <a:t>𝑷𝒂𝒈𝒆 𝑹𝒂𝒏𝒌</a:t>
                </a:r>
                <a:endParaRPr lang="en-US" altLang="zh-CN" sz="1200" b="1" i="1" dirty="0" smtClean="0">
                  <a:solidFill>
                    <a:srgbClr val="FF0000"/>
                  </a:solidFill>
                </a:endParaRPr>
              </a:p>
              <a:p>
                <a:r>
                  <a:rPr lang="zh-CN" altLang="en-US" sz="1200" b="1" i="0">
                    <a:solidFill>
                      <a:srgbClr val="FF0000"/>
                    </a:solidFill>
                    <a:latin typeface="Cambria Math" panose="02040503050406030204" pitchFamily="18" charset="0"/>
                  </a:rPr>
                  <a:t>算法计算得到的重要度值</a:t>
                </a:r>
                <a:r>
                  <a:rPr lang="zh-CN" altLang="en-US" sz="1200" b="1" i="0">
                    <a:solidFill>
                      <a:srgbClr val="FF0000"/>
                    </a:solidFill>
                    <a:latin typeface="Cambria Math" panose="02040503050406030204" pitchFamily="18" charset="0"/>
                  </a:rPr>
                  <a:t>以及预设</a:t>
                </a:r>
                <a:r>
                  <a:rPr lang="zh-CN" altLang="en-US" sz="1200" b="1" i="0" smtClean="0">
                    <a:solidFill>
                      <a:srgbClr val="FF0000"/>
                    </a:solidFill>
                    <a:latin typeface="Cambria Math" panose="02040503050406030204" pitchFamily="18" charset="0"/>
                  </a:rPr>
                  <a:t>的比例因子</a:t>
                </a:r>
                <a:r>
                  <a:rPr lang="zh-CN" altLang="en-US" sz="1200" b="1" i="0">
                    <a:solidFill>
                      <a:srgbClr val="FF0000"/>
                    </a:solidFill>
                    <a:latin typeface="Cambria Math" panose="02040503050406030204" pitchFamily="18" charset="0"/>
                  </a:rPr>
                  <a:t>加权得到</a:t>
                </a:r>
                <a:r>
                  <a:rPr lang="zh-CN" altLang="en-US" sz="1200" dirty="0" smtClean="0"/>
                  <a:t>。</a:t>
                </a:r>
                <a:endParaRPr lang="zh-CN" altLang="en-US" sz="1200" dirty="0"/>
              </a:p>
              <a:p>
                <a:endParaRPr lang="zh-CN" altLang="en-US" dirty="0"/>
              </a:p>
            </p:txBody>
          </p:sp>
        </mc:Fallback>
      </mc:AlternateContent>
      <p:sp>
        <p:nvSpPr>
          <p:cNvPr id="4" name="灯片编号占位符 3"/>
          <p:cNvSpPr>
            <a:spLocks noGrp="1"/>
          </p:cNvSpPr>
          <p:nvPr>
            <p:ph type="sldNum" sz="quarter" idx="10"/>
          </p:nvPr>
        </p:nvSpPr>
        <p:spPr/>
        <p:txBody>
          <a:bodyPr/>
          <a:lstStyle/>
          <a:p>
            <a:fld id="{700DA42C-496F-4146-8A4C-8594505A6FF5}" type="slidenum">
              <a:rPr lang="zh-CN" altLang="en-US" smtClean="0"/>
              <a:t>23</a:t>
            </a:fld>
            <a:endParaRPr lang="zh-CN" altLang="en-US"/>
          </a:p>
        </p:txBody>
      </p:sp>
    </p:spTree>
    <p:extLst>
      <p:ext uri="{BB962C8B-B14F-4D97-AF65-F5344CB8AC3E}">
        <p14:creationId xmlns:p14="http://schemas.microsoft.com/office/powerpoint/2010/main" val="3538286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算法具体描述如下：首先爬取网页内容，提取其子链接，然后分别计算网页的重要度和主题相关度，最后根据这两个值以及预设的比例因子计算得到其子链接的优先级得分。</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24</a:t>
            </a:fld>
            <a:endParaRPr lang="zh-CN" altLang="en-US"/>
          </a:p>
        </p:txBody>
      </p:sp>
    </p:spTree>
    <p:extLst>
      <p:ext uri="{BB962C8B-B14F-4D97-AF65-F5344CB8AC3E}">
        <p14:creationId xmlns:p14="http://schemas.microsoft.com/office/powerpoint/2010/main" val="1845572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算法验证实验同样引入了查准率和算法效率两个评价参数</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25</a:t>
            </a:fld>
            <a:endParaRPr lang="zh-CN" altLang="en-US"/>
          </a:p>
        </p:txBody>
      </p:sp>
    </p:spTree>
    <p:extLst>
      <p:ext uri="{BB962C8B-B14F-4D97-AF65-F5344CB8AC3E}">
        <p14:creationId xmlns:p14="http://schemas.microsoft.com/office/powerpoint/2010/main" val="2917199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第一个实验选择了</a:t>
            </a:r>
            <a:r>
              <a:rPr lang="en-US" altLang="zh-CN" dirty="0" smtClean="0"/>
              <a:t>1</a:t>
            </a:r>
            <a:r>
              <a:rPr lang="zh-CN" altLang="en-US" dirty="0" smtClean="0"/>
              <a:t>个初始链接节点，主题关键词为足球，爬取</a:t>
            </a:r>
            <a:r>
              <a:rPr lang="en-US" altLang="zh-CN" dirty="0" smtClean="0"/>
              <a:t>1000</a:t>
            </a:r>
            <a:r>
              <a:rPr lang="zh-CN" altLang="en-US" dirty="0" smtClean="0"/>
              <a:t>个</a:t>
            </a:r>
            <a:r>
              <a:rPr lang="zh-CN" altLang="en-US" smtClean="0"/>
              <a:t>页面，计算</a:t>
            </a:r>
            <a:r>
              <a:rPr lang="zh-CN" altLang="en-US" dirty="0" smtClean="0"/>
              <a:t>基于</a:t>
            </a:r>
            <a:r>
              <a:rPr lang="en-US" altLang="zh-CN" dirty="0" smtClean="0"/>
              <a:t>Page Rank</a:t>
            </a:r>
            <a:r>
              <a:rPr lang="zh-CN" altLang="en-US" dirty="0" smtClean="0"/>
              <a:t>算法、基于关键词位置的</a:t>
            </a:r>
            <a:r>
              <a:rPr lang="en-US" altLang="zh-CN" dirty="0" smtClean="0"/>
              <a:t>Fish Search</a:t>
            </a:r>
            <a:r>
              <a:rPr lang="zh-CN" altLang="en-US" dirty="0" smtClean="0"/>
              <a:t>算法以及基于页面主题的</a:t>
            </a:r>
            <a:r>
              <a:rPr lang="en-US" altLang="zh-CN" dirty="0" smtClean="0"/>
              <a:t>Page Rank</a:t>
            </a:r>
            <a:r>
              <a:rPr lang="zh-CN" altLang="en-US" dirty="0" smtClean="0"/>
              <a:t>算法的爬虫的</a:t>
            </a:r>
            <a:r>
              <a:rPr lang="zh-CN" altLang="en-US" b="1" dirty="0" smtClean="0"/>
              <a:t>查准率</a:t>
            </a:r>
            <a:r>
              <a:rPr lang="zh-CN" altLang="en-US" dirty="0" smtClean="0"/>
              <a:t>，</a:t>
            </a:r>
            <a:r>
              <a:rPr lang="zh-CN" altLang="en-US" b="1" dirty="0" smtClean="0"/>
              <a:t>算法效率</a:t>
            </a:r>
            <a:endParaRPr lang="en-US" altLang="zh-CN"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26</a:t>
            </a:fld>
            <a:endParaRPr lang="zh-CN" altLang="en-US"/>
          </a:p>
        </p:txBody>
      </p:sp>
    </p:spTree>
    <p:extLst>
      <p:ext uri="{BB962C8B-B14F-4D97-AF65-F5344CB8AC3E}">
        <p14:creationId xmlns:p14="http://schemas.microsoft.com/office/powerpoint/2010/main" val="895383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这里给出了爬取的主题相关页面的数量和查准率实验结果图</a:t>
            </a:r>
            <a:endParaRPr lang="en-US" altLang="zh-CN" dirty="0" smtClean="0"/>
          </a:p>
          <a:p>
            <a:pPr marL="0" indent="0">
              <a:lnSpc>
                <a:spcPct val="150000"/>
              </a:lnSpc>
              <a:buNone/>
            </a:pPr>
            <a:r>
              <a:rPr lang="zh-CN" altLang="en-US" dirty="0" smtClean="0"/>
              <a:t>从表中可以看出，基于原始</a:t>
            </a:r>
            <a:r>
              <a:rPr lang="en-US" altLang="zh-CN" dirty="0" smtClean="0"/>
              <a:t>Page Rank</a:t>
            </a:r>
            <a:r>
              <a:rPr lang="zh-CN" altLang="en-US" dirty="0" smtClean="0"/>
              <a:t>算法的主题爬虫由于为考虑页面的主题相关性，但是随着网页爬取数量的增多，其查准率直线下降。基于关键词位置的</a:t>
            </a:r>
            <a:r>
              <a:rPr lang="en-US" altLang="zh-CN" dirty="0" smtClean="0"/>
              <a:t>Fish Search</a:t>
            </a:r>
            <a:r>
              <a:rPr lang="zh-CN" altLang="en-US" dirty="0" smtClean="0"/>
              <a:t>算法查准率较高，但是由于为考虑到链接的重要性，在爬虫初期爬取到许多主题无关的页面，查准率较低；基于页面主题的</a:t>
            </a:r>
            <a:r>
              <a:rPr lang="en-US" altLang="zh-CN" dirty="0" smtClean="0"/>
              <a:t>Page Rank</a:t>
            </a:r>
            <a:r>
              <a:rPr lang="zh-CN" altLang="en-US" dirty="0" smtClean="0"/>
              <a:t>算法的主题爬虫由于既考虑到链接的重要性和网页内容的主题相关性，其查准率总是高于其它两种算法，并趋于稳定。因此</a:t>
            </a:r>
            <a:r>
              <a:rPr lang="zh-CN" altLang="zh-CN" sz="1200" kern="1200" dirty="0" smtClean="0">
                <a:solidFill>
                  <a:schemeClr val="tx1"/>
                </a:solidFill>
                <a:effectLst/>
                <a:latin typeface="+mn-lt"/>
                <a:ea typeface="+mn-ea"/>
                <a:cs typeface="+mn-cs"/>
              </a:rPr>
              <a:t>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算法能够更加准确地计算待爬取链接的优先级，保证一直爬取主题相关的页面，提高主题爬虫的查准率。</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27</a:t>
            </a:fld>
            <a:endParaRPr lang="zh-CN" altLang="en-US"/>
          </a:p>
        </p:txBody>
      </p:sp>
    </p:spTree>
    <p:extLst>
      <p:ext uri="{BB962C8B-B14F-4D97-AF65-F5344CB8AC3E}">
        <p14:creationId xmlns:p14="http://schemas.microsoft.com/office/powerpoint/2010/main" val="3745491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这里给出了算法效率的实验结果图</a:t>
            </a:r>
            <a:endParaRPr lang="en-US" altLang="zh-CN" dirty="0" smtClean="0"/>
          </a:p>
          <a:p>
            <a:pPr marL="0" indent="0">
              <a:lnSpc>
                <a:spcPct val="150000"/>
              </a:lnSpc>
              <a:buNone/>
            </a:pPr>
            <a:r>
              <a:rPr lang="zh-CN" altLang="en-US" dirty="0" smtClean="0"/>
              <a:t>从表中可以看出，基于</a:t>
            </a:r>
            <a:r>
              <a:rPr lang="en-US" altLang="zh-CN" dirty="0" smtClean="0"/>
              <a:t>Page Rank</a:t>
            </a:r>
            <a:r>
              <a:rPr lang="zh-CN" altLang="en-US" dirty="0" smtClean="0"/>
              <a:t>算法的主题爬虫的算法效率最低，单位时间内爬取的主题相关页面数最少，在实际应用时一般考虑结合其它算法运用于主题爬虫。基于关键词位置的</a:t>
            </a:r>
            <a:r>
              <a:rPr lang="en-US" altLang="zh-CN" dirty="0" smtClean="0"/>
              <a:t>Fish Search</a:t>
            </a:r>
            <a:r>
              <a:rPr lang="zh-CN" altLang="en-US" dirty="0" smtClean="0"/>
              <a:t>算法的算法效率要高一些，在较少的时间内爬取到了较多的主题相关的页面。而基于页面主题的</a:t>
            </a:r>
            <a:r>
              <a:rPr lang="en-US" altLang="zh-CN" dirty="0" smtClean="0"/>
              <a:t>Page Rank</a:t>
            </a:r>
            <a:r>
              <a:rPr lang="zh-CN" altLang="en-US" dirty="0" smtClean="0"/>
              <a:t>算法的主题爬虫算法效率最高，在最少的时间内爬取到最多的主题相关的页面。因此，基于页面主题的</a:t>
            </a:r>
            <a:r>
              <a:rPr lang="en-US" altLang="zh-CN" dirty="0" smtClean="0"/>
              <a:t>Page Rank</a:t>
            </a:r>
            <a:r>
              <a:rPr lang="zh-CN" altLang="en-US" dirty="0" smtClean="0"/>
              <a:t>算法能够提高主题爬虫的爬行效率。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28</a:t>
            </a:fld>
            <a:endParaRPr lang="zh-CN" altLang="en-US"/>
          </a:p>
        </p:txBody>
      </p:sp>
    </p:spTree>
    <p:extLst>
      <p:ext uri="{BB962C8B-B14F-4D97-AF65-F5344CB8AC3E}">
        <p14:creationId xmlns:p14="http://schemas.microsoft.com/office/powerpoint/2010/main" val="1496588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第二个实验选择了</a:t>
            </a:r>
            <a:r>
              <a:rPr lang="en-US" altLang="zh-CN" dirty="0" smtClean="0"/>
              <a:t>10</a:t>
            </a:r>
            <a:r>
              <a:rPr lang="zh-CN" altLang="en-US" dirty="0" smtClean="0"/>
              <a:t>个初始链接节点，主题关键词为足球，爬取</a:t>
            </a:r>
            <a:r>
              <a:rPr lang="en-US" altLang="zh-CN" dirty="0" smtClean="0"/>
              <a:t>10000</a:t>
            </a:r>
            <a:r>
              <a:rPr lang="zh-CN" altLang="en-US" dirty="0" smtClean="0"/>
              <a:t>个页面，每爬取</a:t>
            </a:r>
            <a:r>
              <a:rPr lang="en-US" altLang="zh-CN" dirty="0" smtClean="0"/>
              <a:t>1000</a:t>
            </a:r>
            <a:r>
              <a:rPr lang="zh-CN" altLang="en-US" dirty="0" smtClean="0"/>
              <a:t>个页面，统计基于</a:t>
            </a:r>
            <a:r>
              <a:rPr lang="en-US" altLang="zh-CN" dirty="0" smtClean="0"/>
              <a:t>Page Rank</a:t>
            </a:r>
            <a:r>
              <a:rPr lang="zh-CN" altLang="en-US" dirty="0" smtClean="0"/>
              <a:t>算法、基于关键词位置的</a:t>
            </a:r>
            <a:r>
              <a:rPr lang="en-US" altLang="zh-CN" dirty="0" smtClean="0"/>
              <a:t>Fish Search</a:t>
            </a:r>
            <a:r>
              <a:rPr lang="zh-CN" altLang="en-US" dirty="0" smtClean="0"/>
              <a:t>算法以及基于页面主题的</a:t>
            </a:r>
            <a:r>
              <a:rPr lang="en-US" altLang="zh-CN" dirty="0" smtClean="0"/>
              <a:t>Page Rank</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29</a:t>
            </a:fld>
            <a:endParaRPr lang="zh-CN" altLang="en-US"/>
          </a:p>
        </p:txBody>
      </p:sp>
    </p:spTree>
    <p:extLst>
      <p:ext uri="{BB962C8B-B14F-4D97-AF65-F5344CB8AC3E}">
        <p14:creationId xmlns:p14="http://schemas.microsoft.com/office/powerpoint/2010/main" val="85773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现在我们已经进入了大数据时代，互联网上的文本数据达到了</a:t>
            </a:r>
            <a:r>
              <a:rPr lang="en-US" altLang="zh-CN" dirty="0" smtClean="0"/>
              <a:t>100</a:t>
            </a:r>
            <a:r>
              <a:rPr lang="zh-CN" altLang="en-US" dirty="0" smtClean="0"/>
              <a:t>亿条，人们使用传统的搜索引擎很难准确地找到对自己有用的信息。而另一个方面上，及时获取信息对于企业管理者和个人尤为重要。这时，能够及时推送用户感兴趣的信息的个性化信息推送系统便诞生了</a:t>
            </a:r>
            <a:r>
              <a:rPr lang="en-US" altLang="zh-CN" dirty="0" smtClean="0"/>
              <a:t>,</a:t>
            </a:r>
            <a:r>
              <a:rPr lang="zh-CN" altLang="en-US" dirty="0" smtClean="0"/>
              <a:t>再者我们实验室及时推信息推送系统项目需要相关技术的支持，该项目实质上就是一个针对特定主题和领域的主题搜索引擎，其核心就是主题爬虫，</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a:t>
            </a:fld>
            <a:endParaRPr lang="zh-CN" altLang="en-US"/>
          </a:p>
        </p:txBody>
      </p:sp>
    </p:spTree>
    <p:extLst>
      <p:ext uri="{BB962C8B-B14F-4D97-AF65-F5344CB8AC3E}">
        <p14:creationId xmlns:p14="http://schemas.microsoft.com/office/powerpoint/2010/main" val="17396766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这里给出了爬取的主题相关页面的数量和查准率实验结果图</a:t>
            </a:r>
            <a:endParaRPr lang="en-US" altLang="zh-CN" dirty="0" smtClean="0"/>
          </a:p>
          <a:p>
            <a:r>
              <a:rPr lang="zh-CN" altLang="en-US" dirty="0" smtClean="0"/>
              <a:t>从表中可以看出，</a:t>
            </a:r>
            <a:r>
              <a:rPr lang="zh-CN" altLang="zh-CN" sz="1200" kern="1200" dirty="0" smtClean="0">
                <a:solidFill>
                  <a:schemeClr val="tx1"/>
                </a:solidFill>
                <a:effectLst/>
                <a:latin typeface="+mn-lt"/>
                <a:ea typeface="+mn-ea"/>
                <a:cs typeface="+mn-cs"/>
              </a:rPr>
              <a:t>基于原始</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算法的主题爬虫的查准率一直很低，爬取到了大量主题无关的页面，这是因为</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只考虑了网页链接的重要度而忽视了网页内容的重要性，导致发生了主题漂移现象；基于关键词位置的</a:t>
            </a:r>
            <a:r>
              <a:rPr lang="en-US" altLang="zh-CN" sz="1200" kern="1200" dirty="0" smtClean="0">
                <a:solidFill>
                  <a:schemeClr val="tx1"/>
                </a:solidFill>
                <a:effectLst/>
                <a:latin typeface="+mn-lt"/>
                <a:ea typeface="+mn-ea"/>
                <a:cs typeface="+mn-cs"/>
              </a:rPr>
              <a:t>Fish Search</a:t>
            </a:r>
            <a:r>
              <a:rPr lang="zh-CN" altLang="zh-CN" sz="1200" kern="1200" dirty="0" smtClean="0">
                <a:solidFill>
                  <a:schemeClr val="tx1"/>
                </a:solidFill>
                <a:effectLst/>
                <a:latin typeface="+mn-lt"/>
                <a:ea typeface="+mn-ea"/>
                <a:cs typeface="+mn-cs"/>
              </a:rPr>
              <a:t>算法的主题爬虫一开始未考虑链接的重要性，爬取到了不少主题无关的页面，但随着爬取页面的增多，查准率越来越高，并趋于稳定；而基于页面主题的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算法的主题爬虫查准率总是高于其它两种算法，并趋于稳定，这是因为基于页面主题的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算法的主题爬虫计算待爬取链接优先级时既考虑了网页链接的重要性，又考虑了网页页面内容与主题的相关度，正好弥补了以上两种算法的不足，因此，基于页面主题的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算法能够更加准确地计算待爬取链接的优先级，保证一直爬取主题相关的页面，提高主题爬虫的查准率。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00DA42C-496F-4146-8A4C-8594505A6FF5}" type="slidenum">
              <a:rPr lang="zh-CN" altLang="en-US" smtClean="0"/>
              <a:t>30</a:t>
            </a:fld>
            <a:endParaRPr lang="zh-CN" altLang="en-US"/>
          </a:p>
        </p:txBody>
      </p:sp>
    </p:spTree>
    <p:extLst>
      <p:ext uri="{BB962C8B-B14F-4D97-AF65-F5344CB8AC3E}">
        <p14:creationId xmlns:p14="http://schemas.microsoft.com/office/powerpoint/2010/main" val="1241809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这里给出了算法效率的实验结果图</a:t>
            </a:r>
            <a:endParaRPr lang="en-US" altLang="zh-CN" dirty="0" smtClean="0"/>
          </a:p>
          <a:p>
            <a:pPr marL="0" indent="0">
              <a:lnSpc>
                <a:spcPct val="150000"/>
              </a:lnSpc>
              <a:buNone/>
            </a:pPr>
            <a:r>
              <a:rPr lang="zh-CN" altLang="en-US" dirty="0" smtClean="0"/>
              <a:t>从表中可以看出，基于</a:t>
            </a:r>
            <a:r>
              <a:rPr lang="en-US" altLang="zh-CN" dirty="0" smtClean="0"/>
              <a:t>Page Rank</a:t>
            </a:r>
            <a:r>
              <a:rPr lang="zh-CN" altLang="en-US" dirty="0" smtClean="0"/>
              <a:t>算法的主题爬虫的算法效率最低，单位时间内爬取的主题相关页面数最少，在实际应用时一般考虑结合其它算法运用于主题爬虫。基于关键词位置的</a:t>
            </a:r>
            <a:r>
              <a:rPr lang="en-US" altLang="zh-CN" dirty="0" smtClean="0"/>
              <a:t>Fish Search</a:t>
            </a:r>
            <a:r>
              <a:rPr lang="zh-CN" altLang="en-US" dirty="0" smtClean="0"/>
              <a:t>算法的主题爬虫的算法效率要高一些，单位时间内</a:t>
            </a:r>
            <a:r>
              <a:rPr lang="zh-CN" altLang="zh-CN" dirty="0" smtClean="0"/>
              <a:t>爬取到了更多主题相关的页面</a:t>
            </a:r>
            <a:r>
              <a:rPr lang="zh-CN" altLang="en-US" dirty="0" smtClean="0"/>
              <a:t>，但是也耗费了不少的时间。而基于页面主题的</a:t>
            </a:r>
            <a:r>
              <a:rPr lang="en-US" altLang="zh-CN" dirty="0" smtClean="0"/>
              <a:t>Page Rank</a:t>
            </a:r>
            <a:r>
              <a:rPr lang="zh-CN" altLang="en-US" dirty="0" smtClean="0"/>
              <a:t>算法的主题爬虫算法效率最高，在最少的时间内爬取到最多的主题相关的页面。因此，基于页面主题的</a:t>
            </a:r>
            <a:r>
              <a:rPr lang="en-US" altLang="zh-CN" dirty="0" smtClean="0"/>
              <a:t>Page Rank</a:t>
            </a:r>
            <a:r>
              <a:rPr lang="zh-CN" altLang="en-US" dirty="0" smtClean="0"/>
              <a:t>算法能够提高主题爬虫的爬行效率。</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31</a:t>
            </a:fld>
            <a:endParaRPr lang="zh-CN" altLang="en-US"/>
          </a:p>
        </p:txBody>
      </p:sp>
    </p:spTree>
    <p:extLst>
      <p:ext uri="{BB962C8B-B14F-4D97-AF65-F5344CB8AC3E}">
        <p14:creationId xmlns:p14="http://schemas.microsoft.com/office/powerpoint/2010/main" val="34541831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最后是我参与的及时推信息推送系统的介绍</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32</a:t>
            </a:fld>
            <a:endParaRPr lang="zh-CN" altLang="en-US"/>
          </a:p>
        </p:txBody>
      </p:sp>
    </p:spTree>
    <p:extLst>
      <p:ext uri="{BB962C8B-B14F-4D97-AF65-F5344CB8AC3E}">
        <p14:creationId xmlns:p14="http://schemas.microsoft.com/office/powerpoint/2010/main" val="3389178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77100" marR="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CN" altLang="en-US" dirty="0" smtClean="0"/>
              <a:t>及时推信息推送系统通过</a:t>
            </a:r>
            <a:r>
              <a:rPr lang="zh-CN" altLang="zh-CN" sz="1200" kern="100" dirty="0" smtClean="0">
                <a:latin typeface="+mn-ea"/>
                <a:cs typeface="Times New Roman" panose="02020603050405020304" pitchFamily="18" charset="0"/>
              </a:rPr>
              <a:t>用户</a:t>
            </a:r>
            <a:r>
              <a:rPr lang="zh-CN" altLang="en-US" sz="1200" kern="100" dirty="0" smtClean="0">
                <a:latin typeface="+mn-ea"/>
                <a:cs typeface="Times New Roman" panose="02020603050405020304" pitchFamily="18" charset="0"/>
              </a:rPr>
              <a:t>定制</a:t>
            </a:r>
            <a:r>
              <a:rPr lang="zh-CN" altLang="zh-CN" sz="1200" kern="100" dirty="0" smtClean="0">
                <a:latin typeface="+mn-ea"/>
                <a:cs typeface="Times New Roman" panose="02020603050405020304" pitchFamily="18" charset="0"/>
              </a:rPr>
              <a:t>关注的网站</a:t>
            </a:r>
            <a:r>
              <a:rPr lang="zh-CN" altLang="en-US" sz="1200" kern="100" dirty="0" smtClean="0">
                <a:latin typeface="+mn-ea"/>
                <a:cs typeface="Times New Roman" panose="02020603050405020304" pitchFamily="18" charset="0"/>
              </a:rPr>
              <a:t>和关键词</a:t>
            </a:r>
            <a:r>
              <a:rPr lang="zh-CN" altLang="zh-CN" sz="1200" kern="100" dirty="0" smtClean="0">
                <a:latin typeface="+mn-ea"/>
                <a:cs typeface="Times New Roman" panose="02020603050405020304" pitchFamily="18" charset="0"/>
              </a:rPr>
              <a:t>，</a:t>
            </a:r>
            <a:r>
              <a:rPr lang="zh-CN" altLang="en-US" sz="1200" kern="100" dirty="0" smtClean="0">
                <a:latin typeface="+mn-ea"/>
                <a:cs typeface="Times New Roman" panose="02020603050405020304" pitchFamily="18" charset="0"/>
              </a:rPr>
              <a:t>爬取</a:t>
            </a:r>
            <a:r>
              <a:rPr lang="zh-CN" altLang="zh-CN" sz="1200" kern="100" dirty="0" smtClean="0">
                <a:latin typeface="+mn-ea"/>
                <a:cs typeface="Times New Roman" panose="02020603050405020304" pitchFamily="18" charset="0"/>
              </a:rPr>
              <a:t>被关注网站上</a:t>
            </a:r>
            <a:r>
              <a:rPr lang="zh-CN" altLang="en-US" sz="1200" kern="100" dirty="0" smtClean="0">
                <a:latin typeface="+mn-ea"/>
                <a:cs typeface="Times New Roman" panose="02020603050405020304" pitchFamily="18" charset="0"/>
              </a:rPr>
              <a:t>包含关键词</a:t>
            </a:r>
            <a:r>
              <a:rPr lang="zh-CN" altLang="zh-CN" sz="1200" kern="100" dirty="0" smtClean="0">
                <a:latin typeface="+mn-ea"/>
                <a:cs typeface="Times New Roman" panose="02020603050405020304" pitchFamily="18" charset="0"/>
              </a:rPr>
              <a:t>的信息更新，</a:t>
            </a:r>
            <a:r>
              <a:rPr lang="zh-CN" altLang="en-US" sz="1200" kern="100" dirty="0" smtClean="0">
                <a:latin typeface="+mn-ea"/>
                <a:cs typeface="Times New Roman" panose="02020603050405020304" pitchFamily="18" charset="0"/>
              </a:rPr>
              <a:t>每天推送到用户的手机或者邮箱</a:t>
            </a:r>
            <a:r>
              <a:rPr lang="zh-CN" altLang="zh-CN" sz="1200" kern="100" dirty="0" smtClean="0">
                <a:latin typeface="+mn-ea"/>
                <a:cs typeface="Times New Roman" panose="02020603050405020304" pitchFamily="18" charset="0"/>
              </a:rPr>
              <a:t>。</a:t>
            </a:r>
            <a:r>
              <a:rPr lang="zh-CN" altLang="en-US" dirty="0" smtClean="0"/>
              <a:t>该系统包含主题爬虫子系统和信息推送子系统两个子系统，</a:t>
            </a:r>
            <a:r>
              <a:rPr lang="zh-CN" altLang="zh-CN" sz="1200" kern="1200" dirty="0" smtClean="0">
                <a:solidFill>
                  <a:schemeClr val="tx1"/>
                </a:solidFill>
                <a:effectLst/>
                <a:latin typeface="+mn-lt"/>
                <a:ea typeface="+mn-ea"/>
                <a:cs typeface="+mn-cs"/>
              </a:rPr>
              <a:t>爬虫子系统</a:t>
            </a:r>
            <a:r>
              <a:rPr lang="zh-CN" altLang="en-US" sz="1200" kern="1200" dirty="0" smtClean="0">
                <a:solidFill>
                  <a:schemeClr val="tx1"/>
                </a:solidFill>
                <a:effectLst/>
                <a:latin typeface="+mn-lt"/>
                <a:ea typeface="+mn-ea"/>
                <a:cs typeface="+mn-cs"/>
              </a:rPr>
              <a:t>从互联网上</a:t>
            </a:r>
            <a:r>
              <a:rPr lang="zh-CN" altLang="zh-CN" sz="1200" kern="1200" dirty="0" smtClean="0">
                <a:solidFill>
                  <a:schemeClr val="tx1"/>
                </a:solidFill>
                <a:effectLst/>
                <a:latin typeface="+mn-lt"/>
                <a:ea typeface="+mn-ea"/>
                <a:cs typeface="+mn-cs"/>
              </a:rPr>
              <a:t>爬取到的用户定制的网页信息，</a:t>
            </a:r>
            <a:r>
              <a:rPr lang="zh-CN" altLang="en-US" sz="1200" kern="1200" dirty="0" smtClean="0">
                <a:solidFill>
                  <a:schemeClr val="tx1"/>
                </a:solidFill>
                <a:effectLst/>
                <a:latin typeface="+mn-lt"/>
                <a:ea typeface="+mn-ea"/>
                <a:cs typeface="+mn-cs"/>
              </a:rPr>
              <a:t>保存到数据库</a:t>
            </a:r>
            <a:r>
              <a:rPr lang="zh-CN" altLang="zh-CN" sz="1200" kern="1200" dirty="0" smtClean="0">
                <a:solidFill>
                  <a:schemeClr val="tx1"/>
                </a:solidFill>
                <a:effectLst/>
                <a:latin typeface="+mn-lt"/>
                <a:ea typeface="+mn-ea"/>
                <a:cs typeface="+mn-cs"/>
              </a:rPr>
              <a:t>，信息推送子系统查询数据库里用户定制的网页信息，显示到各个客户端，并推送到用户的手机短信或者邮箱。</a:t>
            </a:r>
            <a:r>
              <a:rPr lang="zh-CN" altLang="en-US" sz="1200" kern="1200" dirty="0" smtClean="0">
                <a:solidFill>
                  <a:schemeClr val="tx1"/>
                </a:solidFill>
                <a:effectLst/>
                <a:latin typeface="+mn-lt"/>
                <a:ea typeface="+mn-ea"/>
                <a:cs typeface="+mn-cs"/>
              </a:rPr>
              <a:t>我负责的主要是爬虫子系统和信息推送子系统</a:t>
            </a:r>
            <a:r>
              <a:rPr lang="en-US" altLang="zh-CN" sz="1200" kern="1200" dirty="0" smtClean="0">
                <a:solidFill>
                  <a:schemeClr val="tx1"/>
                </a:solidFill>
                <a:effectLst/>
                <a:latin typeface="+mn-lt"/>
                <a:ea typeface="+mn-ea"/>
                <a:cs typeface="+mn-cs"/>
              </a:rPr>
              <a:t>PC</a:t>
            </a:r>
            <a:r>
              <a:rPr lang="zh-CN" altLang="en-US" sz="1200" kern="1200" dirty="0" smtClean="0">
                <a:solidFill>
                  <a:schemeClr val="tx1"/>
                </a:solidFill>
                <a:effectLst/>
                <a:latin typeface="+mn-lt"/>
                <a:ea typeface="+mn-ea"/>
                <a:cs typeface="+mn-cs"/>
              </a:rPr>
              <a:t>客户端的实现</a:t>
            </a:r>
            <a:endParaRPr lang="zh-CN" altLang="en-US" dirty="0" smtClean="0"/>
          </a:p>
          <a:p>
            <a:pPr marL="377100" indent="0">
              <a:lnSpc>
                <a:spcPct val="150000"/>
              </a:lnSpc>
              <a:buFont typeface="Wingdings" panose="05000000000000000000" pitchFamily="2" charset="2"/>
              <a:buNone/>
            </a:pPr>
            <a:endParaRPr lang="zh-CN" altLang="en-US" sz="1200" dirty="0" smtClean="0">
              <a:latin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smtClean="0">
              <a:latin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33</a:t>
            </a:fld>
            <a:endParaRPr lang="zh-CN" altLang="en-US"/>
          </a:p>
        </p:txBody>
      </p:sp>
    </p:spTree>
    <p:extLst>
      <p:ext uri="{BB962C8B-B14F-4D97-AF65-F5344CB8AC3E}">
        <p14:creationId xmlns:p14="http://schemas.microsoft.com/office/powerpoint/2010/main" val="753423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首先是登录功能，用户可以使用手机号码或者电子邮箱注册登录</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34</a:t>
            </a:fld>
            <a:endParaRPr lang="zh-CN" altLang="en-US"/>
          </a:p>
        </p:txBody>
      </p:sp>
    </p:spTree>
    <p:extLst>
      <p:ext uri="{BB962C8B-B14F-4D97-AF65-F5344CB8AC3E}">
        <p14:creationId xmlns:p14="http://schemas.microsoft.com/office/powerpoint/2010/main" val="31097253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然后输入关注的网站和关键词</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35</a:t>
            </a:fld>
            <a:endParaRPr lang="zh-CN" altLang="en-US"/>
          </a:p>
        </p:txBody>
      </p:sp>
    </p:spTree>
    <p:extLst>
      <p:ext uri="{BB962C8B-B14F-4D97-AF65-F5344CB8AC3E}">
        <p14:creationId xmlns:p14="http://schemas.microsoft.com/office/powerpoint/2010/main" val="4183990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爬虫子系统便根据用户关注的网站和关键词爬取信息，存入数据库</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36</a:t>
            </a:fld>
            <a:endParaRPr lang="zh-CN" altLang="en-US"/>
          </a:p>
        </p:txBody>
      </p:sp>
    </p:spTree>
    <p:extLst>
      <p:ext uri="{BB962C8B-B14F-4D97-AF65-F5344CB8AC3E}">
        <p14:creationId xmlns:p14="http://schemas.microsoft.com/office/powerpoint/2010/main" val="1155527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用户就能在客户端上查看更新的信息</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37</a:t>
            </a:fld>
            <a:endParaRPr lang="zh-CN" altLang="en-US"/>
          </a:p>
        </p:txBody>
      </p:sp>
    </p:spTree>
    <p:extLst>
      <p:ext uri="{BB962C8B-B14F-4D97-AF65-F5344CB8AC3E}">
        <p14:creationId xmlns:p14="http://schemas.microsoft.com/office/powerpoint/2010/main" val="1331604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用户还可以设置自己的手机号码和邮箱，接收系统推送的信息</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38</a:t>
            </a:fld>
            <a:endParaRPr lang="zh-CN" altLang="en-US"/>
          </a:p>
        </p:txBody>
      </p:sp>
    </p:spTree>
    <p:extLst>
      <p:ext uri="{BB962C8B-B14F-4D97-AF65-F5344CB8AC3E}">
        <p14:creationId xmlns:p14="http://schemas.microsoft.com/office/powerpoint/2010/main" val="16386198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并在手机或者电子邮件查看自己的信息</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39</a:t>
            </a:fld>
            <a:endParaRPr lang="zh-CN" altLang="en-US"/>
          </a:p>
        </p:txBody>
      </p:sp>
    </p:spTree>
    <p:extLst>
      <p:ext uri="{BB962C8B-B14F-4D97-AF65-F5344CB8AC3E}">
        <p14:creationId xmlns:p14="http://schemas.microsoft.com/office/powerpoint/2010/main" val="3162889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因此，本文以此为研究背景，主要研究主题爬虫算法。</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a:t>
            </a:fld>
            <a:endParaRPr lang="zh-CN" altLang="en-US"/>
          </a:p>
        </p:txBody>
      </p:sp>
    </p:spTree>
    <p:extLst>
      <p:ext uri="{BB962C8B-B14F-4D97-AF65-F5344CB8AC3E}">
        <p14:creationId xmlns:p14="http://schemas.microsoft.com/office/powerpoint/2010/main" val="11696397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其中，爬虫子系统是整个系统的基础和关键，</a:t>
            </a:r>
            <a:r>
              <a:rPr lang="zh-CN" altLang="zh-CN" dirty="0" smtClean="0"/>
              <a:t>该系统是个分布式的爬虫系统，</a:t>
            </a:r>
            <a:r>
              <a:rPr lang="zh-CN" altLang="en-US" dirty="0" smtClean="0"/>
              <a:t>包含一个爬虫服务器端和多个爬虫客户端。</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40</a:t>
            </a:fld>
            <a:endParaRPr lang="zh-CN" altLang="en-US"/>
          </a:p>
        </p:txBody>
      </p:sp>
    </p:spTree>
    <p:extLst>
      <p:ext uri="{BB962C8B-B14F-4D97-AF65-F5344CB8AC3E}">
        <p14:creationId xmlns:p14="http://schemas.microsoft.com/office/powerpoint/2010/main" val="1675842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爬虫服务器端从数据库中读取待</a:t>
            </a:r>
            <a:r>
              <a:rPr lang="zh-CN" altLang="zh-CN" dirty="0" smtClean="0"/>
              <a:t>爬取链接和关键词</a:t>
            </a:r>
            <a:r>
              <a:rPr lang="zh-CN" altLang="en-US" dirty="0" smtClean="0"/>
              <a:t>，使用</a:t>
            </a:r>
            <a:r>
              <a:rPr lang="en-US" altLang="zh-CN" dirty="0" err="1" smtClean="0"/>
              <a:t>RabbitMQ</a:t>
            </a:r>
            <a:r>
              <a:rPr lang="zh-CN" altLang="en-US" dirty="0" smtClean="0"/>
              <a:t>消息队列</a:t>
            </a:r>
            <a:r>
              <a:rPr lang="zh-CN" altLang="zh-CN" dirty="0" smtClean="0"/>
              <a:t>分发到各个爬虫客户端，</a:t>
            </a:r>
            <a:r>
              <a:rPr lang="zh-CN" altLang="en-US" dirty="0" smtClean="0"/>
              <a:t>然后不断地从</a:t>
            </a:r>
            <a:r>
              <a:rPr lang="en-US" altLang="zh-CN" dirty="0" err="1" smtClean="0"/>
              <a:t>RabbitMQ</a:t>
            </a:r>
            <a:r>
              <a:rPr lang="zh-CN" altLang="en-US" dirty="0" smtClean="0"/>
              <a:t>消息队列提取爬虫客户端返回的爬取结果，存入数据库中</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41</a:t>
            </a:fld>
            <a:endParaRPr lang="zh-CN" altLang="en-US"/>
          </a:p>
        </p:txBody>
      </p:sp>
    </p:spTree>
    <p:extLst>
      <p:ext uri="{BB962C8B-B14F-4D97-AF65-F5344CB8AC3E}">
        <p14:creationId xmlns:p14="http://schemas.microsoft.com/office/powerpoint/2010/main" val="4065444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各个</a:t>
            </a:r>
            <a:r>
              <a:rPr lang="zh-CN" altLang="zh-CN" dirty="0" smtClean="0"/>
              <a:t>爬虫客户端</a:t>
            </a:r>
            <a:r>
              <a:rPr lang="zh-CN" altLang="en-US" dirty="0" smtClean="0"/>
              <a:t>从</a:t>
            </a:r>
            <a:r>
              <a:rPr lang="en-US" altLang="zh-CN" dirty="0" err="1" smtClean="0"/>
              <a:t>RabbitMQ</a:t>
            </a:r>
            <a:r>
              <a:rPr lang="zh-CN" altLang="en-US" dirty="0" smtClean="0"/>
              <a:t>消息队列提取爬虫</a:t>
            </a:r>
            <a:r>
              <a:rPr lang="zh-CN" altLang="zh-CN" dirty="0" smtClean="0"/>
              <a:t>任务后</a:t>
            </a:r>
            <a:r>
              <a:rPr lang="zh-CN" altLang="en-US" dirty="0" smtClean="0"/>
              <a:t>，根据主题关键词和链接</a:t>
            </a:r>
            <a:r>
              <a:rPr lang="zh-CN" altLang="zh-CN" dirty="0" smtClean="0"/>
              <a:t>爬取页面</a:t>
            </a:r>
            <a:r>
              <a:rPr lang="zh-CN" altLang="en-US" dirty="0" smtClean="0"/>
              <a:t>，</a:t>
            </a:r>
            <a:r>
              <a:rPr lang="zh-CN" altLang="en-US" sz="1200" dirty="0" smtClean="0"/>
              <a:t>放入</a:t>
            </a:r>
            <a:r>
              <a:rPr lang="en-US" altLang="zh-CN" dirty="0" err="1" smtClean="0"/>
              <a:t>RabbitMQ</a:t>
            </a:r>
            <a:r>
              <a:rPr lang="zh-CN" altLang="en-US" dirty="0" smtClean="0"/>
              <a:t>消息队列</a:t>
            </a:r>
            <a:r>
              <a:rPr lang="zh-CN" altLang="zh-CN" sz="1200" dirty="0" smtClean="0"/>
              <a:t>返回给爬虫服务器</a:t>
            </a:r>
            <a:r>
              <a:rPr lang="zh-CN" altLang="zh-CN" dirty="0" smtClean="0"/>
              <a:t>。</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42</a:t>
            </a:fld>
            <a:endParaRPr lang="zh-CN" altLang="en-US"/>
          </a:p>
        </p:txBody>
      </p:sp>
    </p:spTree>
    <p:extLst>
      <p:ext uri="{BB962C8B-B14F-4D97-AF65-F5344CB8AC3E}">
        <p14:creationId xmlns:p14="http://schemas.microsoft.com/office/powerpoint/2010/main" val="37714374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这是爬虫子系统爬取的数据结果截图 ，</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43</a:t>
            </a:fld>
            <a:endParaRPr lang="zh-CN" altLang="en-US"/>
          </a:p>
        </p:txBody>
      </p:sp>
    </p:spTree>
    <p:extLst>
      <p:ext uri="{BB962C8B-B14F-4D97-AF65-F5344CB8AC3E}">
        <p14:creationId xmlns:p14="http://schemas.microsoft.com/office/powerpoint/2010/main" val="31352870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gn="l">
              <a:lnSpc>
                <a:spcPct val="150000"/>
              </a:lnSpc>
            </a:pPr>
            <a:r>
              <a:rPr lang="zh-CN" altLang="en-US" dirty="0" smtClean="0"/>
              <a:t>最后是总结展望部分，本文根据主题爬虫的两个关键问题，分别提出基于关键词位置的页面主题相关度计算算法和基于关键词位置的</a:t>
            </a:r>
            <a:r>
              <a:rPr lang="en-US" altLang="zh-CN" dirty="0" smtClean="0"/>
              <a:t>Page</a:t>
            </a:r>
            <a:r>
              <a:rPr lang="en-US" altLang="zh-CN" baseline="0" dirty="0" smtClean="0"/>
              <a:t> Rank</a:t>
            </a:r>
            <a:r>
              <a:rPr lang="zh-CN" altLang="en-US" baseline="0" dirty="0" smtClean="0"/>
              <a:t>算法。</a:t>
            </a:r>
            <a:r>
              <a:rPr lang="zh-CN" altLang="en-US" dirty="0" smtClean="0"/>
              <a:t>并将提出的算法应用到及时推信息推送系统的爬虫子系统中。在此基础上，本文以后的研究方向主要是使用深度学习算法进一步提高链接优先级预测的准确性和使用</a:t>
            </a:r>
            <a:r>
              <a:rPr lang="en-US" altLang="zh-CN" dirty="0" smtClean="0"/>
              <a:t>GPU</a:t>
            </a:r>
            <a:r>
              <a:rPr lang="zh-CN" altLang="en-US" dirty="0" smtClean="0"/>
              <a:t>平台提高算法的爬行效率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44</a:t>
            </a:fld>
            <a:endParaRPr lang="zh-CN" altLang="en-US"/>
          </a:p>
        </p:txBody>
      </p:sp>
    </p:spTree>
    <p:extLst>
      <p:ext uri="{BB962C8B-B14F-4D97-AF65-F5344CB8AC3E}">
        <p14:creationId xmlns:p14="http://schemas.microsoft.com/office/powerpoint/2010/main" val="1682269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0DA42C-496F-4146-8A4C-8594505A6FF5}" type="slidenum">
              <a:rPr lang="zh-CN" altLang="en-US" smtClean="0"/>
              <a:t>45</a:t>
            </a:fld>
            <a:endParaRPr lang="zh-CN" altLang="en-US"/>
          </a:p>
        </p:txBody>
      </p:sp>
    </p:spTree>
    <p:extLst>
      <p:ext uri="{BB962C8B-B14F-4D97-AF65-F5344CB8AC3E}">
        <p14:creationId xmlns:p14="http://schemas.microsoft.com/office/powerpoint/2010/main" val="251979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主题爬虫是一种面向主题的爬虫程序，它尽量保证只抓取与主题相关的页面。首先介绍主题爬虫的第一个关键问题，如何计算页面主题相关度。</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5</a:t>
            </a:fld>
            <a:endParaRPr lang="zh-CN" altLang="en-US"/>
          </a:p>
        </p:txBody>
      </p:sp>
    </p:spTree>
    <p:extLst>
      <p:ext uri="{BB962C8B-B14F-4D97-AF65-F5344CB8AC3E}">
        <p14:creationId xmlns:p14="http://schemas.microsoft.com/office/powerpoint/2010/main" val="92422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页面的主题相关度就是</a:t>
            </a:r>
            <a:r>
              <a:rPr lang="zh-CN" altLang="en-US" sz="1200" b="1" dirty="0" smtClean="0">
                <a:solidFill>
                  <a:srgbClr val="FF0000"/>
                </a:solidFill>
              </a:rPr>
              <a:t>页面与主题关键词的相关程度</a:t>
            </a:r>
            <a:r>
              <a:rPr lang="zh-CN" altLang="en-US" dirty="0" smtClean="0"/>
              <a:t>，基于页面主题相关度的爬虫首先从待爬取优先级队列中优先级得分值最高的链接，爬取其页面，然后计算当前页面的主题相关度，接着以此相关度作为其子链接的优先级得分，最后将子链接按照其优先级得分插入到待爬取链接队列中。</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6</a:t>
            </a:fld>
            <a:endParaRPr lang="zh-CN" altLang="en-US"/>
          </a:p>
        </p:txBody>
      </p:sp>
    </p:spTree>
    <p:extLst>
      <p:ext uri="{BB962C8B-B14F-4D97-AF65-F5344CB8AC3E}">
        <p14:creationId xmlns:p14="http://schemas.microsoft.com/office/powerpoint/2010/main" val="364021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lvl="0" indent="0" algn="just">
                  <a:lnSpc>
                    <a:spcPct val="150000"/>
                  </a:lnSpc>
                  <a:spcAft>
                    <a:spcPts val="0"/>
                  </a:spcAft>
                  <a:buFont typeface="+mj-lt"/>
                  <a:buNone/>
                </a:pPr>
                <a:r>
                  <a:rPr lang="en-US" altLang="zh-CN" sz="1200" dirty="0" smtClean="0"/>
                  <a:t>Fish</a:t>
                </a:r>
                <a:r>
                  <a:rPr lang="zh-CN" altLang="en-US" sz="1200" baseline="0" dirty="0" smtClean="0"/>
                  <a:t> </a:t>
                </a:r>
                <a:r>
                  <a:rPr lang="en-US" altLang="zh-CN" sz="1200" baseline="0" dirty="0" smtClean="0"/>
                  <a:t>Search</a:t>
                </a:r>
                <a:r>
                  <a:rPr lang="zh-CN" altLang="en-US" sz="1200" baseline="0" dirty="0" smtClean="0"/>
                  <a:t>算法是一种经典的基于页面主题相关度的爬虫算法</a:t>
                </a:r>
                <a:r>
                  <a:rPr lang="zh-CN" altLang="en-US" dirty="0" smtClean="0"/>
                  <a:t>。该算法根据主题关键词是否出现在页面内容中判断页面是否主题相关。忽视了关键词位置的重要性，不能准确地计算页面的主题相关度，并根据页面是否主题相关，赋予其子链接的三个离散的数值作为其优先级得分，许多页面具有相同的优先级，不能区分网页的重要程度</a:t>
                </a:r>
                <a:endParaRPr lang="zh-CN" altLang="en-US" dirty="0"/>
              </a:p>
            </p:txBody>
          </p:sp>
        </mc:Choice>
        <mc:Fallback xmlns="">
          <p:sp>
            <p:nvSpPr>
              <p:cNvPr id="3" name="备注占位符 2"/>
              <p:cNvSpPr>
                <a:spLocks noGrp="1"/>
              </p:cNvSpPr>
              <p:nvPr>
                <p:ph type="body" idx="1"/>
              </p:nvPr>
            </p:nvSpPr>
            <p:spPr/>
            <p:txBody>
              <a:bodyPr/>
              <a:lstStyle/>
              <a:p>
                <a:pPr marL="0" lvl="0" indent="0" algn="just">
                  <a:lnSpc>
                    <a:spcPct val="150000"/>
                  </a:lnSpc>
                  <a:spcAft>
                    <a:spcPts val="0"/>
                  </a:spcAft>
                  <a:buFont typeface="+mj-lt"/>
                  <a:buNone/>
                </a:pPr>
                <a:r>
                  <a:rPr lang="en-US" altLang="zh-CN" sz="1200" dirty="0" smtClean="0"/>
                  <a:t>Fish</a:t>
                </a:r>
                <a:r>
                  <a:rPr lang="zh-CN" altLang="en-US" sz="1200" baseline="0" dirty="0" smtClean="0"/>
                  <a:t> </a:t>
                </a:r>
                <a:r>
                  <a:rPr lang="en-US" altLang="zh-CN" sz="1200" baseline="0" dirty="0" smtClean="0"/>
                  <a:t>Search</a:t>
                </a:r>
                <a:r>
                  <a:rPr lang="zh-CN" altLang="en-US" sz="1200" baseline="0" dirty="0" smtClean="0"/>
                  <a:t>算法是一种经典的主题爬虫算法</a:t>
                </a:r>
                <a:r>
                  <a:rPr lang="zh-CN" altLang="en-US" dirty="0" smtClean="0"/>
                  <a:t>。该</a:t>
                </a:r>
                <a:r>
                  <a:rPr lang="zh-CN" altLang="en-US" dirty="0" smtClean="0"/>
                  <a:t>算法根据页面文本是否包含主题关键词判断页面是否主题相关，并设置了一个爬取深度，根据页面是否主题相关和爬取深度是否为</a:t>
                </a:r>
                <a:r>
                  <a:rPr lang="en-US" altLang="zh-CN" dirty="0" smtClean="0"/>
                  <a:t>0</a:t>
                </a:r>
                <a:r>
                  <a:rPr lang="zh-CN" altLang="en-US" dirty="0" smtClean="0"/>
                  <a:t>，其子链接的相关度值分别为</a:t>
                </a:r>
                <a:r>
                  <a:rPr lang="en-US" altLang="zh-CN" dirty="0" smtClean="0"/>
                  <a:t>0</a:t>
                </a:r>
                <a:r>
                  <a:rPr lang="en-US" altLang="zh-CN" baseline="0" dirty="0" smtClean="0"/>
                  <a:t> </a:t>
                </a:r>
                <a:r>
                  <a:rPr lang="zh-CN" altLang="en-US" baseline="0" dirty="0" smtClean="0"/>
                  <a:t>，</a:t>
                </a:r>
                <a:r>
                  <a:rPr lang="en-US" altLang="zh-CN" baseline="0" dirty="0" smtClean="0"/>
                  <a:t>0.5 </a:t>
                </a:r>
                <a:r>
                  <a:rPr lang="zh-CN" altLang="en-US" baseline="0" dirty="0" smtClean="0"/>
                  <a:t>和</a:t>
                </a:r>
                <a:r>
                  <a:rPr lang="en-US" altLang="zh-CN" baseline="0" dirty="0" smtClean="0"/>
                  <a:t>1</a:t>
                </a:r>
                <a:r>
                  <a:rPr lang="zh-CN" altLang="en-US" baseline="0" dirty="0" smtClean="0"/>
                  <a:t>，</a:t>
                </a:r>
                <a:r>
                  <a:rPr lang="zh-CN" altLang="en-US" kern="100" dirty="0" smtClean="0">
                    <a:effectLst/>
                    <a:latin typeface="+mn-ea"/>
                    <a:cs typeface="Times New Roman" panose="02020603050405020304" pitchFamily="18" charset="0"/>
                  </a:rPr>
                  <a:t>主题关键词出现在页面文本中，则主题相关</a:t>
                </a:r>
                <a:r>
                  <a:rPr lang="zh-CN" altLang="en-US" kern="100" dirty="0" smtClean="0">
                    <a:latin typeface="+mn-ea"/>
                    <a:cs typeface="Times New Roman" panose="02020603050405020304" pitchFamily="18" charset="0"/>
                  </a:rPr>
                  <a:t>；主题关键词未出现在页面文本中，则主题不相关</a:t>
                </a:r>
                <a:r>
                  <a:rPr lang="zh-CN" altLang="en-US" kern="100" dirty="0" smtClean="0">
                    <a:latin typeface="+mn-ea"/>
                    <a:cs typeface="Times New Roman" panose="02020603050405020304" pitchFamily="18" charset="0"/>
                  </a:rPr>
                  <a:t>。</a:t>
                </a:r>
                <a:r>
                  <a:rPr lang="zh-CN" altLang="zh-CN" kern="100" dirty="0" smtClean="0">
                    <a:effectLst/>
                    <a:latin typeface="+mn-ea"/>
                    <a:cs typeface="Times New Roman" panose="02020603050405020304" pitchFamily="18" charset="0"/>
                  </a:rPr>
                  <a:t>如果</a:t>
                </a:r>
                <a:r>
                  <a:rPr lang="zh-CN" altLang="zh-CN" kern="100" dirty="0">
                    <a:effectLst/>
                    <a:latin typeface="+mn-ea"/>
                    <a:cs typeface="Times New Roman" panose="02020603050405020304" pitchFamily="18" charset="0"/>
                  </a:rPr>
                  <a:t>初始网页是主题相关的，则其子链接</a:t>
                </a:r>
                <a:r>
                  <a:rPr lang="zh-CN" altLang="zh-CN" kern="100" dirty="0" smtClean="0">
                    <a:effectLst/>
                    <a:latin typeface="+mn-ea"/>
                    <a:cs typeface="Times New Roman" panose="02020603050405020304" pitchFamily="18" charset="0"/>
                  </a:rPr>
                  <a:t>的</a:t>
                </a:r>
                <a:r>
                  <a:rPr lang="zh-CN" altLang="en-US" kern="100" dirty="0" smtClean="0">
                    <a:effectLst/>
                    <a:latin typeface="+mn-ea"/>
                    <a:cs typeface="Times New Roman" panose="02020603050405020304" pitchFamily="18" charset="0"/>
                  </a:rPr>
                  <a:t>优先级得分</a:t>
                </a:r>
                <a:r>
                  <a:rPr lang="zh-CN" altLang="zh-CN" kern="100" dirty="0" smtClean="0">
                    <a:effectLst/>
                    <a:latin typeface="+mn-ea"/>
                    <a:cs typeface="Times New Roman" panose="02020603050405020304" pitchFamily="18" charset="0"/>
                  </a:rPr>
                  <a:t>为</a:t>
                </a:r>
                <a:r>
                  <a:rPr lang="en-US" altLang="zh-CN" kern="100" dirty="0">
                    <a:effectLst/>
                    <a:latin typeface="+mn-ea"/>
                    <a:cs typeface="Times New Roman" panose="02020603050405020304" pitchFamily="18" charset="0"/>
                  </a:rPr>
                  <a:t>1</a:t>
                </a:r>
                <a:r>
                  <a:rPr lang="zh-CN" altLang="zh-CN" kern="100" dirty="0">
                    <a:effectLst/>
                    <a:latin typeface="+mn-ea"/>
                    <a:cs typeface="Times New Roman" panose="02020603050405020304" pitchFamily="18" charset="0"/>
                  </a:rPr>
                  <a:t>，</a:t>
                </a:r>
                <a:r>
                  <a:rPr lang="en-US" altLang="zh-CN" kern="100" dirty="0">
                    <a:effectLst/>
                    <a:cs typeface="Times New Roman" panose="02020603050405020304" pitchFamily="18" charset="0"/>
                  </a:rPr>
                  <a:t>depth</a:t>
                </a:r>
                <a:r>
                  <a:rPr lang="zh-CN" altLang="zh-CN" kern="100" dirty="0">
                    <a:effectLst/>
                    <a:latin typeface="+mn-ea"/>
                    <a:cs typeface="Times New Roman" panose="02020603050405020304" pitchFamily="18" charset="0"/>
                  </a:rPr>
                  <a:t>值不变，</a:t>
                </a:r>
                <a:r>
                  <a:rPr lang="zh-CN" altLang="zh-CN" kern="100" dirty="0">
                    <a:latin typeface="+mn-ea"/>
                    <a:cs typeface="Times New Roman" panose="02020603050405020304" pitchFamily="18" charset="0"/>
                  </a:rPr>
                  <a:t>选取</a:t>
                </a:r>
                <a:r>
                  <a:rPr lang="en-US" altLang="zh-CN" kern="100" dirty="0">
                    <a:cs typeface="Times New Roman" panose="02020603050405020304" pitchFamily="18" charset="0"/>
                  </a:rPr>
                  <a:t>a</a:t>
                </a:r>
                <a:r>
                  <a:rPr lang="en-US" altLang="zh-CN" i="0" kern="100">
                    <a:latin typeface="Cambria Math" panose="02040503050406030204" pitchFamily="18" charset="0"/>
                    <a:cs typeface="Times New Roman" panose="02020603050405020304" pitchFamily="18" charset="0"/>
                  </a:rPr>
                  <a:t>×</a:t>
                </a:r>
                <a:r>
                  <a:rPr lang="en-US" altLang="zh-CN" kern="100" dirty="0">
                    <a:cs typeface="Times New Roman" panose="02020603050405020304" pitchFamily="18" charset="0"/>
                  </a:rPr>
                  <a:t>width</a:t>
                </a:r>
                <a:r>
                  <a:rPr lang="zh-CN" altLang="zh-CN" kern="100" dirty="0">
                    <a:latin typeface="+mn-ea"/>
                    <a:cs typeface="Times New Roman" panose="02020603050405020304" pitchFamily="18" charset="0"/>
                  </a:rPr>
                  <a:t>个子链接插入到</a:t>
                </a:r>
                <a:r>
                  <a:rPr lang="zh-CN" altLang="zh-CN" b="1" kern="100" dirty="0">
                    <a:latin typeface="+mn-ea"/>
                    <a:cs typeface="Times New Roman" panose="02020603050405020304" pitchFamily="18" charset="0"/>
                  </a:rPr>
                  <a:t>前端队列</a:t>
                </a:r>
                <a:r>
                  <a:rPr lang="en-US" altLang="zh-CN" kern="100" dirty="0">
                    <a:cs typeface="Times New Roman" panose="02020603050405020304" pitchFamily="18" charset="0"/>
                  </a:rPr>
                  <a:t>B</a:t>
                </a:r>
                <a:r>
                  <a:rPr lang="zh-CN" altLang="zh-CN" kern="100" dirty="0" smtClean="0">
                    <a:latin typeface="+mn-ea"/>
                    <a:cs typeface="Times New Roman" panose="02020603050405020304" pitchFamily="18" charset="0"/>
                  </a:rPr>
                  <a:t>中</a:t>
                </a:r>
                <a:r>
                  <a:rPr lang="zh-CN" altLang="zh-CN" kern="100" dirty="0" smtClean="0">
                    <a:latin typeface="+mn-ea"/>
                    <a:cs typeface="Times New Roman" panose="02020603050405020304" pitchFamily="18" charset="0"/>
                  </a:rPr>
                  <a:t>。</a:t>
                </a:r>
                <a:r>
                  <a:rPr lang="zh-CN" altLang="zh-CN" kern="100" dirty="0" smtClean="0">
                    <a:effectLst/>
                    <a:latin typeface="+mn-ea"/>
                    <a:cs typeface="Times New Roman" panose="02020603050405020304" pitchFamily="18" charset="0"/>
                  </a:rPr>
                  <a:t>如果</a:t>
                </a:r>
                <a:r>
                  <a:rPr lang="zh-CN" altLang="zh-CN" kern="100" dirty="0">
                    <a:effectLst/>
                    <a:latin typeface="+mn-ea"/>
                    <a:cs typeface="Times New Roman" panose="02020603050405020304" pitchFamily="18" charset="0"/>
                  </a:rPr>
                  <a:t>初始网页不是主题相关</a:t>
                </a:r>
                <a:r>
                  <a:rPr lang="zh-CN" altLang="zh-CN" kern="100" dirty="0" smtClean="0">
                    <a:effectLst/>
                    <a:latin typeface="+mn-ea"/>
                    <a:cs typeface="Times New Roman" panose="02020603050405020304" pitchFamily="18" charset="0"/>
                  </a:rPr>
                  <a:t>的</a:t>
                </a:r>
                <a:r>
                  <a:rPr lang="zh-CN" altLang="zh-CN" kern="100" dirty="0" smtClean="0">
                    <a:latin typeface="+mn-ea"/>
                    <a:cs typeface="Times New Roman" panose="02020603050405020304" pitchFamily="18" charset="0"/>
                  </a:rPr>
                  <a:t>且</a:t>
                </a:r>
                <a:r>
                  <a:rPr lang="en-US" altLang="zh-CN" kern="100" dirty="0">
                    <a:cs typeface="Times New Roman" panose="02020603050405020304" pitchFamily="18" charset="0"/>
                  </a:rPr>
                  <a:t>depth</a:t>
                </a:r>
                <a:r>
                  <a:rPr lang="zh-CN" altLang="zh-CN" kern="100" dirty="0" smtClean="0">
                    <a:latin typeface="+mn-ea"/>
                    <a:cs typeface="Times New Roman" panose="02020603050405020304" pitchFamily="18" charset="0"/>
                  </a:rPr>
                  <a:t>不</a:t>
                </a:r>
                <a:r>
                  <a:rPr lang="zh-CN" altLang="zh-CN" kern="100" dirty="0">
                    <a:latin typeface="+mn-ea"/>
                    <a:cs typeface="Times New Roman" panose="02020603050405020304" pitchFamily="18" charset="0"/>
                  </a:rPr>
                  <a:t>为</a:t>
                </a:r>
                <a:r>
                  <a:rPr lang="en-US" altLang="zh-CN" kern="100" dirty="0">
                    <a:latin typeface="+mn-ea"/>
                    <a:cs typeface="Times New Roman" panose="02020603050405020304" pitchFamily="18" charset="0"/>
                  </a:rPr>
                  <a:t>0 </a:t>
                </a:r>
                <a:r>
                  <a:rPr lang="zh-CN" altLang="zh-CN" kern="100" dirty="0" smtClean="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则</a:t>
                </a:r>
                <a:r>
                  <a:rPr lang="zh-CN" altLang="zh-CN" kern="100" dirty="0" smtClean="0">
                    <a:effectLst/>
                    <a:latin typeface="+mn-ea"/>
                    <a:cs typeface="Times New Roman" panose="02020603050405020304" pitchFamily="18" charset="0"/>
                  </a:rPr>
                  <a:t>其</a:t>
                </a:r>
                <a:r>
                  <a:rPr lang="zh-CN" altLang="zh-CN" kern="100" dirty="0">
                    <a:latin typeface="+mn-ea"/>
                    <a:cs typeface="Times New Roman" panose="02020603050405020304" pitchFamily="18" charset="0"/>
                  </a:rPr>
                  <a:t>子链接的</a:t>
                </a:r>
                <a:r>
                  <a:rPr lang="zh-CN" altLang="en-US" kern="100" dirty="0">
                    <a:latin typeface="+mn-ea"/>
                    <a:cs typeface="Times New Roman" panose="02020603050405020304" pitchFamily="18" charset="0"/>
                  </a:rPr>
                  <a:t>优先级得分</a:t>
                </a:r>
                <a:r>
                  <a:rPr lang="zh-CN" altLang="zh-CN" kern="100" dirty="0" smtClean="0">
                    <a:effectLst/>
                    <a:latin typeface="+mn-ea"/>
                    <a:cs typeface="Times New Roman" panose="02020603050405020304" pitchFamily="18" charset="0"/>
                  </a:rPr>
                  <a:t>为</a:t>
                </a:r>
                <a:r>
                  <a:rPr lang="en-US" altLang="zh-CN" kern="100" dirty="0" smtClean="0">
                    <a:effectLst/>
                    <a:latin typeface="+mn-ea"/>
                    <a:cs typeface="Times New Roman" panose="02020603050405020304" pitchFamily="18" charset="0"/>
                  </a:rPr>
                  <a:t>0.5</a:t>
                </a:r>
                <a:r>
                  <a:rPr lang="zh-CN" altLang="zh-CN" kern="100" dirty="0" smtClean="0">
                    <a:effectLst/>
                    <a:latin typeface="+mn-ea"/>
                    <a:cs typeface="Times New Roman" panose="02020603050405020304" pitchFamily="18" charset="0"/>
                  </a:rPr>
                  <a:t>，</a:t>
                </a:r>
                <a:r>
                  <a:rPr lang="en-US" altLang="zh-CN" kern="100" dirty="0">
                    <a:cs typeface="Times New Roman" panose="02020603050405020304" pitchFamily="18" charset="0"/>
                  </a:rPr>
                  <a:t> depth</a:t>
                </a:r>
                <a:r>
                  <a:rPr lang="zh-CN" altLang="zh-CN" kern="100" dirty="0" smtClean="0">
                    <a:effectLst/>
                    <a:latin typeface="+mn-ea"/>
                    <a:cs typeface="Times New Roman" panose="02020603050405020304" pitchFamily="18" charset="0"/>
                  </a:rPr>
                  <a:t>值</a:t>
                </a:r>
                <a:r>
                  <a:rPr lang="zh-CN" altLang="zh-CN" kern="100" dirty="0">
                    <a:effectLst/>
                    <a:latin typeface="+mn-ea"/>
                    <a:cs typeface="Times New Roman" panose="02020603050405020304" pitchFamily="18" charset="0"/>
                  </a:rPr>
                  <a:t>减</a:t>
                </a:r>
                <a:r>
                  <a:rPr lang="zh-CN" altLang="zh-CN" kern="100" dirty="0" smtClean="0">
                    <a:effectLst/>
                    <a:latin typeface="+mn-ea"/>
                    <a:cs typeface="Times New Roman" panose="02020603050405020304" pitchFamily="18" charset="0"/>
                  </a:rPr>
                  <a:t>一</a:t>
                </a:r>
                <a:r>
                  <a:rPr lang="zh-CN" altLang="en-US" kern="100" dirty="0" smtClean="0">
                    <a:effectLst/>
                    <a:latin typeface="+mn-ea"/>
                    <a:cs typeface="Times New Roman" panose="02020603050405020304" pitchFamily="18" charset="0"/>
                  </a:rPr>
                  <a:t>，</a:t>
                </a:r>
                <a:r>
                  <a:rPr lang="zh-CN" altLang="zh-CN" kern="100" dirty="0">
                    <a:latin typeface="+mn-ea"/>
                    <a:cs typeface="Times New Roman" panose="02020603050405020304" pitchFamily="18" charset="0"/>
                  </a:rPr>
                  <a:t>选取</a:t>
                </a:r>
                <a:r>
                  <a:rPr lang="en-US" altLang="zh-CN" kern="100" dirty="0">
                    <a:latin typeface="+mn-ea"/>
                    <a:cs typeface="Times New Roman" panose="02020603050405020304" pitchFamily="18" charset="0"/>
                  </a:rPr>
                  <a:t>width</a:t>
                </a:r>
                <a:r>
                  <a:rPr lang="zh-CN" altLang="zh-CN" kern="100" dirty="0">
                    <a:latin typeface="+mn-ea"/>
                    <a:cs typeface="Times New Roman" panose="02020603050405020304" pitchFamily="18" charset="0"/>
                  </a:rPr>
                  <a:t>个子链接插入到</a:t>
                </a:r>
                <a:r>
                  <a:rPr lang="zh-CN" altLang="zh-CN" b="1" kern="100" dirty="0">
                    <a:latin typeface="+mn-ea"/>
                    <a:cs typeface="Times New Roman" panose="02020603050405020304" pitchFamily="18" charset="0"/>
                  </a:rPr>
                  <a:t>中间队列</a:t>
                </a:r>
                <a:r>
                  <a:rPr lang="en-US" altLang="zh-CN" kern="100" dirty="0">
                    <a:cs typeface="Times New Roman" panose="02020603050405020304" pitchFamily="18" charset="0"/>
                  </a:rPr>
                  <a:t>M</a:t>
                </a:r>
                <a:r>
                  <a:rPr lang="zh-CN" altLang="zh-CN" kern="100" dirty="0">
                    <a:latin typeface="+mn-ea"/>
                    <a:cs typeface="Times New Roman" panose="02020603050405020304" pitchFamily="18" charset="0"/>
                  </a:rPr>
                  <a:t>中</a:t>
                </a:r>
                <a:r>
                  <a:rPr lang="zh-CN" altLang="zh-CN" kern="100" dirty="0" smtClean="0">
                    <a:effectLst/>
                    <a:latin typeface="+mn-ea"/>
                    <a:cs typeface="Times New Roman" panose="02020603050405020304" pitchFamily="18" charset="0"/>
                  </a:rPr>
                  <a:t>。剩余</a:t>
                </a:r>
                <a:r>
                  <a:rPr lang="zh-CN" altLang="zh-CN" kern="100" dirty="0">
                    <a:effectLst/>
                    <a:latin typeface="+mn-ea"/>
                    <a:cs typeface="Times New Roman" panose="02020603050405020304" pitchFamily="18" charset="0"/>
                  </a:rPr>
                  <a:t>的子链接插入到</a:t>
                </a:r>
                <a:r>
                  <a:rPr lang="zh-CN" altLang="zh-CN" b="1" kern="100" dirty="0">
                    <a:effectLst/>
                    <a:latin typeface="+mn-ea"/>
                    <a:cs typeface="Times New Roman" panose="02020603050405020304" pitchFamily="18" charset="0"/>
                  </a:rPr>
                  <a:t>末尾队列</a:t>
                </a:r>
                <a:r>
                  <a:rPr lang="en-US" altLang="zh-CN" kern="100" dirty="0">
                    <a:effectLst/>
                    <a:cs typeface="Times New Roman" panose="02020603050405020304" pitchFamily="18" charset="0"/>
                  </a:rPr>
                  <a:t>E</a:t>
                </a:r>
                <a:r>
                  <a:rPr lang="zh-CN" altLang="zh-CN" kern="100" dirty="0" smtClean="0">
                    <a:effectLst/>
                    <a:latin typeface="+mn-ea"/>
                    <a:cs typeface="Times New Roman" panose="02020603050405020304" pitchFamily="18" charset="0"/>
                  </a:rPr>
                  <a:t>中</a:t>
                </a:r>
                <a:r>
                  <a:rPr lang="zh-CN" altLang="en-US" kern="100" dirty="0" smtClean="0">
                    <a:effectLst/>
                    <a:latin typeface="+mn-ea"/>
                    <a:cs typeface="Times New Roman" panose="02020603050405020304" pitchFamily="18" charset="0"/>
                  </a:rPr>
                  <a:t>，</a:t>
                </a:r>
                <a:r>
                  <a:rPr lang="zh-CN" altLang="zh-CN" kern="100" dirty="0" smtClean="0">
                    <a:effectLst/>
                    <a:latin typeface="+mn-ea"/>
                    <a:cs typeface="Times New Roman" panose="02020603050405020304" pitchFamily="18" charset="0"/>
                  </a:rPr>
                  <a:t>有充足的时间时才会爬取这个队列的链接</a:t>
                </a:r>
                <a:r>
                  <a:rPr lang="zh-CN" altLang="zh-CN" kern="100" dirty="0" smtClean="0">
                    <a:effectLst/>
                    <a:latin typeface="+mn-ea"/>
                    <a:cs typeface="Times New Roman" panose="02020603050405020304" pitchFamily="18" charset="0"/>
                  </a:rPr>
                  <a:t>。队列</a:t>
                </a:r>
                <a:r>
                  <a:rPr lang="zh-CN" altLang="zh-CN" kern="100" dirty="0">
                    <a:effectLst/>
                    <a:latin typeface="+mn-ea"/>
                    <a:cs typeface="Times New Roman" panose="02020603050405020304" pitchFamily="18" charset="0"/>
                  </a:rPr>
                  <a:t>为空或者时间等其它限制条件达到时停止爬取。</a:t>
                </a:r>
                <a:endParaRPr lang="zh-CN" altLang="zh-CN" sz="1050" kern="100" dirty="0">
                  <a:effectLst/>
                  <a:latin typeface="+mn-ea"/>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700DA42C-496F-4146-8A4C-8594505A6FF5}" type="slidenum">
              <a:rPr lang="zh-CN" altLang="en-US" smtClean="0"/>
              <a:t>7</a:t>
            </a:fld>
            <a:endParaRPr lang="zh-CN" altLang="en-US"/>
          </a:p>
        </p:txBody>
      </p:sp>
    </p:spTree>
    <p:extLst>
      <p:ext uri="{BB962C8B-B14F-4D97-AF65-F5344CB8AC3E}">
        <p14:creationId xmlns:p14="http://schemas.microsoft.com/office/powerpoint/2010/main" val="101948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dirty="0" smtClean="0"/>
              <a:t>所以本文提出了一种基于关键词位置的页面主题相关度的计算算法。</a:t>
            </a:r>
          </a:p>
          <a:p>
            <a:pPr>
              <a:lnSpc>
                <a:spcPct val="150000"/>
              </a:lnSpc>
            </a:pPr>
            <a:r>
              <a:rPr lang="zh-CN" altLang="en-US" sz="1200" kern="1200" dirty="0" smtClean="0">
                <a:solidFill>
                  <a:schemeClr val="tx1"/>
                </a:solidFill>
                <a:effectLst/>
                <a:latin typeface="+mn-ea"/>
                <a:ea typeface="+mn-ea"/>
                <a:cs typeface="+mn-cs"/>
              </a:rPr>
              <a:t>经观察分析，页面标题和关键词最能代表网页的主题，页面里锚文本一般是其子页面的标题，也能一定程度上反映父页面的主题；因此</a:t>
            </a:r>
            <a:r>
              <a:rPr lang="zh-CN" altLang="zh-CN" sz="1200" dirty="0" smtClean="0">
                <a:latin typeface="+mn-ea"/>
                <a:cs typeface="Times New Roman" panose="02020603050405020304" pitchFamily="18" charset="0"/>
              </a:rPr>
              <a:t>针对主题关键词在网页中出现的</a:t>
            </a:r>
            <a:r>
              <a:rPr lang="zh-CN" altLang="zh-CN" sz="1400" b="1" dirty="0" smtClean="0">
                <a:solidFill>
                  <a:srgbClr val="FF0000"/>
                </a:solidFill>
                <a:latin typeface="+mn-ea"/>
                <a:cs typeface="Times New Roman" panose="02020603050405020304" pitchFamily="18" charset="0"/>
              </a:rPr>
              <a:t>位置</a:t>
            </a:r>
            <a:r>
              <a:rPr lang="zh-CN" altLang="zh-CN" sz="1200" dirty="0" smtClean="0">
                <a:latin typeface="+mn-ea"/>
                <a:cs typeface="Times New Roman" panose="02020603050405020304" pitchFamily="18" charset="0"/>
              </a:rPr>
              <a:t>的不同，赋以不同的</a:t>
            </a:r>
            <a:r>
              <a:rPr lang="zh-CN" altLang="en-US" sz="1400" b="1" dirty="0" smtClean="0">
                <a:solidFill>
                  <a:srgbClr val="FF0000"/>
                </a:solidFill>
                <a:latin typeface="+mn-ea"/>
                <a:cs typeface="Times New Roman" panose="02020603050405020304" pitchFamily="18" charset="0"/>
              </a:rPr>
              <a:t>权重</a:t>
            </a:r>
            <a:r>
              <a:rPr lang="zh-CN" altLang="en-US" sz="1200" dirty="0" smtClean="0">
                <a:latin typeface="+mn-ea"/>
                <a:cs typeface="Times New Roman" panose="02020603050405020304" pitchFamily="18" charset="0"/>
              </a:rPr>
              <a:t>：</a:t>
            </a:r>
            <a:r>
              <a:rPr lang="zh-CN" altLang="en-US" sz="1200" kern="1200" dirty="0" smtClean="0">
                <a:solidFill>
                  <a:schemeClr val="tx1"/>
                </a:solidFill>
                <a:effectLst/>
                <a:latin typeface="+mn-ea"/>
                <a:ea typeface="+mn-ea"/>
                <a:cs typeface="+mn-cs"/>
              </a:rPr>
              <a:t>如果关键词出现在网页的</a:t>
            </a:r>
            <a:r>
              <a:rPr lang="en-US" altLang="zh-CN" sz="1200" kern="1200" dirty="0" smtClean="0">
                <a:solidFill>
                  <a:schemeClr val="tx1"/>
                </a:solidFill>
                <a:effectLst/>
                <a:latin typeface="+mn-ea"/>
                <a:ea typeface="+mn-ea"/>
                <a:cs typeface="+mn-cs"/>
              </a:rPr>
              <a:t>title</a:t>
            </a:r>
            <a:r>
              <a:rPr lang="zh-CN" altLang="en-US" sz="1200" kern="1200" dirty="0" smtClean="0">
                <a:solidFill>
                  <a:schemeClr val="tx1"/>
                </a:solidFill>
                <a:effectLst/>
                <a:latin typeface="+mn-ea"/>
                <a:ea typeface="+mn-ea"/>
                <a:cs typeface="+mn-cs"/>
              </a:rPr>
              <a:t>标签中，其权值最高，赋值为</a:t>
            </a:r>
            <a:r>
              <a:rPr lang="en-US" altLang="zh-CN" sz="1200" kern="1200" dirty="0" smtClean="0">
                <a:solidFill>
                  <a:schemeClr val="tx1"/>
                </a:solidFill>
                <a:effectLst/>
                <a:latin typeface="+mn-ea"/>
                <a:ea typeface="+mn-ea"/>
                <a:cs typeface="+mn-cs"/>
              </a:rPr>
              <a:t>1</a:t>
            </a:r>
            <a:r>
              <a:rPr lang="zh-CN" altLang="en-US" sz="1200" kern="1200" dirty="0" smtClean="0">
                <a:solidFill>
                  <a:schemeClr val="tx1"/>
                </a:solidFill>
                <a:effectLst/>
                <a:latin typeface="+mn-ea"/>
                <a:ea typeface="+mn-ea"/>
                <a:cs typeface="+mn-cs"/>
              </a:rPr>
              <a:t>；如果主题关键词出现在</a:t>
            </a:r>
            <a:r>
              <a:rPr lang="en-US" altLang="zh-CN" sz="1200" kern="1200" dirty="0" smtClean="0">
                <a:solidFill>
                  <a:schemeClr val="tx1"/>
                </a:solidFill>
                <a:effectLst/>
                <a:latin typeface="+mn-ea"/>
                <a:ea typeface="+mn-ea"/>
                <a:cs typeface="+mn-cs"/>
              </a:rPr>
              <a:t>keywords</a:t>
            </a:r>
            <a:r>
              <a:rPr lang="zh-CN" altLang="en-US" sz="1200" kern="1200" dirty="0" smtClean="0">
                <a:solidFill>
                  <a:schemeClr val="tx1"/>
                </a:solidFill>
                <a:effectLst/>
                <a:latin typeface="+mn-ea"/>
                <a:ea typeface="+mn-ea"/>
                <a:cs typeface="+mn-cs"/>
              </a:rPr>
              <a:t>标签中，其权值次之，赋值为小于</a:t>
            </a:r>
            <a:r>
              <a:rPr lang="en-US" altLang="zh-CN" sz="1200" kern="1200" dirty="0" smtClean="0">
                <a:solidFill>
                  <a:schemeClr val="tx1"/>
                </a:solidFill>
                <a:effectLst/>
                <a:latin typeface="+mn-ea"/>
                <a:ea typeface="+mn-ea"/>
                <a:cs typeface="+mn-cs"/>
              </a:rPr>
              <a:t>1</a:t>
            </a:r>
            <a:r>
              <a:rPr lang="zh-CN" altLang="en-US" sz="1200" kern="1200" dirty="0" smtClean="0">
                <a:solidFill>
                  <a:schemeClr val="tx1"/>
                </a:solidFill>
                <a:effectLst/>
                <a:latin typeface="+mn-ea"/>
                <a:ea typeface="+mn-ea"/>
                <a:cs typeface="+mn-cs"/>
              </a:rPr>
              <a:t>并大于</a:t>
            </a:r>
            <a:r>
              <a:rPr lang="en-US" altLang="zh-CN" sz="1200" kern="1200" dirty="0" smtClean="0">
                <a:solidFill>
                  <a:schemeClr val="tx1"/>
                </a:solidFill>
                <a:effectLst/>
                <a:latin typeface="+mn-ea"/>
                <a:ea typeface="+mn-ea"/>
                <a:cs typeface="+mn-cs"/>
              </a:rPr>
              <a:t>0.5;</a:t>
            </a:r>
            <a:r>
              <a:rPr lang="zh-CN" altLang="en-US" sz="1200" kern="1200" dirty="0" smtClean="0">
                <a:solidFill>
                  <a:schemeClr val="tx1"/>
                </a:solidFill>
                <a:effectLst/>
                <a:latin typeface="+mn-ea"/>
                <a:ea typeface="+mn-ea"/>
                <a:cs typeface="+mn-cs"/>
              </a:rPr>
              <a:t>如果关键词出现在网页的</a:t>
            </a:r>
            <a:r>
              <a:rPr lang="en-US" altLang="zh-CN" sz="1200" kern="1200" dirty="0" smtClean="0">
                <a:solidFill>
                  <a:schemeClr val="tx1"/>
                </a:solidFill>
                <a:effectLst/>
                <a:latin typeface="+mn-ea"/>
                <a:ea typeface="+mn-ea"/>
                <a:cs typeface="+mn-cs"/>
              </a:rPr>
              <a:t>a</a:t>
            </a:r>
            <a:r>
              <a:rPr lang="zh-CN" altLang="en-US" sz="1200" kern="1200" dirty="0" smtClean="0">
                <a:solidFill>
                  <a:schemeClr val="tx1"/>
                </a:solidFill>
                <a:effectLst/>
                <a:latin typeface="+mn-ea"/>
                <a:ea typeface="+mn-ea"/>
                <a:cs typeface="+mn-cs"/>
              </a:rPr>
              <a:t>标签文本中，其权值最低，赋值小于</a:t>
            </a:r>
            <a:r>
              <a:rPr lang="en-US" altLang="zh-CN" sz="1200" kern="1200" dirty="0" smtClean="0">
                <a:solidFill>
                  <a:schemeClr val="tx1"/>
                </a:solidFill>
                <a:effectLst/>
                <a:latin typeface="+mn-ea"/>
                <a:ea typeface="+mn-ea"/>
                <a:cs typeface="+mn-cs"/>
              </a:rPr>
              <a:t>0.5</a:t>
            </a:r>
            <a:r>
              <a:rPr lang="zh-CN" altLang="en-US" sz="1200" kern="1200" dirty="0" smtClean="0">
                <a:solidFill>
                  <a:schemeClr val="tx1"/>
                </a:solidFill>
                <a:effectLst/>
                <a:latin typeface="+mn-ea"/>
                <a:ea typeface="+mn-ea"/>
                <a:cs typeface="+mn-cs"/>
              </a:rPr>
              <a:t>。</a:t>
            </a:r>
            <a:endParaRPr lang="en-US" altLang="zh-CN" sz="1200" dirty="0" smtClean="0">
              <a:latin typeface="+mn-ea"/>
            </a:endParaRPr>
          </a:p>
        </p:txBody>
      </p:sp>
      <p:sp>
        <p:nvSpPr>
          <p:cNvPr id="4" name="灯片编号占位符 3"/>
          <p:cNvSpPr>
            <a:spLocks noGrp="1"/>
          </p:cNvSpPr>
          <p:nvPr>
            <p:ph type="sldNum" sz="quarter" idx="10"/>
          </p:nvPr>
        </p:nvSpPr>
        <p:spPr/>
        <p:txBody>
          <a:bodyPr/>
          <a:lstStyle/>
          <a:p>
            <a:fld id="{700DA42C-496F-4146-8A4C-8594505A6FF5}" type="slidenum">
              <a:rPr lang="zh-CN" altLang="en-US" smtClean="0"/>
              <a:t>8</a:t>
            </a:fld>
            <a:endParaRPr lang="zh-CN" altLang="en-US"/>
          </a:p>
        </p:txBody>
      </p:sp>
    </p:spTree>
    <p:extLst>
      <p:ext uri="{BB962C8B-B14F-4D97-AF65-F5344CB8AC3E}">
        <p14:creationId xmlns:p14="http://schemas.microsoft.com/office/powerpoint/2010/main" val="6084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因此关键词出现在网页</a:t>
            </a:r>
            <a:r>
              <a:rPr lang="en-US" altLang="zh-CN" dirty="0" smtClean="0"/>
              <a:t>title</a:t>
            </a:r>
            <a:r>
              <a:rPr lang="zh-CN" altLang="en-US" dirty="0" smtClean="0"/>
              <a:t>标签、网页</a:t>
            </a:r>
            <a:r>
              <a:rPr lang="en-US" altLang="zh-CN" dirty="0" smtClean="0"/>
              <a:t>a</a:t>
            </a:r>
            <a:r>
              <a:rPr lang="zh-CN" altLang="en-US" dirty="0" smtClean="0"/>
              <a:t>标签和</a:t>
            </a:r>
            <a:r>
              <a:rPr lang="en-US" altLang="zh-CN" dirty="0" smtClean="0"/>
              <a:t>keywords</a:t>
            </a:r>
            <a:r>
              <a:rPr lang="zh-CN" altLang="en-US" dirty="0" smtClean="0"/>
              <a:t>标签的权值如公式</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所示，其中，由于</a:t>
            </a:r>
            <a:r>
              <a:rPr lang="en-US" altLang="zh-CN" dirty="0" smtClean="0"/>
              <a:t>keywords</a:t>
            </a:r>
            <a:r>
              <a:rPr lang="zh-CN" altLang="en-US" dirty="0" smtClean="0"/>
              <a:t>标签文本是本身就是由多个词语组成，因此直接根据关键词是否出现在</a:t>
            </a:r>
            <a:r>
              <a:rPr lang="en-US" altLang="zh-CN" dirty="0" smtClean="0"/>
              <a:t>keywords</a:t>
            </a:r>
            <a:r>
              <a:rPr lang="zh-CN" altLang="en-US" dirty="0" smtClean="0"/>
              <a:t>标签文本中计算</a:t>
            </a:r>
            <a:r>
              <a:rPr lang="zh-CN" altLang="zh-CN" sz="1200" dirty="0" smtClean="0"/>
              <a:t>权值</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9</a:t>
            </a:fld>
            <a:endParaRPr lang="zh-CN" altLang="en-US"/>
          </a:p>
        </p:txBody>
      </p:sp>
    </p:spTree>
    <p:extLst>
      <p:ext uri="{BB962C8B-B14F-4D97-AF65-F5344CB8AC3E}">
        <p14:creationId xmlns:p14="http://schemas.microsoft.com/office/powerpoint/2010/main" val="236053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671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231137353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08536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低秩表达">
    <p:spTree>
      <p:nvGrpSpPr>
        <p:cNvPr id="1" name=""/>
        <p:cNvGrpSpPr/>
        <p:nvPr/>
      </p:nvGrpSpPr>
      <p:grpSpPr>
        <a:xfrm>
          <a:off x="0" y="0"/>
          <a:ext cx="0" cy="0"/>
          <a:chOff x="0" y="0"/>
          <a:chExt cx="0" cy="0"/>
        </a:xfrm>
      </p:grpSpPr>
      <p:grpSp>
        <p:nvGrpSpPr>
          <p:cNvPr id="7" name="组合 6"/>
          <p:cNvGrpSpPr/>
          <p:nvPr/>
        </p:nvGrpSpPr>
        <p:grpSpPr>
          <a:xfrm>
            <a:off x="1792" y="57073"/>
            <a:ext cx="8984498" cy="2225754"/>
            <a:chOff x="1792" y="57073"/>
            <a:chExt cx="8984498" cy="2225754"/>
          </a:xfrm>
        </p:grpSpPr>
        <p:sp>
          <p:nvSpPr>
            <p:cNvPr id="8" name="同心圆 7"/>
            <p:cNvSpPr/>
            <p:nvPr/>
          </p:nvSpPr>
          <p:spPr>
            <a:xfrm>
              <a:off x="1792"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9" name="任意多边形 8"/>
            <p:cNvSpPr/>
            <p:nvPr/>
          </p:nvSpPr>
          <p:spPr>
            <a:xfrm rot="17700000">
              <a:off x="272499"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1993</a:t>
              </a:r>
              <a:endParaRPr lang="zh-CN" altLang="en-US" sz="1600" kern="1200" dirty="0"/>
            </a:p>
          </p:txBody>
        </p:sp>
        <p:sp>
          <p:nvSpPr>
            <p:cNvPr id="10" name="椭圆 9"/>
            <p:cNvSpPr/>
            <p:nvPr/>
          </p:nvSpPr>
          <p:spPr>
            <a:xfrm>
              <a:off x="827941" y="1115522"/>
              <a:ext cx="398785" cy="398785"/>
            </a:xfrm>
            <a:prstGeom prst="ellipse">
              <a:avLst/>
            </a:pr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sp>
        <p:sp>
          <p:nvSpPr>
            <p:cNvPr id="11" name="任意多边形 10"/>
            <p:cNvSpPr/>
            <p:nvPr/>
          </p:nvSpPr>
          <p:spPr>
            <a:xfrm rot="17700000">
              <a:off x="355634"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数据字典</a:t>
              </a:r>
              <a:endParaRPr lang="zh-CN" altLang="en-US" sz="1000" kern="1200" dirty="0">
                <a:solidFill>
                  <a:schemeClr val="bg2"/>
                </a:solidFill>
              </a:endParaRPr>
            </a:p>
          </p:txBody>
        </p:sp>
        <p:sp>
          <p:nvSpPr>
            <p:cNvPr id="12" name="矩形 11"/>
            <p:cNvSpPr/>
            <p:nvPr/>
          </p:nvSpPr>
          <p:spPr>
            <a:xfrm rot="17700000">
              <a:off x="872865"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椭圆 12"/>
            <p:cNvSpPr/>
            <p:nvPr/>
          </p:nvSpPr>
          <p:spPr>
            <a:xfrm>
              <a:off x="1284535"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14" name="任意多边形 13"/>
            <p:cNvSpPr/>
            <p:nvPr/>
          </p:nvSpPr>
          <p:spPr>
            <a:xfrm rot="17700000">
              <a:off x="812228"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匹配追赶算法</a:t>
              </a:r>
              <a:endParaRPr lang="zh-CN" altLang="en-US" sz="1000" kern="1200" dirty="0">
                <a:solidFill>
                  <a:schemeClr val="bg2"/>
                </a:solidFill>
              </a:endParaRPr>
            </a:p>
          </p:txBody>
        </p:sp>
        <p:sp>
          <p:nvSpPr>
            <p:cNvPr id="15" name="矩形 14"/>
            <p:cNvSpPr/>
            <p:nvPr/>
          </p:nvSpPr>
          <p:spPr>
            <a:xfrm rot="17700000">
              <a:off x="1329459"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椭圆 15"/>
            <p:cNvSpPr/>
            <p:nvPr/>
          </p:nvSpPr>
          <p:spPr>
            <a:xfrm>
              <a:off x="1741129"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17" name="任意多边形 16"/>
            <p:cNvSpPr/>
            <p:nvPr/>
          </p:nvSpPr>
          <p:spPr>
            <a:xfrm rot="17700000">
              <a:off x="126882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正交匹配追赶算法</a:t>
              </a:r>
              <a:endParaRPr lang="zh-CN" altLang="en-US" sz="1000" kern="1200" dirty="0">
                <a:solidFill>
                  <a:schemeClr val="bg2"/>
                </a:solidFill>
              </a:endParaRPr>
            </a:p>
          </p:txBody>
        </p:sp>
        <p:sp>
          <p:nvSpPr>
            <p:cNvPr id="18" name="矩形 17"/>
            <p:cNvSpPr/>
            <p:nvPr/>
          </p:nvSpPr>
          <p:spPr>
            <a:xfrm rot="17700000">
              <a:off x="178605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同心圆 18"/>
            <p:cNvSpPr/>
            <p:nvPr/>
          </p:nvSpPr>
          <p:spPr>
            <a:xfrm>
              <a:off x="2197785"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0" name="任意多边形 19"/>
            <p:cNvSpPr/>
            <p:nvPr/>
          </p:nvSpPr>
          <p:spPr>
            <a:xfrm rot="17700000">
              <a:off x="2468492"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1995</a:t>
              </a:r>
              <a:endParaRPr lang="zh-CN" altLang="en-US" sz="1600" kern="1200" dirty="0"/>
            </a:p>
          </p:txBody>
        </p:sp>
        <p:sp>
          <p:nvSpPr>
            <p:cNvPr id="21" name="椭圆 20"/>
            <p:cNvSpPr/>
            <p:nvPr/>
          </p:nvSpPr>
          <p:spPr>
            <a:xfrm>
              <a:off x="3023934"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22" name="任意多边形 21"/>
            <p:cNvSpPr/>
            <p:nvPr/>
          </p:nvSpPr>
          <p:spPr>
            <a:xfrm rot="17700000">
              <a:off x="255162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基追赶法</a:t>
              </a:r>
              <a:endParaRPr lang="zh-CN" altLang="en-US" sz="1000" kern="1200" dirty="0">
                <a:solidFill>
                  <a:schemeClr val="bg2"/>
                </a:solidFill>
              </a:endParaRPr>
            </a:p>
          </p:txBody>
        </p:sp>
        <p:sp>
          <p:nvSpPr>
            <p:cNvPr id="23" name="矩形 22"/>
            <p:cNvSpPr/>
            <p:nvPr/>
          </p:nvSpPr>
          <p:spPr>
            <a:xfrm rot="17700000">
              <a:off x="306885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同心圆 23"/>
            <p:cNvSpPr/>
            <p:nvPr/>
          </p:nvSpPr>
          <p:spPr>
            <a:xfrm>
              <a:off x="3480590"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5" name="任意多边形 24"/>
            <p:cNvSpPr/>
            <p:nvPr/>
          </p:nvSpPr>
          <p:spPr>
            <a:xfrm rot="17700000">
              <a:off x="3751297"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2001</a:t>
              </a:r>
              <a:endParaRPr lang="zh-CN" altLang="en-US" sz="1600" kern="1200" dirty="0"/>
            </a:p>
          </p:txBody>
        </p:sp>
        <p:sp>
          <p:nvSpPr>
            <p:cNvPr id="26" name="椭圆 25"/>
            <p:cNvSpPr/>
            <p:nvPr/>
          </p:nvSpPr>
          <p:spPr>
            <a:xfrm>
              <a:off x="4306739"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27" name="任意多边形 26"/>
            <p:cNvSpPr/>
            <p:nvPr/>
          </p:nvSpPr>
          <p:spPr>
            <a:xfrm rot="17700000">
              <a:off x="383443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唯一性</a:t>
              </a:r>
              <a:endParaRPr lang="zh-CN" altLang="en-US" sz="1000" kern="1200" dirty="0">
                <a:solidFill>
                  <a:schemeClr val="bg2"/>
                </a:solidFill>
              </a:endParaRPr>
            </a:p>
          </p:txBody>
        </p:sp>
        <p:sp>
          <p:nvSpPr>
            <p:cNvPr id="28" name="矩形 27"/>
            <p:cNvSpPr/>
            <p:nvPr/>
          </p:nvSpPr>
          <p:spPr>
            <a:xfrm rot="17700000">
              <a:off x="435166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椭圆 28"/>
            <p:cNvSpPr/>
            <p:nvPr/>
          </p:nvSpPr>
          <p:spPr>
            <a:xfrm>
              <a:off x="4763333"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0" name="任意多边形 29"/>
            <p:cNvSpPr/>
            <p:nvPr/>
          </p:nvSpPr>
          <p:spPr>
            <a:xfrm rot="17700000">
              <a:off x="4291026"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算法等价性</a:t>
              </a:r>
              <a:endParaRPr lang="zh-CN" altLang="en-US" sz="1000" kern="1200" dirty="0">
                <a:solidFill>
                  <a:schemeClr val="bg2"/>
                </a:solidFill>
              </a:endParaRPr>
            </a:p>
          </p:txBody>
        </p:sp>
        <p:sp>
          <p:nvSpPr>
            <p:cNvPr id="31" name="矩形 30"/>
            <p:cNvSpPr/>
            <p:nvPr/>
          </p:nvSpPr>
          <p:spPr>
            <a:xfrm rot="17700000">
              <a:off x="4808257"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2" name="同心圆 31"/>
            <p:cNvSpPr/>
            <p:nvPr/>
          </p:nvSpPr>
          <p:spPr>
            <a:xfrm>
              <a:off x="5219989"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33" name="任意多边形 32"/>
            <p:cNvSpPr/>
            <p:nvPr/>
          </p:nvSpPr>
          <p:spPr>
            <a:xfrm rot="17700000">
              <a:off x="5490696"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2005~2013</a:t>
              </a:r>
              <a:endParaRPr lang="zh-CN" altLang="en-US" sz="1600" kern="1200" dirty="0"/>
            </a:p>
          </p:txBody>
        </p:sp>
        <p:sp>
          <p:nvSpPr>
            <p:cNvPr id="34" name="椭圆 33"/>
            <p:cNvSpPr/>
            <p:nvPr/>
          </p:nvSpPr>
          <p:spPr>
            <a:xfrm>
              <a:off x="6046138" y="1115522"/>
              <a:ext cx="398785" cy="398785"/>
            </a:xfrm>
            <a:prstGeom prst="ellipse">
              <a:avLst/>
            </a:prstGeom>
          </p:spPr>
          <p:style>
            <a:lnRef idx="2">
              <a:schemeClr val="lt1">
                <a:hueOff val="0"/>
                <a:satOff val="0"/>
                <a:lumOff val="0"/>
                <a:alphaOff val="0"/>
              </a:schemeClr>
            </a:lnRef>
            <a:fillRef idx="1">
              <a:schemeClr val="accent1">
                <a:shade val="50000"/>
                <a:hueOff val="142627"/>
                <a:satOff val="-1041"/>
                <a:lumOff val="39700"/>
                <a:alphaOff val="0"/>
              </a:schemeClr>
            </a:fillRef>
            <a:effectRef idx="0">
              <a:schemeClr val="accent1">
                <a:shade val="50000"/>
                <a:hueOff val="142627"/>
                <a:satOff val="-1041"/>
                <a:lumOff val="39700"/>
                <a:alphaOff val="0"/>
              </a:schemeClr>
            </a:effectRef>
            <a:fontRef idx="minor">
              <a:schemeClr val="lt1"/>
            </a:fontRef>
          </p:style>
        </p:sp>
        <p:sp>
          <p:nvSpPr>
            <p:cNvPr id="35" name="任意多边形 34"/>
            <p:cNvSpPr/>
            <p:nvPr/>
          </p:nvSpPr>
          <p:spPr>
            <a:xfrm rot="17700000">
              <a:off x="557383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压缩感知</a:t>
              </a:r>
              <a:endParaRPr lang="zh-CN" altLang="en-US" sz="1000" kern="1200" dirty="0">
                <a:solidFill>
                  <a:schemeClr val="bg2"/>
                </a:solidFill>
              </a:endParaRPr>
            </a:p>
          </p:txBody>
        </p:sp>
        <p:sp>
          <p:nvSpPr>
            <p:cNvPr id="36" name="矩形 35"/>
            <p:cNvSpPr/>
            <p:nvPr/>
          </p:nvSpPr>
          <p:spPr>
            <a:xfrm rot="17700000">
              <a:off x="609106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椭圆 36"/>
            <p:cNvSpPr/>
            <p:nvPr/>
          </p:nvSpPr>
          <p:spPr>
            <a:xfrm>
              <a:off x="6502732"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8" name="任意多边形 37"/>
            <p:cNvSpPr/>
            <p:nvPr/>
          </p:nvSpPr>
          <p:spPr>
            <a:xfrm rot="17700000">
              <a:off x="6030425"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tx1"/>
                  </a:solidFill>
                </a:rPr>
                <a:t>低秩优化</a:t>
              </a:r>
              <a:endParaRPr lang="zh-CN" altLang="en-US" sz="1000" kern="1200" dirty="0">
                <a:solidFill>
                  <a:schemeClr val="tx1"/>
                </a:solidFill>
              </a:endParaRPr>
            </a:p>
          </p:txBody>
        </p:sp>
        <p:sp>
          <p:nvSpPr>
            <p:cNvPr id="39" name="矩形 38"/>
            <p:cNvSpPr/>
            <p:nvPr/>
          </p:nvSpPr>
          <p:spPr>
            <a:xfrm rot="17700000">
              <a:off x="6547656"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椭圆 39"/>
            <p:cNvSpPr/>
            <p:nvPr/>
          </p:nvSpPr>
          <p:spPr>
            <a:xfrm>
              <a:off x="6959326"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41" name="任意多边形 40"/>
            <p:cNvSpPr/>
            <p:nvPr/>
          </p:nvSpPr>
          <p:spPr>
            <a:xfrm rot="17700000">
              <a:off x="6487019"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矩阵补全</a:t>
              </a:r>
              <a:endParaRPr lang="zh-CN" altLang="en-US" sz="1000" kern="1200" dirty="0">
                <a:solidFill>
                  <a:schemeClr val="bg2"/>
                </a:solidFill>
              </a:endParaRPr>
            </a:p>
          </p:txBody>
        </p:sp>
        <p:sp>
          <p:nvSpPr>
            <p:cNvPr id="42" name="矩形 41"/>
            <p:cNvSpPr/>
            <p:nvPr/>
          </p:nvSpPr>
          <p:spPr>
            <a:xfrm rot="17700000">
              <a:off x="7004250"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椭圆 42"/>
            <p:cNvSpPr/>
            <p:nvPr/>
          </p:nvSpPr>
          <p:spPr>
            <a:xfrm>
              <a:off x="7415920"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44" name="任意多边形 43"/>
            <p:cNvSpPr/>
            <p:nvPr/>
          </p:nvSpPr>
          <p:spPr>
            <a:xfrm rot="17700000">
              <a:off x="6943613"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残差分类</a:t>
              </a:r>
              <a:endParaRPr lang="zh-CN" altLang="en-US" sz="1000" kern="1200" dirty="0">
                <a:solidFill>
                  <a:schemeClr val="bg2"/>
                </a:solidFill>
              </a:endParaRPr>
            </a:p>
          </p:txBody>
        </p:sp>
        <p:sp>
          <p:nvSpPr>
            <p:cNvPr id="45" name="矩形 44"/>
            <p:cNvSpPr/>
            <p:nvPr/>
          </p:nvSpPr>
          <p:spPr>
            <a:xfrm rot="17700000">
              <a:off x="7460844"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6" name="椭圆 45"/>
            <p:cNvSpPr/>
            <p:nvPr/>
          </p:nvSpPr>
          <p:spPr>
            <a:xfrm>
              <a:off x="7872514"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47" name="任意多边形 46"/>
            <p:cNvSpPr/>
            <p:nvPr/>
          </p:nvSpPr>
          <p:spPr>
            <a:xfrm rot="17700000">
              <a:off x="740020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子空间聚类</a:t>
              </a:r>
              <a:endParaRPr lang="zh-CN" altLang="en-US" sz="1000" kern="1200" dirty="0">
                <a:solidFill>
                  <a:schemeClr val="bg2"/>
                </a:solidFill>
              </a:endParaRPr>
            </a:p>
          </p:txBody>
        </p:sp>
        <p:sp>
          <p:nvSpPr>
            <p:cNvPr id="48" name="矩形 47"/>
            <p:cNvSpPr/>
            <p:nvPr/>
          </p:nvSpPr>
          <p:spPr>
            <a:xfrm rot="17700000">
              <a:off x="791743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9" name="椭圆 48"/>
            <p:cNvSpPr/>
            <p:nvPr/>
          </p:nvSpPr>
          <p:spPr>
            <a:xfrm>
              <a:off x="8329109"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50" name="任意多边形 49"/>
            <p:cNvSpPr/>
            <p:nvPr/>
          </p:nvSpPr>
          <p:spPr>
            <a:xfrm rot="17700000">
              <a:off x="785680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流型嵌入</a:t>
              </a:r>
              <a:endParaRPr lang="zh-CN" altLang="en-US" sz="1000" kern="1200" dirty="0">
                <a:solidFill>
                  <a:schemeClr val="bg2"/>
                </a:solidFill>
              </a:endParaRPr>
            </a:p>
          </p:txBody>
        </p:sp>
        <p:sp>
          <p:nvSpPr>
            <p:cNvPr id="51" name="矩形 50"/>
            <p:cNvSpPr/>
            <p:nvPr/>
          </p:nvSpPr>
          <p:spPr>
            <a:xfrm rot="17700000">
              <a:off x="837403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sp>
        <p:nvSpPr>
          <p:cNvPr id="6" name="Title 1"/>
          <p:cNvSpPr>
            <a:spLocks noGrp="1"/>
          </p:cNvSpPr>
          <p:nvPr>
            <p:ph type="title"/>
          </p:nvPr>
        </p:nvSpPr>
        <p:spPr>
          <a:xfrm>
            <a:off x="457200" y="2276872"/>
            <a:ext cx="8229600" cy="1600200"/>
          </a:xfrm>
        </p:spPr>
        <p:txBody>
          <a:bodyPr anchor="t"/>
          <a:lstStyle/>
          <a:p>
            <a:r>
              <a:rPr lang="zh-CN" altLang="en-US" dirty="0" smtClean="0"/>
              <a:t>单击此处编辑母版标题样式</a:t>
            </a:r>
            <a:endParaRPr lang="en-US" dirty="0"/>
          </a:p>
        </p:txBody>
      </p:sp>
    </p:spTree>
    <p:extLst>
      <p:ext uri="{BB962C8B-B14F-4D97-AF65-F5344CB8AC3E}">
        <p14:creationId xmlns:p14="http://schemas.microsoft.com/office/powerpoint/2010/main" val="97882588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97594502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71762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normAutofit/>
          </a:bodyPr>
          <a:lstStyle>
            <a:lvl1pPr>
              <a:defRPr sz="4000"/>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86876067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209356391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84586895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391591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7468994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4143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72203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699" r:id="rId12"/>
  </p:sldLayoutIdLst>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hf hdr="0" ftr="0" dt="0"/>
  <p:txStyles>
    <p:title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5.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484784"/>
            <a:ext cx="8280920" cy="3755503"/>
          </a:xfrm>
        </p:spPr>
        <p:txBody>
          <a:bodyPr>
            <a:normAutofit/>
          </a:bodyPr>
          <a:lstStyle/>
          <a:p>
            <a:pPr algn="ctr">
              <a:lnSpc>
                <a:spcPct val="100000"/>
              </a:lnSpc>
            </a:pPr>
            <a:r>
              <a:rPr lang="zh-CN" altLang="en-US" sz="4800" b="1" dirty="0" smtClean="0">
                <a:solidFill>
                  <a:schemeClr val="tx1"/>
                </a:solidFill>
                <a:latin typeface="华文仿宋" panose="02010600040101010101" pitchFamily="2" charset="-122"/>
                <a:ea typeface="华文仿宋" panose="02010600040101010101" pitchFamily="2" charset="-122"/>
              </a:rPr>
              <a:t>基于链接和页面内容的主题爬虫算法的研究与应用</a:t>
            </a:r>
            <a:r>
              <a:rPr lang="en-US" altLang="zh-CN" sz="5400" b="1" dirty="0" smtClean="0">
                <a:solidFill>
                  <a:schemeClr val="tx1"/>
                </a:solidFill>
                <a:effectLst>
                  <a:outerShdw blurRad="38100" dist="38100" dir="2700000" algn="tl">
                    <a:srgbClr val="000000">
                      <a:alpha val="43137"/>
                    </a:srgbClr>
                  </a:outerShdw>
                </a:effectLst>
              </a:rPr>
              <a:t/>
            </a:r>
            <a:br>
              <a:rPr lang="en-US" altLang="zh-CN" sz="5400" b="1" dirty="0" smtClean="0">
                <a:solidFill>
                  <a:schemeClr val="tx1"/>
                </a:solidFill>
                <a:effectLst>
                  <a:outerShdw blurRad="38100" dist="38100" dir="2700000" algn="tl">
                    <a:srgbClr val="000000">
                      <a:alpha val="43137"/>
                    </a:srgbClr>
                  </a:outerShdw>
                </a:effectLst>
              </a:rPr>
            </a:br>
            <a:r>
              <a:rPr lang="en-US" altLang="zh-CN" sz="5400" b="1" dirty="0" smtClean="0">
                <a:solidFill>
                  <a:schemeClr val="tx1"/>
                </a:solidFill>
                <a:effectLst>
                  <a:outerShdw blurRad="38100" dist="38100" dir="2700000" algn="tl">
                    <a:srgbClr val="000000">
                      <a:alpha val="43137"/>
                    </a:srgbClr>
                  </a:outerShdw>
                </a:effectLst>
              </a:rPr>
              <a:t/>
            </a:r>
            <a:br>
              <a:rPr lang="en-US" altLang="zh-CN" sz="5400" b="1" dirty="0" smtClean="0">
                <a:solidFill>
                  <a:schemeClr val="tx1"/>
                </a:solidFill>
                <a:effectLst>
                  <a:outerShdw blurRad="38100" dist="38100" dir="2700000" algn="tl">
                    <a:srgbClr val="000000">
                      <a:alpha val="43137"/>
                    </a:srgbClr>
                  </a:outerShdw>
                </a:effectLst>
              </a:rPr>
            </a:br>
            <a:endParaRPr lang="zh-CN" altLang="en-US" sz="7200" b="1" dirty="0">
              <a:solidFill>
                <a:schemeClr val="tx1"/>
              </a:solidFill>
              <a:effectLst>
                <a:outerShdw blurRad="38100" dist="38100" dir="2700000" algn="tl">
                  <a:srgbClr val="000000">
                    <a:alpha val="43137"/>
                  </a:srgbClr>
                </a:outerShdw>
              </a:effectLst>
            </a:endParaRPr>
          </a:p>
        </p:txBody>
      </p:sp>
      <p:sp>
        <p:nvSpPr>
          <p:cNvPr id="3" name="副标题 2"/>
          <p:cNvSpPr>
            <a:spLocks noGrp="1"/>
          </p:cNvSpPr>
          <p:nvPr>
            <p:ph type="subTitle" idx="1"/>
          </p:nvPr>
        </p:nvSpPr>
        <p:spPr>
          <a:xfrm>
            <a:off x="1371600" y="4653136"/>
            <a:ext cx="6400800" cy="1519064"/>
          </a:xfrm>
        </p:spPr>
        <p:txBody>
          <a:bodyPr>
            <a:normAutofit fontScale="77500" lnSpcReduction="20000"/>
          </a:bodyPr>
          <a:lstStyle/>
          <a:p>
            <a:pPr algn="ctr"/>
            <a:r>
              <a:rPr lang="zh-CN" altLang="en-US" sz="2900" dirty="0" smtClean="0">
                <a:solidFill>
                  <a:schemeClr val="tx1"/>
                </a:solidFill>
              </a:rPr>
              <a:t>硕士研究生毕业论文答辩</a:t>
            </a:r>
            <a:endParaRPr lang="en-US" altLang="zh-CN" sz="2900" dirty="0" smtClean="0">
              <a:solidFill>
                <a:schemeClr val="tx1"/>
              </a:solidFill>
            </a:endParaRPr>
          </a:p>
          <a:p>
            <a:pPr algn="ctr"/>
            <a:endParaRPr lang="en-US" altLang="zh-CN" sz="2900" dirty="0" smtClean="0">
              <a:solidFill>
                <a:schemeClr val="tx1"/>
              </a:solidFill>
            </a:endParaRPr>
          </a:p>
          <a:p>
            <a:pPr algn="ctr"/>
            <a:r>
              <a:rPr lang="en-US" altLang="zh-CN" sz="2900" b="1" dirty="0" smtClean="0">
                <a:solidFill>
                  <a:schemeClr val="tx1"/>
                </a:solidFill>
              </a:rPr>
              <a:t>2012223040119</a:t>
            </a:r>
            <a:endParaRPr lang="en-US" altLang="zh-CN" b="1" dirty="0">
              <a:solidFill>
                <a:schemeClr val="tx1"/>
              </a:solidFill>
            </a:endParaRPr>
          </a:p>
          <a:p>
            <a:pPr algn="ctr"/>
            <a:endParaRPr lang="en-US" altLang="zh-CN" dirty="0" smtClean="0">
              <a:solidFill>
                <a:schemeClr val="tx1"/>
              </a:solidFill>
            </a:endParaRPr>
          </a:p>
          <a:p>
            <a:pPr algn="ctr"/>
            <a:r>
              <a:rPr lang="en-US" altLang="zh-CN" dirty="0" smtClean="0">
                <a:solidFill>
                  <a:schemeClr val="tx1"/>
                </a:solidFill>
              </a:rPr>
              <a:t>2015</a:t>
            </a:r>
            <a:r>
              <a:rPr lang="zh-CN" altLang="en-US" dirty="0" smtClean="0">
                <a:solidFill>
                  <a:schemeClr val="tx1"/>
                </a:solidFill>
              </a:rPr>
              <a:t>年</a:t>
            </a:r>
            <a:r>
              <a:rPr lang="en-US" altLang="zh-CN" dirty="0" smtClean="0">
                <a:solidFill>
                  <a:schemeClr val="tx1"/>
                </a:solidFill>
              </a:rPr>
              <a:t>5</a:t>
            </a:r>
            <a:r>
              <a:rPr lang="zh-CN" altLang="en-US" dirty="0" smtClean="0">
                <a:solidFill>
                  <a:schemeClr val="tx1"/>
                </a:solidFill>
              </a:rPr>
              <a:t>月</a:t>
            </a:r>
            <a:r>
              <a:rPr lang="en-US" altLang="zh-CN" dirty="0" smtClean="0">
                <a:solidFill>
                  <a:schemeClr val="tx1"/>
                </a:solidFill>
              </a:rPr>
              <a:t>18</a:t>
            </a:r>
            <a:r>
              <a:rPr lang="zh-CN" altLang="en-US" dirty="0" smtClean="0">
                <a:solidFill>
                  <a:schemeClr val="tx1"/>
                </a:solidFill>
              </a:rPr>
              <a:t>日</a:t>
            </a:r>
            <a:endParaRPr lang="en-US" altLang="zh-CN" dirty="0" smtClean="0">
              <a:solidFill>
                <a:schemeClr val="tx1"/>
              </a:solidFill>
            </a:endParaRPr>
          </a:p>
          <a:p>
            <a:pPr algn="ctr"/>
            <a:r>
              <a:rPr lang="zh-CN" altLang="en-US" dirty="0" smtClean="0">
                <a:solidFill>
                  <a:schemeClr val="tx1"/>
                </a:solidFill>
              </a:rPr>
              <a:t>四川大学计算机学院</a:t>
            </a:r>
            <a:endParaRPr lang="en-US" altLang="zh-CN" dirty="0" smtClean="0">
              <a:solidFill>
                <a:schemeClr val="tx1"/>
              </a:solidFill>
            </a:endParaRPr>
          </a:p>
        </p:txBody>
      </p:sp>
    </p:spTree>
    <p:extLst>
      <p:ext uri="{BB962C8B-B14F-4D97-AF65-F5344CB8AC3E}">
        <p14:creationId xmlns:p14="http://schemas.microsoft.com/office/powerpoint/2010/main" val="836512428"/>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矩形 9"/>
              <p:cNvSpPr/>
              <p:nvPr/>
            </p:nvSpPr>
            <p:spPr>
              <a:xfrm>
                <a:off x="560961" y="2237876"/>
                <a:ext cx="7932164" cy="1015663"/>
              </a:xfrm>
              <a:prstGeom prst="rect">
                <a:avLst/>
              </a:prstGeom>
            </p:spPr>
            <p:txBody>
              <a:bodyPr wrap="square">
                <a:spAutoFit/>
              </a:bodyPr>
              <a:lstStyle/>
              <a:p>
                <a:pPr>
                  <a:lnSpc>
                    <a:spcPct val="150000"/>
                  </a:lnSpc>
                </a:pPr>
                <a:r>
                  <a:rPr lang="zh-CN" altLang="zh-CN" sz="2000" kern="100" dirty="0" smtClean="0">
                    <a:latin typeface="+mn-ea"/>
                    <a:cs typeface="Times New Roman" panose="02020603050405020304" pitchFamily="18" charset="0"/>
                  </a:rPr>
                  <a:t>页面的主题相关</a:t>
                </a:r>
                <a:r>
                  <a:rPr lang="zh-CN" altLang="zh-CN" sz="2000" kern="100" dirty="0">
                    <a:latin typeface="+mn-ea"/>
                    <a:cs typeface="Times New Roman" panose="02020603050405020304" pitchFamily="18" charset="0"/>
                  </a:rPr>
                  <a:t>度</a:t>
                </a:r>
                <a14:m>
                  <m:oMath xmlns:m="http://schemas.openxmlformats.org/officeDocument/2006/math">
                    <m:r>
                      <a:rPr lang="zh-CN" altLang="en-US" sz="2000" kern="100" smtClean="0">
                        <a:solidFill>
                          <a:schemeClr val="accent2"/>
                        </a:solidFill>
                        <a:latin typeface="Cambria Math" panose="02040503050406030204" pitchFamily="18" charset="0"/>
                        <a:cs typeface="Times New Roman" panose="02020603050405020304" pitchFamily="18" charset="0"/>
                      </a:rPr>
                      <m:t>𝒔𝒊𝒎</m:t>
                    </m:r>
                    <m:r>
                      <a:rPr lang="zh-CN" altLang="en-US" sz="2000" kern="100">
                        <a:latin typeface="Cambria Math" panose="02040503050406030204" pitchFamily="18" charset="0"/>
                        <a:cs typeface="Times New Roman" panose="02020603050405020304" pitchFamily="18" charset="0"/>
                      </a:rPr>
                      <m:t>为</m:t>
                    </m:r>
                  </m:oMath>
                </a14:m>
                <a:r>
                  <a:rPr lang="zh-CN" altLang="zh-CN" sz="2000" b="1" kern="100" dirty="0" smtClean="0">
                    <a:solidFill>
                      <a:srgbClr val="FF0000"/>
                    </a:solidFill>
                    <a:latin typeface="+mn-ea"/>
                    <a:cs typeface="Times New Roman" panose="02020603050405020304" pitchFamily="18" charset="0"/>
                  </a:rPr>
                  <a:t>主题</a:t>
                </a:r>
                <a:r>
                  <a:rPr lang="zh-CN" altLang="zh-CN" sz="2000" b="1" kern="100" dirty="0">
                    <a:solidFill>
                      <a:srgbClr val="FF0000"/>
                    </a:solidFill>
                    <a:latin typeface="+mn-ea"/>
                    <a:cs typeface="Times New Roman" panose="02020603050405020304" pitchFamily="18" charset="0"/>
                  </a:rPr>
                  <a:t>关键词出现在页面标题、页面关键词和页面锚文本的各项权值之和</a:t>
                </a:r>
                <a:r>
                  <a:rPr lang="zh-CN" altLang="en-US" sz="2000" i="1" dirty="0" smtClean="0">
                    <a:latin typeface="Times New Roman" panose="02020603050405020304" pitchFamily="18" charset="0"/>
                    <a:ea typeface="宋体" panose="02010600030101010101" pitchFamily="2" charset="-122"/>
                  </a:rPr>
                  <a:t>：</a:t>
                </a:r>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560961" y="2237876"/>
                <a:ext cx="7932164" cy="1015663"/>
              </a:xfrm>
              <a:prstGeom prst="rect">
                <a:avLst/>
              </a:prstGeom>
              <a:blipFill rotWithShape="0">
                <a:blip r:embed="rId3"/>
                <a:stretch>
                  <a:fillRect l="-769" b="-2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347486" y="3683696"/>
                <a:ext cx="5336938" cy="525272"/>
              </a:xfrm>
              <a:prstGeom prst="rect">
                <a:avLst/>
              </a:prstGeom>
            </p:spPr>
            <p:txBody>
              <a:bodyPr wrap="square">
                <a:spAutoFit/>
              </a:bodyPr>
              <a:lstStyle/>
              <a:p>
                <a:pPr algn="ctr"/>
                <a14:m>
                  <m:oMath xmlns:m="http://schemas.openxmlformats.org/officeDocument/2006/math">
                    <m:r>
                      <a:rPr lang="zh-CN" altLang="en-US" i="1">
                        <a:latin typeface="Cambria Math" panose="02040503050406030204" pitchFamily="18" charset="0"/>
                      </a:rPr>
                      <m:t>𝑠𝑖𝑚</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𝑙</m:t>
                        </m:r>
                      </m:sub>
                    </m:sSub>
                    <m:r>
                      <a:rPr lang="zh-CN" altLang="en-US" i="0">
                        <a:latin typeface="Cambria Math" panose="02040503050406030204" pitchFamily="18" charset="0"/>
                      </a:rPr>
                      <m:t> </m:t>
                    </m:r>
                  </m:oMath>
                </a14:m>
                <a:r>
                  <a:rPr lang="en-US" altLang="zh-CN" dirty="0" smtClean="0"/>
                  <a:t>=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𝑡</m:t>
                            </m:r>
                          </m:sub>
                        </m:sSub>
                      </m:den>
                    </m:f>
                    <m:r>
                      <a:rPr lang="en-US" altLang="zh-CN" i="1">
                        <a:latin typeface="Cambria Math" panose="02040503050406030204" pitchFamily="18" charset="0"/>
                      </a:rPr>
                      <m:t>+ </m:t>
                    </m:r>
                    <m:r>
                      <a:rPr lang="en-US" altLang="zh-CN" i="1">
                        <a:latin typeface="Cambria Math" panose="02040503050406030204" pitchFamily="18" charset="0"/>
                      </a:rPr>
                      <m:t>𝛽</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𝑘</m:t>
                        </m:r>
                      </m:sub>
                    </m:sSub>
                    <m:r>
                      <a:rPr lang="en-US" altLang="zh-CN" i="1">
                        <a:latin typeface="Cambria Math" panose="02040503050406030204" pitchFamily="18" charset="0"/>
                      </a:rPr>
                      <m:t>  +</m:t>
                    </m:r>
                    <m:r>
                      <a:rPr lang="en-US" altLang="zh-CN" i="1">
                        <a:latin typeface="Cambria Math" panose="02040503050406030204" pitchFamily="18" charset="0"/>
                      </a:rPr>
                      <m:t>𝛼</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𝑙</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𝑙</m:t>
                            </m:r>
                          </m:sub>
                        </m:sSub>
                      </m:den>
                    </m:f>
                    <m:r>
                      <a:rPr lang="en-US" altLang="zh-CN" i="1">
                        <a:latin typeface="Cambria Math" panose="02040503050406030204" pitchFamily="18" charset="0"/>
                      </a:rPr>
                      <m:t> </m:t>
                    </m:r>
                  </m:oMath>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347486" y="3683696"/>
                <a:ext cx="5336938" cy="525272"/>
              </a:xfrm>
              <a:prstGeom prst="rect">
                <a:avLst/>
              </a:prstGeom>
              <a:blipFill rotWithShape="0">
                <a:blip r:embed="rId4"/>
                <a:stretch>
                  <a:fillRect/>
                </a:stretch>
              </a:blipFill>
            </p:spPr>
            <p:txBody>
              <a:bodyPr/>
              <a:lstStyle/>
              <a:p>
                <a:r>
                  <a:rPr lang="zh-CN" altLang="en-US">
                    <a:noFill/>
                  </a:rPr>
                  <a:t> </a:t>
                </a:r>
              </a:p>
            </p:txBody>
          </p:sp>
        </mc:Fallback>
      </mc:AlternateContent>
      <p:sp>
        <p:nvSpPr>
          <p:cNvPr id="12" name="矩形 11"/>
          <p:cNvSpPr/>
          <p:nvPr/>
        </p:nvSpPr>
        <p:spPr>
          <a:xfrm>
            <a:off x="1245262" y="3612057"/>
            <a:ext cx="5558986" cy="62981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线形标注 1(带边框和强调线) 13"/>
              <p:cNvSpPr/>
              <p:nvPr/>
            </p:nvSpPr>
            <p:spPr>
              <a:xfrm>
                <a:off x="830484" y="4904584"/>
                <a:ext cx="1797300" cy="612648"/>
              </a:xfrm>
              <a:prstGeom prst="accentBorderCallout1">
                <a:avLst>
                  <a:gd name="adj1" fmla="val 40072"/>
                  <a:gd name="adj2" fmla="val 111904"/>
                  <a:gd name="adj3" fmla="val -105754"/>
                  <a:gd name="adj4" fmla="val 15122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a:t>
                </a:r>
                <a:r>
                  <a:rPr lang="en-US" altLang="zh-CN" dirty="0"/>
                  <a:t> </a:t>
                </a:r>
                <a14:m>
                  <m:oMath xmlns:m="http://schemas.openxmlformats.org/officeDocument/2006/math">
                    <m:r>
                      <a:rPr lang="en-US" altLang="zh-CN" i="1">
                        <a:latin typeface="Cambria Math" panose="02040503050406030204" pitchFamily="18" charset="0"/>
                      </a:rPr>
                      <m:t>𝛼</m:t>
                    </m:r>
                  </m:oMath>
                </a14:m>
                <a:r>
                  <a:rPr lang="en-US" altLang="zh-CN" dirty="0" smtClean="0"/>
                  <a:t>+</a:t>
                </a:r>
                <a:r>
                  <a:rPr lang="en-US" altLang="zh-CN" dirty="0"/>
                  <a:t> </a:t>
                </a:r>
                <a14:m>
                  <m:oMath xmlns:m="http://schemas.openxmlformats.org/officeDocument/2006/math">
                    <m:r>
                      <a:rPr lang="en-US" altLang="zh-CN" i="1">
                        <a:latin typeface="Cambria Math" panose="02040503050406030204" pitchFamily="18" charset="0"/>
                      </a:rPr>
                      <m:t>𝛽</m:t>
                    </m:r>
                    <m:r>
                      <a:rPr lang="en-US" altLang="zh-CN" b="0" i="0" smtClean="0">
                        <a:latin typeface="Cambria Math" panose="02040503050406030204" pitchFamily="18" charset="0"/>
                      </a:rPr>
                      <m:t>]</m:t>
                    </m:r>
                  </m:oMath>
                </a14:m>
                <a:endParaRPr lang="zh-CN" altLang="en-US" dirty="0"/>
              </a:p>
            </p:txBody>
          </p:sp>
        </mc:Choice>
        <mc:Fallback xmlns="">
          <p:sp>
            <p:nvSpPr>
              <p:cNvPr id="14" name="线形标注 1(带边框和强调线) 13"/>
              <p:cNvSpPr>
                <a:spLocks noRot="1" noChangeAspect="1" noMove="1" noResize="1" noEditPoints="1" noAdjustHandles="1" noChangeArrowheads="1" noChangeShapeType="1" noTextEdit="1"/>
              </p:cNvSpPr>
              <p:nvPr/>
            </p:nvSpPr>
            <p:spPr>
              <a:xfrm>
                <a:off x="830484" y="4904584"/>
                <a:ext cx="1797300" cy="612648"/>
              </a:xfrm>
              <a:prstGeom prst="accentBorderCallout1">
                <a:avLst>
                  <a:gd name="adj1" fmla="val 40072"/>
                  <a:gd name="adj2" fmla="val 111904"/>
                  <a:gd name="adj3" fmla="val -105754"/>
                  <a:gd name="adj4" fmla="val 151223"/>
                </a:avLst>
              </a:prstGeom>
              <a:blipFill rotWithShape="0">
                <a:blip r:embed="rId5"/>
                <a:stretch>
                  <a:fillRect/>
                </a:stretch>
              </a:blipFill>
            </p:spPr>
            <p:txBody>
              <a:bodyPr/>
              <a:lstStyle/>
              <a:p>
                <a:r>
                  <a:rPr lang="zh-CN" altLang="en-US">
                    <a:noFill/>
                  </a:rPr>
                  <a:t> </a:t>
                </a:r>
              </a:p>
            </p:txBody>
          </p:sp>
        </mc:Fallback>
      </mc:AlternateContent>
      <p:sp>
        <p:nvSpPr>
          <p:cNvPr id="16" name="线形标注 1(带边框和强调线) 15"/>
          <p:cNvSpPr/>
          <p:nvPr/>
        </p:nvSpPr>
        <p:spPr>
          <a:xfrm>
            <a:off x="5683812" y="4878223"/>
            <a:ext cx="2560596" cy="612648"/>
          </a:xfrm>
          <a:prstGeom prst="accentBorderCallout1">
            <a:avLst>
              <a:gd name="adj1" fmla="val 18750"/>
              <a:gd name="adj2" fmla="val -8333"/>
              <a:gd name="adj3" fmla="val -108141"/>
              <a:gd name="adj4" fmla="val -4422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连续值</a:t>
            </a:r>
            <a:endParaRPr lang="zh-CN" altLang="en-US" dirty="0"/>
          </a:p>
        </p:txBody>
      </p:sp>
      <p:sp>
        <p:nvSpPr>
          <p:cNvPr id="13" name="标题 1"/>
          <p:cNvSpPr>
            <a:spLocks noGrp="1"/>
          </p:cNvSpPr>
          <p:nvPr>
            <p:ph type="title"/>
          </p:nvPr>
        </p:nvSpPr>
        <p:spPr>
          <a:xfrm>
            <a:off x="768096" y="585216"/>
            <a:ext cx="7290054" cy="1499616"/>
          </a:xfrm>
        </p:spPr>
        <p:txBody>
          <a:bodyPr>
            <a:normAutofit/>
          </a:bodyPr>
          <a:lstStyle/>
          <a:p>
            <a:pPr>
              <a:lnSpc>
                <a:spcPct val="100000"/>
              </a:lnSpc>
            </a:pPr>
            <a:r>
              <a:rPr lang="zh-CN" altLang="en-US" dirty="0" smtClean="0"/>
              <a:t>基于关键词位置的</a:t>
            </a:r>
            <a:r>
              <a:rPr lang="en-US" altLang="zh-CN" dirty="0" smtClean="0"/>
              <a:t/>
            </a:r>
            <a:br>
              <a:rPr lang="en-US" altLang="zh-CN" dirty="0" smtClean="0"/>
            </a:br>
            <a:r>
              <a:rPr lang="zh-CN" altLang="en-US" dirty="0" smtClean="0"/>
              <a:t>页面主题相关度计算算法</a:t>
            </a:r>
            <a:endParaRPr lang="zh-CN" altLang="en-US" dirty="0"/>
          </a:p>
        </p:txBody>
      </p:sp>
    </p:spTree>
    <p:extLst>
      <p:ext uri="{BB962C8B-B14F-4D97-AF65-F5344CB8AC3E}">
        <p14:creationId xmlns:p14="http://schemas.microsoft.com/office/powerpoint/2010/main" val="18864553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zh-CN" altLang="en-US" dirty="0"/>
              <a:t>描述</a:t>
            </a: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3922124837"/>
                  </p:ext>
                </p:extLst>
              </p:nvPr>
            </p:nvGraphicFramePr>
            <p:xfrm>
              <a:off x="397818" y="1844824"/>
              <a:ext cx="8460432" cy="4504303"/>
            </p:xfrm>
            <a:graphic>
              <a:graphicData uri="http://schemas.openxmlformats.org/drawingml/2006/table">
                <a:tbl>
                  <a:tblPr firstCol="1">
                    <a:tableStyleId>{2A488322-F2BA-4B5B-9748-0D474271808F}</a:tableStyleId>
                  </a:tblPr>
                  <a:tblGrid>
                    <a:gridCol w="1295742"/>
                    <a:gridCol w="7164690"/>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权值因子</a:t>
                          </a:r>
                          <a:r>
                            <a:rPr lang="en-US" altLang="zh-CN" dirty="0" smtClean="0"/>
                            <a:t>α</a:t>
                          </a:r>
                          <a:r>
                            <a:rPr lang="zh-CN" altLang="en-US" dirty="0" smtClean="0"/>
                            <a:t>、权值因子</a:t>
                          </a:r>
                          <a:r>
                            <a:rPr lang="en-US" altLang="zh-CN" dirty="0" smtClean="0"/>
                            <a:t>β</a:t>
                          </a:r>
                          <a:r>
                            <a:rPr lang="zh-CN" altLang="en-US" dirty="0" smtClean="0"/>
                            <a:t>、主题关键词、网页</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solidFill>
                          <a:schemeClr val="bg1"/>
                        </a:solidFill>
                      </a:tcPr>
                    </a:tc>
                  </a:tr>
                  <a:tr h="549061">
                    <a:tc>
                      <a:txBody>
                        <a:bodyPr/>
                        <a:lstStyle/>
                        <a:p>
                          <a:pPr algn="ctr"/>
                          <a:r>
                            <a:rPr lang="zh-CN" altLang="en-US" dirty="0" smtClean="0"/>
                            <a:t>分词</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对网页中的标题和锚文本分词</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标题主题相关度</a:t>
                          </a:r>
                        </a:p>
                      </a:txBody>
                      <a:tcPr anchor="ct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i="1" smtClean="0">
                                        <a:latin typeface="Cambria Math" panose="02040503050406030204" pitchFamily="18" charset="0"/>
                                      </a:rPr>
                                    </m:ctrlPr>
                                  </m:sSubPr>
                                  <m:e>
                                    <m:r>
                                      <a:rPr lang="zh-CN" altLang="en-US" sz="1800">
                                        <a:latin typeface="Cambria Math" panose="02040503050406030204" pitchFamily="18" charset="0"/>
                                      </a:rPr>
                                      <m:t>𝑤</m:t>
                                    </m:r>
                                  </m:e>
                                  <m:sub>
                                    <m:r>
                                      <a:rPr lang="zh-CN" altLang="en-US" sz="1800">
                                        <a:latin typeface="Cambria Math" panose="02040503050406030204" pitchFamily="18" charset="0"/>
                                      </a:rPr>
                                      <m:t>𝑡</m:t>
                                    </m:r>
                                  </m:sub>
                                </m:sSub>
                                <m:r>
                                  <a:rPr lang="zh-CN" altLang="en-US" sz="1800">
                                    <a:latin typeface="Cambria Math" panose="02040503050406030204" pitchFamily="18" charset="0"/>
                                  </a:rPr>
                                  <m:t>= </m:t>
                                </m:r>
                                <m:f>
                                  <m:fPr>
                                    <m:ctrlPr>
                                      <a:rPr lang="zh-CN" altLang="en-US" sz="1800" i="1">
                                        <a:latin typeface="Cambria Math" panose="02040503050406030204" pitchFamily="18" charset="0"/>
                                      </a:rPr>
                                    </m:ctrlPr>
                                  </m:fPr>
                                  <m:num>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𝑁</m:t>
                                        </m:r>
                                      </m:e>
                                      <m:sub>
                                        <m:r>
                                          <a:rPr lang="zh-CN" altLang="en-US" sz="1800">
                                            <a:latin typeface="Cambria Math" panose="02040503050406030204" pitchFamily="18" charset="0"/>
                                          </a:rPr>
                                          <m:t>𝑡</m:t>
                                        </m:r>
                                      </m:sub>
                                    </m:sSub>
                                  </m:num>
                                  <m:den>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𝑆</m:t>
                                        </m:r>
                                      </m:e>
                                      <m:sub>
                                        <m:r>
                                          <a:rPr lang="zh-CN" altLang="en-US" sz="1800">
                                            <a:latin typeface="Cambria Math" panose="02040503050406030204" pitchFamily="18" charset="0"/>
                                          </a:rPr>
                                          <m:t>𝑡</m:t>
                                        </m:r>
                                      </m:sub>
                                    </m:sSub>
                                  </m:den>
                                </m:f>
                                <m:r>
                                  <a:rPr lang="en-US" altLang="zh-CN" sz="1800" b="0" i="0" smtClean="0">
                                    <a:latin typeface="Cambria Math" panose="02040503050406030204" pitchFamily="18" charset="0"/>
                                  </a:rPr>
                                  <m:t> </m:t>
                                </m:r>
                                <m:r>
                                  <a:rPr lang="zh-CN" altLang="en-US" sz="1800" b="0" i="1" smtClean="0">
                                    <a:latin typeface="Cambria Math" panose="02040503050406030204" pitchFamily="18" charset="0"/>
                                  </a:rPr>
                                  <m:t>，主题关键词在标题中出现的次数除以标题分词后的个数</m:t>
                                </m:r>
                              </m:oMath>
                            </m:oMathPara>
                          </a14:m>
                          <a:endParaRPr lang="zh-CN" altLang="en-US" dirty="0"/>
                        </a:p>
                      </a:txBody>
                      <a:tcPr anchor="ctr">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锚文本主题相关度</a:t>
                          </a:r>
                        </a:p>
                      </a:txBody>
                      <a:tcPr anchor="ct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i="1" smtClean="0">
                                        <a:latin typeface="Cambria Math" panose="02040503050406030204" pitchFamily="18" charset="0"/>
                                      </a:rPr>
                                    </m:ctrlPr>
                                  </m:sSubPr>
                                  <m:e>
                                    <m:r>
                                      <a:rPr lang="zh-CN" altLang="en-US" sz="1800">
                                        <a:latin typeface="Cambria Math" panose="02040503050406030204" pitchFamily="18" charset="0"/>
                                      </a:rPr>
                                      <m:t>𝑤</m:t>
                                    </m:r>
                                  </m:e>
                                  <m:sub>
                                    <m:r>
                                      <a:rPr lang="zh-CN" altLang="en-US" sz="1800">
                                        <a:latin typeface="Cambria Math" panose="02040503050406030204" pitchFamily="18" charset="0"/>
                                      </a:rPr>
                                      <m:t>𝑙</m:t>
                                    </m:r>
                                  </m:sub>
                                </m:sSub>
                                <m:r>
                                  <a:rPr lang="zh-CN" altLang="en-US" sz="1800">
                                    <a:latin typeface="Cambria Math" panose="02040503050406030204" pitchFamily="18" charset="0"/>
                                  </a:rPr>
                                  <m:t>= </m:t>
                                </m:r>
                                <m:r>
                                  <a:rPr lang="zh-CN" altLang="en-US" sz="1800">
                                    <a:latin typeface="Cambria Math" panose="02040503050406030204" pitchFamily="18" charset="0"/>
                                  </a:rPr>
                                  <m:t>𝛼</m:t>
                                </m:r>
                                <m:f>
                                  <m:fPr>
                                    <m:ctrlPr>
                                      <a:rPr lang="zh-CN" altLang="en-US" sz="1800" i="1">
                                        <a:latin typeface="Cambria Math" panose="02040503050406030204" pitchFamily="18" charset="0"/>
                                      </a:rPr>
                                    </m:ctrlPr>
                                  </m:fPr>
                                  <m:num>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𝑁</m:t>
                                        </m:r>
                                      </m:e>
                                      <m:sub>
                                        <m:r>
                                          <a:rPr lang="zh-CN" altLang="en-US" sz="1800">
                                            <a:latin typeface="Cambria Math" panose="02040503050406030204" pitchFamily="18" charset="0"/>
                                          </a:rPr>
                                          <m:t>𝑙</m:t>
                                        </m:r>
                                      </m:sub>
                                    </m:sSub>
                                  </m:num>
                                  <m:den>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𝑆</m:t>
                                        </m:r>
                                      </m:e>
                                      <m:sub>
                                        <m:r>
                                          <a:rPr lang="zh-CN" altLang="en-US" sz="1800">
                                            <a:latin typeface="Cambria Math" panose="02040503050406030204" pitchFamily="18" charset="0"/>
                                          </a:rPr>
                                          <m:t>𝑙</m:t>
                                        </m:r>
                                      </m:sub>
                                    </m:sSub>
                                  </m:den>
                                </m:f>
                                <m:r>
                                  <a:rPr lang="zh-CN" altLang="en-US" sz="1800" i="1" smtClean="0">
                                    <a:latin typeface="Cambria Math" panose="02040503050406030204" pitchFamily="18" charset="0"/>
                                  </a:rPr>
                                  <m:t>，</m:t>
                                </m:r>
                                <m:r>
                                  <a:rPr lang="zh-CN" altLang="en-US" sz="1800" b="0" i="1" smtClean="0">
                                    <a:latin typeface="Cambria Math" panose="02040503050406030204" pitchFamily="18" charset="0"/>
                                  </a:rPr>
                                  <m:t>主题关键词在锚文本中出现的次数除以锚文本分词后的</m:t>
                                </m:r>
                              </m:oMath>
                            </m:oMathPara>
                          </a14:m>
                          <a:endParaRPr lang="en-US" altLang="zh-CN" sz="1800" b="0" i="1" dirty="0" smtClean="0">
                            <a:latin typeface="Cambria Math" panose="02040503050406030204" pitchFamily="18" charset="0"/>
                          </a:endParaRPr>
                        </a:p>
                        <a:p>
                          <a:pPr algn="l"/>
                          <a14:m>
                            <m:oMath xmlns:m="http://schemas.openxmlformats.org/officeDocument/2006/math">
                              <m:r>
                                <a:rPr lang="zh-CN" altLang="en-US" sz="1800" b="0" i="1" smtClean="0">
                                  <a:latin typeface="Cambria Math" panose="02040503050406030204" pitchFamily="18" charset="0"/>
                                </a:rPr>
                                <m:t>个数</m:t>
                              </m:r>
                            </m:oMath>
                          </a14:m>
                          <a:r>
                            <a:rPr lang="zh-CN" altLang="en-US" dirty="0" smtClean="0"/>
                            <a:t>，再乘以权值</a:t>
                          </a:r>
                          <a14:m>
                            <m:oMath xmlns:m="http://schemas.openxmlformats.org/officeDocument/2006/math">
                              <m:r>
                                <a:rPr lang="zh-CN" altLang="en-US" sz="1800" smtClean="0">
                                  <a:latin typeface="Cambria Math" panose="02040503050406030204" pitchFamily="18" charset="0"/>
                                </a:rPr>
                                <m:t>𝛼</m:t>
                              </m:r>
                            </m:oMath>
                          </a14:m>
                          <a:endParaRPr lang="zh-CN" altLang="en-US" dirty="0"/>
                        </a:p>
                      </a:txBody>
                      <a:tcPr anchor="ctr">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关键词主题相关度</a:t>
                          </a:r>
                        </a:p>
                      </a:txBody>
                      <a:tcPr anchor="ctr"/>
                    </a:tc>
                    <a:tc>
                      <a:txBody>
                        <a:bodyPr/>
                        <a:lstStyle/>
                        <a:p>
                          <a:pPr algn="l"/>
                          <a14:m>
                            <m:oMath xmlns:m="http://schemas.openxmlformats.org/officeDocument/2006/math">
                              <m:sSub>
                                <m:sSubPr>
                                  <m:ctrlPr>
                                    <a:rPr lang="zh-CN" altLang="zh-CN" sz="1800" i="1" smtClean="0">
                                      <a:effectLst/>
                                      <a:latin typeface="Cambria Math" panose="02040503050406030204" pitchFamily="18" charset="0"/>
                                    </a:rPr>
                                  </m:ctrlPr>
                                </m:sSubPr>
                                <m:e>
                                  <m:r>
                                    <a:rPr lang="en-US" altLang="zh-CN" sz="1800">
                                      <a:effectLst/>
                                      <a:latin typeface="Cambria Math" panose="02040503050406030204" pitchFamily="18" charset="0"/>
                                    </a:rPr>
                                    <m:t>𝑤</m:t>
                                  </m:r>
                                </m:e>
                                <m:sub>
                                  <m:r>
                                    <a:rPr lang="en-US" altLang="zh-CN" sz="1800">
                                      <a:effectLst/>
                                      <a:latin typeface="Cambria Math" panose="02040503050406030204" pitchFamily="18" charset="0"/>
                                    </a:rPr>
                                    <m:t>𝑘</m:t>
                                  </m:r>
                                </m:sub>
                              </m:sSub>
                              <m:r>
                                <a:rPr lang="en-US" altLang="zh-CN" sz="1800">
                                  <a:effectLst/>
                                  <a:latin typeface="Cambria Math" panose="02040503050406030204" pitchFamily="18" charset="0"/>
                                </a:rPr>
                                <m:t>= </m:t>
                              </m:r>
                              <m:r>
                                <a:rPr lang="en-US" altLang="zh-CN" sz="1800">
                                  <a:effectLst/>
                                  <a:latin typeface="Cambria Math" panose="02040503050406030204" pitchFamily="18" charset="0"/>
                                </a:rPr>
                                <m:t>𝛽</m:t>
                              </m:r>
                              <m:sSub>
                                <m:sSubPr>
                                  <m:ctrlPr>
                                    <a:rPr lang="zh-CN" altLang="zh-CN" sz="1800" i="1">
                                      <a:effectLst/>
                                      <a:latin typeface="Cambria Math" panose="02040503050406030204" pitchFamily="18" charset="0"/>
                                    </a:rPr>
                                  </m:ctrlPr>
                                </m:sSubPr>
                                <m:e>
                                  <m:r>
                                    <a:rPr lang="en-US" altLang="zh-CN" sz="1800">
                                      <a:effectLst/>
                                      <a:latin typeface="Cambria Math" panose="02040503050406030204" pitchFamily="18" charset="0"/>
                                    </a:rPr>
                                    <m:t>𝐵</m:t>
                                  </m:r>
                                </m:e>
                                <m:sub>
                                  <m:r>
                                    <a:rPr lang="en-US" altLang="zh-CN" sz="1800">
                                      <a:effectLst/>
                                      <a:latin typeface="Cambria Math" panose="02040503050406030204" pitchFamily="18" charset="0"/>
                                    </a:rPr>
                                    <m:t>𝑘</m:t>
                                  </m:r>
                                </m:sub>
                              </m:sSub>
                            </m:oMath>
                          </a14:m>
                          <a:r>
                            <a:rPr lang="zh-CN" altLang="en-US" dirty="0" smtClean="0"/>
                            <a:t> ，</a:t>
                          </a:r>
                          <a14:m>
                            <m:oMath xmlns:m="http://schemas.openxmlformats.org/officeDocument/2006/math">
                              <m:r>
                                <a:rPr lang="zh-CN" altLang="en-US" sz="1800" b="0" i="1" smtClean="0">
                                  <a:latin typeface="Cambria Math" panose="02040503050406030204" pitchFamily="18" charset="0"/>
                                </a:rPr>
                                <m:t>主题关键词是否出现在关键词，是为</m:t>
                              </m:r>
                              <m:r>
                                <a:rPr lang="en-US" altLang="zh-CN" sz="1800" b="0" i="1" smtClean="0">
                                  <a:latin typeface="Cambria Math" panose="02040503050406030204" pitchFamily="18" charset="0"/>
                                </a:rPr>
                                <m:t>1</m:t>
                              </m:r>
                              <m:r>
                                <a:rPr lang="zh-CN" altLang="en-US" sz="1800" b="0" i="1" smtClean="0">
                                  <a:latin typeface="Cambria Math" panose="02040503050406030204" pitchFamily="18" charset="0"/>
                                </a:rPr>
                                <m:t>，不是为</m:t>
                              </m:r>
                              <m:r>
                                <a:rPr lang="en-US" altLang="zh-CN" sz="1800" b="0" i="1" smtClean="0">
                                  <a:latin typeface="Cambria Math" panose="02040503050406030204" pitchFamily="18" charset="0"/>
                                </a:rPr>
                                <m:t>0</m:t>
                              </m:r>
                              <m:r>
                                <a:rPr lang="zh-CN" altLang="en-US" sz="1800" b="0" i="1" smtClean="0">
                                  <a:latin typeface="Cambria Math" panose="02040503050406030204" pitchFamily="18" charset="0"/>
                                </a:rPr>
                                <m:t>，再</m:t>
                              </m:r>
                            </m:oMath>
                          </a14:m>
                          <a:endParaRPr lang="en-US" altLang="zh-CN" dirty="0" smtClean="0"/>
                        </a:p>
                        <a:p>
                          <a:pPr algn="l"/>
                          <a:r>
                            <a:rPr lang="zh-CN" altLang="en-US" dirty="0" smtClean="0"/>
                            <a:t>乘以权值</a:t>
                          </a:r>
                          <a14:m>
                            <m:oMath xmlns:m="http://schemas.openxmlformats.org/officeDocument/2006/math">
                              <m:r>
                                <a:rPr lang="en-US" altLang="zh-CN" sz="1800" smtClean="0">
                                  <a:effectLst/>
                                  <a:latin typeface="Cambria Math" panose="02040503050406030204" pitchFamily="18" charset="0"/>
                                </a:rPr>
                                <m:t>𝛽</m:t>
                              </m:r>
                            </m:oMath>
                          </a14:m>
                          <a:endParaRPr lang="zh-CN" altLang="en-US" dirty="0"/>
                        </a:p>
                      </a:txBody>
                      <a:tcPr anchor="ctr">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页面主题相关度</a:t>
                          </a:r>
                          <a:endParaRPr lang="zh-CN" altLang="en-US" sz="1800" b="1" kern="1200" dirty="0">
                            <a:solidFill>
                              <a:schemeClr val="lt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i="1" smtClean="0">
                                        <a:latin typeface="Cambria Math" panose="02040503050406030204" pitchFamily="18" charset="0"/>
                                      </a:rPr>
                                    </m:ctrlPr>
                                  </m:sSubPr>
                                  <m:e>
                                    <m:r>
                                      <a:rPr lang="zh-CN" altLang="en-US" sz="1800" smtClean="0">
                                        <a:latin typeface="Cambria Math" panose="02040503050406030204" pitchFamily="18" charset="0"/>
                                      </a:rPr>
                                      <m:t>𝑤</m:t>
                                    </m:r>
                                    <m:r>
                                      <a:rPr lang="en-US" altLang="zh-CN" sz="1800" b="0" i="1" smtClean="0">
                                        <a:latin typeface="Cambria Math" panose="02040503050406030204" pitchFamily="18" charset="0"/>
                                      </a:rPr>
                                      <m:t>=</m:t>
                                    </m:r>
                                    <m:r>
                                      <a:rPr lang="zh-CN" altLang="en-US" sz="1800">
                                        <a:latin typeface="Cambria Math" panose="02040503050406030204" pitchFamily="18" charset="0"/>
                                      </a:rPr>
                                      <m:t>𝑤</m:t>
                                    </m:r>
                                  </m:e>
                                  <m:sub>
                                    <m:r>
                                      <a:rPr lang="zh-CN" altLang="en-US" sz="1800">
                                        <a:latin typeface="Cambria Math" panose="02040503050406030204" pitchFamily="18" charset="0"/>
                                      </a:rPr>
                                      <m:t>𝑡</m:t>
                                    </m:r>
                                  </m:sub>
                                </m:sSub>
                                <m:r>
                                  <a:rPr lang="en-US" altLang="zh-CN" sz="1800" smtClean="0">
                                    <a:latin typeface="Cambria Math" panose="02040503050406030204" pitchFamily="18" charset="0"/>
                                  </a:rPr>
                                  <m:t>+</m:t>
                                </m:r>
                                <m:sSub>
                                  <m:sSubPr>
                                    <m:ctrlPr>
                                      <a:rPr lang="zh-CN" altLang="en-US" sz="1800" i="1" smtClean="0">
                                        <a:latin typeface="Cambria Math" panose="02040503050406030204" pitchFamily="18" charset="0"/>
                                      </a:rPr>
                                    </m:ctrlPr>
                                  </m:sSubPr>
                                  <m:e>
                                    <m:r>
                                      <a:rPr lang="zh-CN" altLang="en-US" sz="1800">
                                        <a:latin typeface="Cambria Math" panose="02040503050406030204" pitchFamily="18" charset="0"/>
                                      </a:rPr>
                                      <m:t>𝑤</m:t>
                                    </m:r>
                                  </m:e>
                                  <m:sub>
                                    <m:r>
                                      <a:rPr lang="zh-CN" altLang="en-US" sz="1800">
                                        <a:latin typeface="Cambria Math" panose="02040503050406030204" pitchFamily="18" charset="0"/>
                                      </a:rPr>
                                      <m:t>𝑙</m:t>
                                    </m:r>
                                  </m:sub>
                                </m:sSub>
                                <m:r>
                                  <a:rPr lang="en-US" altLang="zh-CN" sz="1800" smtClean="0">
                                    <a:latin typeface="Cambria Math" panose="02040503050406030204" pitchFamily="18" charset="0"/>
                                  </a:rPr>
                                  <m:t>+</m:t>
                                </m:r>
                                <m:sSub>
                                  <m:sSubPr>
                                    <m:ctrlPr>
                                      <a:rPr lang="zh-CN" altLang="zh-CN" sz="1800" i="1" smtClean="0">
                                        <a:effectLst/>
                                        <a:latin typeface="Cambria Math" panose="02040503050406030204" pitchFamily="18" charset="0"/>
                                      </a:rPr>
                                    </m:ctrlPr>
                                  </m:sSubPr>
                                  <m:e>
                                    <m:r>
                                      <a:rPr lang="en-US" altLang="zh-CN" sz="1800">
                                        <a:effectLst/>
                                        <a:latin typeface="Cambria Math" panose="02040503050406030204" pitchFamily="18" charset="0"/>
                                      </a:rPr>
                                      <m:t>𝑤</m:t>
                                    </m:r>
                                  </m:e>
                                  <m:sub>
                                    <m:r>
                                      <a:rPr lang="en-US" altLang="zh-CN" sz="1800">
                                        <a:effectLst/>
                                        <a:latin typeface="Cambria Math" panose="02040503050406030204" pitchFamily="18" charset="0"/>
                                      </a:rPr>
                                      <m:t>𝑘</m:t>
                                    </m:r>
                                  </m:sub>
                                </m:sSub>
                              </m:oMath>
                            </m:oMathPara>
                          </a14:m>
                          <a:endParaRPr lang="zh-CN" altLang="en-US" dirty="0"/>
                        </a:p>
                      </a:txBody>
                      <a:tcPr anchor="ctr">
                        <a:lnB w="12700" cap="flat" cmpd="sng" algn="ctr">
                          <a:solidFill>
                            <a:schemeClr val="tx1"/>
                          </a:solidFill>
                          <a:prstDash val="solid"/>
                          <a:round/>
                          <a:headEnd type="none" w="med" len="med"/>
                          <a:tailEnd type="none" w="med" len="med"/>
                        </a:lnB>
                        <a:solidFill>
                          <a:schemeClr val="bg1"/>
                        </a:solidFill>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zh-CN" sz="1800" kern="1200" dirty="0" smtClean="0">
                              <a:effectLst/>
                            </a:rPr>
                            <a:t>网页的主题相关度</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922124837"/>
                  </p:ext>
                </p:extLst>
              </p:nvPr>
            </p:nvGraphicFramePr>
            <p:xfrm>
              <a:off x="397818" y="1844824"/>
              <a:ext cx="8460432" cy="4504303"/>
            </p:xfrm>
            <a:graphic>
              <a:graphicData uri="http://schemas.openxmlformats.org/drawingml/2006/table">
                <a:tbl>
                  <a:tblPr firstCol="1">
                    <a:tableStyleId>{2A488322-F2BA-4B5B-9748-0D474271808F}</a:tableStyleId>
                  </a:tblPr>
                  <a:tblGrid>
                    <a:gridCol w="1295742"/>
                    <a:gridCol w="7164690"/>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权值因子</a:t>
                          </a:r>
                          <a:r>
                            <a:rPr lang="en-US" altLang="zh-CN" dirty="0" smtClean="0"/>
                            <a:t>α</a:t>
                          </a:r>
                          <a:r>
                            <a:rPr lang="zh-CN" altLang="en-US" dirty="0" smtClean="0"/>
                            <a:t>、权值因子</a:t>
                          </a:r>
                          <a:r>
                            <a:rPr lang="en-US" altLang="zh-CN" dirty="0" smtClean="0"/>
                            <a:t>β</a:t>
                          </a:r>
                          <a:r>
                            <a:rPr lang="zh-CN" altLang="en-US" dirty="0" smtClean="0"/>
                            <a:t>、主题关键词、网页</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solidFill>
                          <a:schemeClr val="bg1"/>
                        </a:solidFill>
                      </a:tcPr>
                    </a:tc>
                  </a:tr>
                  <a:tr h="549061">
                    <a:tc>
                      <a:txBody>
                        <a:bodyPr/>
                        <a:lstStyle/>
                        <a:p>
                          <a:pPr algn="ctr"/>
                          <a:r>
                            <a:rPr lang="zh-CN" altLang="en-US" dirty="0" smtClean="0"/>
                            <a:t>分词</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对网页中的标题和锚文本分词</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r h="651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标题主题相关度</a:t>
                          </a:r>
                          <a:endParaRPr lang="zh-CN" altLang="en-US" dirty="0" smtClean="0"/>
                        </a:p>
                      </a:txBody>
                      <a:tcPr anchor="ctr"/>
                    </a:tc>
                    <a:tc>
                      <a:txBody>
                        <a:bodyPr/>
                        <a:lstStyle/>
                        <a:p>
                          <a:endParaRPr lang="zh-CN"/>
                        </a:p>
                      </a:txBody>
                      <a:tcPr anchor="ctr">
                        <a:blipFill rotWithShape="0">
                          <a:blip r:embed="rId3"/>
                          <a:stretch>
                            <a:fillRect l="-18112" t="-170093" r="-170" b="-425234"/>
                          </a:stretch>
                        </a:blipFill>
                      </a:tcPr>
                    </a:tc>
                  </a:tr>
                  <a:tr h="925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锚文本主题</a:t>
                          </a:r>
                          <a:r>
                            <a:rPr lang="zh-CN" altLang="en-US" dirty="0" smtClean="0"/>
                            <a:t>相关</a:t>
                          </a:r>
                          <a:r>
                            <a:rPr lang="zh-CN" altLang="en-US" dirty="0" smtClean="0"/>
                            <a:t>度</a:t>
                          </a:r>
                          <a:endParaRPr lang="zh-CN" altLang="en-US" dirty="0" smtClean="0"/>
                        </a:p>
                      </a:txBody>
                      <a:tcPr anchor="ctr"/>
                    </a:tc>
                    <a:tc>
                      <a:txBody>
                        <a:bodyPr/>
                        <a:lstStyle/>
                        <a:p>
                          <a:endParaRPr lang="zh-CN"/>
                        </a:p>
                      </a:txBody>
                      <a:tcPr anchor="ctr">
                        <a:blipFill rotWithShape="0">
                          <a:blip r:embed="rId3"/>
                          <a:stretch>
                            <a:fillRect l="-18112" t="-190132" r="-170" b="-199342"/>
                          </a:stretch>
                        </a:blipFill>
                      </a:tcP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关键词主题相关</a:t>
                          </a:r>
                          <a:r>
                            <a:rPr lang="zh-CN" altLang="en-US" sz="1800" b="1" kern="1200" dirty="0" smtClean="0">
                              <a:solidFill>
                                <a:schemeClr val="lt1"/>
                              </a:solidFill>
                              <a:latin typeface="+mn-lt"/>
                              <a:ea typeface="+mn-ea"/>
                              <a:cs typeface="+mn-cs"/>
                            </a:rPr>
                            <a:t>度</a:t>
                          </a:r>
                          <a:endParaRPr lang="zh-CN" altLang="en-US" sz="1800" b="1" kern="1200" dirty="0" smtClean="0">
                            <a:solidFill>
                              <a:schemeClr val="lt1"/>
                            </a:solidFill>
                            <a:latin typeface="+mn-lt"/>
                            <a:ea typeface="+mn-ea"/>
                            <a:cs typeface="+mn-cs"/>
                          </a:endParaRPr>
                        </a:p>
                      </a:txBody>
                      <a:tcPr anchor="ctr"/>
                    </a:tc>
                    <a:tc>
                      <a:txBody>
                        <a:bodyPr/>
                        <a:lstStyle/>
                        <a:p>
                          <a:endParaRPr lang="zh-CN"/>
                        </a:p>
                      </a:txBody>
                      <a:tcPr anchor="ctr">
                        <a:blipFill rotWithShape="0">
                          <a:blip r:embed="rId3"/>
                          <a:stretch>
                            <a:fillRect l="-18112" t="-416038" r="-170" b="-185849"/>
                          </a:stretch>
                        </a:blipFill>
                      </a:tcP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页面主题相关度</a:t>
                          </a:r>
                          <a:endParaRPr lang="zh-CN" altLang="en-US" sz="1800" b="1" kern="1200" dirty="0">
                            <a:solidFill>
                              <a:schemeClr val="lt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18112" t="-520952" r="-170" b="-87619"/>
                          </a:stretch>
                        </a:blipFill>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zh-CN" sz="1800" kern="1200" dirty="0" smtClean="0">
                              <a:effectLst/>
                            </a:rPr>
                            <a:t>网页的主题相关度</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bl>
              </a:graphicData>
            </a:graphic>
          </p:graphicFrame>
        </mc:Fallback>
      </mc:AlternateContent>
      <p:sp>
        <p:nvSpPr>
          <p:cNvPr id="3" name="矩形 2"/>
          <p:cNvSpPr/>
          <p:nvPr/>
        </p:nvSpPr>
        <p:spPr>
          <a:xfrm>
            <a:off x="1691680" y="2924944"/>
            <a:ext cx="7166569" cy="23042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76200">
                <a:solidFill>
                  <a:schemeClr val="tx1"/>
                </a:solidFill>
              </a:ln>
            </a:endParaRPr>
          </a:p>
        </p:txBody>
      </p:sp>
    </p:spTree>
    <p:extLst>
      <p:ext uri="{BB962C8B-B14F-4D97-AF65-F5344CB8AC3E}">
        <p14:creationId xmlns:p14="http://schemas.microsoft.com/office/powerpoint/2010/main" val="135122891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实验评价参数</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3010015" y="2666413"/>
                <a:ext cx="3095142" cy="451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𝑃𝑟𝑒𝑐𝑖𝑠𝑖𝑜𝑛</m:t>
                      </m:r>
                      <m:r>
                        <a:rPr lang="zh-CN" altLang="en-US" sz="2000" i="0">
                          <a:latin typeface="Cambria Math" panose="02040503050406030204" pitchFamily="18" charset="0"/>
                        </a:rPr>
                        <m:t>=</m:t>
                      </m:r>
                      <m:f>
                        <m:fPr>
                          <m:type m:val="skw"/>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𝑛</m:t>
                          </m:r>
                        </m:den>
                      </m:f>
                      <m:r>
                        <a:rPr lang="zh-CN" altLang="en-US" sz="2000" i="0">
                          <a:latin typeface="Cambria Math" panose="02040503050406030204" pitchFamily="18" charset="0"/>
                        </a:rPr>
                        <m:t>×100%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10015" y="2666413"/>
                <a:ext cx="3095142" cy="451534"/>
              </a:xfrm>
              <a:prstGeom prst="rect">
                <a:avLst/>
              </a:prstGeom>
              <a:blipFill rotWithShape="0">
                <a:blip r:embed="rId3"/>
                <a:stretch>
                  <a:fillRect t="-140541" b="-2148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68096" y="2131119"/>
                <a:ext cx="8090154" cy="400110"/>
              </a:xfrm>
              <a:prstGeom prst="rect">
                <a:avLst/>
              </a:prstGeom>
            </p:spPr>
            <p:txBody>
              <a:bodyPr wrap="square">
                <a:spAutoFit/>
              </a:bodyPr>
              <a:lstStyle/>
              <a:p>
                <a:r>
                  <a:rPr lang="zh-CN" altLang="zh-CN" sz="2000" b="1" dirty="0" smtClean="0">
                    <a:solidFill>
                      <a:srgbClr val="FF0000"/>
                    </a:solidFill>
                    <a:latin typeface="+mn-ea"/>
                    <a:cs typeface="Times New Roman" panose="02020603050405020304" pitchFamily="18" charset="0"/>
                  </a:rPr>
                  <a:t>查准率</a:t>
                </a:r>
                <a:r>
                  <a:rPr lang="zh-CN" altLang="en-US" sz="2000" dirty="0" smtClean="0">
                    <a:latin typeface="+mn-ea"/>
                    <a:cs typeface="Times New Roman" panose="02020603050405020304" pitchFamily="18" charset="0"/>
                  </a:rPr>
                  <a:t>（</a:t>
                </a:r>
                <a14:m>
                  <m:oMath xmlns:m="http://schemas.openxmlformats.org/officeDocument/2006/math">
                    <m:r>
                      <a:rPr lang="zh-CN" altLang="en-US" sz="2000" i="1">
                        <a:latin typeface="Cambria Math" panose="02040503050406030204" pitchFamily="18" charset="0"/>
                      </a:rPr>
                      <m:t>𝑃𝑟𝑒𝑐𝑖𝑠𝑖𝑜𝑛</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768096" y="2131119"/>
                <a:ext cx="8090154" cy="400110"/>
              </a:xfrm>
              <a:prstGeom prst="rect">
                <a:avLst/>
              </a:prstGeom>
              <a:blipFill rotWithShape="0">
                <a:blip r:embed="rId4"/>
                <a:stretch>
                  <a:fillRect l="-754" t="-12308" b="-24615"/>
                </a:stretch>
              </a:blipFill>
            </p:spPr>
            <p:txBody>
              <a:bodyPr/>
              <a:lstStyle/>
              <a:p>
                <a:r>
                  <a:rPr lang="zh-CN" altLang="en-US">
                    <a:noFill/>
                  </a:rPr>
                  <a:t> </a:t>
                </a:r>
              </a:p>
            </p:txBody>
          </p:sp>
        </mc:Fallback>
      </mc:AlternateContent>
      <p:sp>
        <p:nvSpPr>
          <p:cNvPr id="9" name="矩形 8"/>
          <p:cNvSpPr/>
          <p:nvPr/>
        </p:nvSpPr>
        <p:spPr>
          <a:xfrm>
            <a:off x="768096" y="33268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n</a:t>
            </a:r>
            <a:r>
              <a:rPr lang="zh-CN" altLang="zh-CN" sz="2000" dirty="0" smtClean="0"/>
              <a:t>为</a:t>
            </a:r>
            <a:r>
              <a:rPr lang="zh-CN" altLang="en-US" sz="2000" dirty="0" smtClean="0"/>
              <a:t>爬取的</a:t>
            </a:r>
            <a:r>
              <a:rPr lang="zh-CN" altLang="en-US" sz="2000" dirty="0"/>
              <a:t>总</a:t>
            </a:r>
            <a:r>
              <a:rPr lang="zh-CN" altLang="zh-CN" sz="2000" dirty="0" smtClean="0"/>
              <a:t>页面</a:t>
            </a:r>
            <a:r>
              <a:rPr lang="zh-CN" altLang="zh-CN" sz="2000" dirty="0"/>
              <a:t>数。</a:t>
            </a:r>
            <a:endParaRPr lang="zh-CN" altLang="en-US" sz="2000" dirty="0">
              <a:latin typeface="+mn-ea"/>
            </a:endParaRPr>
          </a:p>
        </p:txBody>
      </p:sp>
      <mc:AlternateContent xmlns:mc="http://schemas.openxmlformats.org/markup-compatibility/2006" xmlns:a14="http://schemas.microsoft.com/office/drawing/2010/main">
        <mc:Choice Requires="a14">
          <p:sp>
            <p:nvSpPr>
              <p:cNvPr id="10" name="矩形 9"/>
              <p:cNvSpPr/>
              <p:nvPr/>
            </p:nvSpPr>
            <p:spPr>
              <a:xfrm>
                <a:off x="3527271" y="4494070"/>
                <a:ext cx="2060629" cy="67666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altLang="zh-CN" sz="2000" i="1">
                          <a:latin typeface="Cambria Math" panose="02040503050406030204" pitchFamily="18" charset="0"/>
                        </a:rPr>
                        <m:t>𝐸𝑓𝑓𝑖𝑐𝑖𝑒𝑛𝑐𝑦</m:t>
                      </m:r>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𝑡</m:t>
                          </m:r>
                        </m:den>
                      </m:f>
                      <m:r>
                        <a:rPr lang="zh-CN" altLang="en-US" sz="2000" i="0">
                          <a:latin typeface="Cambria Math" panose="02040503050406030204" pitchFamily="18" charset="0"/>
                        </a:rPr>
                        <m:t> </m:t>
                      </m:r>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3527271" y="4494070"/>
                <a:ext cx="2060629" cy="67666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68096" y="4026074"/>
                <a:ext cx="8090154" cy="400110"/>
              </a:xfrm>
              <a:prstGeom prst="rect">
                <a:avLst/>
              </a:prstGeom>
            </p:spPr>
            <p:txBody>
              <a:bodyPr wrap="square">
                <a:spAutoFit/>
              </a:bodyPr>
              <a:lstStyle/>
              <a:p>
                <a:r>
                  <a:rPr lang="zh-CN" altLang="en-US" sz="2000" b="1" dirty="0" smtClean="0">
                    <a:solidFill>
                      <a:srgbClr val="FF0000"/>
                    </a:solidFill>
                    <a:latin typeface="+mn-ea"/>
                    <a:cs typeface="Times New Roman" panose="02020603050405020304" pitchFamily="18" charset="0"/>
                  </a:rPr>
                  <a:t>算法</a:t>
                </a:r>
                <a:r>
                  <a:rPr lang="zh-CN" altLang="en-US" sz="2000" b="1" dirty="0">
                    <a:solidFill>
                      <a:srgbClr val="FF0000"/>
                    </a:solidFill>
                    <a:latin typeface="+mn-ea"/>
                    <a:cs typeface="Times New Roman" panose="02020603050405020304" pitchFamily="18" charset="0"/>
                  </a:rPr>
                  <a:t>效率</a:t>
                </a:r>
                <a:r>
                  <a:rPr lang="zh-CN" altLang="en-US" sz="2000" dirty="0" smtClean="0">
                    <a:latin typeface="+mn-ea"/>
                    <a:cs typeface="Times New Roman" panose="02020603050405020304" pitchFamily="18" charset="0"/>
                  </a:rPr>
                  <a:t>（</a:t>
                </a:r>
                <a14:m>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Efficiency</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11" name="矩形 10"/>
              <p:cNvSpPr>
                <a:spLocks noRot="1" noChangeAspect="1" noMove="1" noResize="1" noEditPoints="1" noAdjustHandles="1" noChangeArrowheads="1" noChangeShapeType="1" noTextEdit="1"/>
              </p:cNvSpPr>
              <p:nvPr/>
            </p:nvSpPr>
            <p:spPr>
              <a:xfrm>
                <a:off x="768096" y="4026074"/>
                <a:ext cx="8090154" cy="400110"/>
              </a:xfrm>
              <a:prstGeom prst="rect">
                <a:avLst/>
              </a:prstGeom>
              <a:blipFill rotWithShape="0">
                <a:blip r:embed="rId6"/>
                <a:stretch>
                  <a:fillRect l="-754" t="-10606" b="-22727"/>
                </a:stretch>
              </a:blipFill>
            </p:spPr>
            <p:txBody>
              <a:bodyPr/>
              <a:lstStyle/>
              <a:p>
                <a:r>
                  <a:rPr lang="zh-CN" altLang="en-US">
                    <a:noFill/>
                  </a:rPr>
                  <a:t> </a:t>
                </a:r>
              </a:p>
            </p:txBody>
          </p:sp>
        </mc:Fallback>
      </mc:AlternateContent>
      <p:sp>
        <p:nvSpPr>
          <p:cNvPr id="12" name="矩形 11"/>
          <p:cNvSpPr/>
          <p:nvPr/>
        </p:nvSpPr>
        <p:spPr>
          <a:xfrm>
            <a:off x="711786" y="53851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t</a:t>
            </a:r>
            <a:r>
              <a:rPr lang="zh-CN" altLang="zh-CN" sz="2000" dirty="0"/>
              <a:t>为爬取页面所用的时间</a:t>
            </a:r>
            <a:r>
              <a:rPr lang="zh-CN" altLang="zh-CN" sz="2000" dirty="0" smtClean="0"/>
              <a:t>。</a:t>
            </a:r>
            <a:endParaRPr lang="zh-CN" altLang="en-US" sz="2000" dirty="0">
              <a:latin typeface="+mn-ea"/>
            </a:endParaRPr>
          </a:p>
        </p:txBody>
      </p:sp>
    </p:spTree>
    <p:extLst>
      <p:ext uri="{BB962C8B-B14F-4D97-AF65-F5344CB8AC3E}">
        <p14:creationId xmlns:p14="http://schemas.microsoft.com/office/powerpoint/2010/main" val="76765278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smtClean="0"/>
              <a:t>1</a:t>
            </a:r>
            <a:endParaRPr lang="zh-CN" altLang="en-US" dirty="0"/>
          </a:p>
        </p:txBody>
      </p:sp>
      <p:sp>
        <p:nvSpPr>
          <p:cNvPr id="5" name="内容占位符 2"/>
          <p:cNvSpPr txBox="1">
            <a:spLocks/>
          </p:cNvSpPr>
          <p:nvPr/>
        </p:nvSpPr>
        <p:spPr>
          <a:xfrm>
            <a:off x="768096" y="2276872"/>
            <a:ext cx="7764344"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a:t>
            </a:r>
            <a:r>
              <a:rPr lang="zh-CN" altLang="en-US" dirty="0"/>
              <a:t>个（</a:t>
            </a:r>
            <a:r>
              <a:rPr lang="en-US" altLang="zh-CN" dirty="0"/>
              <a:t>sports.sina.com</a:t>
            </a:r>
            <a:r>
              <a:rPr lang="zh-CN" altLang="en-US" dirty="0" smtClean="0"/>
              <a:t>）</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a:t>
            </a:r>
          </a:p>
          <a:p>
            <a:pPr>
              <a:lnSpc>
                <a:spcPct val="150000"/>
              </a:lnSpc>
            </a:pPr>
            <a:r>
              <a:rPr lang="zh-CN" altLang="en-US" dirty="0" smtClean="0"/>
              <a:t>对比算法：</a:t>
            </a:r>
            <a:r>
              <a:rPr lang="en-US" altLang="zh-CN" b="1" dirty="0" smtClean="0">
                <a:solidFill>
                  <a:srgbClr val="FF0000"/>
                </a:solidFill>
              </a:rPr>
              <a:t>Fish </a:t>
            </a:r>
            <a:r>
              <a:rPr lang="en-US" altLang="zh-CN" b="1" dirty="0">
                <a:solidFill>
                  <a:srgbClr val="FF0000"/>
                </a:solidFill>
              </a:rPr>
              <a:t>Search</a:t>
            </a:r>
            <a:r>
              <a:rPr lang="zh-CN" altLang="en-US" b="1" dirty="0" smtClean="0">
                <a:solidFill>
                  <a:srgbClr val="FF0000"/>
                </a:solidFill>
              </a:rPr>
              <a:t>算法 </a:t>
            </a:r>
            <a:r>
              <a:rPr lang="zh-CN" altLang="en-US" dirty="0" smtClean="0"/>
              <a:t>、</a:t>
            </a:r>
            <a:r>
              <a:rPr lang="zh-CN" altLang="en-US" b="1" dirty="0" smtClean="0">
                <a:solidFill>
                  <a:srgbClr val="FF0000"/>
                </a:solidFill>
              </a:rPr>
              <a:t>基于</a:t>
            </a:r>
            <a:r>
              <a:rPr lang="zh-CN" altLang="en-US" b="1" dirty="0">
                <a:solidFill>
                  <a:srgbClr val="FF0000"/>
                </a:solidFill>
              </a:rPr>
              <a:t>关键词位置的</a:t>
            </a:r>
            <a:r>
              <a:rPr lang="en-US" altLang="zh-CN" b="1" dirty="0">
                <a:solidFill>
                  <a:srgbClr val="FF0000"/>
                </a:solidFill>
              </a:rPr>
              <a:t>Fish Search</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smtClean="0"/>
              <a:t>每</a:t>
            </a:r>
            <a:r>
              <a:rPr lang="zh-CN" altLang="en-US" dirty="0"/>
              <a:t>爬取</a:t>
            </a:r>
            <a:r>
              <a:rPr lang="en-US" altLang="zh-CN" dirty="0"/>
              <a:t>100</a:t>
            </a:r>
            <a:r>
              <a:rPr lang="zh-CN" altLang="en-US" dirty="0"/>
              <a:t>个页面，</a:t>
            </a:r>
            <a:r>
              <a:rPr lang="zh-CN" altLang="en-US" dirty="0" smtClean="0"/>
              <a:t>统计爬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42267435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608777900"/>
              </p:ext>
            </p:extLst>
          </p:nvPr>
        </p:nvGraphicFramePr>
        <p:xfrm>
          <a:off x="4499992" y="1844824"/>
          <a:ext cx="4644008" cy="47525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extLst>
              <p:ext uri="{D42A27DB-BD31-4B8C-83A1-F6EECF244321}">
                <p14:modId xmlns:p14="http://schemas.microsoft.com/office/powerpoint/2010/main" val="3060544393"/>
              </p:ext>
            </p:extLst>
          </p:nvPr>
        </p:nvGraphicFramePr>
        <p:xfrm>
          <a:off x="0" y="1844824"/>
          <a:ext cx="4572000" cy="46805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6009044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算法</a:t>
            </a:r>
            <a:r>
              <a:rPr lang="zh-CN" altLang="en-US" dirty="0"/>
              <a:t>效率</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71530919"/>
                  </p:ext>
                </p:extLst>
              </p:nvPr>
            </p:nvGraphicFramePr>
            <p:xfrm>
              <a:off x="179511" y="2276872"/>
              <a:ext cx="8856985" cy="2880319"/>
            </p:xfrm>
            <a:graphic>
              <a:graphicData uri="http://schemas.openxmlformats.org/drawingml/2006/table">
                <a:tbl>
                  <a:tblPr firstRow="1" firstCol="1" bandRow="1">
                    <a:tableStyleId>{0660B408-B3CF-4A94-85FC-2B1E0A45F4A2}</a:tableStyleId>
                  </a:tblPr>
                  <a:tblGrid>
                    <a:gridCol w="1872209"/>
                    <a:gridCol w="1296144"/>
                    <a:gridCol w="1944216"/>
                    <a:gridCol w="2088232"/>
                    <a:gridCol w="1656184"/>
                  </a:tblGrid>
                  <a:tr h="910062">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a:t>
                          </a:r>
                          <a:r>
                            <a:rPr lang="zh-CN" sz="1800" kern="0" baseline="0" dirty="0" smtClean="0">
                              <a:effectLst/>
                              <a:latin typeface="+mn-lt"/>
                              <a:ea typeface="+mn-ea"/>
                              <a:cs typeface="Times New Roman" panose="02020603050405020304" pitchFamily="18" charset="0"/>
                            </a:rPr>
                            <a:t>（</a:t>
                          </a:r>
                          <a:r>
                            <a:rPr lang="en-US" sz="1800" kern="0" baseline="0" dirty="0">
                              <a:effectLst/>
                              <a:latin typeface="+mn-lt"/>
                              <a:ea typeface="+mn-ea"/>
                              <a:cs typeface="Times New Roman" panose="02020603050405020304" pitchFamily="18" charset="0"/>
                            </a:rPr>
                            <a:t>min</a:t>
                          </a:r>
                          <a:r>
                            <a:rPr lang="zh-CN" sz="1800" kern="0" baseline="0" dirty="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Cambria Math" panose="02040503050406030204" pitchFamily="18" charset="0"/>
                                      <a:ea typeface="+mn-ea"/>
                                      <a:cs typeface="Times New Roman" panose="02020603050405020304" pitchFamily="18" charset="0"/>
                                    </a:rPr>
                                  </m:ctrlPr>
                                </m:fPr>
                                <m:num>
                                  <m:r>
                                    <a:rPr lang="en-US" altLang="zh-CN" sz="1800" b="1" i="1" kern="0" baseline="0" dirty="0" smtClean="0">
                                      <a:effectLst/>
                                      <a:latin typeface="Cambria Math" panose="02040503050406030204" pitchFamily="18" charset="0"/>
                                      <a:ea typeface="+mn-ea"/>
                                      <a:cs typeface="Times New Roman" panose="02020603050405020304" pitchFamily="18" charset="0"/>
                                    </a:rPr>
                                    <m:t>𝒌</m:t>
                                  </m:r>
                                </m:num>
                                <m:den>
                                  <m:r>
                                    <a:rPr lang="en-US" altLang="zh-CN" sz="1800" b="1" i="1" kern="0" baseline="0" dirty="0" smtClean="0">
                                      <a:effectLst/>
                                      <a:latin typeface="Cambria Math" panose="02040503050406030204" pitchFamily="18" charset="0"/>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90319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399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59.73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6.68</a:t>
                          </a:r>
                          <a:endParaRPr lang="zh-CN" sz="1800" kern="100" baseline="0" dirty="0">
                            <a:effectLst/>
                            <a:latin typeface="+mn-lt"/>
                            <a:ea typeface="+mn-ea"/>
                            <a:cs typeface="Times New Roman" panose="02020603050405020304" pitchFamily="18" charset="0"/>
                          </a:endParaRPr>
                        </a:p>
                      </a:txBody>
                      <a:tcPr marL="68580" marR="68580" marT="0" marB="0" anchor="ctr"/>
                    </a:tc>
                  </a:tr>
                  <a:tr h="1067059">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30.59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19.87</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71530919"/>
                  </p:ext>
                </p:extLst>
              </p:nvPr>
            </p:nvGraphicFramePr>
            <p:xfrm>
              <a:off x="179511" y="2276872"/>
              <a:ext cx="8856985" cy="2880319"/>
            </p:xfrm>
            <a:graphic>
              <a:graphicData uri="http://schemas.openxmlformats.org/drawingml/2006/table">
                <a:tbl>
                  <a:tblPr firstRow="1" firstCol="1" bandRow="1">
                    <a:tableStyleId>{0660B408-B3CF-4A94-85FC-2B1E0A45F4A2}</a:tableStyleId>
                  </a:tblPr>
                  <a:tblGrid>
                    <a:gridCol w="1872209"/>
                    <a:gridCol w="1296144"/>
                    <a:gridCol w="1944216"/>
                    <a:gridCol w="2088232"/>
                    <a:gridCol w="1656184"/>
                  </a:tblGrid>
                  <a:tr h="910062">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a:t>
                          </a:r>
                          <a:r>
                            <a:rPr lang="zh-CN" sz="1800" kern="0" baseline="0" dirty="0" smtClean="0">
                              <a:effectLst/>
                              <a:latin typeface="+mn-lt"/>
                              <a:ea typeface="+mn-ea"/>
                              <a:cs typeface="Times New Roman" panose="02020603050405020304" pitchFamily="18" charset="0"/>
                            </a:rPr>
                            <a:t>（</a:t>
                          </a:r>
                          <a:r>
                            <a:rPr lang="en-US" sz="1800" kern="0" baseline="0" dirty="0">
                              <a:effectLst/>
                              <a:latin typeface="+mn-lt"/>
                              <a:ea typeface="+mn-ea"/>
                              <a:cs typeface="Times New Roman" panose="02020603050405020304" pitchFamily="18" charset="0"/>
                            </a:rPr>
                            <a:t>min</a:t>
                          </a:r>
                          <a:r>
                            <a:rPr lang="zh-CN" sz="1800" kern="0" baseline="0" dirty="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34559" t="-16779" b="-217450"/>
                          </a:stretch>
                        </a:blipFill>
                      </a:tcPr>
                    </a:tc>
                  </a:tr>
                  <a:tr h="90319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399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59.73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6.68</a:t>
                          </a:r>
                          <a:endParaRPr lang="zh-CN" sz="1800" kern="100" baseline="0" dirty="0">
                            <a:effectLst/>
                            <a:latin typeface="+mn-lt"/>
                            <a:ea typeface="+mn-ea"/>
                            <a:cs typeface="Times New Roman" panose="02020603050405020304" pitchFamily="18" charset="0"/>
                          </a:endParaRPr>
                        </a:p>
                      </a:txBody>
                      <a:tcPr marL="68580" marR="68580" marT="0" marB="0" anchor="ctr"/>
                    </a:tc>
                  </a:tr>
                  <a:tr h="1067059">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30.59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19.87</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Fallback>
      </mc:AlternateContent>
      <p:sp>
        <p:nvSpPr>
          <p:cNvPr id="3" name="矩形 2"/>
          <p:cNvSpPr/>
          <p:nvPr/>
        </p:nvSpPr>
        <p:spPr>
          <a:xfrm>
            <a:off x="7524328" y="4293096"/>
            <a:ext cx="1333922"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73529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a:t>2</a:t>
            </a:r>
            <a:endParaRPr lang="zh-CN" altLang="en-US" dirty="0"/>
          </a:p>
        </p:txBody>
      </p:sp>
      <p:sp>
        <p:nvSpPr>
          <p:cNvPr id="5" name="内容占位符 2"/>
          <p:cNvSpPr txBox="1">
            <a:spLocks/>
          </p:cNvSpPr>
          <p:nvPr/>
        </p:nvSpPr>
        <p:spPr>
          <a:xfrm>
            <a:off x="768096" y="2276872"/>
            <a:ext cx="7764344"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10</a:t>
            </a:r>
            <a:r>
              <a:rPr lang="zh-CN" altLang="en-US" dirty="0" smtClean="0"/>
              <a:t>个</a:t>
            </a:r>
            <a:r>
              <a:rPr lang="zh-CN" altLang="en-US" dirty="0"/>
              <a:t>（</a:t>
            </a:r>
            <a:r>
              <a:rPr lang="en-US" altLang="zh-CN" dirty="0" smtClean="0"/>
              <a:t>sports.sina.com</a:t>
            </a:r>
            <a:r>
              <a:rPr lang="zh-CN" altLang="en-US" dirty="0" smtClean="0"/>
              <a:t>等）</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10000</a:t>
            </a:r>
          </a:p>
          <a:p>
            <a:pPr>
              <a:lnSpc>
                <a:spcPct val="150000"/>
              </a:lnSpc>
            </a:pPr>
            <a:r>
              <a:rPr lang="zh-CN" altLang="en-US" dirty="0"/>
              <a:t>对比</a:t>
            </a:r>
            <a:r>
              <a:rPr lang="zh-CN" altLang="en-US" dirty="0" smtClean="0"/>
              <a:t>算法：</a:t>
            </a:r>
            <a:r>
              <a:rPr lang="en-US" altLang="zh-CN" b="1" dirty="0" smtClean="0">
                <a:solidFill>
                  <a:srgbClr val="FF0000"/>
                </a:solidFill>
              </a:rPr>
              <a:t>Fish </a:t>
            </a:r>
            <a:r>
              <a:rPr lang="en-US" altLang="zh-CN" b="1" dirty="0">
                <a:solidFill>
                  <a:srgbClr val="FF0000"/>
                </a:solidFill>
              </a:rPr>
              <a:t>Search</a:t>
            </a:r>
            <a:r>
              <a:rPr lang="zh-CN" altLang="en-US" b="1" dirty="0" smtClean="0">
                <a:solidFill>
                  <a:srgbClr val="FF0000"/>
                </a:solidFill>
              </a:rPr>
              <a:t>算法</a:t>
            </a:r>
            <a:r>
              <a:rPr lang="zh-CN" altLang="en-US" dirty="0" smtClean="0"/>
              <a:t>、</a:t>
            </a:r>
            <a:r>
              <a:rPr lang="zh-CN" altLang="en-US" b="1" dirty="0" smtClean="0">
                <a:solidFill>
                  <a:srgbClr val="FF0000"/>
                </a:solidFill>
              </a:rPr>
              <a:t>基于</a:t>
            </a:r>
            <a:r>
              <a:rPr lang="zh-CN" altLang="en-US" b="1" dirty="0">
                <a:solidFill>
                  <a:srgbClr val="FF0000"/>
                </a:solidFill>
              </a:rPr>
              <a:t>关键词位置的</a:t>
            </a:r>
            <a:r>
              <a:rPr lang="en-US" altLang="zh-CN" b="1" dirty="0">
                <a:solidFill>
                  <a:srgbClr val="FF0000"/>
                </a:solidFill>
              </a:rPr>
              <a:t>Fish Search</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smtClean="0"/>
              <a:t>每</a:t>
            </a:r>
            <a:r>
              <a:rPr lang="zh-CN" altLang="en-US" dirty="0"/>
              <a:t>爬取</a:t>
            </a:r>
            <a:r>
              <a:rPr lang="en-US" altLang="zh-CN" dirty="0" smtClean="0"/>
              <a:t>1000</a:t>
            </a:r>
            <a:r>
              <a:rPr lang="zh-CN" altLang="en-US" dirty="0" smtClean="0"/>
              <a:t>个</a:t>
            </a:r>
            <a:r>
              <a:rPr lang="zh-CN" altLang="en-US" dirty="0"/>
              <a:t>页面，</a:t>
            </a:r>
            <a:r>
              <a:rPr lang="zh-CN" altLang="en-US" dirty="0" smtClean="0"/>
              <a:t>统计的爬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6235853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graphicFrame>
        <p:nvGraphicFramePr>
          <p:cNvPr id="7" name="图表 6"/>
          <p:cNvGraphicFramePr/>
          <p:nvPr>
            <p:extLst>
              <p:ext uri="{D42A27DB-BD31-4B8C-83A1-F6EECF244321}">
                <p14:modId xmlns:p14="http://schemas.microsoft.com/office/powerpoint/2010/main" val="968064555"/>
              </p:ext>
            </p:extLst>
          </p:nvPr>
        </p:nvGraphicFramePr>
        <p:xfrm>
          <a:off x="-137602" y="1844824"/>
          <a:ext cx="4709602" cy="46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extLst>
              <p:ext uri="{D42A27DB-BD31-4B8C-83A1-F6EECF244321}">
                <p14:modId xmlns:p14="http://schemas.microsoft.com/office/powerpoint/2010/main" val="3148006310"/>
              </p:ext>
            </p:extLst>
          </p:nvPr>
        </p:nvGraphicFramePr>
        <p:xfrm>
          <a:off x="4355976" y="1844824"/>
          <a:ext cx="4761223" cy="468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5642819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算法</a:t>
            </a:r>
            <a:r>
              <a:rPr lang="zh-CN" altLang="en-US" dirty="0"/>
              <a:t>效率</a:t>
            </a:r>
          </a:p>
        </p:txBody>
      </p:sp>
      <mc:AlternateContent xmlns:mc="http://schemas.openxmlformats.org/markup-compatibility/2006">
        <mc:Choice xmlns:a14="http://schemas.microsoft.com/office/drawing/2010/main" Requires="a14">
          <p:graphicFrame>
            <p:nvGraphicFramePr>
              <p:cNvPr id="5" name="表格 4"/>
              <p:cNvGraphicFramePr>
                <a:graphicFrameLocks noGrp="1"/>
              </p:cNvGraphicFramePr>
              <p:nvPr>
                <p:extLst>
                  <p:ext uri="{D42A27DB-BD31-4B8C-83A1-F6EECF244321}">
                    <p14:modId xmlns:p14="http://schemas.microsoft.com/office/powerpoint/2010/main" val="3003700614"/>
                  </p:ext>
                </p:extLst>
              </p:nvPr>
            </p:nvGraphicFramePr>
            <p:xfrm>
              <a:off x="107504" y="2348880"/>
              <a:ext cx="8856985" cy="2808311"/>
            </p:xfrm>
            <a:graphic>
              <a:graphicData uri="http://schemas.openxmlformats.org/drawingml/2006/table">
                <a:tbl>
                  <a:tblPr firstRow="1" firstCol="1" bandRow="1">
                    <a:tableStyleId>{0660B408-B3CF-4A94-85FC-2B1E0A45F4A2}</a:tableStyleId>
                  </a:tblPr>
                  <a:tblGrid>
                    <a:gridCol w="2038594"/>
                    <a:gridCol w="1273774"/>
                    <a:gridCol w="2016224"/>
                    <a:gridCol w="1944216"/>
                    <a:gridCol w="1584177"/>
                  </a:tblGrid>
                  <a:tr h="887311">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mn-lt"/>
                                      <a:ea typeface="+mn-ea"/>
                                      <a:cs typeface="Times New Roman" panose="02020603050405020304" pitchFamily="18" charset="0"/>
                                    </a:rPr>
                                  </m:ctrlPr>
                                </m:fPr>
                                <m:num>
                                  <m:r>
                                    <a:rPr lang="en-US" altLang="zh-CN" sz="1800" b="1" i="1" kern="0" baseline="0" dirty="0" smtClean="0">
                                      <a:effectLst/>
                                      <a:latin typeface="+mn-lt"/>
                                      <a:ea typeface="+mn-ea"/>
                                      <a:cs typeface="Times New Roman" panose="02020603050405020304" pitchFamily="18" charset="0"/>
                                    </a:rPr>
                                    <m:t>𝒌</m:t>
                                  </m:r>
                                </m:num>
                                <m:den>
                                  <m:r>
                                    <a:rPr lang="en-US" altLang="zh-CN" sz="1800" b="1" i="1" kern="0" baseline="0" dirty="0" smtClean="0">
                                      <a:effectLst/>
                                      <a:latin typeface="+mn-lt"/>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880618">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3720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657.07</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5.66</a:t>
                          </a:r>
                          <a:endParaRPr lang="zh-CN" sz="1800" kern="100" baseline="0">
                            <a:effectLst/>
                            <a:latin typeface="+mn-lt"/>
                            <a:ea typeface="+mn-ea"/>
                            <a:cs typeface="Times New Roman" panose="02020603050405020304" pitchFamily="18" charset="0"/>
                          </a:endParaRPr>
                        </a:p>
                      </a:txBody>
                      <a:tcPr marL="68580" marR="68580" marT="0" marB="0" anchor="ctr"/>
                    </a:tc>
                  </a:tr>
                  <a:tr h="1040382">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基于关键词位置的</a:t>
                          </a: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9703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397.76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24.39</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Choice>
        <mc:Fallback>
          <p:graphicFrame>
            <p:nvGraphicFramePr>
              <p:cNvPr id="5" name="表格 4"/>
              <p:cNvGraphicFramePr>
                <a:graphicFrameLocks noGrp="1"/>
              </p:cNvGraphicFramePr>
              <p:nvPr>
                <p:extLst>
                  <p:ext uri="{D42A27DB-BD31-4B8C-83A1-F6EECF244321}">
                    <p14:modId xmlns:p14="http://schemas.microsoft.com/office/powerpoint/2010/main" val="3003700614"/>
                  </p:ext>
                </p:extLst>
              </p:nvPr>
            </p:nvGraphicFramePr>
            <p:xfrm>
              <a:off x="107504" y="2348880"/>
              <a:ext cx="8856985" cy="2808311"/>
            </p:xfrm>
            <a:graphic>
              <a:graphicData uri="http://schemas.openxmlformats.org/drawingml/2006/table">
                <a:tbl>
                  <a:tblPr firstRow="1" firstCol="1" bandRow="1">
                    <a:tableStyleId>{0660B408-B3CF-4A94-85FC-2B1E0A45F4A2}</a:tableStyleId>
                  </a:tblPr>
                  <a:tblGrid>
                    <a:gridCol w="2038594"/>
                    <a:gridCol w="1273774"/>
                    <a:gridCol w="2016224"/>
                    <a:gridCol w="1944216"/>
                    <a:gridCol w="1584177"/>
                  </a:tblGrid>
                  <a:tr h="887311">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59231" t="-18493" b="-215753"/>
                          </a:stretch>
                        </a:blipFill>
                      </a:tcPr>
                    </a:tc>
                  </a:tr>
                  <a:tr h="880618">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3720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657.07</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5.66</a:t>
                          </a:r>
                          <a:endParaRPr lang="zh-CN" sz="1800" kern="100" baseline="0">
                            <a:effectLst/>
                            <a:latin typeface="+mn-lt"/>
                            <a:ea typeface="+mn-ea"/>
                            <a:cs typeface="Times New Roman" panose="02020603050405020304" pitchFamily="18" charset="0"/>
                          </a:endParaRPr>
                        </a:p>
                      </a:txBody>
                      <a:tcPr marL="68580" marR="68580" marT="0" marB="0" anchor="ctr"/>
                    </a:tc>
                  </a:tr>
                  <a:tr h="1040382">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基于关键词位置的</a:t>
                          </a: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9703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397.76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24.39</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Fallback>
      </mc:AlternateContent>
      <p:sp>
        <p:nvSpPr>
          <p:cNvPr id="3" name="矩形 2"/>
          <p:cNvSpPr/>
          <p:nvPr/>
        </p:nvSpPr>
        <p:spPr>
          <a:xfrm>
            <a:off x="7524328" y="4365104"/>
            <a:ext cx="1224136"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581171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5" name="矩形 4"/>
          <p:cNvSpPr/>
          <p:nvPr/>
        </p:nvSpPr>
        <p:spPr>
          <a:xfrm>
            <a:off x="3200784" y="4043876"/>
            <a:ext cx="2451336" cy="1473356"/>
          </a:xfrm>
          <a:prstGeom prst="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cxnSp>
        <p:nvCxnSpPr>
          <p:cNvPr id="9" name="肘形连接符 8"/>
          <p:cNvCxnSpPr>
            <a:stCxn id="13" idx="6"/>
            <a:endCxn id="15" idx="1"/>
          </p:cNvCxnSpPr>
          <p:nvPr/>
        </p:nvCxnSpPr>
        <p:spPr>
          <a:xfrm>
            <a:off x="2459279" y="3846510"/>
            <a:ext cx="918530" cy="79394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stCxn id="13" idx="6"/>
            <a:endCxn id="14" idx="1"/>
          </p:cNvCxnSpPr>
          <p:nvPr/>
        </p:nvCxnSpPr>
        <p:spPr>
          <a:xfrm flipV="1">
            <a:off x="2459279" y="2906872"/>
            <a:ext cx="914182" cy="93963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3" name="椭圆 12"/>
          <p:cNvSpPr/>
          <p:nvPr/>
        </p:nvSpPr>
        <p:spPr>
          <a:xfrm>
            <a:off x="716204" y="3490825"/>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14" name="圆角矩形 13"/>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15" name="圆角矩形 14"/>
          <p:cNvSpPr/>
          <p:nvPr/>
        </p:nvSpPr>
        <p:spPr>
          <a:xfrm>
            <a:off x="3377809" y="4284766"/>
            <a:ext cx="2057400" cy="711369"/>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16" name="圆角矩形 15"/>
          <p:cNvSpPr/>
          <p:nvPr/>
        </p:nvSpPr>
        <p:spPr>
          <a:xfrm>
            <a:off x="6607997" y="3533250"/>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17" name="椭圆 16"/>
          <p:cNvSpPr/>
          <p:nvPr/>
        </p:nvSpPr>
        <p:spPr>
          <a:xfrm>
            <a:off x="7363507" y="4284766"/>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19" name="椭圆 18"/>
          <p:cNvSpPr/>
          <p:nvPr/>
        </p:nvSpPr>
        <p:spPr>
          <a:xfrm>
            <a:off x="4318835" y="3347398"/>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20" name="椭圆 19"/>
          <p:cNvSpPr/>
          <p:nvPr/>
        </p:nvSpPr>
        <p:spPr>
          <a:xfrm>
            <a:off x="4266165" y="5080977"/>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18" name="肘形连接符 17"/>
          <p:cNvCxnSpPr>
            <a:stCxn id="14" idx="3"/>
            <a:endCxn id="16" idx="1"/>
          </p:cNvCxnSpPr>
          <p:nvPr/>
        </p:nvCxnSpPr>
        <p:spPr>
          <a:xfrm>
            <a:off x="5430861" y="2906872"/>
            <a:ext cx="1177136" cy="93963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肘形连接符 20"/>
          <p:cNvCxnSpPr>
            <a:stCxn id="15" idx="3"/>
            <a:endCxn id="16" idx="1"/>
          </p:cNvCxnSpPr>
          <p:nvPr/>
        </p:nvCxnSpPr>
        <p:spPr>
          <a:xfrm flipV="1">
            <a:off x="5435209" y="3846509"/>
            <a:ext cx="1172788" cy="79394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2259179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内容概要</a:t>
            </a:r>
            <a:endParaRPr lang="zh-CN" altLang="en-US" dirty="0"/>
          </a:p>
        </p:txBody>
      </p:sp>
      <p:sp>
        <p:nvSpPr>
          <p:cNvPr id="4" name="矩形 3"/>
          <p:cNvSpPr/>
          <p:nvPr/>
        </p:nvSpPr>
        <p:spPr>
          <a:xfrm>
            <a:off x="755577" y="2060848"/>
            <a:ext cx="7416824" cy="4023360"/>
          </a:xfrm>
          <a:prstGeom prst="rect">
            <a:avLst/>
          </a:prstGeom>
          <a:noFill/>
          <a:ln>
            <a:noFill/>
          </a:ln>
        </p:spPr>
        <p:txBody>
          <a:bodyPr/>
          <a:lstStyle/>
          <a:p>
            <a:pPr lvl="0" algn="l" rtl="0">
              <a:lnSpc>
                <a:spcPct val="180000"/>
              </a:lnSpc>
            </a:pPr>
            <a:r>
              <a:rPr lang="zh-CN" altLang="en-US" sz="2400" b="0" dirty="0" smtClean="0"/>
              <a:t>选题背景及意义</a:t>
            </a:r>
            <a:endParaRPr lang="en-US" altLang="zh-CN" sz="2400" b="0" dirty="0" smtClean="0"/>
          </a:p>
          <a:p>
            <a:pPr lvl="0" algn="l" rtl="0">
              <a:lnSpc>
                <a:spcPct val="180000"/>
              </a:lnSpc>
            </a:pPr>
            <a:r>
              <a:rPr lang="zh-CN" altLang="en-US" sz="2400" dirty="0" smtClean="0"/>
              <a:t>主要工作</a:t>
            </a:r>
            <a:endParaRPr lang="zh-CN" altLang="en-US" sz="2400" b="0" dirty="0"/>
          </a:p>
          <a:p>
            <a:pPr marL="702900" lvl="0" indent="-342900" algn="l" rtl="0">
              <a:lnSpc>
                <a:spcPct val="180000"/>
              </a:lnSpc>
              <a:buFont typeface="Wingdings" panose="05000000000000000000" pitchFamily="2" charset="2"/>
              <a:buChar char="Ø"/>
            </a:pPr>
            <a:r>
              <a:rPr lang="zh-CN" altLang="en-US" sz="2400" b="1" dirty="0" smtClean="0"/>
              <a:t>页面主题相关度计算</a:t>
            </a:r>
            <a:endParaRPr lang="zh-CN" altLang="en-US" sz="2400" b="1" dirty="0"/>
          </a:p>
          <a:p>
            <a:pPr marL="702900" lvl="0" indent="-342900" algn="l">
              <a:lnSpc>
                <a:spcPct val="180000"/>
              </a:lnSpc>
              <a:buFont typeface="Wingdings" panose="05000000000000000000" pitchFamily="2" charset="2"/>
              <a:buChar char="Ø"/>
            </a:pPr>
            <a:r>
              <a:rPr lang="zh-CN" altLang="en-US" sz="2400" b="1" dirty="0" smtClean="0"/>
              <a:t>链接优先级计算</a:t>
            </a:r>
            <a:endParaRPr lang="zh-CN" altLang="en-US" sz="2400" b="1" dirty="0"/>
          </a:p>
          <a:p>
            <a:pPr marL="702900" lvl="0" indent="-342900" algn="l" rtl="0">
              <a:lnSpc>
                <a:spcPct val="180000"/>
              </a:lnSpc>
              <a:buFont typeface="Wingdings" panose="05000000000000000000" pitchFamily="2" charset="2"/>
              <a:buChar char="Ø"/>
            </a:pPr>
            <a:r>
              <a:rPr lang="zh-CN" altLang="en-US" sz="2400" b="1" dirty="0" smtClean="0"/>
              <a:t>及时推信息推送系统的实现</a:t>
            </a:r>
            <a:endParaRPr lang="zh-CN" altLang="en-US" sz="2400" dirty="0"/>
          </a:p>
          <a:p>
            <a:pPr lvl="0" algn="l" rtl="0">
              <a:lnSpc>
                <a:spcPct val="180000"/>
              </a:lnSpc>
            </a:pPr>
            <a:r>
              <a:rPr lang="zh-CN" altLang="en-US" sz="2400" b="0" dirty="0" smtClean="0"/>
              <a:t>总结与展望</a:t>
            </a:r>
            <a:endParaRPr lang="zh-CN" altLang="en-US" sz="2400" b="0" dirty="0"/>
          </a:p>
        </p:txBody>
      </p:sp>
    </p:spTree>
    <p:extLst>
      <p:ext uri="{BB962C8B-B14F-4D97-AF65-F5344CB8AC3E}">
        <p14:creationId xmlns:p14="http://schemas.microsoft.com/office/powerpoint/2010/main" val="354945714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链接优先级计算</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535421" y="4773168"/>
            <a:ext cx="8073156" cy="923330"/>
          </a:xfrm>
          <a:prstGeom prst="rect">
            <a:avLst/>
          </a:prstGeom>
        </p:spPr>
        <p:txBody>
          <a:bodyPr wrap="square">
            <a:spAutoFit/>
          </a:bodyPr>
          <a:lstStyle/>
          <a:p>
            <a:pPr algn="ctr"/>
            <a:endParaRPr lang="en-US" altLang="zh-CN" dirty="0" smtClean="0"/>
          </a:p>
          <a:p>
            <a:pPr algn="ctr"/>
            <a:r>
              <a:rPr lang="zh-CN" altLang="en-US" dirty="0" smtClean="0"/>
              <a:t>链接优先级：</a:t>
            </a:r>
            <a:r>
              <a:rPr lang="zh-CN" altLang="en-US" dirty="0" smtClean="0">
                <a:solidFill>
                  <a:srgbClr val="FF0000"/>
                </a:solidFill>
              </a:rPr>
              <a:t>子</a:t>
            </a:r>
            <a:r>
              <a:rPr lang="zh-CN" altLang="en-US" b="1" dirty="0" smtClean="0">
                <a:solidFill>
                  <a:srgbClr val="FF0000"/>
                </a:solidFill>
              </a:rPr>
              <a:t>链接的优先级得分</a:t>
            </a:r>
            <a:r>
              <a:rPr lang="en-US" altLang="zh-CN" b="1" dirty="0" smtClean="0">
                <a:solidFill>
                  <a:srgbClr val="FF0000"/>
                </a:solidFill>
              </a:rPr>
              <a:t>,</a:t>
            </a:r>
            <a:r>
              <a:rPr lang="zh-CN" altLang="en-US" b="1" dirty="0" smtClean="0">
                <a:solidFill>
                  <a:srgbClr val="FF0000"/>
                </a:solidFill>
              </a:rPr>
              <a:t>得分高的链接优先爬取</a:t>
            </a:r>
            <a:r>
              <a:rPr lang="zh-CN" altLang="en-US" dirty="0" smtClean="0"/>
              <a:t>。</a:t>
            </a:r>
            <a:endParaRPr lang="en-US" altLang="zh-CN" dirty="0" smtClean="0"/>
          </a:p>
          <a:p>
            <a:endParaRPr lang="en-US" altLang="zh-CN" dirty="0" smtClean="0"/>
          </a:p>
        </p:txBody>
      </p:sp>
      <p:pic>
        <p:nvPicPr>
          <p:cNvPr id="3" name="图片 2"/>
          <p:cNvPicPr>
            <a:picLocks noChangeAspect="1"/>
          </p:cNvPicPr>
          <p:nvPr/>
        </p:nvPicPr>
        <p:blipFill>
          <a:blip r:embed="rId3"/>
          <a:stretch>
            <a:fillRect/>
          </a:stretch>
        </p:blipFill>
        <p:spPr>
          <a:xfrm>
            <a:off x="376874" y="2350350"/>
            <a:ext cx="8390251" cy="2157300"/>
          </a:xfrm>
          <a:prstGeom prst="rect">
            <a:avLst/>
          </a:prstGeom>
        </p:spPr>
      </p:pic>
    </p:spTree>
    <p:extLst>
      <p:ext uri="{BB962C8B-B14F-4D97-AF65-F5344CB8AC3E}">
        <p14:creationId xmlns:p14="http://schemas.microsoft.com/office/powerpoint/2010/main" val="52077813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dirty="0"/>
          </a:p>
        </p:txBody>
      </p:sp>
      <p:sp>
        <p:nvSpPr>
          <p:cNvPr id="6" name="文本框 5"/>
          <p:cNvSpPr txBox="1"/>
          <p:nvPr/>
        </p:nvSpPr>
        <p:spPr>
          <a:xfrm>
            <a:off x="2483768" y="1921500"/>
            <a:ext cx="4968552" cy="1200329"/>
          </a:xfrm>
          <a:prstGeom prst="rect">
            <a:avLst/>
          </a:prstGeom>
          <a:noFill/>
        </p:spPr>
        <p:txBody>
          <a:bodyPr wrap="square" rtlCol="0">
            <a:spAutoFit/>
          </a:bodyPr>
          <a:lstStyle/>
          <a:p>
            <a:pPr lvl="0"/>
            <a:r>
              <a:rPr lang="zh-CN" altLang="en-US" dirty="0" smtClean="0"/>
              <a:t>基于</a:t>
            </a:r>
            <a:r>
              <a:rPr lang="en-US" altLang="zh-CN" dirty="0" smtClean="0"/>
              <a:t>Page Rank</a:t>
            </a:r>
            <a:r>
              <a:rPr lang="zh-CN" altLang="en-US" dirty="0" smtClean="0"/>
              <a:t>算法的主题爬虫算法过程</a:t>
            </a:r>
            <a:endParaRPr lang="en-US" altLang="zh-CN" dirty="0" smtClean="0"/>
          </a:p>
          <a:p>
            <a:pPr>
              <a:lnSpc>
                <a:spcPct val="200000"/>
              </a:lnSpc>
            </a:pPr>
            <a:endParaRPr lang="en-US" altLang="zh-CN" dirty="0"/>
          </a:p>
          <a:p>
            <a:endParaRPr lang="zh-CN" altLang="en-US" dirty="0"/>
          </a:p>
        </p:txBody>
      </p:sp>
      <p:sp>
        <p:nvSpPr>
          <p:cNvPr id="4" name="矩形 3"/>
          <p:cNvSpPr/>
          <p:nvPr/>
        </p:nvSpPr>
        <p:spPr>
          <a:xfrm>
            <a:off x="772349" y="4789556"/>
            <a:ext cx="7290054" cy="1754326"/>
          </a:xfrm>
          <a:prstGeom prst="rect">
            <a:avLst/>
          </a:prstGeom>
        </p:spPr>
        <p:txBody>
          <a:bodyPr wrap="square">
            <a:spAutoFit/>
          </a:bodyPr>
          <a:lstStyle/>
          <a:p>
            <a:pPr>
              <a:lnSpc>
                <a:spcPct val="200000"/>
              </a:lnSpc>
              <a:buFont typeface="Wingdings" panose="05000000000000000000" pitchFamily="2" charset="2"/>
              <a:buChar char="n"/>
            </a:pPr>
            <a:r>
              <a:rPr lang="zh-CN" altLang="en-US" dirty="0"/>
              <a:t> 没有考虑页面主题是否相关，会爬取大量主题无关的页面</a:t>
            </a:r>
            <a:r>
              <a:rPr lang="zh-CN" altLang="zh-CN" dirty="0"/>
              <a:t>。</a:t>
            </a:r>
            <a:endParaRPr lang="en-US" altLang="zh-CN" dirty="0"/>
          </a:p>
          <a:p>
            <a:pPr>
              <a:lnSpc>
                <a:spcPct val="200000"/>
              </a:lnSpc>
              <a:buFont typeface="Wingdings" panose="05000000000000000000" pitchFamily="2" charset="2"/>
              <a:buChar char="n"/>
            </a:pPr>
            <a:r>
              <a:rPr lang="zh-CN" altLang="en-US" dirty="0"/>
              <a:t>  爬虫初期无法确定比较完整的网页链接结构，不能准确地代表待爬取链接的优先级</a:t>
            </a:r>
            <a:r>
              <a:rPr lang="zh-CN" altLang="zh-CN" dirty="0"/>
              <a:t>。</a:t>
            </a:r>
            <a:endParaRPr lang="zh-CN" altLang="en-US" dirty="0"/>
          </a:p>
        </p:txBody>
      </p:sp>
      <p:pic>
        <p:nvPicPr>
          <p:cNvPr id="8" name="图片 7"/>
          <p:cNvPicPr>
            <a:picLocks noChangeAspect="1"/>
          </p:cNvPicPr>
          <p:nvPr/>
        </p:nvPicPr>
        <p:blipFill>
          <a:blip r:embed="rId3"/>
          <a:stretch>
            <a:fillRect/>
          </a:stretch>
        </p:blipFill>
        <p:spPr>
          <a:xfrm>
            <a:off x="67527" y="2800844"/>
            <a:ext cx="9076473" cy="1596051"/>
          </a:xfrm>
          <a:prstGeom prst="rect">
            <a:avLst/>
          </a:prstGeom>
        </p:spPr>
      </p:pic>
    </p:spTree>
    <p:extLst>
      <p:ext uri="{BB962C8B-B14F-4D97-AF65-F5344CB8AC3E}">
        <p14:creationId xmlns:p14="http://schemas.microsoft.com/office/powerpoint/2010/main" val="353855826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85216"/>
            <a:ext cx="8090154" cy="1499616"/>
          </a:xfrm>
        </p:spPr>
        <p:txBody>
          <a:bodyPr/>
          <a:lstStyle/>
          <a:p>
            <a:r>
              <a:rPr lang="zh-CN" altLang="en-US" dirty="0" smtClean="0"/>
              <a:t>基于页面主题的</a:t>
            </a:r>
            <a:r>
              <a:rPr lang="en-US" altLang="zh-CN" cap="none" dirty="0" smtClean="0">
                <a:latin typeface="+mn-lt"/>
              </a:rPr>
              <a:t>Page Rank</a:t>
            </a:r>
            <a:r>
              <a:rPr lang="zh-CN" altLang="en-US" dirty="0" smtClean="0"/>
              <a:t>算法</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367732553"/>
              </p:ext>
            </p:extLst>
          </p:nvPr>
        </p:nvGraphicFramePr>
        <p:xfrm>
          <a:off x="628650" y="194474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606359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5" y="585216"/>
            <a:ext cx="8375905" cy="1499616"/>
          </a:xfrm>
        </p:spPr>
        <p:txBody>
          <a:bodyPr>
            <a:normAutofit/>
          </a:bodyPr>
          <a:lstStyle/>
          <a:p>
            <a:r>
              <a:rPr lang="zh-CN" altLang="en-US" dirty="0"/>
              <a:t>基于页面主题的</a:t>
            </a:r>
            <a:r>
              <a:rPr lang="en-US" altLang="zh-CN" cap="none" dirty="0">
                <a:latin typeface="+mn-lt"/>
              </a:rPr>
              <a:t>Page Rank</a:t>
            </a:r>
            <a:r>
              <a:rPr lang="zh-CN" altLang="en-US" dirty="0" smtClean="0"/>
              <a:t>算法</a:t>
            </a:r>
            <a:endParaRPr lang="zh-CN" altLang="en-US" dirty="0"/>
          </a:p>
        </p:txBody>
      </p:sp>
      <p:sp>
        <p:nvSpPr>
          <p:cNvPr id="5" name="矩形 4"/>
          <p:cNvSpPr/>
          <p:nvPr/>
        </p:nvSpPr>
        <p:spPr>
          <a:xfrm>
            <a:off x="560695" y="5187393"/>
            <a:ext cx="7704856" cy="1015663"/>
          </a:xfrm>
          <a:prstGeom prst="rect">
            <a:avLst/>
          </a:prstGeom>
        </p:spPr>
        <p:txBody>
          <a:bodyPr wrap="square">
            <a:spAutoFit/>
          </a:bodyPr>
          <a:lstStyle/>
          <a:p>
            <a:pPr>
              <a:lnSpc>
                <a:spcPct val="150000"/>
              </a:lnSpc>
            </a:pPr>
            <a:r>
              <a:rPr lang="zh-CN" altLang="zh-CN" sz="2000" dirty="0"/>
              <a:t>算法中考虑到无法根据整个</a:t>
            </a:r>
            <a:r>
              <a:rPr lang="zh-CN" altLang="zh-CN" sz="2000" dirty="0" smtClean="0"/>
              <a:t>互联网</a:t>
            </a:r>
            <a:r>
              <a:rPr lang="zh-CN" altLang="en-US" sz="2000" dirty="0" smtClean="0"/>
              <a:t>的网页链接结构</a:t>
            </a:r>
            <a:r>
              <a:rPr lang="zh-CN" altLang="zh-CN" sz="2000" dirty="0" smtClean="0"/>
              <a:t>计算</a:t>
            </a:r>
            <a:r>
              <a:rPr lang="zh-CN" altLang="zh-CN" sz="2000" dirty="0"/>
              <a:t>链接的</a:t>
            </a:r>
            <a:r>
              <a:rPr lang="en-US" altLang="zh-CN" sz="2000" dirty="0"/>
              <a:t>Page Rank</a:t>
            </a:r>
            <a:r>
              <a:rPr lang="zh-CN" altLang="zh-CN" sz="2000" dirty="0"/>
              <a:t>值，只计算了从初始链接开始后的局部链接的</a:t>
            </a:r>
            <a:r>
              <a:rPr lang="en-US" altLang="zh-CN" sz="2000" dirty="0"/>
              <a:t>Page Rank</a:t>
            </a:r>
            <a:r>
              <a:rPr lang="zh-CN" altLang="zh-CN" sz="2000" dirty="0"/>
              <a:t>值。</a:t>
            </a:r>
            <a:endParaRPr lang="zh-CN" altLang="en-US" sz="2000" dirty="0"/>
          </a:p>
        </p:txBody>
      </p:sp>
      <mc:AlternateContent xmlns:mc="http://schemas.openxmlformats.org/markup-compatibility/2006" xmlns:a14="http://schemas.microsoft.com/office/drawing/2010/main">
        <mc:Choice Requires="a14">
          <p:sp>
            <p:nvSpPr>
              <p:cNvPr id="6" name="矩形 5"/>
              <p:cNvSpPr/>
              <p:nvPr/>
            </p:nvSpPr>
            <p:spPr>
              <a:xfrm>
                <a:off x="395536" y="2339128"/>
                <a:ext cx="8280919" cy="400110"/>
              </a:xfrm>
              <a:prstGeom prst="rect">
                <a:avLst/>
              </a:prstGeom>
            </p:spPr>
            <p:txBody>
              <a:bodyPr wrap="square">
                <a:spAutoFit/>
              </a:bodyPr>
              <a:lstStyle/>
              <a:p>
                <a:r>
                  <a:rPr lang="zh-CN" altLang="zh-CN" sz="2000" dirty="0" smtClean="0"/>
                  <a:t>待爬取链接的综合权值</a:t>
                </a:r>
                <a14:m>
                  <m:oMath xmlns:m="http://schemas.openxmlformats.org/officeDocument/2006/math">
                    <m:sSub>
                      <m:sSubPr>
                        <m:ctrlPr>
                          <a:rPr lang="zh-CN" altLang="zh-CN" sz="2000" i="1" smtClean="0">
                            <a:solidFill>
                              <a:schemeClr val="accent2"/>
                            </a:solidFill>
                            <a:latin typeface="Cambria Math" panose="02040503050406030204" pitchFamily="18" charset="0"/>
                          </a:rPr>
                        </m:ctrlPr>
                      </m:sSubPr>
                      <m:e>
                        <m:r>
                          <a:rPr lang="en-US" altLang="zh-CN" sz="2000">
                            <a:solidFill>
                              <a:schemeClr val="accent2"/>
                            </a:solidFill>
                            <a:latin typeface="Cambria Math" panose="02040503050406030204" pitchFamily="18" charset="0"/>
                          </a:rPr>
                          <m:t>𝑾</m:t>
                        </m:r>
                      </m:e>
                      <m:sub>
                        <m:r>
                          <a:rPr lang="en-US" altLang="zh-CN" sz="2000">
                            <a:solidFill>
                              <a:schemeClr val="accent2"/>
                            </a:solidFill>
                            <a:latin typeface="Cambria Math" panose="02040503050406030204" pitchFamily="18" charset="0"/>
                          </a:rPr>
                          <m:t>𝑷𝑭</m:t>
                        </m:r>
                      </m:sub>
                    </m:sSub>
                    <m:r>
                      <a:rPr lang="zh-CN" altLang="en-US" sz="2000">
                        <a:latin typeface="Cambria Math" panose="02040503050406030204" pitchFamily="18" charset="0"/>
                      </a:rPr>
                      <m:t>为</m:t>
                    </m:r>
                  </m:oMath>
                </a14:m>
                <a:r>
                  <a:rPr lang="en-US" altLang="zh-CN" sz="2000" dirty="0" smtClean="0">
                    <a:latin typeface="Cambria Math" panose="02040503050406030204" pitchFamily="18" charset="0"/>
                  </a:rPr>
                  <a:t>:</a:t>
                </a:r>
              </a:p>
            </p:txBody>
          </p:sp>
        </mc:Choice>
        <mc:Fallback xmlns="">
          <p:sp>
            <p:nvSpPr>
              <p:cNvPr id="6" name="矩形 5"/>
              <p:cNvSpPr>
                <a:spLocks noRot="1" noChangeAspect="1" noMove="1" noResize="1" noEditPoints="1" noAdjustHandles="1" noChangeArrowheads="1" noChangeShapeType="1" noTextEdit="1"/>
              </p:cNvSpPr>
              <p:nvPr/>
            </p:nvSpPr>
            <p:spPr>
              <a:xfrm>
                <a:off x="395536" y="2339128"/>
                <a:ext cx="8280919" cy="400110"/>
              </a:xfrm>
              <a:prstGeom prst="rect">
                <a:avLst/>
              </a:prstGeom>
              <a:blipFill rotWithShape="0">
                <a:blip r:embed="rId3"/>
                <a:stretch>
                  <a:fillRect l="-810" t="-12308"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123728" y="3183769"/>
                <a:ext cx="530523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latin typeface="Cambria Math" panose="02040503050406030204" pitchFamily="18" charset="0"/>
                            </a:rPr>
                          </m:ctrlPr>
                        </m:sSubPr>
                        <m:e>
                          <m:r>
                            <a:rPr lang="zh-CN" altLang="en-US" sz="2000" i="1">
                              <a:latin typeface="Cambria Math" panose="02040503050406030204" pitchFamily="18" charset="0"/>
                            </a:rPr>
                            <m:t>𝑊</m:t>
                          </m:r>
                        </m:e>
                        <m:sub>
                          <m:r>
                            <a:rPr lang="zh-CN" altLang="en-US" sz="2000" i="1">
                              <a:latin typeface="Cambria Math" panose="02040503050406030204" pitchFamily="18" charset="0"/>
                            </a:rPr>
                            <m:t>𝑃𝐹</m:t>
                          </m:r>
                        </m:sub>
                      </m:sSub>
                      <m:r>
                        <a:rPr lang="zh-CN" altLang="en-US" sz="2000" i="0">
                          <a:latin typeface="Cambria Math" panose="02040503050406030204" pitchFamily="18" charset="0"/>
                        </a:rPr>
                        <m:t>=</m:t>
                      </m:r>
                      <m:r>
                        <a:rPr lang="zh-CN" altLang="en-US" sz="2000" i="1">
                          <a:latin typeface="Cambria Math" panose="02040503050406030204" pitchFamily="18" charset="0"/>
                        </a:rPr>
                        <m:t>𝛾</m:t>
                      </m:r>
                      <m:r>
                        <a:rPr lang="zh-CN" altLang="en-US" sz="2000" i="0">
                          <a:latin typeface="Cambria Math" panose="02040503050406030204" pitchFamily="18" charset="0"/>
                        </a:rPr>
                        <m:t>×</m:t>
                      </m:r>
                      <m:r>
                        <a:rPr lang="zh-CN" altLang="en-US" sz="2000" b="1" i="1" smtClean="0">
                          <a:solidFill>
                            <a:srgbClr val="FF0000"/>
                          </a:solidFill>
                          <a:latin typeface="Cambria Math" panose="02040503050406030204" pitchFamily="18" charset="0"/>
                        </a:rPr>
                        <m:t>𝑹</m:t>
                      </m:r>
                      <m:r>
                        <a:rPr lang="zh-CN" altLang="en-US" sz="2000" i="0">
                          <a:latin typeface="Cambria Math" panose="02040503050406030204" pitchFamily="18" charset="0"/>
                        </a:rPr>
                        <m:t>+</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r>
                            <a:rPr lang="zh-CN" altLang="en-US" sz="2000" i="1">
                              <a:latin typeface="Cambria Math" panose="02040503050406030204" pitchFamily="18" charset="0"/>
                            </a:rPr>
                            <m:t>𝛾</m:t>
                          </m:r>
                        </m:e>
                      </m:d>
                      <m:r>
                        <a:rPr lang="zh-CN" altLang="en-US" sz="2000" i="0">
                          <a:latin typeface="Cambria Math" panose="02040503050406030204" pitchFamily="18" charset="0"/>
                        </a:rPr>
                        <m:t>×</m:t>
                      </m:r>
                      <m:r>
                        <a:rPr lang="zh-CN" altLang="en-US" sz="2000" b="1" i="1" smtClean="0">
                          <a:solidFill>
                            <a:srgbClr val="FF0000"/>
                          </a:solidFill>
                          <a:latin typeface="Cambria Math" panose="02040503050406030204" pitchFamily="18" charset="0"/>
                        </a:rPr>
                        <m:t>𝒔𝒊𝒎</m:t>
                      </m:r>
                      <m:r>
                        <a:rPr lang="en-US" altLang="zh-CN" sz="2000" b="0" i="1" smtClean="0">
                          <a:latin typeface="Cambria Math" panose="02040503050406030204" pitchFamily="18" charset="0"/>
                        </a:rPr>
                        <m:t>        </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0&lt;</m:t>
                          </m:r>
                          <m:r>
                            <a:rPr lang="zh-CN" altLang="en-US" sz="2000" i="1">
                              <a:latin typeface="Cambria Math" panose="02040503050406030204" pitchFamily="18" charset="0"/>
                            </a:rPr>
                            <m:t>𝛾</m:t>
                          </m:r>
                          <m:r>
                            <a:rPr lang="zh-CN" altLang="en-US" sz="2000" i="0">
                              <a:latin typeface="Cambria Math" panose="02040503050406030204" pitchFamily="18" charset="0"/>
                            </a:rPr>
                            <m:t>&lt;1</m:t>
                          </m:r>
                        </m:e>
                      </m:d>
                      <m:r>
                        <a:rPr lang="zh-CN" altLang="en-US" sz="2000" i="0">
                          <a:latin typeface="Cambria Math" panose="02040503050406030204" pitchFamily="18" charset="0"/>
                        </a:rPr>
                        <m:t>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2123728" y="3183769"/>
                <a:ext cx="5305235" cy="400110"/>
              </a:xfrm>
              <a:prstGeom prst="rect">
                <a:avLst/>
              </a:prstGeom>
              <a:blipFill rotWithShape="0">
                <a:blip r:embed="rId4"/>
                <a:stretch>
                  <a:fillRect b="-7576"/>
                </a:stretch>
              </a:blipFill>
            </p:spPr>
            <p:txBody>
              <a:bodyPr/>
              <a:lstStyle/>
              <a:p>
                <a:r>
                  <a:rPr lang="zh-CN" altLang="en-US">
                    <a:noFill/>
                  </a:rPr>
                  <a:t> </a:t>
                </a:r>
              </a:p>
            </p:txBody>
          </p:sp>
        </mc:Fallback>
      </mc:AlternateContent>
      <p:sp>
        <p:nvSpPr>
          <p:cNvPr id="8" name="线形标注 1(带边框和强调线) 7"/>
          <p:cNvSpPr/>
          <p:nvPr/>
        </p:nvSpPr>
        <p:spPr>
          <a:xfrm>
            <a:off x="395536" y="4244089"/>
            <a:ext cx="2232248" cy="612648"/>
          </a:xfrm>
          <a:prstGeom prst="accentBorderCallout1">
            <a:avLst>
              <a:gd name="adj1" fmla="val 40072"/>
              <a:gd name="adj2" fmla="val 111904"/>
              <a:gd name="adj3" fmla="val -100711"/>
              <a:gd name="adj4" fmla="val 1423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Page Rank</a:t>
            </a:r>
            <a:r>
              <a:rPr lang="zh-CN" altLang="en-US" sz="2000" dirty="0"/>
              <a:t>重要度</a:t>
            </a:r>
          </a:p>
        </p:txBody>
      </p:sp>
      <p:sp>
        <p:nvSpPr>
          <p:cNvPr id="10" name="线形标注 1(带边框和强调线) 9"/>
          <p:cNvSpPr/>
          <p:nvPr/>
        </p:nvSpPr>
        <p:spPr>
          <a:xfrm>
            <a:off x="5895609" y="4277013"/>
            <a:ext cx="2560596" cy="612648"/>
          </a:xfrm>
          <a:prstGeom prst="accentBorderCallout1">
            <a:avLst>
              <a:gd name="adj1" fmla="val 18750"/>
              <a:gd name="adj2" fmla="val -8333"/>
              <a:gd name="adj3" fmla="val -101575"/>
              <a:gd name="adj4" fmla="val -2621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主题相关度</a:t>
            </a:r>
            <a:endParaRPr lang="zh-CN" altLang="en-US" sz="2000" dirty="0"/>
          </a:p>
        </p:txBody>
      </p:sp>
    </p:spTree>
    <p:extLst>
      <p:ext uri="{BB962C8B-B14F-4D97-AF65-F5344CB8AC3E}">
        <p14:creationId xmlns:p14="http://schemas.microsoft.com/office/powerpoint/2010/main" val="40537913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zh-CN" altLang="en-US" dirty="0"/>
              <a:t>描述</a:t>
            </a:r>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3748115367"/>
                  </p:ext>
                </p:extLst>
              </p:nvPr>
            </p:nvGraphicFramePr>
            <p:xfrm>
              <a:off x="611560" y="2084832"/>
              <a:ext cx="7992888" cy="3750724"/>
            </p:xfrm>
            <a:graphic>
              <a:graphicData uri="http://schemas.openxmlformats.org/drawingml/2006/table">
                <a:tbl>
                  <a:tblPr firstCol="1">
                    <a:tableStyleId>{2A488322-F2BA-4B5B-9748-0D474271808F}</a:tableStyleId>
                  </a:tblPr>
                  <a:tblGrid>
                    <a:gridCol w="1224136"/>
                    <a:gridCol w="6768752"/>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网页、主题关键词、综合权值比例因子</a:t>
                          </a:r>
                          <a:r>
                            <a:rPr lang="en-US" altLang="zh-CN" dirty="0" smtClean="0"/>
                            <a:t>γ</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r>
                  <a:tr h="549061">
                    <a:tc>
                      <a:txBody>
                        <a:bodyPr/>
                        <a:lstStyle/>
                        <a:p>
                          <a:pPr algn="ctr"/>
                          <a:r>
                            <a:rPr lang="zh-CN" altLang="en-US" dirty="0" smtClean="0">
                              <a:solidFill>
                                <a:schemeClr val="lt1"/>
                              </a:solidFill>
                            </a:rPr>
                            <a:t>爬取网页</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爬取网页内容，并提取子链接</a:t>
                          </a:r>
                          <a:endParaRPr lang="zh-CN" altLang="en-US" dirty="0"/>
                        </a:p>
                      </a:txBody>
                      <a:tcPr anchor="ctr">
                        <a:lnT w="12700" cap="flat" cmpd="sng" algn="ctr">
                          <a:solidFill>
                            <a:schemeClr val="tx1"/>
                          </a:solidFill>
                          <a:prstDash val="solid"/>
                          <a:round/>
                          <a:headEnd type="none" w="med" len="med"/>
                          <a:tailEnd type="none" w="med" len="med"/>
                        </a:lnT>
                      </a:tcPr>
                    </a:tc>
                  </a:tr>
                  <a:tr h="549061">
                    <a:tc>
                      <a:txBody>
                        <a:bodyPr/>
                        <a:lstStyle/>
                        <a:p>
                          <a:pPr algn="ctr"/>
                          <a:r>
                            <a:rPr lang="zh-CN" altLang="en-US" dirty="0" smtClean="0">
                              <a:solidFill>
                                <a:schemeClr val="lt1"/>
                              </a:solidFill>
                            </a:rPr>
                            <a:t>重要度</a:t>
                          </a:r>
                          <a:endParaRPr lang="zh-CN" altLang="en-US" dirty="0">
                            <a:solidFill>
                              <a:schemeClr val="tx1"/>
                            </a:solidFill>
                          </a:endParaRPr>
                        </a:p>
                      </a:txBody>
                      <a:tcPr anchor="ctr"/>
                    </a:tc>
                    <a:tc>
                      <a:txBody>
                        <a:bodyPr/>
                        <a:lstStyle/>
                        <a:p>
                          <a:pPr algn="l"/>
                          <a:r>
                            <a:rPr lang="zh-CN" altLang="en-US" dirty="0" smtClean="0"/>
                            <a:t>计算网页链接的</a:t>
                          </a:r>
                          <a:r>
                            <a:rPr lang="en-US" altLang="zh-CN" dirty="0" smtClean="0"/>
                            <a:t>Page</a:t>
                          </a:r>
                          <a:r>
                            <a:rPr lang="en-US" altLang="zh-CN" baseline="0" dirty="0" smtClean="0"/>
                            <a:t> Rank</a:t>
                          </a:r>
                          <a:r>
                            <a:rPr lang="zh-CN" altLang="en-US" baseline="0" dirty="0" smtClean="0"/>
                            <a:t>值</a:t>
                          </a:r>
                          <a:endParaRPr lang="zh-CN" altLang="en-US" dirty="0"/>
                        </a:p>
                      </a:txBody>
                      <a:tcPr anchor="ct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主题相关度</a:t>
                          </a:r>
                        </a:p>
                      </a:txBody>
                      <a:tcPr anchor="ctr"/>
                    </a:tc>
                    <a:tc>
                      <a:txBody>
                        <a:bodyPr/>
                        <a:lstStyle/>
                        <a:p>
                          <a:pPr algn="l"/>
                          <a:r>
                            <a:rPr lang="zh-CN" altLang="en-US" dirty="0" smtClean="0"/>
                            <a:t>计算网页页面的主题相关度</a:t>
                          </a:r>
                          <a:endParaRPr lang="zh-CN" altLang="en-US" dirty="0"/>
                        </a:p>
                      </a:txBody>
                      <a:tcPr anchor="ct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子链接优先级得分</a:t>
                          </a:r>
                        </a:p>
                      </a:txBody>
                      <a:tcPr anchor="ct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zh-CN" altLang="en-US" sz="1800" i="1" smtClean="0">
                                      <a:latin typeface="Cambria Math" panose="02040503050406030204" pitchFamily="18" charset="0"/>
                                    </a:rPr>
                                  </m:ctrlPr>
                                </m:sSubPr>
                                <m:e>
                                  <m:r>
                                    <a:rPr lang="zh-CN" altLang="en-US" sz="1800" i="1">
                                      <a:latin typeface="Cambria Math" panose="02040503050406030204" pitchFamily="18" charset="0"/>
                                    </a:rPr>
                                    <m:t>𝑊</m:t>
                                  </m:r>
                                </m:e>
                                <m:sub>
                                  <m:r>
                                    <a:rPr lang="zh-CN" altLang="en-US" sz="1800" i="1">
                                      <a:latin typeface="Cambria Math" panose="02040503050406030204" pitchFamily="18" charset="0"/>
                                    </a:rPr>
                                    <m:t>𝑃𝐹</m:t>
                                  </m:r>
                                </m:sub>
                              </m:sSub>
                              <m:r>
                                <a:rPr lang="zh-CN" altLang="en-US" sz="1800" i="0">
                                  <a:latin typeface="Cambria Math" panose="02040503050406030204" pitchFamily="18" charset="0"/>
                                </a:rPr>
                                <m:t>=</m:t>
                              </m:r>
                              <m:r>
                                <a:rPr lang="zh-CN" altLang="en-US" sz="1800" i="1">
                                  <a:latin typeface="Cambria Math" panose="02040503050406030204" pitchFamily="18" charset="0"/>
                                </a:rPr>
                                <m:t>𝛾</m:t>
                              </m:r>
                              <m:r>
                                <a:rPr lang="zh-CN" altLang="en-US" sz="1800" i="0">
                                  <a:latin typeface="Cambria Math" panose="02040503050406030204" pitchFamily="18" charset="0"/>
                                </a:rPr>
                                <m:t>×</m:t>
                              </m:r>
                              <m:r>
                                <a:rPr lang="zh-CN" altLang="en-US" sz="1800" i="1">
                                  <a:latin typeface="Cambria Math" panose="02040503050406030204" pitchFamily="18" charset="0"/>
                                </a:rPr>
                                <m:t>𝑅</m:t>
                              </m:r>
                              <m:r>
                                <a:rPr lang="zh-CN" altLang="en-US" sz="1800" i="0">
                                  <a:latin typeface="Cambria Math" panose="02040503050406030204" pitchFamily="18" charset="0"/>
                                </a:rPr>
                                <m:t>+</m:t>
                              </m:r>
                              <m:d>
                                <m:dPr>
                                  <m:ctrlPr>
                                    <a:rPr lang="zh-CN" altLang="en-US" sz="1800" i="1">
                                      <a:latin typeface="Cambria Math" panose="02040503050406030204" pitchFamily="18" charset="0"/>
                                    </a:rPr>
                                  </m:ctrlPr>
                                </m:dPr>
                                <m:e>
                                  <m:r>
                                    <a:rPr lang="zh-CN" altLang="en-US" sz="1800" i="0">
                                      <a:latin typeface="Cambria Math" panose="02040503050406030204" pitchFamily="18" charset="0"/>
                                    </a:rPr>
                                    <m:t>1−</m:t>
                                  </m:r>
                                  <m:r>
                                    <a:rPr lang="zh-CN" altLang="en-US" sz="1800" i="1">
                                      <a:latin typeface="Cambria Math" panose="02040503050406030204" pitchFamily="18" charset="0"/>
                                    </a:rPr>
                                    <m:t>𝛾</m:t>
                                  </m:r>
                                </m:e>
                              </m:d>
                              <m:r>
                                <a:rPr lang="zh-CN" altLang="en-US" sz="1800" i="0">
                                  <a:latin typeface="Cambria Math" panose="02040503050406030204" pitchFamily="18" charset="0"/>
                                </a:rPr>
                                <m:t>×</m:t>
                              </m:r>
                              <m:r>
                                <a:rPr lang="zh-CN" altLang="en-US" sz="1800" i="1">
                                  <a:latin typeface="Cambria Math" panose="02040503050406030204" pitchFamily="18" charset="0"/>
                                </a:rPr>
                                <m:t>𝑠𝑖𝑚</m:t>
                              </m:r>
                              <m:r>
                                <a:rPr lang="en-US" altLang="zh-CN" sz="1800" b="0" i="1" smtClean="0">
                                  <a:latin typeface="Cambria Math" panose="02040503050406030204" pitchFamily="18" charset="0"/>
                                </a:rPr>
                                <m:t> </m:t>
                              </m:r>
                            </m:oMath>
                          </a14:m>
                          <a:r>
                            <a:rPr lang="zh-CN" altLang="en-US" dirty="0" smtClean="0"/>
                            <a:t>，网页链接的</a:t>
                          </a:r>
                          <a:r>
                            <a:rPr lang="en-US" altLang="zh-CN" dirty="0" smtClean="0"/>
                            <a:t>Page</a:t>
                          </a:r>
                          <a:r>
                            <a:rPr lang="en-US" altLang="zh-CN" baseline="0" dirty="0" smtClean="0"/>
                            <a:t> Rank</a:t>
                          </a:r>
                          <a:r>
                            <a:rPr lang="zh-CN" altLang="en-US" baseline="0" dirty="0" smtClean="0"/>
                            <a:t>值</a:t>
                          </a:r>
                          <a:r>
                            <a:rPr lang="zh-CN" altLang="en-US" dirty="0" smtClean="0"/>
                            <a:t>除以子链接的个数得到</a:t>
                          </a:r>
                          <a:r>
                            <a:rPr lang="en-US" altLang="zh-CN" sz="1800" i="1" kern="1200" dirty="0" smtClean="0">
                              <a:solidFill>
                                <a:schemeClr val="dk1"/>
                              </a:solidFill>
                              <a:latin typeface="Cambria Math" panose="02040503050406030204" pitchFamily="18" charset="0"/>
                              <a:ea typeface="+mn-ea"/>
                              <a:cs typeface="+mn-cs"/>
                            </a:rPr>
                            <a:t>R</a:t>
                          </a:r>
                          <a:r>
                            <a:rPr lang="zh-CN" altLang="en-US" dirty="0" smtClean="0"/>
                            <a:t>，网页页面的主题相关度为</a:t>
                          </a:r>
                          <a14:m>
                            <m:oMath xmlns:m="http://schemas.openxmlformats.org/officeDocument/2006/math">
                              <m:r>
                                <a:rPr lang="zh-CN" altLang="en-US" sz="1800" i="1" smtClean="0">
                                  <a:latin typeface="Cambria Math" panose="02040503050406030204" pitchFamily="18" charset="0"/>
                                </a:rPr>
                                <m:t>𝑠𝑖𝑚</m:t>
                              </m:r>
                            </m:oMath>
                          </a14:m>
                          <a:endParaRPr lang="zh-CN" altLang="en-US" dirty="0" smtClean="0"/>
                        </a:p>
                        <a:p>
                          <a:pPr algn="l"/>
                          <a:endParaRPr lang="zh-CN" altLang="en-US" dirty="0"/>
                        </a:p>
                      </a:txBody>
                      <a:tcPr anchor="ctr">
                        <a:lnB w="12700" cap="flat" cmpd="sng" algn="ctr">
                          <a:solidFill>
                            <a:schemeClr val="tx1"/>
                          </a:solidFill>
                          <a:prstDash val="solid"/>
                          <a:round/>
                          <a:headEnd type="none" w="med" len="med"/>
                          <a:tailEnd type="none" w="med" len="med"/>
                        </a:lnB>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sz="1800" kern="1200" dirty="0" smtClean="0">
                              <a:effectLst/>
                            </a:rPr>
                            <a:t>子链接</a:t>
                          </a:r>
                          <a:r>
                            <a:rPr lang="zh-CN" altLang="zh-CN" sz="1800" kern="1200" dirty="0" smtClean="0">
                              <a:effectLst/>
                            </a:rPr>
                            <a:t>的</a:t>
                          </a:r>
                          <a:r>
                            <a:rPr lang="zh-CN" altLang="en-US" sz="1800" kern="1200" dirty="0" smtClean="0">
                              <a:effectLst/>
                            </a:rPr>
                            <a:t>优先级得分</a:t>
                          </a:r>
                          <a:endParaRPr lang="zh-CN" altLang="en-US" dirty="0"/>
                        </a:p>
                      </a:txBody>
                      <a:tcPr anchor="ctr">
                        <a:lnT w="12700" cap="flat" cmpd="sng" algn="ctr">
                          <a:solidFill>
                            <a:schemeClr val="tx1"/>
                          </a:solidFill>
                          <a:prstDash val="solid"/>
                          <a:round/>
                          <a:headEnd type="none" w="med" len="med"/>
                          <a:tailEnd type="none" w="med" len="med"/>
                        </a:lnT>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3748115367"/>
                  </p:ext>
                </p:extLst>
              </p:nvPr>
            </p:nvGraphicFramePr>
            <p:xfrm>
              <a:off x="611560" y="2084832"/>
              <a:ext cx="7992888" cy="3750724"/>
            </p:xfrm>
            <a:graphic>
              <a:graphicData uri="http://schemas.openxmlformats.org/drawingml/2006/table">
                <a:tbl>
                  <a:tblPr firstCol="1">
                    <a:tableStyleId>{2A488322-F2BA-4B5B-9748-0D474271808F}</a:tableStyleId>
                  </a:tblPr>
                  <a:tblGrid>
                    <a:gridCol w="1224136"/>
                    <a:gridCol w="6768752"/>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网页、主题关键词</a:t>
                          </a:r>
                          <a:r>
                            <a:rPr lang="zh-CN" altLang="en-US" dirty="0" smtClean="0"/>
                            <a:t>、综合</a:t>
                          </a:r>
                          <a:r>
                            <a:rPr lang="zh-CN" altLang="en-US" dirty="0" smtClean="0"/>
                            <a:t>权值比例因子</a:t>
                          </a:r>
                          <a:r>
                            <a:rPr lang="en-US" altLang="zh-CN" dirty="0" smtClean="0"/>
                            <a:t>γ</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r>
                  <a:tr h="549061">
                    <a:tc>
                      <a:txBody>
                        <a:bodyPr/>
                        <a:lstStyle/>
                        <a:p>
                          <a:pPr algn="ctr"/>
                          <a:r>
                            <a:rPr lang="zh-CN" altLang="en-US" dirty="0" smtClean="0">
                              <a:solidFill>
                                <a:schemeClr val="lt1"/>
                              </a:solidFill>
                            </a:rPr>
                            <a:t>爬取网页</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爬取网页内容，并提取子链接</a:t>
                          </a:r>
                          <a:endParaRPr lang="zh-CN" altLang="en-US" dirty="0"/>
                        </a:p>
                      </a:txBody>
                      <a:tcPr anchor="ctr">
                        <a:lnT w="12700" cap="flat" cmpd="sng" algn="ctr">
                          <a:solidFill>
                            <a:schemeClr val="tx1"/>
                          </a:solidFill>
                          <a:prstDash val="solid"/>
                          <a:round/>
                          <a:headEnd type="none" w="med" len="med"/>
                          <a:tailEnd type="none" w="med" len="med"/>
                        </a:lnT>
                      </a:tcPr>
                    </a:tc>
                  </a:tr>
                  <a:tr h="549061">
                    <a:tc>
                      <a:txBody>
                        <a:bodyPr/>
                        <a:lstStyle/>
                        <a:p>
                          <a:pPr algn="ctr"/>
                          <a:r>
                            <a:rPr lang="zh-CN" altLang="en-US" dirty="0" smtClean="0">
                              <a:solidFill>
                                <a:schemeClr val="lt1"/>
                              </a:solidFill>
                            </a:rPr>
                            <a:t>重要度</a:t>
                          </a:r>
                          <a:endParaRPr lang="zh-CN" altLang="en-US" dirty="0">
                            <a:solidFill>
                              <a:schemeClr val="tx1"/>
                            </a:solidFill>
                          </a:endParaRPr>
                        </a:p>
                      </a:txBody>
                      <a:tcPr anchor="ctr"/>
                    </a:tc>
                    <a:tc>
                      <a:txBody>
                        <a:bodyPr/>
                        <a:lstStyle/>
                        <a:p>
                          <a:pPr algn="l"/>
                          <a:r>
                            <a:rPr lang="zh-CN" altLang="en-US" dirty="0" smtClean="0"/>
                            <a:t>计算网页链接的</a:t>
                          </a:r>
                          <a:r>
                            <a:rPr lang="en-US" altLang="zh-CN" dirty="0" smtClean="0"/>
                            <a:t>Page</a:t>
                          </a:r>
                          <a:r>
                            <a:rPr lang="en-US" altLang="zh-CN" baseline="0" dirty="0" smtClean="0"/>
                            <a:t> Rank</a:t>
                          </a:r>
                          <a:r>
                            <a:rPr lang="zh-CN" altLang="en-US" baseline="0" dirty="0" smtClean="0"/>
                            <a:t>值</a:t>
                          </a:r>
                          <a:endParaRPr lang="zh-CN" altLang="en-US" dirty="0"/>
                        </a:p>
                      </a:txBody>
                      <a:tcPr anchor="ct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主题相关度</a:t>
                          </a:r>
                        </a:p>
                      </a:txBody>
                      <a:tcPr anchor="ctr"/>
                    </a:tc>
                    <a:tc>
                      <a:txBody>
                        <a:bodyPr/>
                        <a:lstStyle/>
                        <a:p>
                          <a:pPr algn="l"/>
                          <a:r>
                            <a:rPr lang="zh-CN" altLang="en-US" dirty="0" smtClean="0"/>
                            <a:t>计算网页页面的主题相关度</a:t>
                          </a:r>
                          <a:endParaRPr lang="zh-CN" altLang="en-US" dirty="0"/>
                        </a:p>
                      </a:txBody>
                      <a:tcPr anchor="ctr"/>
                    </a:tc>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子链接优先级得分</a:t>
                          </a:r>
                        </a:p>
                      </a:txBody>
                      <a:tcPr anchor="ctr">
                        <a:lnB w="12700" cap="flat" cmpd="sng" algn="ctr">
                          <a:solidFill>
                            <a:schemeClr val="tx1"/>
                          </a:solidFill>
                          <a:prstDash val="solid"/>
                          <a:round/>
                          <a:headEnd type="none" w="med" len="med"/>
                          <a:tailEnd type="none" w="med" len="med"/>
                        </a:lnB>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18092" t="-252667" r="-180" b="-61333"/>
                          </a:stretch>
                        </a:blipFill>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sz="1800" kern="1200" dirty="0" smtClean="0">
                              <a:effectLst/>
                            </a:rPr>
                            <a:t>子链接</a:t>
                          </a:r>
                          <a:r>
                            <a:rPr lang="zh-CN" altLang="zh-CN" sz="1800" kern="1200" dirty="0" smtClean="0">
                              <a:effectLst/>
                            </a:rPr>
                            <a:t>的</a:t>
                          </a:r>
                          <a:r>
                            <a:rPr lang="zh-CN" altLang="en-US" sz="1800" kern="1200" dirty="0" smtClean="0">
                              <a:effectLst/>
                            </a:rPr>
                            <a:t>优先级得分</a:t>
                          </a:r>
                          <a:endParaRPr lang="zh-CN" altLang="en-US" dirty="0"/>
                        </a:p>
                      </a:txBody>
                      <a:tcPr anchor="ctr">
                        <a:lnT w="12700" cap="flat" cmpd="sng" algn="ctr">
                          <a:solidFill>
                            <a:schemeClr val="tx1"/>
                          </a:solidFill>
                          <a:prstDash val="solid"/>
                          <a:round/>
                          <a:headEnd type="none" w="med" len="med"/>
                          <a:tailEnd type="none" w="med" len="med"/>
                        </a:lnT>
                      </a:tcPr>
                    </a:tc>
                  </a:tr>
                </a:tbl>
              </a:graphicData>
            </a:graphic>
          </p:graphicFrame>
        </mc:Fallback>
      </mc:AlternateContent>
      <p:sp>
        <p:nvSpPr>
          <p:cNvPr id="3" name="矩形 2"/>
          <p:cNvSpPr/>
          <p:nvPr/>
        </p:nvSpPr>
        <p:spPr>
          <a:xfrm>
            <a:off x="1835696" y="3212976"/>
            <a:ext cx="6696744" cy="1872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030233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实验评价参数</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3010015" y="2666413"/>
                <a:ext cx="3095142" cy="451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𝑃𝑟𝑒𝑐𝑖𝑠𝑖𝑜𝑛</m:t>
                      </m:r>
                      <m:r>
                        <a:rPr lang="zh-CN" altLang="en-US" sz="2000" i="0">
                          <a:latin typeface="Cambria Math" panose="02040503050406030204" pitchFamily="18" charset="0"/>
                        </a:rPr>
                        <m:t>=</m:t>
                      </m:r>
                      <m:f>
                        <m:fPr>
                          <m:type m:val="skw"/>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𝑛</m:t>
                          </m:r>
                        </m:den>
                      </m:f>
                      <m:r>
                        <a:rPr lang="zh-CN" altLang="en-US" sz="2000" i="0">
                          <a:latin typeface="Cambria Math" panose="02040503050406030204" pitchFamily="18" charset="0"/>
                        </a:rPr>
                        <m:t>×100%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10015" y="2666413"/>
                <a:ext cx="3095142" cy="451534"/>
              </a:xfrm>
              <a:prstGeom prst="rect">
                <a:avLst/>
              </a:prstGeom>
              <a:blipFill rotWithShape="0">
                <a:blip r:embed="rId3"/>
                <a:stretch>
                  <a:fillRect t="-140541" b="-2148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68096" y="2131119"/>
                <a:ext cx="8090154" cy="400110"/>
              </a:xfrm>
              <a:prstGeom prst="rect">
                <a:avLst/>
              </a:prstGeom>
            </p:spPr>
            <p:txBody>
              <a:bodyPr wrap="square">
                <a:spAutoFit/>
              </a:bodyPr>
              <a:lstStyle/>
              <a:p>
                <a:r>
                  <a:rPr lang="zh-CN" altLang="zh-CN" sz="2000" b="1" dirty="0" smtClean="0">
                    <a:solidFill>
                      <a:srgbClr val="FF0000"/>
                    </a:solidFill>
                    <a:latin typeface="+mn-ea"/>
                    <a:cs typeface="Times New Roman" panose="02020603050405020304" pitchFamily="18" charset="0"/>
                  </a:rPr>
                  <a:t>查准率</a:t>
                </a:r>
                <a:r>
                  <a:rPr lang="zh-CN" altLang="en-US" sz="2000" dirty="0" smtClean="0">
                    <a:latin typeface="+mn-ea"/>
                    <a:cs typeface="Times New Roman" panose="02020603050405020304" pitchFamily="18" charset="0"/>
                  </a:rPr>
                  <a:t>（</a:t>
                </a:r>
                <a14:m>
                  <m:oMath xmlns:m="http://schemas.openxmlformats.org/officeDocument/2006/math">
                    <m:r>
                      <a:rPr lang="zh-CN" altLang="en-US" sz="2000" i="1">
                        <a:latin typeface="Cambria Math" panose="02040503050406030204" pitchFamily="18" charset="0"/>
                      </a:rPr>
                      <m:t>𝑃𝑟𝑒𝑐𝑖𝑠𝑖𝑜𝑛</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768096" y="2131119"/>
                <a:ext cx="8090154" cy="400110"/>
              </a:xfrm>
              <a:prstGeom prst="rect">
                <a:avLst/>
              </a:prstGeom>
              <a:blipFill rotWithShape="0">
                <a:blip r:embed="rId4"/>
                <a:stretch>
                  <a:fillRect l="-754"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481970" y="4494070"/>
                <a:ext cx="1862305" cy="67666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Efficiency</m:t>
                      </m:r>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𝑡</m:t>
                          </m:r>
                        </m:den>
                      </m:f>
                      <m:r>
                        <a:rPr lang="zh-CN" altLang="en-US" sz="2000" i="0">
                          <a:latin typeface="Cambria Math" panose="02040503050406030204" pitchFamily="18" charset="0"/>
                        </a:rPr>
                        <m:t> </m:t>
                      </m:r>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3481970" y="4494070"/>
                <a:ext cx="1862305" cy="67666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68096" y="4026074"/>
                <a:ext cx="8090154" cy="400110"/>
              </a:xfrm>
              <a:prstGeom prst="rect">
                <a:avLst/>
              </a:prstGeom>
            </p:spPr>
            <p:txBody>
              <a:bodyPr wrap="square">
                <a:spAutoFit/>
              </a:bodyPr>
              <a:lstStyle/>
              <a:p>
                <a:r>
                  <a:rPr lang="zh-CN" altLang="en-US" sz="2000" b="1" dirty="0" smtClean="0">
                    <a:solidFill>
                      <a:srgbClr val="FF0000"/>
                    </a:solidFill>
                    <a:latin typeface="+mn-ea"/>
                    <a:cs typeface="Times New Roman" panose="02020603050405020304" pitchFamily="18" charset="0"/>
                  </a:rPr>
                  <a:t>算法</a:t>
                </a:r>
                <a:r>
                  <a:rPr lang="zh-CN" altLang="en-US" sz="2000" b="1" dirty="0">
                    <a:solidFill>
                      <a:srgbClr val="FF0000"/>
                    </a:solidFill>
                    <a:latin typeface="+mn-ea"/>
                    <a:cs typeface="Times New Roman" panose="02020603050405020304" pitchFamily="18" charset="0"/>
                  </a:rPr>
                  <a:t>效率</a:t>
                </a:r>
                <a:r>
                  <a:rPr lang="zh-CN" altLang="en-US" sz="2000" dirty="0" smtClean="0">
                    <a:latin typeface="+mn-ea"/>
                    <a:cs typeface="Times New Roman" panose="02020603050405020304" pitchFamily="18" charset="0"/>
                  </a:rPr>
                  <a:t>（</a:t>
                </a:r>
                <a14:m>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Efficiency</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11" name="矩形 10"/>
              <p:cNvSpPr>
                <a:spLocks noRot="1" noChangeAspect="1" noMove="1" noResize="1" noEditPoints="1" noAdjustHandles="1" noChangeArrowheads="1" noChangeShapeType="1" noTextEdit="1"/>
              </p:cNvSpPr>
              <p:nvPr/>
            </p:nvSpPr>
            <p:spPr>
              <a:xfrm>
                <a:off x="768096" y="4026074"/>
                <a:ext cx="8090154" cy="400110"/>
              </a:xfrm>
              <a:prstGeom prst="rect">
                <a:avLst/>
              </a:prstGeom>
              <a:blipFill rotWithShape="0">
                <a:blip r:embed="rId6"/>
                <a:stretch>
                  <a:fillRect l="-754" t="-10606" b="-22727"/>
                </a:stretch>
              </a:blipFill>
            </p:spPr>
            <p:txBody>
              <a:bodyPr/>
              <a:lstStyle/>
              <a:p>
                <a:r>
                  <a:rPr lang="zh-CN" altLang="en-US">
                    <a:noFill/>
                  </a:rPr>
                  <a:t> </a:t>
                </a:r>
              </a:p>
            </p:txBody>
          </p:sp>
        </mc:Fallback>
      </mc:AlternateContent>
      <p:sp>
        <p:nvSpPr>
          <p:cNvPr id="12" name="矩形 11"/>
          <p:cNvSpPr/>
          <p:nvPr/>
        </p:nvSpPr>
        <p:spPr>
          <a:xfrm>
            <a:off x="711786" y="53851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t</a:t>
            </a:r>
            <a:r>
              <a:rPr lang="zh-CN" altLang="zh-CN" sz="2000" dirty="0"/>
              <a:t>为爬取页面所用的时间</a:t>
            </a:r>
            <a:r>
              <a:rPr lang="zh-CN" altLang="zh-CN" sz="2000" dirty="0" smtClean="0"/>
              <a:t>。</a:t>
            </a:r>
            <a:endParaRPr lang="zh-CN" altLang="en-US" sz="2000" dirty="0">
              <a:latin typeface="+mn-ea"/>
            </a:endParaRPr>
          </a:p>
        </p:txBody>
      </p:sp>
      <p:sp>
        <p:nvSpPr>
          <p:cNvPr id="13" name="矩形 8"/>
          <p:cNvSpPr/>
          <p:nvPr/>
        </p:nvSpPr>
        <p:spPr>
          <a:xfrm>
            <a:off x="768096" y="33268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n</a:t>
            </a:r>
            <a:r>
              <a:rPr lang="zh-CN" altLang="zh-CN" sz="2000" dirty="0" smtClean="0"/>
              <a:t>为</a:t>
            </a:r>
            <a:r>
              <a:rPr lang="zh-CN" altLang="en-US" sz="2000" dirty="0" smtClean="0"/>
              <a:t>爬取的</a:t>
            </a:r>
            <a:r>
              <a:rPr lang="zh-CN" altLang="en-US" sz="2000" dirty="0"/>
              <a:t>总</a:t>
            </a:r>
            <a:r>
              <a:rPr lang="zh-CN" altLang="zh-CN" sz="2000" dirty="0" smtClean="0"/>
              <a:t>页面</a:t>
            </a:r>
            <a:r>
              <a:rPr lang="zh-CN" altLang="zh-CN" sz="2000" dirty="0"/>
              <a:t>数。</a:t>
            </a:r>
            <a:endParaRPr lang="zh-CN" altLang="en-US" sz="2000" dirty="0">
              <a:latin typeface="+mn-ea"/>
            </a:endParaRPr>
          </a:p>
        </p:txBody>
      </p:sp>
    </p:spTree>
    <p:extLst>
      <p:ext uri="{BB962C8B-B14F-4D97-AF65-F5344CB8AC3E}">
        <p14:creationId xmlns:p14="http://schemas.microsoft.com/office/powerpoint/2010/main" val="123197852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smtClean="0"/>
              <a:t>1</a:t>
            </a:r>
            <a:endParaRPr lang="zh-CN" altLang="en-US" dirty="0"/>
          </a:p>
        </p:txBody>
      </p:sp>
      <p:sp>
        <p:nvSpPr>
          <p:cNvPr id="5" name="内容占位符 2"/>
          <p:cNvSpPr txBox="1">
            <a:spLocks/>
          </p:cNvSpPr>
          <p:nvPr/>
        </p:nvSpPr>
        <p:spPr>
          <a:xfrm>
            <a:off x="768096" y="2276872"/>
            <a:ext cx="7836352"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a:t>
            </a:r>
            <a:r>
              <a:rPr lang="zh-CN" altLang="en-US" dirty="0"/>
              <a:t>个（</a:t>
            </a:r>
            <a:r>
              <a:rPr lang="en-US" altLang="zh-CN" dirty="0"/>
              <a:t>sports.sina.com</a:t>
            </a:r>
            <a:r>
              <a:rPr lang="zh-CN" altLang="en-US" dirty="0" smtClean="0"/>
              <a:t>）</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a:t>
            </a:r>
          </a:p>
          <a:p>
            <a:pPr>
              <a:lnSpc>
                <a:spcPct val="150000"/>
              </a:lnSpc>
            </a:pPr>
            <a:r>
              <a:rPr lang="zh-CN" altLang="en-US" dirty="0" smtClean="0"/>
              <a:t>对比算法：</a:t>
            </a:r>
            <a:r>
              <a:rPr lang="en-US" altLang="zh-CN" b="1" dirty="0" smtClean="0">
                <a:solidFill>
                  <a:srgbClr val="FF0000"/>
                </a:solidFill>
              </a:rPr>
              <a:t>Page </a:t>
            </a:r>
            <a:r>
              <a:rPr lang="en-US" altLang="zh-CN" b="1" dirty="0">
                <a:solidFill>
                  <a:srgbClr val="FF0000"/>
                </a:solidFill>
              </a:rPr>
              <a:t>Rank</a:t>
            </a:r>
            <a:r>
              <a:rPr lang="zh-CN" altLang="en-US" b="1" dirty="0">
                <a:solidFill>
                  <a:srgbClr val="FF0000"/>
                </a:solidFill>
              </a:rPr>
              <a:t>算法</a:t>
            </a:r>
            <a:r>
              <a:rPr lang="zh-CN" altLang="en-US" dirty="0"/>
              <a:t>、</a:t>
            </a:r>
            <a:r>
              <a:rPr lang="zh-CN" altLang="en-US" b="1" dirty="0">
                <a:solidFill>
                  <a:srgbClr val="FF0000"/>
                </a:solidFill>
              </a:rPr>
              <a:t>基于关键词位置的</a:t>
            </a:r>
            <a:r>
              <a:rPr lang="en-US" altLang="zh-CN" b="1" dirty="0">
                <a:solidFill>
                  <a:srgbClr val="FF0000"/>
                </a:solidFill>
              </a:rPr>
              <a:t>Fish Search</a:t>
            </a:r>
            <a:r>
              <a:rPr lang="zh-CN" altLang="en-US" b="1" dirty="0" smtClean="0">
                <a:solidFill>
                  <a:srgbClr val="FF0000"/>
                </a:solidFill>
              </a:rPr>
              <a:t>算法、基于</a:t>
            </a:r>
            <a:r>
              <a:rPr lang="zh-CN" altLang="en-US" b="1" dirty="0">
                <a:solidFill>
                  <a:srgbClr val="FF0000"/>
                </a:solidFill>
              </a:rPr>
              <a:t>页面主题的</a:t>
            </a:r>
            <a:r>
              <a:rPr lang="en-US" altLang="zh-CN" b="1" dirty="0">
                <a:solidFill>
                  <a:srgbClr val="FF0000"/>
                </a:solidFill>
              </a:rPr>
              <a:t>Page Rank</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smtClean="0"/>
              <a:t>每</a:t>
            </a:r>
            <a:r>
              <a:rPr lang="zh-CN" altLang="en-US" dirty="0"/>
              <a:t>爬取</a:t>
            </a:r>
            <a:r>
              <a:rPr lang="en-US" altLang="zh-CN" dirty="0"/>
              <a:t>100</a:t>
            </a:r>
            <a:r>
              <a:rPr lang="zh-CN" altLang="en-US" dirty="0"/>
              <a:t>个页面，</a:t>
            </a:r>
            <a:r>
              <a:rPr lang="zh-CN" altLang="en-US" dirty="0" smtClean="0"/>
              <a:t>统计爬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59025000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graphicFrame>
        <p:nvGraphicFramePr>
          <p:cNvPr id="12" name="图表 11"/>
          <p:cNvGraphicFramePr/>
          <p:nvPr>
            <p:extLst>
              <p:ext uri="{D42A27DB-BD31-4B8C-83A1-F6EECF244321}">
                <p14:modId xmlns:p14="http://schemas.microsoft.com/office/powerpoint/2010/main" val="3951451928"/>
              </p:ext>
            </p:extLst>
          </p:nvPr>
        </p:nvGraphicFramePr>
        <p:xfrm>
          <a:off x="4283968" y="1772816"/>
          <a:ext cx="4860032" cy="5085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p:cNvGraphicFramePr/>
          <p:nvPr>
            <p:extLst>
              <p:ext uri="{D42A27DB-BD31-4B8C-83A1-F6EECF244321}">
                <p14:modId xmlns:p14="http://schemas.microsoft.com/office/powerpoint/2010/main" val="1338706402"/>
              </p:ext>
            </p:extLst>
          </p:nvPr>
        </p:nvGraphicFramePr>
        <p:xfrm>
          <a:off x="0" y="1844824"/>
          <a:ext cx="4499992" cy="50131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6739562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a:t>
            </a:r>
            <a:r>
              <a:rPr lang="zh-CN" altLang="en-US" dirty="0"/>
              <a:t>效率</a:t>
            </a: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3273498583"/>
                  </p:ext>
                </p:extLst>
              </p:nvPr>
            </p:nvGraphicFramePr>
            <p:xfrm>
              <a:off x="323528" y="2420888"/>
              <a:ext cx="8640959" cy="2808312"/>
            </p:xfrm>
            <a:graphic>
              <a:graphicData uri="http://schemas.openxmlformats.org/drawingml/2006/table">
                <a:tbl>
                  <a:tblPr firstRow="1" firstCol="1" bandRow="1">
                    <a:tableStyleId>{0660B408-B3CF-4A94-85FC-2B1E0A45F4A2}</a:tableStyleId>
                  </a:tblPr>
                  <a:tblGrid>
                    <a:gridCol w="2041321"/>
                    <a:gridCol w="1343055"/>
                    <a:gridCol w="1944216"/>
                    <a:gridCol w="1800200"/>
                    <a:gridCol w="1512167"/>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Cambria Math" panose="02040503050406030204" pitchFamily="18" charset="0"/>
                                      <a:ea typeface="+mn-ea"/>
                                      <a:cs typeface="Times New Roman" panose="02020603050405020304" pitchFamily="18" charset="0"/>
                                    </a:rPr>
                                  </m:ctrlPr>
                                </m:fPr>
                                <m:num>
                                  <m:r>
                                    <a:rPr lang="en-US" altLang="zh-CN" sz="1800" b="1" i="1" kern="0" baseline="0" dirty="0" smtClean="0">
                                      <a:effectLst/>
                                      <a:latin typeface="Cambria Math" panose="02040503050406030204" pitchFamily="18" charset="0"/>
                                      <a:ea typeface="+mn-ea"/>
                                      <a:cs typeface="Times New Roman" panose="02020603050405020304" pitchFamily="18" charset="0"/>
                                    </a:rPr>
                                    <m:t>𝒌</m:t>
                                  </m:r>
                                </m:num>
                                <m:den>
                                  <m:r>
                                    <a:rPr lang="en-US" altLang="zh-CN" sz="1800" b="1" i="1" kern="0" baseline="0" dirty="0" smtClean="0">
                                      <a:effectLst/>
                                      <a:latin typeface="Cambria Math" panose="02040503050406030204" pitchFamily="18" charset="0"/>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69142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Page Rank</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102</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39.16</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2.60</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基于关键词位置的</a:t>
                          </a: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30.59</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19.87</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29.21</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20.95</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3273498583"/>
                  </p:ext>
                </p:extLst>
              </p:nvPr>
            </p:nvGraphicFramePr>
            <p:xfrm>
              <a:off x="323528" y="2420888"/>
              <a:ext cx="8640959" cy="2808312"/>
            </p:xfrm>
            <a:graphic>
              <a:graphicData uri="http://schemas.openxmlformats.org/drawingml/2006/table">
                <a:tbl>
                  <a:tblPr firstRow="1" firstCol="1" bandRow="1">
                    <a:tableStyleId>{0660B408-B3CF-4A94-85FC-2B1E0A45F4A2}</a:tableStyleId>
                  </a:tblPr>
                  <a:tblGrid>
                    <a:gridCol w="2041321"/>
                    <a:gridCol w="1343055"/>
                    <a:gridCol w="1944216"/>
                    <a:gridCol w="1800200"/>
                    <a:gridCol w="1512167"/>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71774" t="-36207" b="-304310"/>
                          </a:stretch>
                        </a:blipFill>
                      </a:tcPr>
                    </a:tc>
                  </a:tr>
                  <a:tr h="69142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Page Rank</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102</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39.16</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2.60</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基于关键词位置的</a:t>
                          </a: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30.59</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19.87</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29.21</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20.95</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Fallback>
      </mc:AlternateContent>
      <p:sp>
        <p:nvSpPr>
          <p:cNvPr id="7" name="矩形 6"/>
          <p:cNvSpPr/>
          <p:nvPr/>
        </p:nvSpPr>
        <p:spPr>
          <a:xfrm>
            <a:off x="7524328" y="4509120"/>
            <a:ext cx="1333922"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854617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a:t>2</a:t>
            </a:r>
            <a:endParaRPr lang="zh-CN" altLang="en-US" dirty="0"/>
          </a:p>
        </p:txBody>
      </p:sp>
      <p:sp>
        <p:nvSpPr>
          <p:cNvPr id="5" name="内容占位符 2"/>
          <p:cNvSpPr txBox="1">
            <a:spLocks/>
          </p:cNvSpPr>
          <p:nvPr/>
        </p:nvSpPr>
        <p:spPr>
          <a:xfrm>
            <a:off x="768096" y="2276872"/>
            <a:ext cx="7290055"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10</a:t>
            </a:r>
            <a:r>
              <a:rPr lang="zh-CN" altLang="en-US" dirty="0" smtClean="0"/>
              <a:t>个</a:t>
            </a:r>
            <a:r>
              <a:rPr lang="zh-CN" altLang="en-US" dirty="0"/>
              <a:t>（</a:t>
            </a:r>
            <a:r>
              <a:rPr lang="en-US" altLang="zh-CN" dirty="0" smtClean="0"/>
              <a:t>sports.sina.com</a:t>
            </a:r>
            <a:r>
              <a:rPr lang="zh-CN" altLang="en-US" dirty="0" smtClean="0"/>
              <a:t>等）</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10000</a:t>
            </a:r>
          </a:p>
          <a:p>
            <a:pPr>
              <a:lnSpc>
                <a:spcPct val="150000"/>
              </a:lnSpc>
            </a:pPr>
            <a:r>
              <a:rPr lang="zh-CN" altLang="en-US" dirty="0" smtClean="0"/>
              <a:t>对比算法：</a:t>
            </a:r>
            <a:r>
              <a:rPr lang="en-US" altLang="zh-CN" b="1" dirty="0">
                <a:solidFill>
                  <a:srgbClr val="FF0000"/>
                </a:solidFill>
              </a:rPr>
              <a:t>Page Rank</a:t>
            </a:r>
            <a:r>
              <a:rPr lang="zh-CN" altLang="en-US" b="1" dirty="0">
                <a:solidFill>
                  <a:srgbClr val="FF0000"/>
                </a:solidFill>
              </a:rPr>
              <a:t>算法</a:t>
            </a:r>
            <a:r>
              <a:rPr lang="zh-CN" altLang="en-US" dirty="0"/>
              <a:t>、</a:t>
            </a:r>
            <a:r>
              <a:rPr lang="zh-CN" altLang="en-US" b="1" dirty="0">
                <a:solidFill>
                  <a:srgbClr val="FF0000"/>
                </a:solidFill>
              </a:rPr>
              <a:t>基于关键词位置的</a:t>
            </a:r>
            <a:r>
              <a:rPr lang="en-US" altLang="zh-CN" b="1" dirty="0">
                <a:solidFill>
                  <a:srgbClr val="FF0000"/>
                </a:solidFill>
              </a:rPr>
              <a:t>Fish Search</a:t>
            </a:r>
            <a:r>
              <a:rPr lang="zh-CN" altLang="en-US" b="1" dirty="0" smtClean="0">
                <a:solidFill>
                  <a:srgbClr val="FF0000"/>
                </a:solidFill>
              </a:rPr>
              <a:t>算法</a:t>
            </a:r>
            <a:r>
              <a:rPr lang="zh-CN" altLang="en-US" dirty="0"/>
              <a:t>、</a:t>
            </a:r>
            <a:r>
              <a:rPr lang="zh-CN" altLang="en-US" b="1" dirty="0" smtClean="0">
                <a:solidFill>
                  <a:srgbClr val="FF0000"/>
                </a:solidFill>
              </a:rPr>
              <a:t>基于</a:t>
            </a:r>
            <a:r>
              <a:rPr lang="zh-CN" altLang="en-US" b="1" dirty="0">
                <a:solidFill>
                  <a:srgbClr val="FF0000"/>
                </a:solidFill>
              </a:rPr>
              <a:t>页面主题的</a:t>
            </a:r>
            <a:r>
              <a:rPr lang="en-US" altLang="zh-CN" b="1" dirty="0">
                <a:solidFill>
                  <a:srgbClr val="FF0000"/>
                </a:solidFill>
              </a:rPr>
              <a:t>Page Rank</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a:t>每爬取</a:t>
            </a:r>
            <a:r>
              <a:rPr lang="en-US" altLang="zh-CN" dirty="0" smtClean="0"/>
              <a:t>1000</a:t>
            </a:r>
            <a:r>
              <a:rPr lang="zh-CN" altLang="en-US" dirty="0" smtClean="0"/>
              <a:t>个</a:t>
            </a:r>
            <a:r>
              <a:rPr lang="zh-CN" altLang="en-US" dirty="0"/>
              <a:t>页面，</a:t>
            </a:r>
            <a:r>
              <a:rPr lang="zh-CN" altLang="en-US" dirty="0" smtClean="0"/>
              <a:t>统计爬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a:t>
            </a:r>
            <a:r>
              <a:rPr lang="zh-CN" altLang="en-US" dirty="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19217785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a:spLocks noGrp="1"/>
          </p:cNvSpPr>
          <p:nvPr>
            <p:ph type="title"/>
          </p:nvPr>
        </p:nvSpPr>
        <p:spPr/>
        <p:txBody>
          <a:bodyPr/>
          <a:lstStyle/>
          <a:p>
            <a:r>
              <a:rPr lang="zh-CN" altLang="en-US" dirty="0" smtClean="0"/>
              <a:t>选题背景及意义</a:t>
            </a:r>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矩形 13"/>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5" name="矩形 14"/>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6" name="文本框 15"/>
          <p:cNvSpPr txBox="1"/>
          <p:nvPr/>
        </p:nvSpPr>
        <p:spPr>
          <a:xfrm>
            <a:off x="971600" y="4487778"/>
            <a:ext cx="2880320" cy="400110"/>
          </a:xfrm>
          <a:prstGeom prst="rect">
            <a:avLst/>
          </a:prstGeom>
          <a:noFill/>
        </p:spPr>
        <p:txBody>
          <a:bodyPr wrap="square" rtlCol="0">
            <a:spAutoFit/>
          </a:bodyPr>
          <a:lstStyle/>
          <a:p>
            <a:r>
              <a:rPr lang="zh-CN" altLang="en-US" sz="2000" b="1" dirty="0">
                <a:solidFill>
                  <a:srgbClr val="FF0000"/>
                </a:solidFill>
                <a:latin typeface="仿宋" panose="02010609060101010101" pitchFamily="49" charset="-122"/>
                <a:ea typeface="仿宋" panose="02010609060101010101" pitchFamily="49" charset="-122"/>
              </a:rPr>
              <a:t>数据</a:t>
            </a:r>
            <a:r>
              <a:rPr lang="zh-CN" altLang="en-US" sz="2000" b="1" dirty="0" smtClean="0">
                <a:solidFill>
                  <a:srgbClr val="FF0000"/>
                </a:solidFill>
                <a:latin typeface="仿宋" panose="02010609060101010101" pitchFamily="49" charset="-122"/>
                <a:ea typeface="仿宋" panose="02010609060101010101" pitchFamily="49" charset="-122"/>
              </a:rPr>
              <a:t>量大且搜索难度高</a:t>
            </a:r>
            <a:endParaRPr lang="zh-CN" altLang="en-US" sz="2000" b="1" dirty="0">
              <a:solidFill>
                <a:srgbClr val="FF0000"/>
              </a:solidFill>
              <a:latin typeface="仿宋" panose="02010609060101010101" pitchFamily="49" charset="-122"/>
              <a:ea typeface="仿宋" panose="02010609060101010101" pitchFamily="49" charset="-122"/>
            </a:endParaRPr>
          </a:p>
        </p:txBody>
      </p:sp>
      <p:sp>
        <p:nvSpPr>
          <p:cNvPr id="17"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19" name="文本框 18"/>
          <p:cNvSpPr txBox="1"/>
          <p:nvPr/>
        </p:nvSpPr>
        <p:spPr>
          <a:xfrm>
            <a:off x="5004048" y="3765026"/>
            <a:ext cx="2765501" cy="400110"/>
          </a:xfrm>
          <a:prstGeom prst="rect">
            <a:avLst/>
          </a:prstGeom>
          <a:noFill/>
        </p:spPr>
        <p:txBody>
          <a:bodyPr wrap="none" rtlCol="0">
            <a:spAutoFit/>
          </a:bodyPr>
          <a:lstStyle/>
          <a:p>
            <a:r>
              <a:rPr lang="zh-CN" altLang="en-US" sz="2000" b="1" dirty="0">
                <a:solidFill>
                  <a:srgbClr val="FF0000"/>
                </a:solidFill>
                <a:latin typeface="仿宋" panose="02010609060101010101" pitchFamily="49" charset="-122"/>
                <a:ea typeface="仿宋" panose="02010609060101010101" pitchFamily="49" charset="-122"/>
              </a:rPr>
              <a:t>及时获取信息尤为重要</a:t>
            </a:r>
          </a:p>
        </p:txBody>
      </p:sp>
      <p:sp>
        <p:nvSpPr>
          <p:cNvPr id="20" name="文本框 19"/>
          <p:cNvSpPr txBox="1"/>
          <p:nvPr/>
        </p:nvSpPr>
        <p:spPr>
          <a:xfrm>
            <a:off x="4427984" y="4857110"/>
            <a:ext cx="4089581" cy="338554"/>
          </a:xfrm>
          <a:prstGeom prst="rect">
            <a:avLst/>
          </a:prstGeom>
          <a:noFill/>
        </p:spPr>
        <p:txBody>
          <a:bodyPr wrap="none" rtlCol="0">
            <a:spAutoFit/>
          </a:bodyPr>
          <a:lstStyle/>
          <a:p>
            <a:r>
              <a:rPr lang="zh-CN" altLang="en-US" sz="1600" b="1" dirty="0"/>
              <a:t>实际应用</a:t>
            </a:r>
            <a:r>
              <a:rPr lang="zh-CN" altLang="en-US" sz="1600" dirty="0" smtClean="0"/>
              <a:t>：及时推信息推送系统项目</a:t>
            </a:r>
            <a:r>
              <a:rPr lang="zh-CN" altLang="en-US" sz="1600" dirty="0"/>
              <a:t>的需要</a:t>
            </a:r>
          </a:p>
        </p:txBody>
      </p:sp>
      <p:sp>
        <p:nvSpPr>
          <p:cNvPr id="21" name="文本框 20"/>
          <p:cNvSpPr txBox="1"/>
          <p:nvPr/>
        </p:nvSpPr>
        <p:spPr>
          <a:xfrm>
            <a:off x="5001466" y="4381025"/>
            <a:ext cx="3005951" cy="400110"/>
          </a:xfrm>
          <a:prstGeom prst="rect">
            <a:avLst/>
          </a:prstGeom>
          <a:noFill/>
        </p:spPr>
        <p:txBody>
          <a:bodyPr wrap="none" rtlCol="0">
            <a:spAutoFit/>
          </a:bodyPr>
          <a:lstStyle/>
          <a:p>
            <a:r>
              <a:rPr lang="zh-CN" altLang="en-US" sz="2000" dirty="0" smtClean="0">
                <a:latin typeface="+mn-ea"/>
              </a:rPr>
              <a:t>个性化信息推送系统诞生</a:t>
            </a:r>
            <a:endParaRPr lang="zh-CN" altLang="en-US" sz="2000" dirty="0">
              <a:latin typeface="+mn-ea"/>
            </a:endParaRPr>
          </a:p>
        </p:txBody>
      </p:sp>
      <p:sp>
        <p:nvSpPr>
          <p:cNvPr id="22"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当今网络上的信息正在以几何级数的速度增长，互联网</a:t>
            </a:r>
            <a:r>
              <a:rPr lang="zh-CN" altLang="zh-CN" sz="1600" dirty="0"/>
              <a:t>上的文本</a:t>
            </a:r>
            <a:r>
              <a:rPr lang="zh-CN" altLang="zh-CN" sz="1600" dirty="0" smtClean="0"/>
              <a:t>数据达到</a:t>
            </a:r>
            <a:r>
              <a:rPr lang="zh-CN" altLang="zh-CN" sz="1600" dirty="0"/>
              <a:t>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smtClean="0"/>
          </a:p>
          <a:p>
            <a:r>
              <a:rPr lang="zh-CN" altLang="zh-CN" sz="1600" dirty="0" smtClean="0"/>
              <a:t>网络上的信息没有任何规律和结构特征，人们很难准确找到对自己有用的信息</a:t>
            </a:r>
            <a:r>
              <a:rPr lang="zh-CN" altLang="en-US" sz="1600" dirty="0" smtClean="0"/>
              <a:t>；</a:t>
            </a:r>
            <a:endParaRPr lang="en-US" altLang="zh-CN" sz="1600" dirty="0" smtClean="0"/>
          </a:p>
          <a:p>
            <a:r>
              <a:rPr lang="zh-CN" altLang="zh-CN" sz="1600" dirty="0" smtClean="0"/>
              <a:t>传统的搜索引擎已经不能满足用户对特定领域和主题的搜索需求</a:t>
            </a:r>
            <a:r>
              <a:rPr lang="zh-CN" altLang="en-US" sz="1600" dirty="0" smtClean="0"/>
              <a:t>。</a:t>
            </a:r>
            <a:endParaRPr lang="zh-CN" altLang="en-US" sz="1600" dirty="0"/>
          </a:p>
        </p:txBody>
      </p:sp>
    </p:spTree>
    <p:extLst>
      <p:ext uri="{BB962C8B-B14F-4D97-AF65-F5344CB8AC3E}">
        <p14:creationId xmlns:p14="http://schemas.microsoft.com/office/powerpoint/2010/main" val="56921352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查准率</a:t>
            </a:r>
            <a:endParaRPr lang="zh-CN" altLang="en-US" dirty="0"/>
          </a:p>
        </p:txBody>
      </p:sp>
      <p:graphicFrame>
        <p:nvGraphicFramePr>
          <p:cNvPr id="5" name="图表 4"/>
          <p:cNvGraphicFramePr>
            <a:graphicFrameLocks/>
          </p:cNvGraphicFramePr>
          <p:nvPr>
            <p:extLst>
              <p:ext uri="{D42A27DB-BD31-4B8C-83A1-F6EECF244321}">
                <p14:modId xmlns:p14="http://schemas.microsoft.com/office/powerpoint/2010/main" val="3662115818"/>
              </p:ext>
            </p:extLst>
          </p:nvPr>
        </p:nvGraphicFramePr>
        <p:xfrm>
          <a:off x="0" y="1772816"/>
          <a:ext cx="4680000" cy="492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1422962854"/>
              </p:ext>
            </p:extLst>
          </p:nvPr>
        </p:nvGraphicFramePr>
        <p:xfrm>
          <a:off x="4488556" y="1772816"/>
          <a:ext cx="4680000" cy="49685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0282144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a:t>
            </a:r>
            <a:r>
              <a:rPr lang="zh-CN" altLang="en-US" dirty="0"/>
              <a:t>效率</a:t>
            </a: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2582278926"/>
                  </p:ext>
                </p:extLst>
              </p:nvPr>
            </p:nvGraphicFramePr>
            <p:xfrm>
              <a:off x="251518" y="2420888"/>
              <a:ext cx="8712971" cy="2808312"/>
            </p:xfrm>
            <a:graphic>
              <a:graphicData uri="http://schemas.openxmlformats.org/drawingml/2006/table">
                <a:tbl>
                  <a:tblPr firstRow="1" firstCol="1" bandRow="1">
                    <a:tableStyleId>{0660B408-B3CF-4A94-85FC-2B1E0A45F4A2}</a:tableStyleId>
                  </a:tblPr>
                  <a:tblGrid>
                    <a:gridCol w="2016226"/>
                    <a:gridCol w="1296144"/>
                    <a:gridCol w="2009102"/>
                    <a:gridCol w="1879330"/>
                    <a:gridCol w="1512169"/>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Cambria Math" panose="02040503050406030204" pitchFamily="18" charset="0"/>
                                      <a:ea typeface="+mn-ea"/>
                                      <a:cs typeface="Times New Roman" panose="02020603050405020304" pitchFamily="18" charset="0"/>
                                    </a:rPr>
                                  </m:ctrlPr>
                                </m:fPr>
                                <m:num>
                                  <m:r>
                                    <a:rPr lang="en-US" altLang="zh-CN" sz="1800" b="1" i="1" kern="0" baseline="0" dirty="0" smtClean="0">
                                      <a:effectLst/>
                                      <a:latin typeface="Cambria Math" panose="02040503050406030204" pitchFamily="18" charset="0"/>
                                      <a:ea typeface="+mn-ea"/>
                                      <a:cs typeface="Times New Roman" panose="02020603050405020304" pitchFamily="18" charset="0"/>
                                    </a:rPr>
                                    <m:t>𝒌</m:t>
                                  </m:r>
                                </m:num>
                                <m:den>
                                  <m:r>
                                    <a:rPr lang="en-US" altLang="zh-CN" sz="1800" b="1" i="1" kern="0" baseline="0" dirty="0" smtClean="0">
                                      <a:effectLst/>
                                      <a:latin typeface="Cambria Math" panose="02040503050406030204" pitchFamily="18" charset="0"/>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691428">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1512</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509.11</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2.97</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9703</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397.76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24.39</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smtClean="0">
                              <a:effectLst/>
                              <a:latin typeface="+mn-lt"/>
                              <a:ea typeface="+mn-ea"/>
                              <a:cs typeface="Times New Roman" panose="02020603050405020304" pitchFamily="18" charset="0"/>
                            </a:rPr>
                            <a:t>9</a:t>
                          </a:r>
                          <a:r>
                            <a:rPr lang="en-US" altLang="zh-CN" sz="1800" kern="0" baseline="0" dirty="0" smtClean="0">
                              <a:effectLst/>
                              <a:latin typeface="+mn-lt"/>
                              <a:ea typeface="+mn-ea"/>
                              <a:cs typeface="Times New Roman" panose="02020603050405020304" pitchFamily="18" charset="0"/>
                            </a:rPr>
                            <a:t>88</a:t>
                          </a:r>
                          <a:r>
                            <a:rPr lang="en-US" sz="1800" kern="0" baseline="0" dirty="0" smtClean="0">
                              <a:effectLst/>
                              <a:latin typeface="+mn-lt"/>
                              <a:ea typeface="+mn-ea"/>
                              <a:cs typeface="Times New Roman" panose="02020603050405020304" pitchFamily="18" charset="0"/>
                            </a:rPr>
                            <a:t>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379.73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26.02</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2582278926"/>
                  </p:ext>
                </p:extLst>
              </p:nvPr>
            </p:nvGraphicFramePr>
            <p:xfrm>
              <a:off x="251518" y="2420888"/>
              <a:ext cx="8712971" cy="2808312"/>
            </p:xfrm>
            <a:graphic>
              <a:graphicData uri="http://schemas.openxmlformats.org/drawingml/2006/table">
                <a:tbl>
                  <a:tblPr firstRow="1" firstCol="1" bandRow="1">
                    <a:tableStyleId>{0660B408-B3CF-4A94-85FC-2B1E0A45F4A2}</a:tableStyleId>
                  </a:tblPr>
                  <a:tblGrid>
                    <a:gridCol w="2016226"/>
                    <a:gridCol w="1296144"/>
                    <a:gridCol w="2009102"/>
                    <a:gridCol w="1879330"/>
                    <a:gridCol w="1512169"/>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76613" t="-36207" b="-304310"/>
                          </a:stretch>
                        </a:blipFill>
                      </a:tcPr>
                    </a:tc>
                  </a:tr>
                  <a:tr h="691428">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1512</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509.11</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2.97</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9703</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397.76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24.39</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smtClean="0">
                              <a:effectLst/>
                              <a:latin typeface="+mn-lt"/>
                              <a:ea typeface="+mn-ea"/>
                              <a:cs typeface="Times New Roman" panose="02020603050405020304" pitchFamily="18" charset="0"/>
                            </a:rPr>
                            <a:t>9</a:t>
                          </a:r>
                          <a:r>
                            <a:rPr lang="en-US" altLang="zh-CN" sz="1800" kern="0" baseline="0" dirty="0" smtClean="0">
                              <a:effectLst/>
                              <a:latin typeface="+mn-lt"/>
                              <a:ea typeface="+mn-ea"/>
                              <a:cs typeface="Times New Roman" panose="02020603050405020304" pitchFamily="18" charset="0"/>
                            </a:rPr>
                            <a:t>88</a:t>
                          </a:r>
                          <a:r>
                            <a:rPr lang="en-US" sz="1800" kern="0" baseline="0" dirty="0" smtClean="0">
                              <a:effectLst/>
                              <a:latin typeface="+mn-lt"/>
                              <a:ea typeface="+mn-ea"/>
                              <a:cs typeface="Times New Roman" panose="02020603050405020304" pitchFamily="18" charset="0"/>
                            </a:rPr>
                            <a:t>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379.73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26.02</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Fallback>
      </mc:AlternateContent>
      <p:sp>
        <p:nvSpPr>
          <p:cNvPr id="7" name="矩形 6"/>
          <p:cNvSpPr/>
          <p:nvPr/>
        </p:nvSpPr>
        <p:spPr>
          <a:xfrm>
            <a:off x="7524328" y="4509120"/>
            <a:ext cx="1333922"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687316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22" name="矩形 21"/>
          <p:cNvSpPr/>
          <p:nvPr/>
        </p:nvSpPr>
        <p:spPr>
          <a:xfrm>
            <a:off x="6248972" y="3156835"/>
            <a:ext cx="2451336" cy="1473356"/>
          </a:xfrm>
          <a:prstGeom prst="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cxnSp>
        <p:nvCxnSpPr>
          <p:cNvPr id="23" name="肘形连接符 22"/>
          <p:cNvCxnSpPr>
            <a:stCxn id="25" idx="6"/>
            <a:endCxn id="27" idx="1"/>
          </p:cNvCxnSpPr>
          <p:nvPr/>
        </p:nvCxnSpPr>
        <p:spPr>
          <a:xfrm>
            <a:off x="2502989" y="3804083"/>
            <a:ext cx="874820" cy="83636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4" name="肘形连接符 23"/>
          <p:cNvCxnSpPr>
            <a:stCxn id="25" idx="6"/>
            <a:endCxn id="26" idx="1"/>
          </p:cNvCxnSpPr>
          <p:nvPr/>
        </p:nvCxnSpPr>
        <p:spPr>
          <a:xfrm flipV="1">
            <a:off x="2502989" y="2906872"/>
            <a:ext cx="870472" cy="89721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5" name="椭圆 24"/>
          <p:cNvSpPr/>
          <p:nvPr/>
        </p:nvSpPr>
        <p:spPr>
          <a:xfrm>
            <a:off x="759914" y="3448398"/>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26" name="圆角矩形 25"/>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27" name="圆角矩形 26"/>
          <p:cNvSpPr/>
          <p:nvPr/>
        </p:nvSpPr>
        <p:spPr>
          <a:xfrm>
            <a:off x="3377809" y="4284766"/>
            <a:ext cx="2057400" cy="711369"/>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28" name="圆角矩形 27"/>
          <p:cNvSpPr/>
          <p:nvPr/>
        </p:nvSpPr>
        <p:spPr>
          <a:xfrm>
            <a:off x="6425215" y="3503309"/>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29" name="椭圆 28"/>
          <p:cNvSpPr/>
          <p:nvPr/>
        </p:nvSpPr>
        <p:spPr>
          <a:xfrm>
            <a:off x="7363507" y="4284766"/>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30" name="椭圆 29"/>
          <p:cNvSpPr/>
          <p:nvPr/>
        </p:nvSpPr>
        <p:spPr>
          <a:xfrm>
            <a:off x="4318835" y="3347398"/>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31" name="椭圆 30"/>
          <p:cNvSpPr/>
          <p:nvPr/>
        </p:nvSpPr>
        <p:spPr>
          <a:xfrm>
            <a:off x="4266165" y="5080977"/>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32" name="肘形连接符 31"/>
          <p:cNvCxnSpPr>
            <a:stCxn id="26" idx="3"/>
            <a:endCxn id="28" idx="1"/>
          </p:cNvCxnSpPr>
          <p:nvPr/>
        </p:nvCxnSpPr>
        <p:spPr>
          <a:xfrm>
            <a:off x="5430861" y="2906872"/>
            <a:ext cx="994354" cy="90969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3" name="肘形连接符 32"/>
          <p:cNvCxnSpPr>
            <a:stCxn id="27" idx="3"/>
            <a:endCxn id="28" idx="1"/>
          </p:cNvCxnSpPr>
          <p:nvPr/>
        </p:nvCxnSpPr>
        <p:spPr>
          <a:xfrm flipV="1">
            <a:off x="5435209" y="3816568"/>
            <a:ext cx="990006" cy="82388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6537269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及时推信息推送系统</a:t>
            </a:r>
            <a:endParaRPr lang="zh-CN" altLang="en-US" cap="none" dirty="0">
              <a:latin typeface="+mn-lt"/>
            </a:endParaRPr>
          </a:p>
        </p:txBody>
      </p:sp>
      <p:sp>
        <p:nvSpPr>
          <p:cNvPr id="14" name="矩形 13"/>
          <p:cNvSpPr/>
          <p:nvPr/>
        </p:nvSpPr>
        <p:spPr>
          <a:xfrm>
            <a:off x="323528" y="1811432"/>
            <a:ext cx="4392488" cy="481863"/>
          </a:xfrm>
          <a:prstGeom prst="rect">
            <a:avLst/>
          </a:prstGeom>
        </p:spPr>
        <p:txBody>
          <a:bodyPr wrap="square">
            <a:spAutoFit/>
          </a:bodyPr>
          <a:lstStyle/>
          <a:p>
            <a:pPr marL="377100">
              <a:lnSpc>
                <a:spcPct val="150000"/>
              </a:lnSpc>
            </a:pPr>
            <a:endParaRPr lang="zh-CN" altLang="en-US" sz="2000" dirty="0">
              <a:latin typeface="+mn-ea"/>
            </a:endParaRPr>
          </a:p>
        </p:txBody>
      </p:sp>
      <p:sp>
        <p:nvSpPr>
          <p:cNvPr id="6" name="矩形 5"/>
          <p:cNvSpPr/>
          <p:nvPr/>
        </p:nvSpPr>
        <p:spPr>
          <a:xfrm>
            <a:off x="539552" y="1851870"/>
            <a:ext cx="7692336" cy="1015663"/>
          </a:xfrm>
          <a:prstGeom prst="rect">
            <a:avLst/>
          </a:prstGeom>
        </p:spPr>
        <p:txBody>
          <a:bodyPr wrap="square">
            <a:spAutoFit/>
          </a:bodyPr>
          <a:lstStyle/>
          <a:p>
            <a:pPr>
              <a:lnSpc>
                <a:spcPct val="150000"/>
              </a:lnSpc>
            </a:pPr>
            <a:r>
              <a:rPr lang="en-US" altLang="zh-CN" sz="2000" kern="100" dirty="0" smtClean="0">
                <a:latin typeface="+mn-ea"/>
                <a:cs typeface="Times New Roman" panose="02020603050405020304" pitchFamily="18" charset="0"/>
              </a:rPr>
              <a:t>   </a:t>
            </a:r>
            <a:r>
              <a:rPr lang="zh-CN" altLang="zh-CN" sz="2000" kern="100" dirty="0" smtClean="0">
                <a:latin typeface="+mn-ea"/>
                <a:cs typeface="Times New Roman" panose="02020603050405020304" pitchFamily="18" charset="0"/>
              </a:rPr>
              <a:t>用户</a:t>
            </a:r>
            <a:r>
              <a:rPr lang="zh-CN" altLang="en-US" sz="2000" kern="100" dirty="0" smtClean="0">
                <a:latin typeface="+mn-ea"/>
                <a:cs typeface="Times New Roman" panose="02020603050405020304" pitchFamily="18" charset="0"/>
              </a:rPr>
              <a:t>定制</a:t>
            </a:r>
            <a:r>
              <a:rPr lang="zh-CN" altLang="zh-CN" sz="2000" kern="100" dirty="0" smtClean="0">
                <a:latin typeface="+mn-ea"/>
                <a:cs typeface="Times New Roman" panose="02020603050405020304" pitchFamily="18" charset="0"/>
              </a:rPr>
              <a:t>关注的网站</a:t>
            </a:r>
            <a:r>
              <a:rPr lang="zh-CN" altLang="en-US" sz="2000" kern="100" dirty="0" smtClean="0">
                <a:latin typeface="+mn-ea"/>
                <a:cs typeface="Times New Roman" panose="02020603050405020304" pitchFamily="18" charset="0"/>
              </a:rPr>
              <a:t>和关键词</a:t>
            </a:r>
            <a:r>
              <a:rPr lang="zh-CN" altLang="zh-CN" sz="2000" kern="100" dirty="0" smtClean="0">
                <a:latin typeface="+mn-ea"/>
                <a:cs typeface="Times New Roman" panose="02020603050405020304" pitchFamily="18" charset="0"/>
              </a:rPr>
              <a:t>，</a:t>
            </a:r>
            <a:r>
              <a:rPr lang="zh-CN" altLang="en-US" sz="2000" kern="100" dirty="0" smtClean="0">
                <a:latin typeface="+mn-ea"/>
                <a:cs typeface="Times New Roman" panose="02020603050405020304" pitchFamily="18" charset="0"/>
              </a:rPr>
              <a:t>爬取</a:t>
            </a:r>
            <a:r>
              <a:rPr lang="zh-CN" altLang="zh-CN" sz="2000" kern="100" dirty="0" smtClean="0">
                <a:latin typeface="+mn-ea"/>
                <a:cs typeface="Times New Roman" panose="02020603050405020304" pitchFamily="18" charset="0"/>
              </a:rPr>
              <a:t>被关注网站上</a:t>
            </a:r>
            <a:r>
              <a:rPr lang="zh-CN" altLang="en-US" sz="2000" kern="100" dirty="0" smtClean="0">
                <a:latin typeface="+mn-ea"/>
                <a:cs typeface="Times New Roman" panose="02020603050405020304" pitchFamily="18" charset="0"/>
              </a:rPr>
              <a:t>包含关键词</a:t>
            </a:r>
            <a:r>
              <a:rPr lang="zh-CN" altLang="zh-CN" sz="2000" kern="100" dirty="0" smtClean="0">
                <a:latin typeface="+mn-ea"/>
                <a:cs typeface="Times New Roman" panose="02020603050405020304" pitchFamily="18" charset="0"/>
              </a:rPr>
              <a:t>的</a:t>
            </a:r>
            <a:r>
              <a:rPr lang="zh-CN" altLang="zh-CN" sz="2000" kern="100" dirty="0">
                <a:latin typeface="+mn-ea"/>
                <a:cs typeface="Times New Roman" panose="02020603050405020304" pitchFamily="18" charset="0"/>
              </a:rPr>
              <a:t>信息更新</a:t>
            </a:r>
            <a:r>
              <a:rPr lang="zh-CN" altLang="zh-CN" sz="2000" kern="100" dirty="0" smtClean="0">
                <a:latin typeface="+mn-ea"/>
                <a:cs typeface="Times New Roman" panose="02020603050405020304" pitchFamily="18" charset="0"/>
              </a:rPr>
              <a:t>，</a:t>
            </a:r>
            <a:r>
              <a:rPr lang="zh-CN" altLang="en-US" sz="2000" kern="100" dirty="0">
                <a:latin typeface="+mn-ea"/>
                <a:cs typeface="Times New Roman" panose="02020603050405020304" pitchFamily="18" charset="0"/>
              </a:rPr>
              <a:t>每天推送到用户的手机或者邮箱</a:t>
            </a:r>
            <a:r>
              <a:rPr lang="zh-CN" altLang="zh-CN" sz="2000" kern="100" dirty="0" smtClean="0">
                <a:latin typeface="+mn-ea"/>
                <a:cs typeface="Times New Roman" panose="02020603050405020304" pitchFamily="18" charset="0"/>
              </a:rPr>
              <a:t>。</a:t>
            </a:r>
            <a:endParaRPr lang="en-US" altLang="zh-CN" sz="2000" kern="100" dirty="0" smtClean="0">
              <a:latin typeface="+mn-ea"/>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742570" y="2870116"/>
            <a:ext cx="6781758" cy="3871252"/>
          </a:xfrm>
          <a:prstGeom prst="rect">
            <a:avLst/>
          </a:prstGeom>
        </p:spPr>
      </p:pic>
      <p:sp>
        <p:nvSpPr>
          <p:cNvPr id="3" name="矩形 2"/>
          <p:cNvSpPr/>
          <p:nvPr/>
        </p:nvSpPr>
        <p:spPr>
          <a:xfrm>
            <a:off x="6161912" y="3189960"/>
            <a:ext cx="2874584" cy="1338828"/>
          </a:xfrm>
          <a:prstGeom prst="rect">
            <a:avLst/>
          </a:prstGeom>
        </p:spPr>
        <p:txBody>
          <a:bodyPr wrap="square">
            <a:spAutoFit/>
          </a:bodyPr>
          <a:lstStyle/>
          <a:p>
            <a:pPr>
              <a:lnSpc>
                <a:spcPct val="150000"/>
              </a:lnSpc>
            </a:pPr>
            <a:r>
              <a:rPr lang="zh-CN" altLang="en-US" kern="100" dirty="0" smtClean="0">
                <a:latin typeface="+mn-ea"/>
                <a:cs typeface="Times New Roman" panose="02020603050405020304" pitchFamily="18" charset="0"/>
              </a:rPr>
              <a:t>   </a:t>
            </a:r>
            <a:r>
              <a:rPr lang="zh-CN" altLang="en-US" b="1" kern="100" dirty="0" smtClean="0">
                <a:latin typeface="+mn-ea"/>
                <a:cs typeface="Times New Roman" panose="02020603050405020304" pitchFamily="18" charset="0"/>
              </a:rPr>
              <a:t>省级项目</a:t>
            </a:r>
            <a:r>
              <a:rPr lang="zh-CN" altLang="en-US" kern="100" dirty="0" smtClean="0">
                <a:latin typeface="+mn-ea"/>
                <a:cs typeface="Times New Roman" panose="02020603050405020304" pitchFamily="18" charset="0"/>
              </a:rPr>
              <a:t>：</a:t>
            </a:r>
            <a:endParaRPr lang="en-US" altLang="zh-CN" kern="100" dirty="0">
              <a:latin typeface="+mn-ea"/>
              <a:cs typeface="Times New Roman" panose="02020603050405020304" pitchFamily="18" charset="0"/>
            </a:endParaRPr>
          </a:p>
          <a:p>
            <a:pPr>
              <a:lnSpc>
                <a:spcPct val="150000"/>
              </a:lnSpc>
            </a:pPr>
            <a:r>
              <a:rPr lang="en-US" altLang="zh-CN" kern="100" dirty="0">
                <a:latin typeface="+mn-ea"/>
                <a:cs typeface="Times New Roman" panose="02020603050405020304" pitchFamily="18" charset="0"/>
              </a:rPr>
              <a:t>   </a:t>
            </a:r>
            <a:r>
              <a:rPr lang="zh-CN" altLang="en-US" kern="100" dirty="0">
                <a:latin typeface="+mn-ea"/>
                <a:cs typeface="Times New Roman" panose="02020603050405020304" pitchFamily="18" charset="0"/>
              </a:rPr>
              <a:t>四川大学</a:t>
            </a:r>
            <a:r>
              <a:rPr lang="en-US" altLang="zh-CN" kern="100" dirty="0">
                <a:latin typeface="+mn-ea"/>
                <a:cs typeface="Times New Roman" panose="02020603050405020304" pitchFamily="18" charset="0"/>
              </a:rPr>
              <a:t>xx</a:t>
            </a:r>
            <a:r>
              <a:rPr lang="zh-CN" altLang="en-US" kern="100" dirty="0">
                <a:latin typeface="+mn-ea"/>
                <a:cs typeface="Times New Roman" panose="02020603050405020304" pitchFamily="18" charset="0"/>
              </a:rPr>
              <a:t>实验室</a:t>
            </a:r>
            <a:endParaRPr lang="en-US" altLang="zh-CN" kern="100" dirty="0">
              <a:latin typeface="+mn-ea"/>
              <a:cs typeface="Times New Roman" panose="02020603050405020304" pitchFamily="18" charset="0"/>
            </a:endParaRPr>
          </a:p>
          <a:p>
            <a:pPr>
              <a:lnSpc>
                <a:spcPct val="150000"/>
              </a:lnSpc>
            </a:pPr>
            <a:r>
              <a:rPr lang="en-US" altLang="zh-CN" kern="100" dirty="0">
                <a:latin typeface="+mn-ea"/>
                <a:cs typeface="Times New Roman" panose="02020603050405020304" pitchFamily="18" charset="0"/>
              </a:rPr>
              <a:t>   </a:t>
            </a:r>
            <a:r>
              <a:rPr lang="zh-CN" altLang="en-US" kern="100" dirty="0">
                <a:latin typeface="+mn-ea"/>
                <a:cs typeface="Times New Roman" panose="02020603050405020304" pitchFamily="18" charset="0"/>
              </a:rPr>
              <a:t>四川省计算机研究院</a:t>
            </a:r>
            <a:endParaRPr lang="en-US" altLang="zh-CN" kern="100" dirty="0">
              <a:latin typeface="+mn-ea"/>
              <a:cs typeface="Times New Roman" panose="02020603050405020304" pitchFamily="18" charset="0"/>
            </a:endParaRPr>
          </a:p>
        </p:txBody>
      </p:sp>
    </p:spTree>
    <p:extLst>
      <p:ext uri="{BB962C8B-B14F-4D97-AF65-F5344CB8AC3E}">
        <p14:creationId xmlns:p14="http://schemas.microsoft.com/office/powerpoint/2010/main" val="189207452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a:t>
            </a:r>
            <a:r>
              <a:rPr lang="zh-CN" altLang="en-US" dirty="0" smtClean="0"/>
              <a:t>推主要功能的实现</a:t>
            </a:r>
            <a:endParaRPr lang="zh-CN" altLang="en-US" dirty="0"/>
          </a:p>
        </p:txBody>
      </p:sp>
      <p:pic>
        <p:nvPicPr>
          <p:cNvPr id="6" name="图片 5"/>
          <p:cNvPicPr/>
          <p:nvPr/>
        </p:nvPicPr>
        <p:blipFill>
          <a:blip r:embed="rId3"/>
          <a:stretch>
            <a:fillRect/>
          </a:stretch>
        </p:blipFill>
        <p:spPr>
          <a:xfrm>
            <a:off x="808571" y="2056588"/>
            <a:ext cx="5256000" cy="2998394"/>
          </a:xfrm>
          <a:prstGeom prst="rect">
            <a:avLst/>
          </a:prstGeom>
        </p:spPr>
      </p:pic>
      <p:pic>
        <p:nvPicPr>
          <p:cNvPr id="9" name="图片 8"/>
          <p:cNvPicPr>
            <a:picLocks noChangeAspect="1"/>
          </p:cNvPicPr>
          <p:nvPr/>
        </p:nvPicPr>
        <p:blipFill>
          <a:blip r:embed="rId4"/>
          <a:stretch>
            <a:fillRect/>
          </a:stretch>
        </p:blipFill>
        <p:spPr>
          <a:xfrm>
            <a:off x="6242166" y="1700808"/>
            <a:ext cx="2483653" cy="4779021"/>
          </a:xfrm>
          <a:prstGeom prst="rect">
            <a:avLst/>
          </a:prstGeom>
        </p:spPr>
      </p:pic>
      <p:sp>
        <p:nvSpPr>
          <p:cNvPr id="10" name="矩形 9"/>
          <p:cNvSpPr/>
          <p:nvPr/>
        </p:nvSpPr>
        <p:spPr>
          <a:xfrm>
            <a:off x="6732240" y="1628800"/>
            <a:ext cx="1395760" cy="540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95536" y="5049487"/>
            <a:ext cx="5295485" cy="140519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a:latin typeface="+mn-ea"/>
              </a:rPr>
              <a:t>用户使用手机号码或者电子邮箱注册</a:t>
            </a:r>
            <a:endParaRPr lang="en-US" altLang="zh-CN" sz="2000" dirty="0">
              <a:latin typeface="+mn-ea"/>
            </a:endParaRPr>
          </a:p>
          <a:p>
            <a:pPr marL="720000" indent="-342900">
              <a:lnSpc>
                <a:spcPct val="150000"/>
              </a:lnSpc>
              <a:buFont typeface="Wingdings" panose="05000000000000000000" pitchFamily="2" charset="2"/>
              <a:buChar char="n"/>
            </a:pPr>
            <a:r>
              <a:rPr lang="zh-CN" altLang="en-US" sz="2000" dirty="0">
                <a:latin typeface="+mn-ea"/>
              </a:rPr>
              <a:t>密码将发送到用户的手机或者电子邮箱</a:t>
            </a:r>
            <a:endParaRPr lang="en-US" altLang="zh-CN" sz="2000" dirty="0">
              <a:latin typeface="+mn-ea"/>
            </a:endParaRPr>
          </a:p>
          <a:p>
            <a:pPr marL="377100">
              <a:lnSpc>
                <a:spcPct val="150000"/>
              </a:lnSpc>
            </a:pPr>
            <a:endParaRPr lang="zh-CN" altLang="en-US" sz="2000" dirty="0">
              <a:latin typeface="+mn-ea"/>
            </a:endParaRPr>
          </a:p>
        </p:txBody>
      </p:sp>
    </p:spTree>
    <p:extLst>
      <p:ext uri="{BB962C8B-B14F-4D97-AF65-F5344CB8AC3E}">
        <p14:creationId xmlns:p14="http://schemas.microsoft.com/office/powerpoint/2010/main" val="35306051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pic>
        <p:nvPicPr>
          <p:cNvPr id="10" name="图片 9"/>
          <p:cNvPicPr>
            <a:picLocks noChangeAspect="1"/>
          </p:cNvPicPr>
          <p:nvPr/>
        </p:nvPicPr>
        <p:blipFill>
          <a:blip r:embed="rId3"/>
          <a:stretch>
            <a:fillRect/>
          </a:stretch>
        </p:blipFill>
        <p:spPr>
          <a:xfrm>
            <a:off x="808571" y="2056587"/>
            <a:ext cx="5256000" cy="2992900"/>
          </a:xfrm>
          <a:prstGeom prst="rect">
            <a:avLst/>
          </a:prstGeom>
        </p:spPr>
      </p:pic>
      <p:sp>
        <p:nvSpPr>
          <p:cNvPr id="18" name="矩形 17"/>
          <p:cNvSpPr/>
          <p:nvPr/>
        </p:nvSpPr>
        <p:spPr>
          <a:xfrm>
            <a:off x="395536" y="5049487"/>
            <a:ext cx="5295485" cy="140519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smtClean="0">
                <a:latin typeface="+mn-ea"/>
              </a:rPr>
              <a:t>用户收藏自己</a:t>
            </a:r>
            <a:r>
              <a:rPr lang="zh-CN" altLang="en-US" sz="2000" dirty="0">
                <a:latin typeface="+mn-ea"/>
              </a:rPr>
              <a:t>感兴趣的网站</a:t>
            </a:r>
            <a:endParaRPr lang="en-US" altLang="zh-CN" sz="2000" dirty="0">
              <a:latin typeface="+mn-ea"/>
            </a:endParaRPr>
          </a:p>
          <a:p>
            <a:pPr marL="720000" indent="-342900">
              <a:lnSpc>
                <a:spcPct val="150000"/>
              </a:lnSpc>
              <a:buFont typeface="Wingdings" panose="05000000000000000000" pitchFamily="2" charset="2"/>
              <a:buChar char="n"/>
            </a:pPr>
            <a:r>
              <a:rPr lang="zh-CN" altLang="zh-CN" sz="2000" dirty="0"/>
              <a:t>用户</a:t>
            </a:r>
            <a:r>
              <a:rPr lang="zh-CN" altLang="en-US" sz="2000" dirty="0"/>
              <a:t>定制关注的关键词</a:t>
            </a:r>
            <a:endParaRPr lang="en-US" altLang="zh-CN" sz="2000" dirty="0"/>
          </a:p>
          <a:p>
            <a:pPr marL="377100">
              <a:lnSpc>
                <a:spcPct val="150000"/>
              </a:lnSpc>
            </a:pPr>
            <a:endParaRPr lang="zh-CN" altLang="en-US" sz="2000" dirty="0">
              <a:latin typeface="+mn-ea"/>
            </a:endParaRPr>
          </a:p>
        </p:txBody>
      </p:sp>
      <p:pic>
        <p:nvPicPr>
          <p:cNvPr id="8" name="图片 7"/>
          <p:cNvPicPr>
            <a:picLocks noChangeAspect="1"/>
          </p:cNvPicPr>
          <p:nvPr/>
        </p:nvPicPr>
        <p:blipFill>
          <a:blip r:embed="rId4"/>
          <a:stretch>
            <a:fillRect/>
          </a:stretch>
        </p:blipFill>
        <p:spPr>
          <a:xfrm>
            <a:off x="6242166" y="1700808"/>
            <a:ext cx="2483653" cy="4779021"/>
          </a:xfrm>
          <a:prstGeom prst="rect">
            <a:avLst/>
          </a:prstGeom>
        </p:spPr>
      </p:pic>
      <p:sp>
        <p:nvSpPr>
          <p:cNvPr id="12" name="矩形 11"/>
          <p:cNvSpPr/>
          <p:nvPr/>
        </p:nvSpPr>
        <p:spPr>
          <a:xfrm>
            <a:off x="6732240" y="2276872"/>
            <a:ext cx="1395760" cy="540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0000881"/>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sp>
        <p:nvSpPr>
          <p:cNvPr id="17" name="矩形 16"/>
          <p:cNvSpPr/>
          <p:nvPr/>
        </p:nvSpPr>
        <p:spPr>
          <a:xfrm>
            <a:off x="395536" y="5082474"/>
            <a:ext cx="5295485" cy="101566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smtClean="0">
                <a:latin typeface="+mn-ea"/>
              </a:rPr>
              <a:t>爬虫子系统爬取用户关注的网站上包含关键词的网页链接，并存入数据库</a:t>
            </a:r>
            <a:endParaRPr lang="en-US" altLang="zh-CN" sz="2000" dirty="0" smtClean="0">
              <a:latin typeface="+mn-ea"/>
            </a:endParaRPr>
          </a:p>
        </p:txBody>
      </p:sp>
      <p:pic>
        <p:nvPicPr>
          <p:cNvPr id="10" name="图片 9"/>
          <p:cNvPicPr>
            <a:picLocks noChangeAspect="1"/>
          </p:cNvPicPr>
          <p:nvPr/>
        </p:nvPicPr>
        <p:blipFill>
          <a:blip r:embed="rId3"/>
          <a:stretch>
            <a:fillRect/>
          </a:stretch>
        </p:blipFill>
        <p:spPr>
          <a:xfrm>
            <a:off x="6242166" y="1700808"/>
            <a:ext cx="2483653" cy="4779021"/>
          </a:xfrm>
          <a:prstGeom prst="rect">
            <a:avLst/>
          </a:prstGeom>
        </p:spPr>
      </p:pic>
      <p:sp>
        <p:nvSpPr>
          <p:cNvPr id="12" name="矩形 11"/>
          <p:cNvSpPr/>
          <p:nvPr/>
        </p:nvSpPr>
        <p:spPr>
          <a:xfrm>
            <a:off x="6732240" y="2930424"/>
            <a:ext cx="1395760" cy="12186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814158" y="2000832"/>
            <a:ext cx="5209143" cy="3081642"/>
          </a:xfrm>
          <a:prstGeom prst="rect">
            <a:avLst/>
          </a:prstGeom>
        </p:spPr>
      </p:pic>
    </p:spTree>
    <p:extLst>
      <p:ext uri="{BB962C8B-B14F-4D97-AF65-F5344CB8AC3E}">
        <p14:creationId xmlns:p14="http://schemas.microsoft.com/office/powerpoint/2010/main" val="406910140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nvPicPr>
        <p:blipFill>
          <a:blip r:embed="rId3"/>
          <a:stretch>
            <a:fillRect/>
          </a:stretch>
        </p:blipFill>
        <p:spPr>
          <a:xfrm>
            <a:off x="832855" y="2056587"/>
            <a:ext cx="5231716" cy="2992900"/>
          </a:xfrm>
          <a:prstGeom prst="rect">
            <a:avLst/>
          </a:prstGeom>
        </p:spPr>
      </p:pic>
      <p:sp>
        <p:nvSpPr>
          <p:cNvPr id="2" name="标题 1"/>
          <p:cNvSpPr>
            <a:spLocks noGrp="1"/>
          </p:cNvSpPr>
          <p:nvPr>
            <p:ph type="title"/>
          </p:nvPr>
        </p:nvSpPr>
        <p:spPr/>
        <p:txBody>
          <a:bodyPr/>
          <a:lstStyle/>
          <a:p>
            <a:r>
              <a:rPr lang="zh-CN" altLang="en-US" dirty="0"/>
              <a:t>及时推主要功能的实现</a:t>
            </a:r>
          </a:p>
        </p:txBody>
      </p:sp>
      <p:sp>
        <p:nvSpPr>
          <p:cNvPr id="11" name="矩形 10"/>
          <p:cNvSpPr/>
          <p:nvPr/>
        </p:nvSpPr>
        <p:spPr>
          <a:xfrm>
            <a:off x="395536" y="5082474"/>
            <a:ext cx="5295485" cy="943528"/>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a:latin typeface="+mn-ea"/>
              </a:rPr>
              <a:t>用户登录</a:t>
            </a:r>
            <a:r>
              <a:rPr lang="en-US" altLang="zh-CN" sz="2000" dirty="0">
                <a:latin typeface="+mn-ea"/>
              </a:rPr>
              <a:t>PC</a:t>
            </a:r>
            <a:r>
              <a:rPr lang="zh-CN" altLang="en-US" sz="2000" dirty="0">
                <a:latin typeface="+mn-ea"/>
              </a:rPr>
              <a:t>客户端阅读信息，使用关键词查询历史信息</a:t>
            </a:r>
          </a:p>
        </p:txBody>
      </p:sp>
      <p:pic>
        <p:nvPicPr>
          <p:cNvPr id="12" name="图片 11"/>
          <p:cNvPicPr>
            <a:picLocks noChangeAspect="1"/>
          </p:cNvPicPr>
          <p:nvPr/>
        </p:nvPicPr>
        <p:blipFill>
          <a:blip r:embed="rId4"/>
          <a:stretch>
            <a:fillRect/>
          </a:stretch>
        </p:blipFill>
        <p:spPr>
          <a:xfrm>
            <a:off x="6242166" y="1700808"/>
            <a:ext cx="2483653" cy="4779021"/>
          </a:xfrm>
          <a:prstGeom prst="rect">
            <a:avLst/>
          </a:prstGeom>
        </p:spPr>
      </p:pic>
      <p:sp>
        <p:nvSpPr>
          <p:cNvPr id="13" name="矩形 12"/>
          <p:cNvSpPr/>
          <p:nvPr/>
        </p:nvSpPr>
        <p:spPr>
          <a:xfrm>
            <a:off x="6732240" y="4221088"/>
            <a:ext cx="1395760" cy="6480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774806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pic>
        <p:nvPicPr>
          <p:cNvPr id="9" name="图片 8"/>
          <p:cNvPicPr/>
          <p:nvPr/>
        </p:nvPicPr>
        <p:blipFill>
          <a:blip r:embed="rId3"/>
          <a:stretch>
            <a:fillRect/>
          </a:stretch>
        </p:blipFill>
        <p:spPr>
          <a:xfrm>
            <a:off x="842333" y="2056588"/>
            <a:ext cx="5222237" cy="3025886"/>
          </a:xfrm>
          <a:prstGeom prst="rect">
            <a:avLst/>
          </a:prstGeom>
        </p:spPr>
      </p:pic>
      <p:pic>
        <p:nvPicPr>
          <p:cNvPr id="8" name="图片 7"/>
          <p:cNvPicPr>
            <a:picLocks noChangeAspect="1"/>
          </p:cNvPicPr>
          <p:nvPr/>
        </p:nvPicPr>
        <p:blipFill>
          <a:blip r:embed="rId4"/>
          <a:stretch>
            <a:fillRect/>
          </a:stretch>
        </p:blipFill>
        <p:spPr>
          <a:xfrm>
            <a:off x="6242166" y="1700808"/>
            <a:ext cx="2483653" cy="4779021"/>
          </a:xfrm>
          <a:prstGeom prst="rect">
            <a:avLst/>
          </a:prstGeom>
        </p:spPr>
      </p:pic>
      <p:sp>
        <p:nvSpPr>
          <p:cNvPr id="10" name="矩形 9"/>
          <p:cNvSpPr/>
          <p:nvPr/>
        </p:nvSpPr>
        <p:spPr>
          <a:xfrm>
            <a:off x="6772263" y="4869160"/>
            <a:ext cx="1370360" cy="8309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5536" y="5082474"/>
            <a:ext cx="5295485" cy="943528"/>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a:latin typeface="+mn-ea"/>
              </a:rPr>
              <a:t>设置自己的手机号码和邮箱地址</a:t>
            </a:r>
            <a:endParaRPr lang="en-US" altLang="zh-CN" sz="2000" dirty="0">
              <a:latin typeface="+mn-ea"/>
            </a:endParaRPr>
          </a:p>
          <a:p>
            <a:pPr marL="720000" indent="-342900">
              <a:lnSpc>
                <a:spcPct val="150000"/>
              </a:lnSpc>
              <a:buFont typeface="Wingdings" panose="05000000000000000000" pitchFamily="2" charset="2"/>
              <a:buChar char="n"/>
            </a:pPr>
            <a:r>
              <a:rPr lang="zh-CN" altLang="en-US" sz="2000" dirty="0">
                <a:latin typeface="+mn-ea"/>
              </a:rPr>
              <a:t>设置是否允许手机或者邮箱接收信息</a:t>
            </a:r>
          </a:p>
        </p:txBody>
      </p:sp>
    </p:spTree>
    <p:extLst>
      <p:ext uri="{BB962C8B-B14F-4D97-AF65-F5344CB8AC3E}">
        <p14:creationId xmlns:p14="http://schemas.microsoft.com/office/powerpoint/2010/main" val="335848205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pic>
        <p:nvPicPr>
          <p:cNvPr id="3" name="图片 2"/>
          <p:cNvPicPr>
            <a:picLocks noChangeAspect="1"/>
          </p:cNvPicPr>
          <p:nvPr/>
        </p:nvPicPr>
        <p:blipFill>
          <a:blip r:embed="rId3"/>
          <a:stretch>
            <a:fillRect/>
          </a:stretch>
        </p:blipFill>
        <p:spPr>
          <a:xfrm>
            <a:off x="842333" y="2084833"/>
            <a:ext cx="5222238" cy="2997642"/>
          </a:xfrm>
          <a:prstGeom prst="rect">
            <a:avLst/>
          </a:prstGeom>
        </p:spPr>
      </p:pic>
      <p:pic>
        <p:nvPicPr>
          <p:cNvPr id="11" name="图片 10"/>
          <p:cNvPicPr>
            <a:picLocks noChangeAspect="1"/>
          </p:cNvPicPr>
          <p:nvPr/>
        </p:nvPicPr>
        <p:blipFill>
          <a:blip r:embed="rId4"/>
          <a:stretch>
            <a:fillRect/>
          </a:stretch>
        </p:blipFill>
        <p:spPr>
          <a:xfrm>
            <a:off x="6242166" y="1700808"/>
            <a:ext cx="2483653" cy="4779021"/>
          </a:xfrm>
          <a:prstGeom prst="rect">
            <a:avLst/>
          </a:prstGeom>
        </p:spPr>
      </p:pic>
      <p:sp>
        <p:nvSpPr>
          <p:cNvPr id="12" name="矩形 11"/>
          <p:cNvSpPr/>
          <p:nvPr/>
        </p:nvSpPr>
        <p:spPr>
          <a:xfrm>
            <a:off x="6091706" y="5931882"/>
            <a:ext cx="2766543" cy="6654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5536" y="5082474"/>
            <a:ext cx="5295485" cy="48186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smtClean="0">
                <a:latin typeface="+mn-ea"/>
              </a:rPr>
              <a:t>每天推送更新的信息到手机短信和邮箱</a:t>
            </a:r>
            <a:endParaRPr lang="zh-CN" altLang="en-US" sz="2000" dirty="0">
              <a:latin typeface="+mn-ea"/>
            </a:endParaRPr>
          </a:p>
        </p:txBody>
      </p:sp>
    </p:spTree>
    <p:extLst>
      <p:ext uri="{BB962C8B-B14F-4D97-AF65-F5344CB8AC3E}">
        <p14:creationId xmlns:p14="http://schemas.microsoft.com/office/powerpoint/2010/main" val="122969428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a:spLocks noGrp="1"/>
          </p:cNvSpPr>
          <p:nvPr>
            <p:ph type="title"/>
          </p:nvPr>
        </p:nvSpPr>
        <p:spPr/>
        <p:txBody>
          <a:bodyPr/>
          <a:lstStyle/>
          <a:p>
            <a:r>
              <a:rPr lang="zh-CN" altLang="en-US" dirty="0" smtClean="0"/>
              <a:t>选题背景及意义</a:t>
            </a:r>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8" name="椭圆 17"/>
          <p:cNvSpPr/>
          <p:nvPr/>
        </p:nvSpPr>
        <p:spPr>
          <a:xfrm>
            <a:off x="2987824" y="5419477"/>
            <a:ext cx="3312368" cy="952842"/>
          </a:xfrm>
          <a:prstGeom prst="ellipse">
            <a:avLst/>
          </a:prstGeom>
          <a:ln w="7620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smtClean="0">
                <a:solidFill>
                  <a:srgbClr val="FF0000"/>
                </a:solidFill>
                <a:latin typeface="+mn-ea"/>
              </a:rPr>
              <a:t>主题</a:t>
            </a:r>
            <a:r>
              <a:rPr lang="zh-CN" altLang="en-US" sz="2400" b="1" dirty="0" smtClean="0">
                <a:solidFill>
                  <a:srgbClr val="FF0000"/>
                </a:solidFill>
              </a:rPr>
              <a:t>爬虫</a:t>
            </a:r>
            <a:endParaRPr lang="zh-CN" altLang="en-US" sz="2400" b="1" dirty="0">
              <a:solidFill>
                <a:srgbClr val="FF0000"/>
              </a:solidFill>
            </a:endParaRPr>
          </a:p>
        </p:txBody>
      </p:sp>
      <p:sp>
        <p:nvSpPr>
          <p:cNvPr id="13" name="矩形 12"/>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24" name="矩形 23"/>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25" name="文本框 24"/>
          <p:cNvSpPr txBox="1"/>
          <p:nvPr/>
        </p:nvSpPr>
        <p:spPr>
          <a:xfrm>
            <a:off x="971600" y="4487778"/>
            <a:ext cx="2880320" cy="400110"/>
          </a:xfrm>
          <a:prstGeom prst="rect">
            <a:avLst/>
          </a:prstGeom>
          <a:noFill/>
        </p:spPr>
        <p:txBody>
          <a:bodyPr wrap="square" rtlCol="0">
            <a:spAutoFit/>
          </a:bodyPr>
          <a:lstStyle/>
          <a:p>
            <a:r>
              <a:rPr lang="zh-CN" altLang="en-US" sz="2000" b="1" dirty="0">
                <a:solidFill>
                  <a:srgbClr val="FF0000"/>
                </a:solidFill>
                <a:latin typeface="仿宋" panose="02010609060101010101" pitchFamily="49" charset="-122"/>
                <a:ea typeface="仿宋" panose="02010609060101010101" pitchFamily="49" charset="-122"/>
              </a:rPr>
              <a:t>数据</a:t>
            </a:r>
            <a:r>
              <a:rPr lang="zh-CN" altLang="en-US" sz="2000" b="1" dirty="0" smtClean="0">
                <a:solidFill>
                  <a:srgbClr val="FF0000"/>
                </a:solidFill>
                <a:latin typeface="仿宋" panose="02010609060101010101" pitchFamily="49" charset="-122"/>
                <a:ea typeface="仿宋" panose="02010609060101010101" pitchFamily="49" charset="-122"/>
              </a:rPr>
              <a:t>量大且搜索难度高</a:t>
            </a:r>
            <a:endParaRPr lang="zh-CN" altLang="en-US" sz="2000" b="1" dirty="0">
              <a:solidFill>
                <a:srgbClr val="FF0000"/>
              </a:solidFill>
              <a:latin typeface="仿宋" panose="02010609060101010101" pitchFamily="49" charset="-122"/>
              <a:ea typeface="仿宋" panose="02010609060101010101" pitchFamily="49" charset="-122"/>
            </a:endParaRPr>
          </a:p>
        </p:txBody>
      </p:sp>
      <p:sp>
        <p:nvSpPr>
          <p:cNvPr id="26"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28" name="文本框 27"/>
          <p:cNvSpPr txBox="1"/>
          <p:nvPr/>
        </p:nvSpPr>
        <p:spPr>
          <a:xfrm>
            <a:off x="4427984" y="4857110"/>
            <a:ext cx="4089581" cy="338554"/>
          </a:xfrm>
          <a:prstGeom prst="rect">
            <a:avLst/>
          </a:prstGeom>
          <a:noFill/>
        </p:spPr>
        <p:txBody>
          <a:bodyPr wrap="none" rtlCol="0">
            <a:spAutoFit/>
          </a:bodyPr>
          <a:lstStyle/>
          <a:p>
            <a:r>
              <a:rPr lang="zh-CN" altLang="en-US" sz="1600" b="1" dirty="0"/>
              <a:t>实际应用</a:t>
            </a:r>
            <a:r>
              <a:rPr lang="zh-CN" altLang="en-US" sz="1600" dirty="0" smtClean="0"/>
              <a:t>：及时推信息推送系统项目</a:t>
            </a:r>
            <a:r>
              <a:rPr lang="zh-CN" altLang="en-US" sz="1600" dirty="0"/>
              <a:t>的需要</a:t>
            </a:r>
          </a:p>
        </p:txBody>
      </p:sp>
      <p:sp>
        <p:nvSpPr>
          <p:cNvPr id="29" name="文本框 28"/>
          <p:cNvSpPr txBox="1"/>
          <p:nvPr/>
        </p:nvSpPr>
        <p:spPr>
          <a:xfrm>
            <a:off x="5001466" y="4381025"/>
            <a:ext cx="3005951" cy="400110"/>
          </a:xfrm>
          <a:prstGeom prst="rect">
            <a:avLst/>
          </a:prstGeom>
          <a:noFill/>
        </p:spPr>
        <p:txBody>
          <a:bodyPr wrap="none" rtlCol="0">
            <a:spAutoFit/>
          </a:bodyPr>
          <a:lstStyle/>
          <a:p>
            <a:r>
              <a:rPr lang="zh-CN" altLang="en-US" sz="2000" dirty="0" smtClean="0">
                <a:latin typeface="+mn-ea"/>
              </a:rPr>
              <a:t>个性化信息推送系统诞生</a:t>
            </a:r>
            <a:endParaRPr lang="zh-CN" altLang="en-US" sz="2000" dirty="0">
              <a:latin typeface="+mn-ea"/>
            </a:endParaRPr>
          </a:p>
        </p:txBody>
      </p:sp>
      <p:sp>
        <p:nvSpPr>
          <p:cNvPr id="30"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当今网络上的信息正在以几何级数的速度增长，互联网</a:t>
            </a:r>
            <a:r>
              <a:rPr lang="zh-CN" altLang="zh-CN" sz="1600" dirty="0"/>
              <a:t>上的文本</a:t>
            </a:r>
            <a:r>
              <a:rPr lang="zh-CN" altLang="zh-CN" sz="1600" dirty="0" smtClean="0"/>
              <a:t>数据达到</a:t>
            </a:r>
            <a:r>
              <a:rPr lang="zh-CN" altLang="zh-CN" sz="1600" dirty="0"/>
              <a:t>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smtClean="0"/>
          </a:p>
          <a:p>
            <a:r>
              <a:rPr lang="zh-CN" altLang="zh-CN" sz="1600" dirty="0" smtClean="0"/>
              <a:t>网络上的信息没有任何规律和结构特征，人们很难准确找到对自己有用的信息</a:t>
            </a:r>
            <a:r>
              <a:rPr lang="zh-CN" altLang="en-US" sz="1600" dirty="0" smtClean="0"/>
              <a:t>；</a:t>
            </a:r>
            <a:endParaRPr lang="en-US" altLang="zh-CN" sz="1600" dirty="0" smtClean="0"/>
          </a:p>
          <a:p>
            <a:r>
              <a:rPr lang="zh-CN" altLang="zh-CN" sz="1600" dirty="0" smtClean="0"/>
              <a:t>传统的搜索引擎已经不能满足用户对特定领域和主题的搜索需求</a:t>
            </a:r>
            <a:r>
              <a:rPr lang="zh-CN" altLang="en-US" sz="1600" dirty="0" smtClean="0"/>
              <a:t>。</a:t>
            </a:r>
            <a:endParaRPr lang="zh-CN" altLang="en-US" sz="1600" dirty="0"/>
          </a:p>
        </p:txBody>
      </p:sp>
      <p:sp>
        <p:nvSpPr>
          <p:cNvPr id="31" name="文本框 30"/>
          <p:cNvSpPr txBox="1"/>
          <p:nvPr/>
        </p:nvSpPr>
        <p:spPr>
          <a:xfrm>
            <a:off x="5004048" y="3765026"/>
            <a:ext cx="2765501" cy="400110"/>
          </a:xfrm>
          <a:prstGeom prst="rect">
            <a:avLst/>
          </a:prstGeom>
          <a:noFill/>
        </p:spPr>
        <p:txBody>
          <a:bodyPr wrap="none" rtlCol="0">
            <a:spAutoFit/>
          </a:bodyPr>
          <a:lstStyle/>
          <a:p>
            <a:r>
              <a:rPr lang="zh-CN" altLang="en-US" sz="2000" b="1" dirty="0">
                <a:solidFill>
                  <a:srgbClr val="FF0000"/>
                </a:solidFill>
                <a:latin typeface="仿宋" panose="02010609060101010101" pitchFamily="49" charset="-122"/>
                <a:ea typeface="仿宋" panose="02010609060101010101" pitchFamily="49" charset="-122"/>
              </a:rPr>
              <a:t>及时获取信息尤为重要</a:t>
            </a:r>
          </a:p>
        </p:txBody>
      </p:sp>
    </p:spTree>
    <p:extLst>
      <p:ext uri="{BB962C8B-B14F-4D97-AF65-F5344CB8AC3E}">
        <p14:creationId xmlns:p14="http://schemas.microsoft.com/office/powerpoint/2010/main" val="168785284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爬虫子系统</a:t>
            </a:r>
            <a:endParaRPr lang="zh-CN" altLang="en-US" dirty="0"/>
          </a:p>
        </p:txBody>
      </p:sp>
      <p:sp>
        <p:nvSpPr>
          <p:cNvPr id="3" name="矩形 2"/>
          <p:cNvSpPr/>
          <p:nvPr/>
        </p:nvSpPr>
        <p:spPr>
          <a:xfrm>
            <a:off x="3419872" y="5229200"/>
            <a:ext cx="6753256" cy="369332"/>
          </a:xfrm>
          <a:prstGeom prst="rect">
            <a:avLst/>
          </a:prstGeom>
        </p:spPr>
        <p:txBody>
          <a:bodyPr wrap="square">
            <a:spAutoFit/>
          </a:bodyPr>
          <a:lstStyle/>
          <a:p>
            <a:r>
              <a:rPr lang="zh-CN" altLang="en-US" dirty="0" smtClean="0"/>
              <a:t>爬虫子系统软件架构</a:t>
            </a:r>
            <a:endParaRPr lang="zh-CN" altLang="en-US" dirty="0"/>
          </a:p>
        </p:txBody>
      </p:sp>
      <p:pic>
        <p:nvPicPr>
          <p:cNvPr id="8" name="图片 7"/>
          <p:cNvPicPr>
            <a:picLocks noChangeAspect="1"/>
          </p:cNvPicPr>
          <p:nvPr/>
        </p:nvPicPr>
        <p:blipFill>
          <a:blip r:embed="rId3"/>
          <a:stretch>
            <a:fillRect/>
          </a:stretch>
        </p:blipFill>
        <p:spPr>
          <a:xfrm>
            <a:off x="885375" y="2236140"/>
            <a:ext cx="7373250" cy="2385720"/>
          </a:xfrm>
          <a:prstGeom prst="rect">
            <a:avLst/>
          </a:prstGeom>
        </p:spPr>
      </p:pic>
    </p:spTree>
    <p:extLst>
      <p:ext uri="{BB962C8B-B14F-4D97-AF65-F5344CB8AC3E}">
        <p14:creationId xmlns:p14="http://schemas.microsoft.com/office/powerpoint/2010/main" val="59963983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爬虫服务器端实现</a:t>
            </a:r>
            <a:endParaRPr lang="zh-CN" altLang="en-US" dirty="0"/>
          </a:p>
        </p:txBody>
      </p:sp>
      <p:pic>
        <p:nvPicPr>
          <p:cNvPr id="10" name="图片 9"/>
          <p:cNvPicPr>
            <a:picLocks noChangeAspect="1"/>
          </p:cNvPicPr>
          <p:nvPr/>
        </p:nvPicPr>
        <p:blipFill>
          <a:blip r:embed="rId3"/>
          <a:stretch>
            <a:fillRect/>
          </a:stretch>
        </p:blipFill>
        <p:spPr>
          <a:xfrm>
            <a:off x="4240659" y="1916832"/>
            <a:ext cx="4903341" cy="4954943"/>
          </a:xfrm>
          <a:prstGeom prst="rect">
            <a:avLst/>
          </a:prstGeom>
        </p:spPr>
      </p:pic>
      <p:sp>
        <p:nvSpPr>
          <p:cNvPr id="5" name="矩形 4"/>
          <p:cNvSpPr/>
          <p:nvPr/>
        </p:nvSpPr>
        <p:spPr>
          <a:xfrm>
            <a:off x="423984" y="2204864"/>
            <a:ext cx="3989139" cy="3785652"/>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zh-CN" sz="2000" dirty="0" smtClean="0"/>
              <a:t>连接数据库</a:t>
            </a:r>
            <a:endParaRPr lang="en-US" altLang="zh-CN" sz="2000" dirty="0" smtClean="0"/>
          </a:p>
          <a:p>
            <a:pPr marL="720000" indent="-342900">
              <a:lnSpc>
                <a:spcPct val="150000"/>
              </a:lnSpc>
              <a:buFont typeface="Wingdings" panose="05000000000000000000" pitchFamily="2" charset="2"/>
              <a:buChar char="n"/>
            </a:pPr>
            <a:r>
              <a:rPr lang="zh-CN" altLang="zh-CN" sz="2000" dirty="0" smtClean="0"/>
              <a:t>从</a:t>
            </a:r>
            <a:r>
              <a:rPr lang="zh-CN" altLang="zh-CN" sz="2000" dirty="0"/>
              <a:t>数据库读取待爬取的链接和主题</a:t>
            </a:r>
            <a:r>
              <a:rPr lang="zh-CN" altLang="zh-CN" sz="2000" dirty="0" smtClean="0"/>
              <a:t>关键词</a:t>
            </a:r>
            <a:endParaRPr lang="en-US" altLang="zh-CN" sz="2000" dirty="0" smtClean="0"/>
          </a:p>
          <a:p>
            <a:pPr marL="720000" indent="-342900">
              <a:lnSpc>
                <a:spcPct val="150000"/>
              </a:lnSpc>
              <a:buFont typeface="Wingdings" panose="05000000000000000000" pitchFamily="2" charset="2"/>
              <a:buChar char="n"/>
            </a:pPr>
            <a:r>
              <a:rPr lang="zh-CN" altLang="zh-CN" sz="2000" dirty="0"/>
              <a:t>启动两个</a:t>
            </a:r>
            <a:r>
              <a:rPr lang="en-US" altLang="zh-CN" sz="2000" dirty="0" err="1"/>
              <a:t>RabbitMQ</a:t>
            </a:r>
            <a:r>
              <a:rPr lang="zh-CN" altLang="zh-CN" sz="2000" dirty="0" smtClean="0"/>
              <a:t>通道</a:t>
            </a:r>
            <a:endParaRPr lang="en-US" altLang="zh-CN" sz="2000" dirty="0" smtClean="0"/>
          </a:p>
          <a:p>
            <a:pPr marL="720000" indent="-342900">
              <a:lnSpc>
                <a:spcPct val="150000"/>
              </a:lnSpc>
              <a:buFont typeface="Wingdings" panose="05000000000000000000" pitchFamily="2" charset="2"/>
              <a:buChar char="n"/>
            </a:pPr>
            <a:r>
              <a:rPr lang="zh-CN" altLang="zh-CN" sz="2000" dirty="0" smtClean="0"/>
              <a:t>待爬</a:t>
            </a:r>
            <a:r>
              <a:rPr lang="zh-CN" altLang="en-US" sz="2000" dirty="0" smtClean="0"/>
              <a:t>虫任务放入</a:t>
            </a:r>
            <a:r>
              <a:rPr lang="en-US" altLang="zh-CN" sz="2000" dirty="0" smtClean="0"/>
              <a:t>Task</a:t>
            </a:r>
            <a:r>
              <a:rPr lang="zh-CN" altLang="zh-CN" sz="2000" dirty="0" smtClean="0"/>
              <a:t>通道</a:t>
            </a:r>
            <a:endParaRPr lang="en-US" altLang="zh-CN" sz="2000" dirty="0"/>
          </a:p>
          <a:p>
            <a:pPr marL="720000" lvl="0" indent="-342900">
              <a:lnSpc>
                <a:spcPct val="150000"/>
              </a:lnSpc>
              <a:buFont typeface="Wingdings" panose="05000000000000000000" pitchFamily="2" charset="2"/>
              <a:buChar char="n"/>
            </a:pPr>
            <a:r>
              <a:rPr lang="zh-CN" altLang="en-US" sz="2000" dirty="0" smtClean="0"/>
              <a:t>从</a:t>
            </a:r>
            <a:r>
              <a:rPr lang="en-US" altLang="zh-CN" sz="2000" dirty="0" smtClean="0"/>
              <a:t>Result</a:t>
            </a:r>
            <a:r>
              <a:rPr lang="zh-CN" altLang="zh-CN" sz="2000" dirty="0" smtClean="0"/>
              <a:t>通道</a:t>
            </a:r>
            <a:r>
              <a:rPr lang="zh-CN" altLang="zh-CN" sz="2000" dirty="0"/>
              <a:t>提取</a:t>
            </a:r>
            <a:r>
              <a:rPr lang="zh-CN" altLang="zh-CN" sz="2000" dirty="0" smtClean="0"/>
              <a:t>爬虫结果</a:t>
            </a:r>
            <a:r>
              <a:rPr lang="zh-CN" altLang="zh-CN" sz="2000" dirty="0"/>
              <a:t>并插入到数据库</a:t>
            </a:r>
            <a:r>
              <a:rPr lang="zh-CN" altLang="zh-CN" sz="2000" dirty="0" smtClean="0"/>
              <a:t>中</a:t>
            </a:r>
            <a:endParaRPr lang="en-US" altLang="zh-CN" sz="2000" dirty="0" smtClean="0"/>
          </a:p>
          <a:p>
            <a:pPr marL="720000" indent="-342900">
              <a:lnSpc>
                <a:spcPct val="150000"/>
              </a:lnSpc>
              <a:buFont typeface="Wingdings" panose="05000000000000000000" pitchFamily="2" charset="2"/>
              <a:buChar char="n"/>
            </a:pPr>
            <a:endParaRPr lang="zh-CN" altLang="en-US" sz="2000" dirty="0">
              <a:latin typeface="+mn-ea"/>
            </a:endParaRPr>
          </a:p>
        </p:txBody>
      </p:sp>
    </p:spTree>
    <p:extLst>
      <p:ext uri="{BB962C8B-B14F-4D97-AF65-F5344CB8AC3E}">
        <p14:creationId xmlns:p14="http://schemas.microsoft.com/office/powerpoint/2010/main" val="326197015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爬虫客户端实现</a:t>
            </a:r>
            <a:endParaRPr lang="zh-CN" altLang="en-US" dirty="0"/>
          </a:p>
        </p:txBody>
      </p:sp>
      <p:pic>
        <p:nvPicPr>
          <p:cNvPr id="6" name="图片 5"/>
          <p:cNvPicPr>
            <a:picLocks noChangeAspect="1"/>
          </p:cNvPicPr>
          <p:nvPr/>
        </p:nvPicPr>
        <p:blipFill>
          <a:blip r:embed="rId3"/>
          <a:stretch>
            <a:fillRect/>
          </a:stretch>
        </p:blipFill>
        <p:spPr>
          <a:xfrm>
            <a:off x="5303809" y="1772816"/>
            <a:ext cx="3165413" cy="4568401"/>
          </a:xfrm>
          <a:prstGeom prst="rect">
            <a:avLst/>
          </a:prstGeom>
        </p:spPr>
      </p:pic>
      <p:sp>
        <p:nvSpPr>
          <p:cNvPr id="5" name="矩形 4"/>
          <p:cNvSpPr/>
          <p:nvPr/>
        </p:nvSpPr>
        <p:spPr>
          <a:xfrm>
            <a:off x="423984" y="2084832"/>
            <a:ext cx="3989139" cy="3785652"/>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zh-CN" sz="2000" dirty="0" smtClean="0"/>
              <a:t>启动</a:t>
            </a:r>
            <a:r>
              <a:rPr lang="zh-CN" altLang="zh-CN" sz="2000" dirty="0"/>
              <a:t>两个</a:t>
            </a:r>
            <a:r>
              <a:rPr lang="en-US" altLang="zh-CN" sz="2000" dirty="0" err="1"/>
              <a:t>RabbitMQ</a:t>
            </a:r>
            <a:r>
              <a:rPr lang="zh-CN" altLang="zh-CN" sz="2000" dirty="0" smtClean="0"/>
              <a:t>通道</a:t>
            </a:r>
            <a:endParaRPr lang="en-US" altLang="zh-CN" sz="2000" dirty="0" smtClean="0"/>
          </a:p>
          <a:p>
            <a:pPr marL="720000" indent="-342900">
              <a:lnSpc>
                <a:spcPct val="150000"/>
              </a:lnSpc>
              <a:buFont typeface="Wingdings" panose="05000000000000000000" pitchFamily="2" charset="2"/>
              <a:buChar char="n"/>
            </a:pPr>
            <a:r>
              <a:rPr lang="zh-CN" altLang="zh-CN" sz="2000" dirty="0" smtClean="0"/>
              <a:t>从</a:t>
            </a:r>
            <a:r>
              <a:rPr lang="en-US" altLang="zh-CN" sz="2000" dirty="0" smtClean="0"/>
              <a:t>Task</a:t>
            </a:r>
            <a:r>
              <a:rPr lang="zh-CN" altLang="zh-CN" sz="2000" dirty="0" smtClean="0"/>
              <a:t>通道</a:t>
            </a:r>
            <a:r>
              <a:rPr lang="zh-CN" altLang="en-US" sz="2000" dirty="0"/>
              <a:t>提取</a:t>
            </a:r>
            <a:r>
              <a:rPr lang="zh-CN" altLang="zh-CN" sz="2000" dirty="0" smtClean="0"/>
              <a:t>爬虫</a:t>
            </a:r>
            <a:r>
              <a:rPr lang="zh-CN" altLang="zh-CN" sz="2000" dirty="0"/>
              <a:t>服务器发送的爬虫</a:t>
            </a:r>
            <a:r>
              <a:rPr lang="zh-CN" altLang="zh-CN" sz="2000" dirty="0" smtClean="0"/>
              <a:t>任务</a:t>
            </a:r>
            <a:endParaRPr lang="en-US" altLang="zh-CN" sz="2000" dirty="0" smtClean="0"/>
          </a:p>
          <a:p>
            <a:pPr marL="720000" lvl="0" indent="-342900">
              <a:lnSpc>
                <a:spcPct val="150000"/>
              </a:lnSpc>
              <a:buFont typeface="Wingdings" panose="05000000000000000000" pitchFamily="2" charset="2"/>
              <a:buChar char="n"/>
            </a:pPr>
            <a:r>
              <a:rPr lang="zh-CN" altLang="en-US" sz="2000" dirty="0" smtClean="0"/>
              <a:t>根据主题关键词和链接，爬取网页数据</a:t>
            </a:r>
            <a:endParaRPr lang="en-US" altLang="zh-CN" sz="2000" dirty="0" smtClean="0"/>
          </a:p>
          <a:p>
            <a:pPr marL="720000" lvl="0" indent="-342900">
              <a:lnSpc>
                <a:spcPct val="150000"/>
              </a:lnSpc>
              <a:buFont typeface="Wingdings" panose="05000000000000000000" pitchFamily="2" charset="2"/>
              <a:buChar char="n"/>
            </a:pPr>
            <a:r>
              <a:rPr lang="zh-CN" altLang="zh-CN" sz="2000" dirty="0"/>
              <a:t>将爬行</a:t>
            </a:r>
            <a:r>
              <a:rPr lang="zh-CN" altLang="zh-CN" sz="2000" dirty="0" smtClean="0"/>
              <a:t>结果</a:t>
            </a:r>
            <a:r>
              <a:rPr lang="zh-CN" altLang="en-US" sz="2000" dirty="0" smtClean="0"/>
              <a:t>放入</a:t>
            </a:r>
            <a:r>
              <a:rPr lang="en-US" altLang="zh-CN" sz="2000" dirty="0" smtClean="0"/>
              <a:t>Result</a:t>
            </a:r>
            <a:r>
              <a:rPr lang="zh-CN" altLang="zh-CN" sz="2000" dirty="0" smtClean="0"/>
              <a:t>通道返回给爬虫服务器</a:t>
            </a:r>
            <a:endParaRPr lang="en-US" altLang="zh-CN" sz="2000" dirty="0" smtClean="0"/>
          </a:p>
          <a:p>
            <a:pPr marL="720000" indent="-342900">
              <a:lnSpc>
                <a:spcPct val="150000"/>
              </a:lnSpc>
              <a:buFont typeface="Wingdings" panose="05000000000000000000" pitchFamily="2" charset="2"/>
              <a:buChar char="n"/>
            </a:pPr>
            <a:endParaRPr lang="zh-CN" altLang="en-US" sz="2000" dirty="0">
              <a:latin typeface="+mn-ea"/>
            </a:endParaRPr>
          </a:p>
        </p:txBody>
      </p:sp>
      <p:sp>
        <p:nvSpPr>
          <p:cNvPr id="3" name="矩形 2"/>
          <p:cNvSpPr/>
          <p:nvPr/>
        </p:nvSpPr>
        <p:spPr>
          <a:xfrm>
            <a:off x="611560" y="3429000"/>
            <a:ext cx="3960440" cy="100811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386323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251520" y="1916832"/>
            <a:ext cx="8534722" cy="4345567"/>
          </a:xfrm>
          <a:prstGeom prst="rect">
            <a:avLst/>
          </a:prstGeom>
        </p:spPr>
      </p:pic>
      <p:sp>
        <p:nvSpPr>
          <p:cNvPr id="2" name="标题 1"/>
          <p:cNvSpPr>
            <a:spLocks noGrp="1"/>
          </p:cNvSpPr>
          <p:nvPr>
            <p:ph type="title"/>
          </p:nvPr>
        </p:nvSpPr>
        <p:spPr/>
        <p:txBody>
          <a:bodyPr/>
          <a:lstStyle/>
          <a:p>
            <a:r>
              <a:rPr lang="zh-CN" altLang="en-US" dirty="0" smtClean="0"/>
              <a:t>爬虫子系统实现</a:t>
            </a:r>
            <a:endParaRPr lang="zh-CN" altLang="en-US" dirty="0"/>
          </a:p>
        </p:txBody>
      </p:sp>
      <p:sp>
        <p:nvSpPr>
          <p:cNvPr id="3" name="矩形 2"/>
          <p:cNvSpPr/>
          <p:nvPr/>
        </p:nvSpPr>
        <p:spPr>
          <a:xfrm>
            <a:off x="1619672" y="2996952"/>
            <a:ext cx="7166569" cy="5040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289126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总结与展望</a:t>
            </a:r>
            <a:endParaRPr lang="zh-CN" altLang="en-US" dirty="0"/>
          </a:p>
        </p:txBody>
      </p:sp>
      <p:sp>
        <p:nvSpPr>
          <p:cNvPr id="5" name="内容占位符 2"/>
          <p:cNvSpPr>
            <a:spLocks noGrp="1"/>
          </p:cNvSpPr>
          <p:nvPr>
            <p:ph idx="1"/>
          </p:nvPr>
        </p:nvSpPr>
        <p:spPr>
          <a:xfrm>
            <a:off x="552765" y="1988840"/>
            <a:ext cx="7940360" cy="4023360"/>
          </a:xfrm>
        </p:spPr>
        <p:txBody>
          <a:bodyPr>
            <a:normAutofit/>
          </a:bodyPr>
          <a:lstStyle/>
          <a:p>
            <a:pPr>
              <a:lnSpc>
                <a:spcPct val="150000"/>
              </a:lnSpc>
            </a:pPr>
            <a:r>
              <a:rPr lang="zh-CN" altLang="en-US" b="1" dirty="0" smtClean="0"/>
              <a:t>总结</a:t>
            </a:r>
            <a:endParaRPr lang="en-US" altLang="zh-CN" b="1" dirty="0" smtClean="0"/>
          </a:p>
          <a:p>
            <a:pPr lvl="1">
              <a:lnSpc>
                <a:spcPct val="150000"/>
              </a:lnSpc>
            </a:pPr>
            <a:r>
              <a:rPr lang="zh-CN" altLang="en-US" dirty="0" smtClean="0"/>
              <a:t>提出</a:t>
            </a:r>
            <a:r>
              <a:rPr lang="zh-CN" altLang="en-US" dirty="0"/>
              <a:t>了一种基于关键词位置的页面主题相关度计算</a:t>
            </a:r>
            <a:r>
              <a:rPr lang="zh-CN" altLang="en-US" dirty="0" smtClean="0"/>
              <a:t>算法</a:t>
            </a:r>
            <a:endParaRPr lang="en-US" altLang="zh-CN" dirty="0" smtClean="0"/>
          </a:p>
          <a:p>
            <a:pPr lvl="1">
              <a:lnSpc>
                <a:spcPct val="150000"/>
              </a:lnSpc>
            </a:pPr>
            <a:r>
              <a:rPr lang="zh-CN" altLang="en-US" dirty="0" smtClean="0"/>
              <a:t>提出</a:t>
            </a:r>
            <a:r>
              <a:rPr lang="zh-CN" altLang="en-US" dirty="0"/>
              <a:t>了一种基于页面主题的</a:t>
            </a:r>
            <a:r>
              <a:rPr lang="en-US" altLang="zh-CN" dirty="0"/>
              <a:t>Page Rank</a:t>
            </a:r>
            <a:r>
              <a:rPr lang="zh-CN" altLang="en-US" dirty="0" smtClean="0"/>
              <a:t>算法</a:t>
            </a:r>
            <a:endParaRPr lang="en-US" altLang="zh-CN" dirty="0" smtClean="0"/>
          </a:p>
          <a:p>
            <a:pPr lvl="1">
              <a:lnSpc>
                <a:spcPct val="150000"/>
              </a:lnSpc>
            </a:pPr>
            <a:r>
              <a:rPr lang="zh-CN" altLang="en-US" dirty="0" smtClean="0"/>
              <a:t>将提出的算法应用到及时</a:t>
            </a:r>
            <a:r>
              <a:rPr lang="zh-CN" altLang="en-US" dirty="0"/>
              <a:t>推信息推送</a:t>
            </a:r>
            <a:r>
              <a:rPr lang="zh-CN" altLang="en-US" dirty="0" smtClean="0"/>
              <a:t>系统的爬虫子系统中</a:t>
            </a:r>
            <a:endParaRPr lang="en-US" altLang="zh-CN" dirty="0" smtClean="0"/>
          </a:p>
          <a:p>
            <a:pPr lvl="1">
              <a:lnSpc>
                <a:spcPct val="150000"/>
              </a:lnSpc>
            </a:pPr>
            <a:endParaRPr lang="en-US" altLang="zh-CN" dirty="0" smtClean="0"/>
          </a:p>
          <a:p>
            <a:pPr>
              <a:lnSpc>
                <a:spcPct val="150000"/>
              </a:lnSpc>
            </a:pPr>
            <a:r>
              <a:rPr lang="zh-CN" altLang="en-US" b="1" dirty="0" smtClean="0"/>
              <a:t>展望</a:t>
            </a:r>
            <a:endParaRPr lang="en-US" altLang="zh-CN" b="1" dirty="0" smtClean="0"/>
          </a:p>
          <a:p>
            <a:pPr lvl="1">
              <a:lnSpc>
                <a:spcPct val="150000"/>
              </a:lnSpc>
            </a:pPr>
            <a:r>
              <a:rPr lang="zh-CN" altLang="en-US" dirty="0" smtClean="0"/>
              <a:t>使用深度学习算法进一步提高链接优先级预测的准确性</a:t>
            </a:r>
            <a:endParaRPr lang="en-US" altLang="zh-CN" dirty="0" smtClean="0"/>
          </a:p>
          <a:p>
            <a:pPr lvl="1">
              <a:lnSpc>
                <a:spcPct val="150000"/>
              </a:lnSpc>
            </a:pPr>
            <a:r>
              <a:rPr lang="zh-CN" altLang="en-US" dirty="0" smtClean="0"/>
              <a:t>使用</a:t>
            </a:r>
            <a:r>
              <a:rPr lang="en-US" altLang="zh-CN" dirty="0" smtClean="0"/>
              <a:t>GPU</a:t>
            </a:r>
            <a:r>
              <a:rPr lang="zh-CN" altLang="en-US" dirty="0" smtClean="0"/>
              <a:t>平台提高算法的爬行效率</a:t>
            </a:r>
            <a:endParaRPr lang="en-US" altLang="zh-CN" dirty="0" smtClean="0"/>
          </a:p>
        </p:txBody>
      </p:sp>
    </p:spTree>
    <p:extLst>
      <p:ext uri="{BB962C8B-B14F-4D97-AF65-F5344CB8AC3E}">
        <p14:creationId xmlns:p14="http://schemas.microsoft.com/office/powerpoint/2010/main" val="336654717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3"/>
          <p:cNvSpPr txBox="1">
            <a:spLocks/>
          </p:cNvSpPr>
          <p:nvPr/>
        </p:nvSpPr>
        <p:spPr>
          <a:xfrm>
            <a:off x="711572" y="980728"/>
            <a:ext cx="7772400" cy="2505075"/>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800" b="1" i="0" u="none" strike="noStrike" kern="1200" cap="none" spc="0" normalizeH="0" baseline="0" noProof="0" dirty="0" smtClean="0">
                <a:ln>
                  <a:noFill/>
                </a:ln>
                <a:solidFill>
                  <a:srgbClr val="3B3B3B"/>
                </a:solidFill>
                <a:effectLst/>
                <a:uLnTx/>
                <a:uFillTx/>
                <a:latin typeface="Garamond"/>
                <a:ea typeface="华文仿宋"/>
              </a:rPr>
              <a:t>感谢各位</a:t>
            </a:r>
            <a:r>
              <a:rPr lang="zh-CN" altLang="en-US" b="1" dirty="0" smtClean="0">
                <a:solidFill>
                  <a:srgbClr val="3B3B3B"/>
                </a:solidFill>
                <a:effectLst/>
                <a:latin typeface="Garamond"/>
                <a:ea typeface="华文仿宋"/>
              </a:rPr>
              <a:t>专家</a:t>
            </a:r>
            <a:r>
              <a:rPr lang="en-US" altLang="zh-CN" b="1" dirty="0" smtClean="0">
                <a:solidFill>
                  <a:srgbClr val="3B3B3B"/>
                </a:solidFill>
                <a:effectLst/>
                <a:latin typeface="Garamond"/>
                <a:ea typeface="华文仿宋"/>
              </a:rPr>
              <a:t>!</a:t>
            </a:r>
            <a:endParaRPr kumimoji="0" lang="zh-CN" altLang="en-US" sz="4800" b="1" i="0" u="none" strike="noStrike" kern="1200" cap="none" spc="0" normalizeH="0" baseline="0" noProof="0" dirty="0">
              <a:ln>
                <a:noFill/>
              </a:ln>
              <a:solidFill>
                <a:srgbClr val="3B3B3B"/>
              </a:solidFill>
              <a:effectLst/>
              <a:uLnTx/>
              <a:uFillTx/>
              <a:latin typeface="Garamond"/>
              <a:ea typeface="华文仿宋"/>
            </a:endParaRPr>
          </a:p>
        </p:txBody>
      </p:sp>
    </p:spTree>
    <p:extLst>
      <p:ext uri="{BB962C8B-B14F-4D97-AF65-F5344CB8AC3E}">
        <p14:creationId xmlns:p14="http://schemas.microsoft.com/office/powerpoint/2010/main" val="1996094641"/>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18" name="矩形 17"/>
          <p:cNvSpPr/>
          <p:nvPr/>
        </p:nvSpPr>
        <p:spPr>
          <a:xfrm>
            <a:off x="3197218" y="2330732"/>
            <a:ext cx="2451336" cy="1473356"/>
          </a:xfrm>
          <a:prstGeom prst="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cxnSp>
        <p:nvCxnSpPr>
          <p:cNvPr id="22" name="肘形连接符 21"/>
          <p:cNvCxnSpPr>
            <a:stCxn id="24" idx="6"/>
            <a:endCxn id="26" idx="1"/>
          </p:cNvCxnSpPr>
          <p:nvPr/>
        </p:nvCxnSpPr>
        <p:spPr>
          <a:xfrm>
            <a:off x="2459279" y="3846510"/>
            <a:ext cx="918530" cy="79394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3" name="肘形连接符 22"/>
          <p:cNvCxnSpPr>
            <a:stCxn id="24" idx="6"/>
            <a:endCxn id="25" idx="1"/>
          </p:cNvCxnSpPr>
          <p:nvPr/>
        </p:nvCxnSpPr>
        <p:spPr>
          <a:xfrm flipV="1">
            <a:off x="2459279" y="2906872"/>
            <a:ext cx="914182" cy="93963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4" name="椭圆 23"/>
          <p:cNvSpPr/>
          <p:nvPr/>
        </p:nvSpPr>
        <p:spPr>
          <a:xfrm>
            <a:off x="716204" y="3490825"/>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25" name="圆角矩形 24"/>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26" name="圆角矩形 25"/>
          <p:cNvSpPr/>
          <p:nvPr/>
        </p:nvSpPr>
        <p:spPr>
          <a:xfrm>
            <a:off x="3377809" y="4284766"/>
            <a:ext cx="2057400" cy="711369"/>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27" name="圆角矩形 26"/>
          <p:cNvSpPr/>
          <p:nvPr/>
        </p:nvSpPr>
        <p:spPr>
          <a:xfrm>
            <a:off x="6607997" y="3533250"/>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28" name="椭圆 27"/>
          <p:cNvSpPr/>
          <p:nvPr/>
        </p:nvSpPr>
        <p:spPr>
          <a:xfrm>
            <a:off x="7363507" y="4284766"/>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29" name="椭圆 28"/>
          <p:cNvSpPr/>
          <p:nvPr/>
        </p:nvSpPr>
        <p:spPr>
          <a:xfrm>
            <a:off x="4318835" y="3347398"/>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30" name="椭圆 29"/>
          <p:cNvSpPr/>
          <p:nvPr/>
        </p:nvSpPr>
        <p:spPr>
          <a:xfrm>
            <a:off x="4266165" y="5080977"/>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31" name="肘形连接符 30"/>
          <p:cNvCxnSpPr>
            <a:stCxn id="25" idx="3"/>
            <a:endCxn id="27" idx="1"/>
          </p:cNvCxnSpPr>
          <p:nvPr/>
        </p:nvCxnSpPr>
        <p:spPr>
          <a:xfrm>
            <a:off x="5430861" y="2906872"/>
            <a:ext cx="1177136" cy="93963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肘形连接符 31"/>
          <p:cNvCxnSpPr>
            <a:stCxn id="26" idx="3"/>
            <a:endCxn id="27" idx="1"/>
          </p:cNvCxnSpPr>
          <p:nvPr/>
        </p:nvCxnSpPr>
        <p:spPr>
          <a:xfrm flipV="1">
            <a:off x="5435209" y="3846509"/>
            <a:ext cx="1172788" cy="79394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841616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页面主题相关度计算</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768096" y="5085184"/>
            <a:ext cx="7764344" cy="1323439"/>
          </a:xfrm>
          <a:prstGeom prst="rect">
            <a:avLst/>
          </a:prstGeom>
          <a:noFill/>
        </p:spPr>
        <p:txBody>
          <a:bodyPr wrap="square" rtlCol="0">
            <a:spAutoFit/>
          </a:bodyPr>
          <a:lstStyle/>
          <a:p>
            <a:pPr algn="ctr"/>
            <a:endParaRPr lang="en-US" altLang="zh-CN" sz="2000" dirty="0" smtClean="0"/>
          </a:p>
          <a:p>
            <a:pPr algn="ctr"/>
            <a:endParaRPr lang="en-US" altLang="zh-CN" sz="2000" dirty="0" smtClean="0"/>
          </a:p>
          <a:p>
            <a:pPr algn="ctr"/>
            <a:r>
              <a:rPr lang="zh-CN" altLang="en-US" sz="2000" dirty="0" smtClean="0"/>
              <a:t>页面主题相关度：</a:t>
            </a:r>
            <a:r>
              <a:rPr lang="zh-CN" altLang="en-US" sz="2000" b="1" dirty="0" smtClean="0">
                <a:solidFill>
                  <a:srgbClr val="FF0000"/>
                </a:solidFill>
              </a:rPr>
              <a:t>页面与主题关键词的相关程度</a:t>
            </a:r>
            <a:endParaRPr lang="en-US" altLang="zh-CN" sz="2000" b="1" dirty="0" smtClean="0">
              <a:solidFill>
                <a:srgbClr val="FF0000"/>
              </a:solidFill>
            </a:endParaRPr>
          </a:p>
          <a:p>
            <a:endParaRPr lang="en-US" altLang="zh-CN" sz="2000" dirty="0">
              <a:solidFill>
                <a:srgbClr val="FF0000"/>
              </a:solidFill>
            </a:endParaRPr>
          </a:p>
        </p:txBody>
      </p:sp>
      <p:pic>
        <p:nvPicPr>
          <p:cNvPr id="4" name="图片 3"/>
          <p:cNvPicPr>
            <a:picLocks noChangeAspect="1"/>
          </p:cNvPicPr>
          <p:nvPr/>
        </p:nvPicPr>
        <p:blipFill>
          <a:blip r:embed="rId3"/>
          <a:stretch>
            <a:fillRect/>
          </a:stretch>
        </p:blipFill>
        <p:spPr>
          <a:xfrm>
            <a:off x="467544" y="2842434"/>
            <a:ext cx="8326688" cy="2208060"/>
          </a:xfrm>
          <a:prstGeom prst="rect">
            <a:avLst/>
          </a:prstGeom>
        </p:spPr>
      </p:pic>
    </p:spTree>
    <p:extLst>
      <p:ext uri="{BB962C8B-B14F-4D97-AF65-F5344CB8AC3E}">
        <p14:creationId xmlns:p14="http://schemas.microsoft.com/office/powerpoint/2010/main" val="60548685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cap="none" dirty="0">
              <a:latin typeface="+mn-lt"/>
            </a:endParaRPr>
          </a:p>
        </p:txBody>
      </p:sp>
      <p:sp>
        <p:nvSpPr>
          <p:cNvPr id="7" name="文本框 6"/>
          <p:cNvSpPr txBox="1"/>
          <p:nvPr/>
        </p:nvSpPr>
        <p:spPr>
          <a:xfrm>
            <a:off x="6489290" y="3264310"/>
            <a:ext cx="505267" cy="369332"/>
          </a:xfrm>
          <a:prstGeom prst="rect">
            <a:avLst/>
          </a:prstGeom>
          <a:noFill/>
        </p:spPr>
        <p:txBody>
          <a:bodyPr wrap="none" rtlCol="0">
            <a:spAutoFit/>
          </a:bodyPr>
          <a:lstStyle/>
          <a:p>
            <a:r>
              <a:rPr lang="en-US" altLang="zh-CN" dirty="0" smtClean="0"/>
              <a:t>     </a:t>
            </a:r>
            <a:endParaRPr lang="zh-CN" altLang="en-US" dirty="0"/>
          </a:p>
        </p:txBody>
      </p:sp>
      <p:sp>
        <p:nvSpPr>
          <p:cNvPr id="9" name="文本框 8"/>
          <p:cNvSpPr txBox="1"/>
          <p:nvPr/>
        </p:nvSpPr>
        <p:spPr>
          <a:xfrm>
            <a:off x="768096" y="5324001"/>
            <a:ext cx="6828240" cy="1323439"/>
          </a:xfrm>
          <a:prstGeom prst="rect">
            <a:avLst/>
          </a:prstGeom>
          <a:noFill/>
        </p:spPr>
        <p:txBody>
          <a:bodyPr wrap="square" rtlCol="0">
            <a:spAutoFit/>
          </a:bodyPr>
          <a:lstStyle/>
          <a:p>
            <a:pPr>
              <a:lnSpc>
                <a:spcPct val="200000"/>
              </a:lnSpc>
              <a:buFont typeface="Wingdings" panose="05000000000000000000" pitchFamily="2" charset="2"/>
              <a:buChar char="n"/>
            </a:pPr>
            <a:r>
              <a:rPr lang="zh-CN" altLang="en-US" sz="2000" dirty="0"/>
              <a:t> 忽视</a:t>
            </a:r>
            <a:r>
              <a:rPr lang="zh-CN" altLang="zh-CN" sz="2000" dirty="0"/>
              <a:t>关键词</a:t>
            </a:r>
            <a:r>
              <a:rPr lang="zh-CN" altLang="en-US" sz="2000" dirty="0"/>
              <a:t>位置的重要性。</a:t>
            </a:r>
            <a:endParaRPr lang="en-US" altLang="zh-CN" sz="2000" dirty="0"/>
          </a:p>
          <a:p>
            <a:pPr>
              <a:lnSpc>
                <a:spcPct val="200000"/>
              </a:lnSpc>
              <a:buFont typeface="Wingdings" panose="05000000000000000000" pitchFamily="2" charset="2"/>
              <a:buChar char="n"/>
            </a:pPr>
            <a:r>
              <a:rPr lang="en-US" altLang="zh-CN" sz="2000" dirty="0"/>
              <a:t> </a:t>
            </a:r>
            <a:r>
              <a:rPr lang="zh-CN" altLang="en-US" sz="2000" dirty="0"/>
              <a:t>使用</a:t>
            </a:r>
            <a:r>
              <a:rPr lang="zh-CN" altLang="zh-CN" sz="2000" dirty="0"/>
              <a:t>离散的数值决定待爬取链接队列中链接的优先级。</a:t>
            </a:r>
            <a:endParaRPr lang="zh-CN" altLang="en-US" sz="2000" dirty="0"/>
          </a:p>
        </p:txBody>
      </p:sp>
      <p:pic>
        <p:nvPicPr>
          <p:cNvPr id="6" name="图片 5"/>
          <p:cNvPicPr>
            <a:picLocks noChangeAspect="1"/>
          </p:cNvPicPr>
          <p:nvPr/>
        </p:nvPicPr>
        <p:blipFill>
          <a:blip r:embed="rId3"/>
          <a:stretch>
            <a:fillRect/>
          </a:stretch>
        </p:blipFill>
        <p:spPr>
          <a:xfrm>
            <a:off x="115460" y="2300856"/>
            <a:ext cx="8921036" cy="2784328"/>
          </a:xfrm>
          <a:prstGeom prst="rect">
            <a:avLst/>
          </a:prstGeom>
        </p:spPr>
      </p:pic>
      <p:sp>
        <p:nvSpPr>
          <p:cNvPr id="8" name="矩形 7"/>
          <p:cNvSpPr/>
          <p:nvPr/>
        </p:nvSpPr>
        <p:spPr>
          <a:xfrm>
            <a:off x="2699792" y="2395657"/>
            <a:ext cx="4536504" cy="2761536"/>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483768" y="1753156"/>
            <a:ext cx="4968552" cy="1200329"/>
          </a:xfrm>
          <a:prstGeom prst="rect">
            <a:avLst/>
          </a:prstGeom>
          <a:noFill/>
        </p:spPr>
        <p:txBody>
          <a:bodyPr wrap="square" rtlCol="0">
            <a:spAutoFit/>
          </a:bodyPr>
          <a:lstStyle/>
          <a:p>
            <a:pPr lvl="0"/>
            <a:r>
              <a:rPr lang="zh-CN" altLang="en-US" dirty="0" smtClean="0"/>
              <a:t>基于</a:t>
            </a:r>
            <a:r>
              <a:rPr lang="en-US" altLang="zh-CN" dirty="0" smtClean="0"/>
              <a:t>Fish Search</a:t>
            </a:r>
            <a:r>
              <a:rPr lang="zh-CN" altLang="en-US" dirty="0" smtClean="0"/>
              <a:t>算法的主题爬虫算法过程</a:t>
            </a:r>
            <a:endParaRPr lang="en-US" altLang="zh-CN" dirty="0" smtClean="0"/>
          </a:p>
          <a:p>
            <a:pPr>
              <a:lnSpc>
                <a:spcPct val="200000"/>
              </a:lnSpc>
            </a:pPr>
            <a:endParaRPr lang="en-US" altLang="zh-CN" dirty="0"/>
          </a:p>
          <a:p>
            <a:endParaRPr lang="zh-CN" altLang="en-US" dirty="0"/>
          </a:p>
        </p:txBody>
      </p:sp>
    </p:spTree>
    <p:extLst>
      <p:ext uri="{BB962C8B-B14F-4D97-AF65-F5344CB8AC3E}">
        <p14:creationId xmlns:p14="http://schemas.microsoft.com/office/powerpoint/2010/main" val="397908057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zh-CN" altLang="en-US" dirty="0"/>
              <a:t>基于关键词位置</a:t>
            </a:r>
            <a:r>
              <a:rPr lang="zh-CN" altLang="en-US" dirty="0" smtClean="0"/>
              <a:t>的</a:t>
            </a:r>
            <a:r>
              <a:rPr lang="en-US" altLang="zh-CN" dirty="0" smtClean="0"/>
              <a:t/>
            </a:r>
            <a:br>
              <a:rPr lang="en-US" altLang="zh-CN" dirty="0" smtClean="0"/>
            </a:br>
            <a:r>
              <a:rPr lang="zh-CN" altLang="en-US" dirty="0" smtClean="0"/>
              <a:t>页面</a:t>
            </a:r>
            <a:r>
              <a:rPr lang="zh-CN" altLang="en-US" dirty="0"/>
              <a:t>主题相关度计算算法</a:t>
            </a:r>
            <a:endParaRPr lang="zh-CN" altLang="en-US" sz="3200" dirty="0"/>
          </a:p>
        </p:txBody>
      </p:sp>
      <mc:AlternateContent xmlns:mc="http://schemas.openxmlformats.org/markup-compatibility/2006" xmlns:a14="http://schemas.microsoft.com/office/drawing/2010/main">
        <mc:Choice Requires="a14">
          <p:sp>
            <p:nvSpPr>
              <p:cNvPr id="5" name="矩形 4"/>
              <p:cNvSpPr/>
              <p:nvPr/>
            </p:nvSpPr>
            <p:spPr>
              <a:xfrm>
                <a:off x="1115616" y="4581128"/>
                <a:ext cx="8532439" cy="123200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i="1" smtClean="0">
                          <a:latin typeface="Cambria Math" panose="02040503050406030204" pitchFamily="18" charset="0"/>
                        </a:rPr>
                        <m:t>𝑤</m:t>
                      </m:r>
                      <m:r>
                        <a:rPr lang="en-US" altLang="zh-CN" sz="2000">
                          <a:latin typeface="Cambria Math" panose="02040503050406030204" pitchFamily="18" charset="0"/>
                        </a:rPr>
                        <m:t>=</m:t>
                      </m:r>
                      <m:d>
                        <m:dPr>
                          <m:begChr m:val="{"/>
                          <m:endChr m:val=""/>
                          <m:ctrlPr>
                            <a:rPr lang="zh-CN" altLang="zh-CN" sz="2000" i="1">
                              <a:latin typeface="Cambria Math" panose="02040503050406030204" pitchFamily="18" charset="0"/>
                            </a:rPr>
                          </m:ctrlPr>
                        </m:dPr>
                        <m:e>
                          <m:eqArr>
                            <m:eqArrPr>
                              <m:ctrlPr>
                                <a:rPr lang="zh-CN" altLang="zh-CN" sz="2000" i="1">
                                  <a:latin typeface="Cambria Math" panose="02040503050406030204" pitchFamily="18" charset="0"/>
                                </a:rPr>
                              </m:ctrlPr>
                            </m:eqArrPr>
                            <m:e>
                              <m:r>
                                <m:rPr>
                                  <m:nor/>
                                </m:rPr>
                                <a:rPr lang="en-US" altLang="zh-CN" sz="2000"/>
                                <m:t>α</m:t>
                              </m:r>
                              <m:r>
                                <a:rPr lang="zh-CN" altLang="zh-CN" sz="2000">
                                  <a:latin typeface="Cambria Math" panose="02040503050406030204" pitchFamily="18" charset="0"/>
                                </a:rPr>
                                <m:t>，</m:t>
                              </m:r>
                              <m:r>
                                <a:rPr lang="en-US" altLang="zh-CN" sz="2000">
                                  <a:latin typeface="Cambria Math" panose="02040503050406030204" pitchFamily="18" charset="0"/>
                                </a:rPr>
                                <m:t>0&lt;</m:t>
                              </m:r>
                              <m:r>
                                <m:rPr>
                                  <m:nor/>
                                </m:rPr>
                                <a:rPr lang="en-US" altLang="zh-CN" sz="2000"/>
                                <m:t>α</m:t>
                              </m:r>
                              <m:r>
                                <a:rPr lang="en-US" altLang="zh-CN" sz="2000">
                                  <a:latin typeface="Cambria Math" panose="02040503050406030204" pitchFamily="18" charset="0"/>
                                </a:rPr>
                                <m:t>≤0.5 </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a</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
                              <m:r>
                                <a:rPr lang="en-US" altLang="zh-CN" sz="2000" i="1">
                                  <a:latin typeface="Cambria Math" panose="02040503050406030204" pitchFamily="18" charset="0"/>
                                </a:rPr>
                                <m:t>       </m:t>
                              </m:r>
                              <m:r>
                                <a:rPr lang="en-US" altLang="zh-CN" sz="2000" i="1">
                                  <a:latin typeface="Cambria Math" panose="02040503050406030204" pitchFamily="18" charset="0"/>
                                </a:rPr>
                                <m:t>𝛽</m:t>
                              </m:r>
                              <m:r>
                                <a:rPr lang="zh-CN" altLang="zh-CN" sz="2000">
                                  <a:latin typeface="Cambria Math" panose="02040503050406030204" pitchFamily="18" charset="0"/>
                                </a:rPr>
                                <m:t>，</m:t>
                              </m:r>
                              <m:r>
                                <m:rPr>
                                  <m:nor/>
                                </m:rPr>
                                <a:rPr lang="en-US" altLang="zh-CN" sz="2000"/>
                                <m:t>0.5 &lt; </m:t>
                              </m:r>
                              <m:r>
                                <a:rPr lang="en-US" altLang="zh-CN" sz="2000" i="1">
                                  <a:latin typeface="Cambria Math" panose="02040503050406030204" pitchFamily="18" charset="0"/>
                                </a:rPr>
                                <m:t>𝛽</m:t>
                              </m:r>
                              <m:r>
                                <m:rPr>
                                  <m:nor/>
                                </m:rPr>
                                <a:rPr lang="en-US" altLang="zh-CN" sz="2000"/>
                                <m:t>&lt; 1   </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keywords</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
                              <m:r>
                                <a:rPr lang="en-US" altLang="zh-CN" sz="2000">
                                  <a:latin typeface="Cambria Math" panose="02040503050406030204" pitchFamily="18" charset="0"/>
                                </a:rPr>
                                <m:t>1</m:t>
                              </m:r>
                              <m:r>
                                <a:rPr lang="zh-CN" altLang="zh-CN" sz="2000">
                                  <a:latin typeface="Cambria Math" panose="02040503050406030204" pitchFamily="18" charset="0"/>
                                </a:rPr>
                                <m:t>，</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title</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qArr>
                        </m:e>
                      </m:d>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1115616" y="4581128"/>
                <a:ext cx="8532439" cy="1232004"/>
              </a:xfrm>
              <a:prstGeom prst="rect">
                <a:avLst/>
              </a:prstGeom>
              <a:blipFill rotWithShape="0">
                <a:blip r:embed="rId3"/>
                <a:stretch>
                  <a:fillRect/>
                </a:stretch>
              </a:blipFill>
            </p:spPr>
            <p:txBody>
              <a:bodyPr/>
              <a:lstStyle/>
              <a:p>
                <a:r>
                  <a:rPr lang="zh-CN" altLang="en-US">
                    <a:noFill/>
                  </a:rPr>
                  <a:t> </a:t>
                </a:r>
              </a:p>
            </p:txBody>
          </p:sp>
        </mc:Fallback>
      </mc:AlternateContent>
      <p:sp>
        <p:nvSpPr>
          <p:cNvPr id="6" name="文本框 5"/>
          <p:cNvSpPr txBox="1"/>
          <p:nvPr/>
        </p:nvSpPr>
        <p:spPr>
          <a:xfrm>
            <a:off x="539552" y="3945462"/>
            <a:ext cx="7571303" cy="461665"/>
          </a:xfrm>
          <a:prstGeom prst="rect">
            <a:avLst/>
          </a:prstGeom>
          <a:noFill/>
        </p:spPr>
        <p:txBody>
          <a:bodyPr wrap="none" rtlCol="0">
            <a:spAutoFit/>
          </a:bodyPr>
          <a:lstStyle/>
          <a:p>
            <a:r>
              <a:rPr lang="zh-CN" altLang="zh-CN" sz="2000" dirty="0">
                <a:latin typeface="+mn-ea"/>
                <a:cs typeface="Times New Roman" panose="02020603050405020304" pitchFamily="18" charset="0"/>
              </a:rPr>
              <a:t>针对主题关键词在网页中出现的</a:t>
            </a:r>
            <a:r>
              <a:rPr lang="zh-CN" altLang="zh-CN" sz="2400" b="1" dirty="0">
                <a:solidFill>
                  <a:srgbClr val="FF0000"/>
                </a:solidFill>
                <a:latin typeface="+mn-ea"/>
                <a:cs typeface="Times New Roman" panose="02020603050405020304" pitchFamily="18" charset="0"/>
              </a:rPr>
              <a:t>位置</a:t>
            </a:r>
            <a:r>
              <a:rPr lang="zh-CN" altLang="zh-CN" sz="2000" dirty="0">
                <a:latin typeface="+mn-ea"/>
                <a:cs typeface="Times New Roman" panose="02020603050405020304" pitchFamily="18" charset="0"/>
              </a:rPr>
              <a:t>的不同，赋以不同</a:t>
            </a:r>
            <a:r>
              <a:rPr lang="zh-CN" altLang="zh-CN" sz="2000" dirty="0" smtClean="0">
                <a:latin typeface="+mn-ea"/>
                <a:cs typeface="Times New Roman" panose="02020603050405020304" pitchFamily="18" charset="0"/>
              </a:rPr>
              <a:t>的</a:t>
            </a:r>
            <a:r>
              <a:rPr lang="zh-CN" altLang="en-US" sz="2400" b="1" dirty="0">
                <a:solidFill>
                  <a:srgbClr val="FF0000"/>
                </a:solidFill>
                <a:latin typeface="+mn-ea"/>
                <a:cs typeface="Times New Roman" panose="02020603050405020304" pitchFamily="18" charset="0"/>
              </a:rPr>
              <a:t>权重</a:t>
            </a:r>
            <a:r>
              <a:rPr lang="zh-CN" altLang="en-US" sz="2000" dirty="0" smtClean="0">
                <a:latin typeface="+mn-ea"/>
                <a:cs typeface="Times New Roman" panose="02020603050405020304" pitchFamily="18" charset="0"/>
              </a:rPr>
              <a:t>：</a:t>
            </a:r>
            <a:endParaRPr lang="zh-CN" altLang="en-US" sz="2400" b="1" dirty="0">
              <a:solidFill>
                <a:schemeClr val="tx1">
                  <a:lumMod val="50000"/>
                  <a:lumOff val="50000"/>
                </a:schemeClr>
              </a:solidFill>
              <a:latin typeface="+mn-ea"/>
            </a:endParaRPr>
          </a:p>
        </p:txBody>
      </p:sp>
      <p:sp>
        <p:nvSpPr>
          <p:cNvPr id="8" name="文本框 7"/>
          <p:cNvSpPr txBox="1"/>
          <p:nvPr/>
        </p:nvSpPr>
        <p:spPr>
          <a:xfrm>
            <a:off x="539552" y="1948269"/>
            <a:ext cx="3352200" cy="1866858"/>
          </a:xfrm>
          <a:prstGeom prst="rect">
            <a:avLst/>
          </a:prstGeom>
          <a:noFill/>
        </p:spPr>
        <p:txBody>
          <a:bodyPr wrap="none" rtlCol="0">
            <a:spAutoFit/>
          </a:bodyPr>
          <a:lstStyle/>
          <a:p>
            <a:pPr>
              <a:lnSpc>
                <a:spcPct val="150000"/>
              </a:lnSpc>
            </a:pPr>
            <a:r>
              <a:rPr lang="zh-CN" altLang="en-US" sz="2000" dirty="0" smtClean="0">
                <a:latin typeface="+mn-ea"/>
              </a:rPr>
              <a:t>主要标签：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title</a:t>
            </a:r>
            <a:r>
              <a:rPr lang="zh-CN" altLang="en-US" sz="2000" dirty="0" smtClean="0">
                <a:latin typeface="+mn-ea"/>
              </a:rPr>
              <a:t>标题标签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keywords</a:t>
            </a:r>
            <a:r>
              <a:rPr lang="zh-CN" altLang="en-US" sz="2000" dirty="0" smtClean="0">
                <a:latin typeface="+mn-ea"/>
              </a:rPr>
              <a:t>关键词标签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a</a:t>
            </a:r>
            <a:r>
              <a:rPr lang="zh-CN" altLang="en-US" sz="2000" dirty="0" smtClean="0">
                <a:latin typeface="+mn-ea"/>
              </a:rPr>
              <a:t>链接标签</a:t>
            </a:r>
            <a:endParaRPr lang="zh-CN" altLang="en-US" sz="2000" dirty="0">
              <a:latin typeface="+mn-ea"/>
            </a:endParaRPr>
          </a:p>
        </p:txBody>
      </p:sp>
    </p:spTree>
    <p:extLst>
      <p:ext uri="{BB962C8B-B14F-4D97-AF65-F5344CB8AC3E}">
        <p14:creationId xmlns:p14="http://schemas.microsoft.com/office/powerpoint/2010/main" val="367177732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zh-CN" altLang="en-US" dirty="0" smtClean="0"/>
              <a:t>基于关键词位置的</a:t>
            </a:r>
            <a:r>
              <a:rPr lang="en-US" altLang="zh-CN" dirty="0" smtClean="0"/>
              <a:t/>
            </a:r>
            <a:br>
              <a:rPr lang="en-US" altLang="zh-CN" dirty="0" smtClean="0"/>
            </a:br>
            <a:r>
              <a:rPr lang="zh-CN" altLang="en-US" dirty="0" smtClean="0"/>
              <a:t>页面主题相关度计算算法</a:t>
            </a:r>
            <a:endParaRPr lang="zh-CN" altLang="en-US" dirty="0"/>
          </a:p>
        </p:txBody>
      </p:sp>
      <mc:AlternateContent xmlns:mc="http://schemas.openxmlformats.org/markup-compatibility/2006" xmlns:a14="http://schemas.microsoft.com/office/drawing/2010/main">
        <mc:Choice Requires="a14">
          <p:sp>
            <p:nvSpPr>
              <p:cNvPr id="24" name="矩形 23"/>
              <p:cNvSpPr/>
              <p:nvPr/>
            </p:nvSpPr>
            <p:spPr>
              <a:xfrm>
                <a:off x="510648" y="2132856"/>
                <a:ext cx="8633352" cy="400110"/>
              </a:xfrm>
              <a:prstGeom prst="rect">
                <a:avLst/>
              </a:prstGeom>
            </p:spPr>
            <p:txBody>
              <a:bodyPr wrap="square">
                <a:spAutoFit/>
              </a:bodyPr>
              <a:lstStyle/>
              <a:p>
                <a:r>
                  <a:rPr lang="zh-CN" altLang="zh-CN" sz="2000" dirty="0" smtClean="0">
                    <a:latin typeface="+mn-ea"/>
                    <a:cs typeface="Times New Roman" panose="02020603050405020304" pitchFamily="18" charset="0"/>
                  </a:rPr>
                  <a:t>主题关键词出现在网页</a:t>
                </a:r>
                <a:r>
                  <a:rPr lang="en-US" altLang="zh-CN" sz="2000" dirty="0">
                    <a:effectLst/>
                    <a:latin typeface="+mn-ea"/>
                  </a:rPr>
                  <a:t>title</a:t>
                </a:r>
                <a:r>
                  <a:rPr lang="zh-CN" altLang="zh-CN" sz="2000" dirty="0">
                    <a:effectLst/>
                    <a:latin typeface="+mn-ea"/>
                    <a:cs typeface="Times New Roman" panose="02020603050405020304" pitchFamily="18" charset="0"/>
                  </a:rPr>
                  <a:t>标签中的权值</a:t>
                </a:r>
                <a:r>
                  <a:rPr lang="zh-CN" altLang="zh-CN" sz="2000" dirty="0" smtClean="0">
                    <a:effectLst/>
                    <a:latin typeface="+mn-ea"/>
                    <a:cs typeface="Times New Roman" panose="02020603050405020304" pitchFamily="18" charset="0"/>
                  </a:rPr>
                  <a:t>为</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m:t>
                        </m:r>
                      </m:sub>
                    </m:sSub>
                    <m:r>
                      <a:rPr lang="zh-CN" altLang="en-US" sz="2000" b="0" i="1" smtClea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sz="2000" dirty="0"/>
              </a:p>
            </p:txBody>
          </p:sp>
        </mc:Choice>
        <mc:Fallback xmlns="">
          <p:sp>
            <p:nvSpPr>
              <p:cNvPr id="24" name="矩形 23"/>
              <p:cNvSpPr>
                <a:spLocks noRot="1" noChangeAspect="1" noMove="1" noResize="1" noEditPoints="1" noAdjustHandles="1" noChangeArrowheads="1" noChangeShapeType="1" noTextEdit="1"/>
              </p:cNvSpPr>
              <p:nvPr/>
            </p:nvSpPr>
            <p:spPr>
              <a:xfrm>
                <a:off x="510648" y="2132856"/>
                <a:ext cx="8633352" cy="400110"/>
              </a:xfrm>
              <a:prstGeom prst="rect">
                <a:avLst/>
              </a:prstGeom>
              <a:blipFill rotWithShape="0">
                <a:blip r:embed="rId3"/>
                <a:stretch>
                  <a:fillRect l="-777" t="-12121"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611561" y="2533192"/>
                <a:ext cx="3240360" cy="7205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𝑤</m:t>
                          </m:r>
                        </m:e>
                        <m:sub>
                          <m:r>
                            <a:rPr lang="zh-CN" altLang="en-US" sz="2000" i="1">
                              <a:latin typeface="Cambria Math" panose="02040503050406030204" pitchFamily="18" charset="0"/>
                            </a:rPr>
                            <m:t>𝑡</m:t>
                          </m:r>
                        </m:sub>
                      </m:sSub>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𝑡</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𝑡</m:t>
                              </m:r>
                            </m:sub>
                          </m:sSub>
                        </m:den>
                      </m:f>
                      <m:r>
                        <a:rPr lang="zh-CN" altLang="en-US" sz="2000" i="0">
                          <a:latin typeface="Cambria Math" panose="02040503050406030204" pitchFamily="18" charset="0"/>
                        </a:rPr>
                        <m:t> ×</m:t>
                      </m:r>
                      <m:r>
                        <a:rPr lang="zh-CN" altLang="en-US" sz="2000" i="1">
                          <a:latin typeface="Cambria Math" panose="02040503050406030204" pitchFamily="18" charset="0"/>
                        </a:rPr>
                        <m:t>𝑤</m:t>
                      </m:r>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𝑡</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𝑡</m:t>
                              </m:r>
                            </m:sub>
                          </m:sSub>
                        </m:den>
                      </m:f>
                      <m:r>
                        <a:rPr lang="zh-CN" altLang="en-US" sz="2000" i="0">
                          <a:latin typeface="Cambria Math" panose="02040503050406030204" pitchFamily="18" charset="0"/>
                        </a:rPr>
                        <m:t> </m:t>
                      </m:r>
                    </m:oMath>
                  </m:oMathPara>
                </a14:m>
                <a:endParaRPr lang="zh-CN" altLang="en-US" sz="2000" dirty="0"/>
              </a:p>
            </p:txBody>
          </p:sp>
        </mc:Choice>
        <mc:Fallback xmlns="">
          <p:sp>
            <p:nvSpPr>
              <p:cNvPr id="25" name="矩形 24"/>
              <p:cNvSpPr>
                <a:spLocks noRot="1" noChangeAspect="1" noMove="1" noResize="1" noEditPoints="1" noAdjustHandles="1" noChangeArrowheads="1" noChangeShapeType="1" noTextEdit="1"/>
              </p:cNvSpPr>
              <p:nvPr/>
            </p:nvSpPr>
            <p:spPr>
              <a:xfrm>
                <a:off x="611561" y="2533192"/>
                <a:ext cx="3240360" cy="72051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576869" y="3944616"/>
                <a:ext cx="3130032" cy="7205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𝑤</m:t>
                          </m:r>
                        </m:e>
                        <m:sub>
                          <m:r>
                            <a:rPr lang="zh-CN" altLang="en-US" sz="2000" i="1">
                              <a:latin typeface="Cambria Math" panose="02040503050406030204" pitchFamily="18" charset="0"/>
                            </a:rPr>
                            <m:t>𝑙</m:t>
                          </m:r>
                        </m:sub>
                      </m:sSub>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𝑙</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𝑙</m:t>
                              </m:r>
                            </m:sub>
                          </m:sSub>
                        </m:den>
                      </m:f>
                      <m:r>
                        <a:rPr lang="zh-CN" altLang="en-US" sz="2000" i="0">
                          <a:latin typeface="Cambria Math" panose="02040503050406030204" pitchFamily="18" charset="0"/>
                        </a:rPr>
                        <m:t> ×</m:t>
                      </m:r>
                      <m:r>
                        <a:rPr lang="zh-CN" altLang="en-US" sz="2000" i="1">
                          <a:latin typeface="Cambria Math" panose="02040503050406030204" pitchFamily="18" charset="0"/>
                        </a:rPr>
                        <m:t>𝑤</m:t>
                      </m:r>
                      <m:r>
                        <a:rPr lang="zh-CN" altLang="en-US" sz="2000" i="0">
                          <a:latin typeface="Cambria Math" panose="02040503050406030204" pitchFamily="18" charset="0"/>
                        </a:rPr>
                        <m:t>= </m:t>
                      </m:r>
                      <m:r>
                        <a:rPr lang="zh-CN" altLang="en-US" sz="2000" i="1">
                          <a:latin typeface="Cambria Math" panose="02040503050406030204" pitchFamily="18" charset="0"/>
                        </a:rPr>
                        <m:t>𝛼</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𝑙</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𝑙</m:t>
                              </m:r>
                            </m:sub>
                          </m:sSub>
                        </m:den>
                      </m:f>
                      <m:r>
                        <a:rPr lang="zh-CN" altLang="en-US" sz="2000" i="0">
                          <a:latin typeface="Cambria Math" panose="02040503050406030204" pitchFamily="18" charset="0"/>
                        </a:rPr>
                        <m:t> </m:t>
                      </m:r>
                    </m:oMath>
                  </m:oMathPara>
                </a14:m>
                <a:endParaRPr lang="zh-CN" altLang="en-US" sz="2000" dirty="0"/>
              </a:p>
            </p:txBody>
          </p:sp>
        </mc:Choice>
        <mc:Fallback xmlns="">
          <p:sp>
            <p:nvSpPr>
              <p:cNvPr id="28" name="矩形 27"/>
              <p:cNvSpPr>
                <a:spLocks noRot="1" noChangeAspect="1" noMove="1" noResize="1" noEditPoints="1" noAdjustHandles="1" noChangeArrowheads="1" noChangeShapeType="1" noTextEdit="1"/>
              </p:cNvSpPr>
              <p:nvPr/>
            </p:nvSpPr>
            <p:spPr>
              <a:xfrm>
                <a:off x="576869" y="3944616"/>
                <a:ext cx="3130032" cy="72051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10648" y="3490941"/>
                <a:ext cx="8633352" cy="400110"/>
              </a:xfrm>
              <a:prstGeom prst="rect">
                <a:avLst/>
              </a:prstGeom>
            </p:spPr>
            <p:txBody>
              <a:bodyPr wrap="square">
                <a:spAutoFit/>
              </a:bodyPr>
              <a:lstStyle/>
              <a:p>
                <a:r>
                  <a:rPr lang="zh-CN" altLang="zh-CN" sz="2000" dirty="0" smtClean="0">
                    <a:latin typeface="+mn-ea"/>
                    <a:cs typeface="Times New Roman" panose="02020603050405020304" pitchFamily="18" charset="0"/>
                  </a:rPr>
                  <a:t>主题关键词</a:t>
                </a:r>
                <a14:m>
                  <m:oMath xmlns:m="http://schemas.openxmlformats.org/officeDocument/2006/math">
                    <m:r>
                      <m:rPr>
                        <m:nor/>
                      </m:rPr>
                      <a:rPr lang="zh-CN" altLang="zh-CN" sz="2000" dirty="0">
                        <a:latin typeface="+mn-ea"/>
                        <a:cs typeface="Times New Roman" panose="02020603050405020304" pitchFamily="18" charset="0"/>
                      </a:rPr>
                      <m:t>出现在网页</m:t>
                    </m:r>
                    <m:r>
                      <m:rPr>
                        <m:nor/>
                      </m:rPr>
                      <a:rPr lang="en-US" altLang="zh-CN" sz="2000" dirty="0">
                        <a:latin typeface="+mn-ea"/>
                      </a:rPr>
                      <m:t>a</m:t>
                    </m:r>
                    <m:r>
                      <m:rPr>
                        <m:nor/>
                      </m:rPr>
                      <a:rPr lang="zh-CN" altLang="zh-CN" sz="2000" dirty="0">
                        <a:latin typeface="+mn-ea"/>
                        <a:cs typeface="Times New Roman" panose="02020603050405020304" pitchFamily="18" charset="0"/>
                      </a:rPr>
                      <m:t>标签中的权值</m:t>
                    </m:r>
                    <m:r>
                      <m:rPr>
                        <m:nor/>
                      </m:rPr>
                      <a:rPr lang="zh-CN" altLang="zh-CN" sz="2000" dirty="0" smtClean="0">
                        <a:latin typeface="+mn-ea"/>
                        <a:cs typeface="Times New Roman" panose="02020603050405020304" pitchFamily="18" charset="0"/>
                      </a:rPr>
                      <m:t>为</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𝑙</m:t>
                        </m:r>
                      </m:sub>
                    </m:sSub>
                    <m:r>
                      <a:rPr lang="zh-CN" altLang="en-US" sz="2000" b="0" i="1" smtClean="0">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510648" y="3490941"/>
                <a:ext cx="8633352" cy="400110"/>
              </a:xfrm>
              <a:prstGeom prst="rect">
                <a:avLst/>
              </a:prstGeom>
              <a:blipFill rotWithShape="0">
                <a:blip r:embed="rId6"/>
                <a:stretch>
                  <a:fillRect l="-777"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139952" y="2615183"/>
                <a:ext cx="4379772" cy="707886"/>
              </a:xfrm>
              <a:prstGeom prst="rect">
                <a:avLst/>
              </a:prstGeom>
            </p:spPr>
            <p:txBody>
              <a:bodyPr wrap="square">
                <a:spAutoFit/>
              </a:bodyPr>
              <a:lstStyle/>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𝑵</m:t>
                        </m:r>
                      </m:e>
                      <m:sub>
                        <m:r>
                          <a:rPr lang="zh-CN" altLang="en-US" sz="2000" b="1" i="1">
                            <a:solidFill>
                              <a:srgbClr val="FF0000"/>
                            </a:solidFill>
                            <a:latin typeface="Cambria Math" panose="02040503050406030204" pitchFamily="18" charset="0"/>
                          </a:rPr>
                          <m:t>𝒕</m:t>
                        </m:r>
                      </m:sub>
                    </m:sSub>
                  </m:oMath>
                </a14:m>
                <a:r>
                  <a:rPr lang="zh-CN" altLang="en-US" sz="2000" b="1" dirty="0" smtClean="0">
                    <a:solidFill>
                      <a:schemeClr val="tx1"/>
                    </a:solidFill>
                  </a:rPr>
                  <a:t>为主题关键词出现在</a:t>
                </a:r>
                <a:r>
                  <a:rPr lang="en-US" altLang="zh-CN" sz="2000" b="1" dirty="0" smtClean="0">
                    <a:solidFill>
                      <a:schemeClr val="tx1"/>
                    </a:solidFill>
                  </a:rPr>
                  <a:t>title</a:t>
                </a:r>
                <a:r>
                  <a:rPr lang="zh-CN" altLang="en-US" sz="2000" b="1" dirty="0" smtClean="0">
                    <a:solidFill>
                      <a:schemeClr val="tx1"/>
                    </a:solidFill>
                  </a:rPr>
                  <a:t>中的次数</a:t>
                </a:r>
                <a:endParaRPr lang="en-US" altLang="zh-CN" sz="2000" b="1" dirty="0" smtClean="0">
                  <a:solidFill>
                    <a:schemeClr val="tx1"/>
                  </a:solidFill>
                </a:endParaRPr>
              </a:p>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𝑺</m:t>
                        </m:r>
                      </m:e>
                      <m:sub>
                        <m:r>
                          <a:rPr lang="zh-CN" altLang="en-US" sz="2000" b="1" i="1">
                            <a:solidFill>
                              <a:srgbClr val="FF0000"/>
                            </a:solidFill>
                            <a:latin typeface="Cambria Math" panose="02040503050406030204" pitchFamily="18" charset="0"/>
                          </a:rPr>
                          <m:t>𝒕</m:t>
                        </m:r>
                      </m:sub>
                    </m:sSub>
                  </m:oMath>
                </a14:m>
                <a:r>
                  <a:rPr lang="zh-CN" altLang="en-US" sz="2000" b="1" dirty="0" smtClean="0">
                    <a:solidFill>
                      <a:schemeClr val="tx1"/>
                    </a:solidFill>
                  </a:rPr>
                  <a:t>为</a:t>
                </a:r>
                <a:r>
                  <a:rPr lang="en-US" altLang="zh-CN" sz="2000" b="1" dirty="0" smtClean="0">
                    <a:solidFill>
                      <a:schemeClr val="tx1"/>
                    </a:solidFill>
                  </a:rPr>
                  <a:t>title</a:t>
                </a:r>
                <a:r>
                  <a:rPr lang="zh-CN" altLang="en-US" sz="2000" b="1" dirty="0" smtClean="0">
                    <a:solidFill>
                      <a:schemeClr val="tx1"/>
                    </a:solidFill>
                  </a:rPr>
                  <a:t>文本分词后的词语个数</a:t>
                </a:r>
                <a:endParaRPr lang="zh-CN" altLang="en-US" sz="2000" b="1" dirty="0">
                  <a:solidFill>
                    <a:schemeClr val="tx1"/>
                  </a:solidFill>
                </a:endParaRPr>
              </a:p>
            </p:txBody>
          </p:sp>
        </mc:Choice>
        <mc:Fallback xmlns="">
          <p:sp>
            <p:nvSpPr>
              <p:cNvPr id="11" name="矩形 10"/>
              <p:cNvSpPr>
                <a:spLocks noRot="1" noChangeAspect="1" noMove="1" noResize="1" noEditPoints="1" noAdjustHandles="1" noChangeArrowheads="1" noChangeShapeType="1" noTextEdit="1"/>
              </p:cNvSpPr>
              <p:nvPr/>
            </p:nvSpPr>
            <p:spPr>
              <a:xfrm>
                <a:off x="4139952" y="2615183"/>
                <a:ext cx="4379772" cy="707886"/>
              </a:xfrm>
              <a:prstGeom prst="rect">
                <a:avLst/>
              </a:prstGeom>
              <a:blipFill rotWithShape="0">
                <a:blip r:embed="rId7"/>
                <a:stretch>
                  <a:fillRect t="-6034"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042990" y="3960410"/>
                <a:ext cx="4824536" cy="707886"/>
              </a:xfrm>
              <a:prstGeom prst="rect">
                <a:avLst/>
              </a:prstGeom>
            </p:spPr>
            <p:txBody>
              <a:bodyPr wrap="square">
                <a:spAutoFit/>
              </a:bodyPr>
              <a:lstStyle/>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𝑵</m:t>
                        </m:r>
                      </m:e>
                      <m:sub>
                        <m:r>
                          <a:rPr lang="zh-CN" altLang="en-US" sz="2000" b="1" i="1">
                            <a:solidFill>
                              <a:srgbClr val="FF0000"/>
                            </a:solidFill>
                            <a:latin typeface="Cambria Math" panose="02040503050406030204" pitchFamily="18" charset="0"/>
                          </a:rPr>
                          <m:t>𝒍</m:t>
                        </m:r>
                      </m:sub>
                    </m:sSub>
                  </m:oMath>
                </a14:m>
                <a:r>
                  <a:rPr lang="zh-CN" altLang="en-US" sz="2000" b="1" dirty="0" smtClean="0">
                    <a:solidFill>
                      <a:schemeClr val="tx1"/>
                    </a:solidFill>
                  </a:rPr>
                  <a:t>为主题关键词出现在</a:t>
                </a:r>
                <a:r>
                  <a:rPr lang="en-US" altLang="zh-CN" sz="2000" b="1" dirty="0" smtClean="0">
                    <a:solidFill>
                      <a:schemeClr val="tx1"/>
                    </a:solidFill>
                  </a:rPr>
                  <a:t>a</a:t>
                </a:r>
                <a:r>
                  <a:rPr lang="zh-CN" altLang="en-US" sz="2000" b="1" dirty="0" smtClean="0">
                    <a:solidFill>
                      <a:schemeClr val="tx1"/>
                    </a:solidFill>
                  </a:rPr>
                  <a:t>标签中的次数</a:t>
                </a:r>
                <a:endParaRPr lang="en-US" altLang="zh-CN" sz="2000" b="1" dirty="0" smtClean="0">
                  <a:solidFill>
                    <a:schemeClr val="tx1"/>
                  </a:solidFill>
                </a:endParaRPr>
              </a:p>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𝑺</m:t>
                        </m:r>
                      </m:e>
                      <m:sub>
                        <m:r>
                          <a:rPr lang="zh-CN" altLang="en-US" sz="2000" b="1" i="1">
                            <a:solidFill>
                              <a:srgbClr val="FF0000"/>
                            </a:solidFill>
                            <a:latin typeface="Cambria Math" panose="02040503050406030204" pitchFamily="18" charset="0"/>
                          </a:rPr>
                          <m:t>𝒍</m:t>
                        </m:r>
                      </m:sub>
                    </m:sSub>
                  </m:oMath>
                </a14:m>
                <a:r>
                  <a:rPr lang="zh-CN" altLang="en-US" sz="2000" b="1" dirty="0" smtClean="0">
                    <a:solidFill>
                      <a:schemeClr val="tx1"/>
                    </a:solidFill>
                  </a:rPr>
                  <a:t>为</a:t>
                </a:r>
                <a:r>
                  <a:rPr lang="en-US" altLang="zh-CN" sz="2000" b="1" dirty="0" smtClean="0">
                    <a:solidFill>
                      <a:schemeClr val="tx1"/>
                    </a:solidFill>
                  </a:rPr>
                  <a:t>a</a:t>
                </a:r>
                <a:r>
                  <a:rPr lang="zh-CN" altLang="en-US" sz="2000" b="1" dirty="0" smtClean="0">
                    <a:solidFill>
                      <a:schemeClr val="tx1"/>
                    </a:solidFill>
                  </a:rPr>
                  <a:t>标签文本分词后的词语个数</a:t>
                </a:r>
                <a:endParaRPr lang="zh-CN" altLang="en-US" sz="2000" b="1" dirty="0">
                  <a:solidFill>
                    <a:schemeClr val="tx1"/>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4042990" y="3960410"/>
                <a:ext cx="4824536" cy="707886"/>
              </a:xfrm>
              <a:prstGeom prst="rect">
                <a:avLst/>
              </a:prstGeom>
              <a:blipFill rotWithShape="0">
                <a:blip r:embed="rId8"/>
                <a:stretch>
                  <a:fillRect t="-6897"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内容占位符 2"/>
              <p:cNvSpPr>
                <a:spLocks noGrp="1"/>
              </p:cNvSpPr>
              <p:nvPr>
                <p:ph idx="1"/>
              </p:nvPr>
            </p:nvSpPr>
            <p:spPr>
              <a:xfrm>
                <a:off x="397962" y="4829742"/>
                <a:ext cx="7290055" cy="422920"/>
              </a:xfrm>
            </p:spPr>
            <p:txBody>
              <a:bodyPr>
                <a:normAutofit fontScale="92500"/>
              </a:bodyPr>
              <a:lstStyle/>
              <a:p>
                <a:r>
                  <a:rPr lang="zh-CN" altLang="zh-CN" sz="2400" dirty="0" smtClean="0"/>
                  <a:t>主题关键词出现在网页</a:t>
                </a:r>
                <a:r>
                  <a:rPr lang="en-US" altLang="zh-CN" sz="2400" dirty="0"/>
                  <a:t>keywords</a:t>
                </a:r>
                <a:r>
                  <a:rPr lang="zh-CN" altLang="zh-CN" sz="2400" dirty="0"/>
                  <a:t>标签中的权值为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r>
                      <a:rPr lang="zh-CN" altLang="en-US" sz="2400" b="0" i="1" smtClean="0">
                        <a:latin typeface="Cambria Math" panose="02040503050406030204" pitchFamily="18" charset="0"/>
                      </a:rPr>
                      <m:t>：</m:t>
                    </m:r>
                  </m:oMath>
                </a14:m>
                <a:endParaRPr lang="zh-CN" altLang="en-US" sz="2400" dirty="0"/>
              </a:p>
            </p:txBody>
          </p:sp>
        </mc:Choice>
        <mc:Fallback xmlns="">
          <p:sp>
            <p:nvSpPr>
              <p:cNvPr id="16" name="内容占位符 2"/>
              <p:cNvSpPr>
                <a:spLocks noGrp="1" noRot="1" noChangeAspect="1" noMove="1" noResize="1" noEditPoints="1" noAdjustHandles="1" noChangeArrowheads="1" noChangeShapeType="1" noTextEdit="1"/>
              </p:cNvSpPr>
              <p:nvPr>
                <p:ph idx="1"/>
              </p:nvPr>
            </p:nvSpPr>
            <p:spPr>
              <a:xfrm>
                <a:off x="397962" y="4829742"/>
                <a:ext cx="7290055" cy="422920"/>
              </a:xfrm>
              <a:blipFill rotWithShape="0">
                <a:blip r:embed="rId9"/>
                <a:stretch>
                  <a:fillRect t="-20000" b="-2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94500" y="5370845"/>
                <a:ext cx="2952328" cy="400110"/>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𝛽</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oMath>
                  </m:oMathPara>
                </a14:m>
                <a:endParaRPr lang="zh-CN" altLang="en-US" sz="2000" dirty="0"/>
              </a:p>
            </p:txBody>
          </p:sp>
        </mc:Choice>
        <mc:Fallback xmlns="">
          <p:sp>
            <p:nvSpPr>
              <p:cNvPr id="17" name="矩形 16"/>
              <p:cNvSpPr>
                <a:spLocks noRot="1" noChangeAspect="1" noMove="1" noResize="1" noEditPoints="1" noAdjustHandles="1" noChangeArrowheads="1" noChangeShapeType="1" noTextEdit="1"/>
              </p:cNvSpPr>
              <p:nvPr/>
            </p:nvSpPr>
            <p:spPr>
              <a:xfrm>
                <a:off x="594500" y="5370845"/>
                <a:ext cx="2952328" cy="400110"/>
              </a:xfrm>
              <a:prstGeom prst="rect">
                <a:avLst/>
              </a:prstGeom>
              <a:blipFill rotWithShape="0">
                <a:blip r:embed="rId10"/>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94500" y="5843352"/>
                <a:ext cx="7056784" cy="891719"/>
              </a:xfrm>
              <a:prstGeom prst="rect">
                <a:avLst/>
              </a:prstGeom>
            </p:spPr>
            <p:txBody>
              <a:bodyPr wrap="square">
                <a:spAutoFit/>
              </a:bodyPr>
              <a:lstStyle/>
              <a:p>
                <a:pPr algn="ctr" latinLnBrk="1">
                  <a:spcAft>
                    <a:spcPts val="0"/>
                  </a:spcAft>
                </a:pPr>
                <a14:m>
                  <m:oMathPara xmlns:m="http://schemas.openxmlformats.org/officeDocument/2006/math">
                    <m:oMathParaPr>
                      <m:jc m:val="left"/>
                    </m:oMathParaPr>
                    <m:oMath xmlns:m="http://schemas.openxmlformats.org/officeDocument/2006/math">
                      <m:sSub>
                        <m:sSubPr>
                          <m:ctrlPr>
                            <a:rPr lang="zh-CN" altLang="zh-CN" sz="2000" b="1" i="1" kern="100" smtClean="0">
                              <a:solidFill>
                                <a:srgbClr val="FF0000"/>
                              </a:solidFill>
                              <a:latin typeface="Cambria Math" panose="02040503050406030204" pitchFamily="18" charset="0"/>
                              <a:cs typeface="Times New Roman" panose="02020603050405020304" pitchFamily="18" charset="0"/>
                            </a:rPr>
                          </m:ctrlPr>
                        </m:sSubPr>
                        <m:e>
                          <m:r>
                            <a:rPr lang="en-US" altLang="zh-CN" sz="2000" b="1" i="1" kern="100">
                              <a:solidFill>
                                <a:srgbClr val="FF0000"/>
                              </a:solidFill>
                              <a:latin typeface="Cambria Math" panose="02040503050406030204" pitchFamily="18" charset="0"/>
                              <a:cs typeface="Times New Roman" panose="02020603050405020304" pitchFamily="18" charset="0"/>
                            </a:rPr>
                            <m:t>𝑩</m:t>
                          </m:r>
                        </m:e>
                        <m:sub>
                          <m:r>
                            <a:rPr lang="en-US" altLang="zh-CN" sz="2000" b="1" i="1" kern="100">
                              <a:solidFill>
                                <a:srgbClr val="FF0000"/>
                              </a:solidFill>
                              <a:latin typeface="Cambria Math" panose="02040503050406030204" pitchFamily="18" charset="0"/>
                              <a:cs typeface="Times New Roman" panose="02020603050405020304" pitchFamily="18" charset="0"/>
                            </a:rPr>
                            <m:t>𝒌</m:t>
                          </m:r>
                        </m:sub>
                      </m:sSub>
                      <m:r>
                        <a:rPr lang="en-US" altLang="zh-CN" sz="2000" b="1" kern="100">
                          <a:latin typeface="Cambria Math" panose="02040503050406030204" pitchFamily="18" charset="0"/>
                          <a:cs typeface="Times New Roman" panose="02020603050405020304" pitchFamily="18" charset="0"/>
                        </a:rPr>
                        <m:t>=</m:t>
                      </m:r>
                      <m:d>
                        <m:dPr>
                          <m:begChr m:val="{"/>
                          <m:endChr m:val=""/>
                          <m:ctrlPr>
                            <a:rPr lang="zh-CN" altLang="zh-CN" sz="2000" b="1" i="1" kern="100">
                              <a:latin typeface="Cambria Math" panose="02040503050406030204" pitchFamily="18" charset="0"/>
                              <a:cs typeface="Times New Roman" panose="02020603050405020304" pitchFamily="18" charset="0"/>
                            </a:rPr>
                          </m:ctrlPr>
                        </m:dPr>
                        <m:e>
                          <m:eqArr>
                            <m:eqArrPr>
                              <m:ctrlPr>
                                <a:rPr lang="zh-CN" altLang="zh-CN" sz="2000" b="1" i="1" kern="100">
                                  <a:latin typeface="Cambria Math" panose="02040503050406030204" pitchFamily="18" charset="0"/>
                                  <a:cs typeface="Times New Roman" panose="02020603050405020304" pitchFamily="18" charset="0"/>
                                </a:rPr>
                              </m:ctrlPr>
                            </m:eqArrPr>
                            <m:e>
                              <m:r>
                                <m:rPr>
                                  <m:nor/>
                                </m:rPr>
                                <a:rPr lang="en-US" altLang="zh-CN" sz="2000" b="1" kern="100">
                                  <a:latin typeface="+mn-ea"/>
                                  <a:cs typeface="Times New Roman" panose="02020603050405020304" pitchFamily="18" charset="0"/>
                                </a:rPr>
                                <m:t>0</m:t>
                              </m:r>
                              <m:r>
                                <a:rPr lang="zh-CN" altLang="zh-CN" sz="2000" b="1" kern="100">
                                  <a:latin typeface="Cambria Math" panose="02040503050406030204" pitchFamily="18" charset="0"/>
                                  <a:cs typeface="Times New Roman" panose="02020603050405020304" pitchFamily="18" charset="0"/>
                                </a:rPr>
                                <m:t>，</m:t>
                              </m:r>
                              <m:d>
                                <m:dPr>
                                  <m:ctrlPr>
                                    <a:rPr lang="zh-CN" altLang="zh-CN" sz="2000" b="1" i="1" kern="100">
                                      <a:latin typeface="Cambria Math" panose="02040503050406030204" pitchFamily="18" charset="0"/>
                                      <a:cs typeface="Times New Roman" panose="02020603050405020304" pitchFamily="18" charset="0"/>
                                    </a:rPr>
                                  </m:ctrlPr>
                                </m:dPr>
                                <m:e>
                                  <m:r>
                                    <a:rPr lang="zh-CN" altLang="zh-CN" sz="2000" b="1" kern="100">
                                      <a:latin typeface="Cambria Math" panose="02040503050406030204" pitchFamily="18" charset="0"/>
                                      <a:cs typeface="Times New Roman" panose="02020603050405020304" pitchFamily="18" charset="0"/>
                                    </a:rPr>
                                    <m:t>关键词未出现在网页的</m:t>
                                  </m:r>
                                  <m:r>
                                    <a:rPr lang="en-US" altLang="zh-CN" sz="2000" b="1" i="1" kern="100">
                                      <a:latin typeface="Cambria Math" panose="02040503050406030204" pitchFamily="18" charset="0"/>
                                      <a:cs typeface="Times New Roman" panose="02020603050405020304" pitchFamily="18" charset="0"/>
                                    </a:rPr>
                                    <m:t>𝐤𝐞𝐲𝐰𝐨𝐫𝐝𝐬</m:t>
                                  </m:r>
                                  <m:r>
                                    <a:rPr lang="zh-CN" altLang="zh-CN" sz="2000" b="1" kern="100">
                                      <a:latin typeface="Cambria Math" panose="02040503050406030204" pitchFamily="18" charset="0"/>
                                      <a:cs typeface="Times New Roman" panose="02020603050405020304" pitchFamily="18" charset="0"/>
                                    </a:rPr>
                                    <m:t>标签中</m:t>
                                  </m:r>
                                </m:e>
                              </m:d>
                              <m:r>
                                <a:rPr lang="en-US" altLang="zh-CN" sz="2000" b="1" kern="100">
                                  <a:latin typeface="Cambria Math" panose="02040503050406030204" pitchFamily="18" charset="0"/>
                                  <a:cs typeface="Times New Roman" panose="02020603050405020304" pitchFamily="18" charset="0"/>
                                </a:rPr>
                                <m:t>                </m:t>
                              </m:r>
                            </m:e>
                            <m:e>
                              <m:r>
                                <a:rPr lang="en-US" altLang="zh-CN" sz="2000" b="1" i="1" kern="100">
                                  <a:latin typeface="Cambria Math" panose="02040503050406030204" pitchFamily="18" charset="0"/>
                                  <a:cs typeface="Times New Roman" panose="02020603050405020304" pitchFamily="18" charset="0"/>
                                </a:rPr>
                                <m:t>𝟏</m:t>
                              </m:r>
                              <m:r>
                                <a:rPr lang="zh-CN" altLang="zh-CN" sz="2000" b="1" kern="100">
                                  <a:latin typeface="Cambria Math" panose="02040503050406030204" pitchFamily="18" charset="0"/>
                                  <a:cs typeface="Times New Roman" panose="02020603050405020304" pitchFamily="18" charset="0"/>
                                </a:rPr>
                                <m:t>，</m:t>
                              </m:r>
                              <m:d>
                                <m:dPr>
                                  <m:ctrlPr>
                                    <a:rPr lang="zh-CN" altLang="zh-CN" sz="2000" b="1" i="1" kern="100">
                                      <a:latin typeface="Cambria Math" panose="02040503050406030204" pitchFamily="18" charset="0"/>
                                      <a:cs typeface="Times New Roman" panose="02020603050405020304" pitchFamily="18" charset="0"/>
                                    </a:rPr>
                                  </m:ctrlPr>
                                </m:dPr>
                                <m:e>
                                  <m:r>
                                    <a:rPr lang="zh-CN" altLang="zh-CN" sz="2000" b="1" kern="100">
                                      <a:latin typeface="Cambria Math" panose="02040503050406030204" pitchFamily="18" charset="0"/>
                                      <a:cs typeface="Times New Roman" panose="02020603050405020304" pitchFamily="18" charset="0"/>
                                    </a:rPr>
                                    <m:t>关键词出现在网页的</m:t>
                                  </m:r>
                                  <m:r>
                                    <a:rPr lang="en-US" altLang="zh-CN" sz="2000" b="1" i="1" kern="100">
                                      <a:latin typeface="Cambria Math" panose="02040503050406030204" pitchFamily="18" charset="0"/>
                                      <a:cs typeface="Times New Roman" panose="02020603050405020304" pitchFamily="18" charset="0"/>
                                    </a:rPr>
                                    <m:t>𝐤𝐞𝐲𝐰𝐨𝐫𝐝𝐬</m:t>
                                  </m:r>
                                  <m:r>
                                    <a:rPr lang="zh-CN" altLang="zh-CN" sz="2000" b="1" kern="100">
                                      <a:latin typeface="Cambria Math" panose="02040503050406030204" pitchFamily="18" charset="0"/>
                                      <a:cs typeface="Times New Roman" panose="02020603050405020304" pitchFamily="18" charset="0"/>
                                    </a:rPr>
                                    <m:t>标签中</m:t>
                                  </m:r>
                                </m:e>
                              </m:d>
                              <m:r>
                                <a:rPr lang="en-US" altLang="zh-CN" sz="2000" b="1" kern="100">
                                  <a:latin typeface="Cambria Math" panose="02040503050406030204" pitchFamily="18" charset="0"/>
                                  <a:cs typeface="Times New Roman" panose="02020603050405020304" pitchFamily="18" charset="0"/>
                                </a:rPr>
                                <m:t>                    </m:t>
                              </m:r>
                            </m:e>
                          </m:eqArr>
                        </m:e>
                      </m:d>
                    </m:oMath>
                  </m:oMathPara>
                </a14:m>
                <a:endParaRPr lang="zh-CN" altLang="zh-CN" sz="2000" b="1" kern="100" dirty="0">
                  <a:latin typeface="+mn-ea"/>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594500" y="5843352"/>
                <a:ext cx="7056784" cy="891719"/>
              </a:xfrm>
              <a:prstGeom prst="rect">
                <a:avLst/>
              </a:prstGeom>
              <a:blipFill rotWithShape="0">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24185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11941</TotalTime>
  <Words>4871</Words>
  <Application>Microsoft Office PowerPoint</Application>
  <PresentationFormat>全屏显示(4:3)</PresentationFormat>
  <Paragraphs>428</Paragraphs>
  <Slides>45</Slides>
  <Notes>45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45</vt:i4>
      </vt:variant>
    </vt:vector>
  </HeadingPairs>
  <TitlesOfParts>
    <vt:vector size="60" baseType="lpstr">
      <vt:lpstr>仿宋</vt:lpstr>
      <vt:lpstr>黑体</vt:lpstr>
      <vt:lpstr>华文仿宋</vt:lpstr>
      <vt:lpstr>宋体</vt:lpstr>
      <vt:lpstr>微软雅黑</vt:lpstr>
      <vt:lpstr>Arial</vt:lpstr>
      <vt:lpstr>Arial Black</vt:lpstr>
      <vt:lpstr>Calibri</vt:lpstr>
      <vt:lpstr>Cambria Math</vt:lpstr>
      <vt:lpstr>Garamond</vt:lpstr>
      <vt:lpstr>Times New Roman</vt:lpstr>
      <vt:lpstr>Tw Cen MT</vt:lpstr>
      <vt:lpstr>Wingdings</vt:lpstr>
      <vt:lpstr>Wingdings 3</vt:lpstr>
      <vt:lpstr>积分</vt:lpstr>
      <vt:lpstr>基于链接和页面内容的主题爬虫算法的研究与应用  </vt:lpstr>
      <vt:lpstr>内容概要</vt:lpstr>
      <vt:lpstr>选题背景及意义</vt:lpstr>
      <vt:lpstr>选题背景及意义</vt:lpstr>
      <vt:lpstr>主要研究内容</vt:lpstr>
      <vt:lpstr>页面主题相关度计算</vt:lpstr>
      <vt:lpstr>现有方法介绍</vt:lpstr>
      <vt:lpstr>基于关键词位置的 页面主题相关度计算算法</vt:lpstr>
      <vt:lpstr>基于关键词位置的 页面主题相关度计算算法</vt:lpstr>
      <vt:lpstr>基于关键词位置的 页面主题相关度计算算法</vt:lpstr>
      <vt:lpstr>算法描述</vt:lpstr>
      <vt:lpstr>实验评价参数</vt:lpstr>
      <vt:lpstr>实验设计及数据1</vt:lpstr>
      <vt:lpstr>实验结果及分析-查准率</vt:lpstr>
      <vt:lpstr>实验结果及分析-算法效率</vt:lpstr>
      <vt:lpstr>实验设计及数据2</vt:lpstr>
      <vt:lpstr>实验结果及分析-查准率</vt:lpstr>
      <vt:lpstr>实验结果及分析-算法效率</vt:lpstr>
      <vt:lpstr>主要研究内容</vt:lpstr>
      <vt:lpstr>链接优先级计算</vt:lpstr>
      <vt:lpstr>现有方法介绍</vt:lpstr>
      <vt:lpstr>基于页面主题的Page Rank算法</vt:lpstr>
      <vt:lpstr>基于页面主题的Page Rank算法</vt:lpstr>
      <vt:lpstr>算法描述</vt:lpstr>
      <vt:lpstr>实验评价参数</vt:lpstr>
      <vt:lpstr>实验设计及数据1</vt:lpstr>
      <vt:lpstr>实验结果及分析-查准率</vt:lpstr>
      <vt:lpstr>实验分析-算法效率</vt:lpstr>
      <vt:lpstr>实验设计及数据2</vt:lpstr>
      <vt:lpstr>实验分析-查准率</vt:lpstr>
      <vt:lpstr>实验分析-算法效率</vt:lpstr>
      <vt:lpstr>主要研究内容</vt:lpstr>
      <vt:lpstr>及时推信息推送系统</vt:lpstr>
      <vt:lpstr>及时推主要功能的实现</vt:lpstr>
      <vt:lpstr>及时推主要功能的实现</vt:lpstr>
      <vt:lpstr>及时推主要功能的实现</vt:lpstr>
      <vt:lpstr>及时推主要功能的实现</vt:lpstr>
      <vt:lpstr>及时推主要功能的实现</vt:lpstr>
      <vt:lpstr>及时推主要功能的实现</vt:lpstr>
      <vt:lpstr>爬虫子系统</vt:lpstr>
      <vt:lpstr>爬虫服务器端实现</vt:lpstr>
      <vt:lpstr>爬虫客户端实现</vt:lpstr>
      <vt:lpstr>爬虫子系统实现</vt:lpstr>
      <vt:lpstr>总结与展望</vt:lpstr>
      <vt:lpstr>PowerPoint 演示文稿</vt:lpstr>
    </vt:vector>
  </TitlesOfParts>
  <Company>MILab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Sparse Representation Classification Face Recognition as Example</dc:title>
  <dc:creator>Guoquan</dc:creator>
  <cp:lastModifiedBy>Crystal-PC</cp:lastModifiedBy>
  <cp:revision>798</cp:revision>
  <dcterms:created xsi:type="dcterms:W3CDTF">2012-02-21T01:15:48Z</dcterms:created>
  <dcterms:modified xsi:type="dcterms:W3CDTF">2015-05-18T12:37:32Z</dcterms:modified>
</cp:coreProperties>
</file>