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33"/>
  </p:notesMasterIdLst>
  <p:sldIdLst>
    <p:sldId id="256" r:id="rId2"/>
    <p:sldId id="318" r:id="rId3"/>
    <p:sldId id="357" r:id="rId4"/>
    <p:sldId id="360" r:id="rId5"/>
    <p:sldId id="361" r:id="rId6"/>
    <p:sldId id="362" r:id="rId7"/>
    <p:sldId id="368" r:id="rId8"/>
    <p:sldId id="369" r:id="rId9"/>
    <p:sldId id="370" r:id="rId10"/>
    <p:sldId id="372" r:id="rId11"/>
    <p:sldId id="373" r:id="rId12"/>
    <p:sldId id="374" r:id="rId13"/>
    <p:sldId id="375" r:id="rId14"/>
    <p:sldId id="388" r:id="rId15"/>
    <p:sldId id="377" r:id="rId16"/>
    <p:sldId id="363" r:id="rId17"/>
    <p:sldId id="378" r:id="rId18"/>
    <p:sldId id="379" r:id="rId19"/>
    <p:sldId id="380" r:id="rId20"/>
    <p:sldId id="381" r:id="rId21"/>
    <p:sldId id="382" r:id="rId22"/>
    <p:sldId id="383" r:id="rId23"/>
    <p:sldId id="389" r:id="rId24"/>
    <p:sldId id="392" r:id="rId25"/>
    <p:sldId id="364" r:id="rId26"/>
    <p:sldId id="390" r:id="rId27"/>
    <p:sldId id="385" r:id="rId28"/>
    <p:sldId id="391" r:id="rId29"/>
    <p:sldId id="386" r:id="rId30"/>
    <p:sldId id="365" r:id="rId31"/>
    <p:sldId id="36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6DF"/>
    <a:srgbClr val="919191"/>
    <a:srgbClr val="FFFFFF"/>
    <a:srgbClr val="8D89A4"/>
    <a:srgbClr val="9E9273"/>
    <a:srgbClr val="CCAF0A"/>
    <a:srgbClr val="6EA0B0"/>
    <a:srgbClr val="000000"/>
    <a:srgbClr val="94C6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0646" autoAdjust="0"/>
  </p:normalViewPr>
  <p:slideViewPr>
    <p:cSldViewPr showGuides="1">
      <p:cViewPr varScale="1">
        <p:scale>
          <a:sx n="71" d="100"/>
          <a:sy n="71" d="100"/>
        </p:scale>
        <p:origin x="112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rystal\Documents\GitHub\paper\&#23454;&#39564;&#25968;&#25454;\&#23454;&#39564;&#25968;&#2545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'1.1'!$G$1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'1.1'!$G$2:$G$11</c:f>
              <c:numCache>
                <c:formatCode>0.00%</c:formatCode>
                <c:ptCount val="10"/>
                <c:pt idx="0">
                  <c:v>0.09</c:v>
                </c:pt>
                <c:pt idx="1">
                  <c:v>0.125</c:v>
                </c:pt>
                <c:pt idx="2">
                  <c:v>0.15333333333333332</c:v>
                </c:pt>
                <c:pt idx="3">
                  <c:v>0.20499999999999999</c:v>
                </c:pt>
                <c:pt idx="4">
                  <c:v>0.25</c:v>
                </c:pt>
                <c:pt idx="5">
                  <c:v>0.29333333333333333</c:v>
                </c:pt>
                <c:pt idx="6">
                  <c:v>0.28857142857142859</c:v>
                </c:pt>
                <c:pt idx="7">
                  <c:v>0.31125000000000003</c:v>
                </c:pt>
                <c:pt idx="8">
                  <c:v>0.34444444444444444</c:v>
                </c:pt>
                <c:pt idx="9">
                  <c:v>0.39900000000000002</c:v>
                </c:pt>
              </c:numCache>
            </c:numRef>
          </c:val>
          <c:smooth val="0"/>
        </c:ser>
        <c:ser>
          <c:idx val="1"/>
          <c:order val="1"/>
          <c:tx>
            <c:strRef>
              <c:f>'1.1'!$H$1</c:f>
              <c:strCache>
                <c:ptCount val="1"/>
                <c:pt idx="0">
                  <c:v>基于关键词位置的Fish Search</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'1.1'!$F$2:$F$11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'1.1'!$H$2:$H$11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dLbls>
          <c:showLegendKey val="0"/>
          <c:showVal val="0"/>
          <c:showCatName val="0"/>
          <c:showSerName val="0"/>
          <c:showPercent val="0"/>
          <c:showBubbleSize val="0"/>
        </c:dLbls>
        <c:marker val="1"/>
        <c:smooth val="0"/>
        <c:axId val="207422296"/>
        <c:axId val="207421904"/>
        <c:extLst/>
      </c:lineChart>
      <c:catAx>
        <c:axId val="2074222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7421904"/>
        <c:crosses val="autoZero"/>
        <c:auto val="1"/>
        <c:lblAlgn val="ctr"/>
        <c:lblOffset val="100"/>
        <c:noMultiLvlLbl val="0"/>
      </c:catAx>
      <c:valAx>
        <c:axId val="207421904"/>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4222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'1.1'!$B$1</c:f>
              <c:strCache>
                <c:ptCount val="1"/>
                <c:pt idx="0">
                  <c:v>Fish Search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'1.1'!$B$2:$B$11</c:f>
              <c:numCache>
                <c:formatCode>General</c:formatCode>
                <c:ptCount val="10"/>
                <c:pt idx="0">
                  <c:v>9</c:v>
                </c:pt>
                <c:pt idx="1">
                  <c:v>25</c:v>
                </c:pt>
                <c:pt idx="2">
                  <c:v>46</c:v>
                </c:pt>
                <c:pt idx="3">
                  <c:v>82</c:v>
                </c:pt>
                <c:pt idx="4">
                  <c:v>125</c:v>
                </c:pt>
                <c:pt idx="5">
                  <c:v>176</c:v>
                </c:pt>
                <c:pt idx="6">
                  <c:v>202</c:v>
                </c:pt>
                <c:pt idx="7">
                  <c:v>249</c:v>
                </c:pt>
                <c:pt idx="8">
                  <c:v>310</c:v>
                </c:pt>
                <c:pt idx="9">
                  <c:v>399</c:v>
                </c:pt>
              </c:numCache>
            </c:numRef>
          </c:val>
          <c:smooth val="0"/>
        </c:ser>
        <c:ser>
          <c:idx val="1"/>
          <c:order val="1"/>
          <c:tx>
            <c:strRef>
              <c:f>'1.1'!$C$1</c:f>
              <c:strCache>
                <c:ptCount val="1"/>
                <c:pt idx="0">
                  <c:v>基于关键词位置的Fish Search</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numRef>
              <c:f>'1.1'!$A$2:$A$11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'1.1'!$C$2:$C$11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dLbls>
          <c:showLegendKey val="0"/>
          <c:showVal val="0"/>
          <c:showCatName val="0"/>
          <c:showSerName val="0"/>
          <c:showPercent val="0"/>
          <c:showBubbleSize val="0"/>
        </c:dLbls>
        <c:marker val="1"/>
        <c:smooth val="0"/>
        <c:axId val="207423080"/>
        <c:axId val="207425040"/>
        <c:extLst/>
      </c:lineChart>
      <c:catAx>
        <c:axId val="2074230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07425040"/>
        <c:crosses val="autoZero"/>
        <c:auto val="1"/>
        <c:lblAlgn val="ctr"/>
        <c:lblOffset val="100"/>
        <c:noMultiLvlLbl val="0"/>
      </c:catAx>
      <c:valAx>
        <c:axId val="20742504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4230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'2.1'!$H$1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'2.1'!$H$2:$H$11</c:f>
              <c:numCache>
                <c:formatCode>0.00%</c:formatCode>
                <c:ptCount val="10"/>
                <c:pt idx="0">
                  <c:v>0.23</c:v>
                </c:pt>
                <c:pt idx="1">
                  <c:v>0.23</c:v>
                </c:pt>
                <c:pt idx="2">
                  <c:v>0.21666666666666667</c:v>
                </c:pt>
                <c:pt idx="3">
                  <c:v>0.19</c:v>
                </c:pt>
                <c:pt idx="4">
                  <c:v>0.16400000000000001</c:v>
                </c:pt>
                <c:pt idx="5">
                  <c:v>0.15</c:v>
                </c:pt>
                <c:pt idx="6">
                  <c:v>0.1357142857142857</c:v>
                </c:pt>
                <c:pt idx="7">
                  <c:v>0.1225</c:v>
                </c:pt>
                <c:pt idx="8">
                  <c:v>0.1111111111111111</c:v>
                </c:pt>
                <c:pt idx="9">
                  <c:v>0.10199999999999999</c:v>
                </c:pt>
              </c:numCache>
            </c:numRef>
          </c:val>
          <c:smooth val="0"/>
        </c:ser>
        <c:ser>
          <c:idx val="3"/>
          <c:order val="1"/>
          <c:tx>
            <c:strRef>
              <c:f>'2.1'!$I$1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'2.1'!$I$2:$I$11</c:f>
              <c:numCache>
                <c:formatCode>0.00%</c:formatCode>
                <c:ptCount val="10"/>
                <c:pt idx="0">
                  <c:v>0.32</c:v>
                </c:pt>
                <c:pt idx="1">
                  <c:v>0.34</c:v>
                </c:pt>
                <c:pt idx="2">
                  <c:v>0.43</c:v>
                </c:pt>
                <c:pt idx="3">
                  <c:v>0.505</c:v>
                </c:pt>
                <c:pt idx="4">
                  <c:v>0.53600000000000003</c:v>
                </c:pt>
                <c:pt idx="5">
                  <c:v>0.58333333333333337</c:v>
                </c:pt>
                <c:pt idx="6">
                  <c:v>0.58285714285714285</c:v>
                </c:pt>
                <c:pt idx="7">
                  <c:v>0.58499999999999996</c:v>
                </c:pt>
                <c:pt idx="8">
                  <c:v>0.60444444444444445</c:v>
                </c:pt>
                <c:pt idx="9">
                  <c:v>0.60799999999999998</c:v>
                </c:pt>
              </c:numCache>
            </c:numRef>
          </c:val>
          <c:smooth val="0"/>
        </c:ser>
        <c:ser>
          <c:idx val="4"/>
          <c:order val="2"/>
          <c:tx>
            <c:strRef>
              <c:f>'2.1'!$J$1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'2.1'!$G$2:$G$11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'2.1'!$J$2:$J$11</c:f>
              <c:numCache>
                <c:formatCode>0%</c:formatCode>
                <c:ptCount val="10"/>
                <c:pt idx="0">
                  <c:v>0.59</c:v>
                </c:pt>
                <c:pt idx="1">
                  <c:v>0.52500000000000002</c:v>
                </c:pt>
                <c:pt idx="2">
                  <c:v>0.55333333333333334</c:v>
                </c:pt>
                <c:pt idx="3">
                  <c:v>0.57999999999999996</c:v>
                </c:pt>
                <c:pt idx="4">
                  <c:v>0.59199999999999997</c:v>
                </c:pt>
                <c:pt idx="5">
                  <c:v>0.62333333333333329</c:v>
                </c:pt>
                <c:pt idx="6">
                  <c:v>0.64</c:v>
                </c:pt>
                <c:pt idx="7">
                  <c:v>0.66249999999999998</c:v>
                </c:pt>
                <c:pt idx="8">
                  <c:v>0.67222222222222228</c:v>
                </c:pt>
                <c:pt idx="9">
                  <c:v>0.67600000000000005</c:v>
                </c:pt>
              </c:numCache>
            </c:numRef>
          </c:val>
          <c:smooth val="0"/>
        </c:ser>
        <c:dLbls>
          <c:showLegendKey val="0"/>
          <c:showVal val="0"/>
          <c:showCatName val="0"/>
          <c:showSerName val="0"/>
          <c:showPercent val="0"/>
          <c:showBubbleSize val="0"/>
        </c:dLbls>
        <c:marker val="1"/>
        <c:smooth val="0"/>
        <c:axId val="292528240"/>
        <c:axId val="292528632"/>
        <c:extLst/>
      </c:lineChart>
      <c:catAx>
        <c:axId val="292528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92528632"/>
        <c:crosses val="autoZero"/>
        <c:auto val="1"/>
        <c:lblAlgn val="ctr"/>
        <c:lblOffset val="100"/>
        <c:noMultiLvlLbl val="0"/>
      </c:catAx>
      <c:valAx>
        <c:axId val="292528632"/>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查准率</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25282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'2.1'!$B$1</c:f>
              <c:strCache>
                <c:ptCount val="1"/>
                <c:pt idx="0">
                  <c:v>Page Rank</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'2.1'!$B$2:$B$11</c:f>
              <c:numCache>
                <c:formatCode>General</c:formatCode>
                <c:ptCount val="10"/>
                <c:pt idx="0">
                  <c:v>23</c:v>
                </c:pt>
                <c:pt idx="1">
                  <c:v>46</c:v>
                </c:pt>
                <c:pt idx="2">
                  <c:v>65</c:v>
                </c:pt>
                <c:pt idx="3">
                  <c:v>76</c:v>
                </c:pt>
                <c:pt idx="4">
                  <c:v>82</c:v>
                </c:pt>
                <c:pt idx="5">
                  <c:v>90</c:v>
                </c:pt>
                <c:pt idx="6">
                  <c:v>95</c:v>
                </c:pt>
                <c:pt idx="7">
                  <c:v>98</c:v>
                </c:pt>
                <c:pt idx="8">
                  <c:v>100</c:v>
                </c:pt>
                <c:pt idx="9">
                  <c:v>102</c:v>
                </c:pt>
              </c:numCache>
            </c:numRef>
          </c:val>
          <c:smooth val="0"/>
        </c:ser>
        <c:ser>
          <c:idx val="3"/>
          <c:order val="1"/>
          <c:tx>
            <c:strRef>
              <c:f>'2.1'!$C$1</c:f>
              <c:strCache>
                <c:ptCount val="1"/>
                <c:pt idx="0">
                  <c:v>基于关键词位置的Fish Search</c:v>
                </c:pt>
              </c:strCache>
            </c:strRef>
          </c:tx>
          <c:spPr>
            <a:ln w="22225" cap="rnd">
              <a:solidFill>
                <a:schemeClr val="accent1"/>
              </a:solidFill>
              <a:round/>
            </a:ln>
            <a:effectLst/>
          </c:spPr>
          <c:marker>
            <c:symbol val="circle"/>
            <c:size val="6"/>
            <c:spPr>
              <a:solidFill>
                <a:schemeClr val="accent1"/>
              </a:solidFill>
              <a:ln w="9525">
                <a:solidFill>
                  <a:schemeClr val="accent1"/>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'2.1'!$C$2:$C$11</c:f>
              <c:numCache>
                <c:formatCode>General</c:formatCode>
                <c:ptCount val="10"/>
                <c:pt idx="0">
                  <c:v>32</c:v>
                </c:pt>
                <c:pt idx="1">
                  <c:v>68</c:v>
                </c:pt>
                <c:pt idx="2">
                  <c:v>129</c:v>
                </c:pt>
                <c:pt idx="3">
                  <c:v>202</c:v>
                </c:pt>
                <c:pt idx="4">
                  <c:v>268</c:v>
                </c:pt>
                <c:pt idx="5">
                  <c:v>350</c:v>
                </c:pt>
                <c:pt idx="6">
                  <c:v>408</c:v>
                </c:pt>
                <c:pt idx="7">
                  <c:v>468</c:v>
                </c:pt>
                <c:pt idx="8">
                  <c:v>544</c:v>
                </c:pt>
                <c:pt idx="9">
                  <c:v>608</c:v>
                </c:pt>
              </c:numCache>
            </c:numRef>
          </c:val>
          <c:smooth val="0"/>
        </c:ser>
        <c:ser>
          <c:idx val="4"/>
          <c:order val="2"/>
          <c:tx>
            <c:strRef>
              <c:f>'2.1'!$D$1</c:f>
              <c:strCache>
                <c:ptCount val="1"/>
                <c:pt idx="0">
                  <c:v>基于页面主题的Page Rank</c:v>
                </c:pt>
              </c:strCache>
            </c:strRef>
          </c:tx>
          <c:spPr>
            <a:ln w="22225" cap="rnd">
              <a:solidFill>
                <a:srgbClr val="C00000"/>
              </a:solidFill>
              <a:round/>
            </a:ln>
            <a:effectLst/>
          </c:spPr>
          <c:marker>
            <c:symbol val="square"/>
            <c:size val="6"/>
            <c:spPr>
              <a:solidFill>
                <a:srgbClr val="C00000"/>
              </a:solidFill>
              <a:ln w="9525">
                <a:solidFill>
                  <a:srgbClr val="C00000"/>
                </a:solidFill>
                <a:round/>
              </a:ln>
              <a:effectLst/>
            </c:spPr>
          </c:marker>
          <c:cat>
            <c:numRef>
              <c:f>'2.1'!$A$2:$A$11</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cat>
          <c:val>
            <c:numRef>
              <c:f>'2.1'!$D$2:$D$11</c:f>
              <c:numCache>
                <c:formatCode>General</c:formatCode>
                <c:ptCount val="10"/>
                <c:pt idx="0">
                  <c:v>59</c:v>
                </c:pt>
                <c:pt idx="1">
                  <c:v>105</c:v>
                </c:pt>
                <c:pt idx="2">
                  <c:v>166</c:v>
                </c:pt>
                <c:pt idx="3">
                  <c:v>232</c:v>
                </c:pt>
                <c:pt idx="4">
                  <c:v>296</c:v>
                </c:pt>
                <c:pt idx="5">
                  <c:v>374</c:v>
                </c:pt>
                <c:pt idx="6">
                  <c:v>448</c:v>
                </c:pt>
                <c:pt idx="7">
                  <c:v>530</c:v>
                </c:pt>
                <c:pt idx="8">
                  <c:v>605</c:v>
                </c:pt>
                <c:pt idx="9">
                  <c:v>676</c:v>
                </c:pt>
              </c:numCache>
            </c:numRef>
          </c:val>
          <c:smooth val="0"/>
        </c:ser>
        <c:dLbls>
          <c:showLegendKey val="0"/>
          <c:showVal val="0"/>
          <c:showCatName val="0"/>
          <c:showSerName val="0"/>
          <c:showPercent val="0"/>
          <c:showBubbleSize val="0"/>
        </c:dLbls>
        <c:marker val="1"/>
        <c:smooth val="0"/>
        <c:axId val="292529416"/>
        <c:axId val="292529808"/>
        <c:extLst/>
      </c:lineChart>
      <c:catAx>
        <c:axId val="2925294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抓取的页面数</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zh-CN"/>
          </a:p>
        </c:txPr>
        <c:crossAx val="292529808"/>
        <c:crosses val="autoZero"/>
        <c:auto val="1"/>
        <c:lblAlgn val="ctr"/>
        <c:lblOffset val="100"/>
        <c:noMultiLvlLbl val="0"/>
      </c:catAx>
      <c:valAx>
        <c:axId val="292529808"/>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zh-CN"/>
                  <a:t>与主题相关页面数</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25294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DB8C2-3733-4C74-882A-ED95EB82020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21B5F358-1EC6-4D48-9F7B-CA6B26C213C1}">
      <dgm:prSet/>
      <dgm:spPr/>
      <dgm:t>
        <a:bodyPr/>
        <a:lstStyle/>
        <a:p>
          <a:pPr rtl="0"/>
          <a:r>
            <a:rPr lang="zh-CN" b="0" dirty="0" smtClean="0"/>
            <a:t>选题背景及意义</a:t>
          </a:r>
          <a:endParaRPr lang="zh-CN" b="0" dirty="0"/>
        </a:p>
      </dgm:t>
    </dgm:pt>
    <dgm:pt modelId="{748B4B8F-4481-47AD-A7DD-ECF91E9F096D}" type="parTrans" cxnId="{E8488793-608A-4E01-AEB1-5E19921CEB9A}">
      <dgm:prSet/>
      <dgm:spPr/>
      <dgm:t>
        <a:bodyPr/>
        <a:lstStyle/>
        <a:p>
          <a:endParaRPr lang="zh-CN" altLang="en-US"/>
        </a:p>
      </dgm:t>
    </dgm:pt>
    <dgm:pt modelId="{71B3F495-33B5-4C6C-9D7F-D37094DCB0A6}" type="sibTrans" cxnId="{E8488793-608A-4E01-AEB1-5E19921CEB9A}">
      <dgm:prSet/>
      <dgm:spPr/>
      <dgm:t>
        <a:bodyPr/>
        <a:lstStyle/>
        <a:p>
          <a:endParaRPr lang="zh-CN" altLang="en-US"/>
        </a:p>
      </dgm:t>
    </dgm:pt>
    <dgm:pt modelId="{35070A8A-3D78-44A8-AF7B-85B57FFF38B9}">
      <dgm:prSet/>
      <dgm:spPr>
        <a:solidFill>
          <a:srgbClr val="C00000"/>
        </a:solidFill>
      </dgm:spPr>
      <dgm:t>
        <a:bodyPr/>
        <a:lstStyle/>
        <a:p>
          <a:pPr rtl="0"/>
          <a:r>
            <a:rPr lang="zh-CN" b="1" dirty="0" smtClean="0"/>
            <a:t>及时推信息推送系统的实现</a:t>
          </a:r>
          <a:endParaRPr lang="zh-CN" dirty="0"/>
        </a:p>
      </dgm:t>
    </dgm:pt>
    <dgm:pt modelId="{626643E9-0AF2-4E48-8891-2187138662B9}" type="parTrans" cxnId="{13FF50AE-5BA9-4D64-B8B6-F9EBA51A9B48}">
      <dgm:prSet/>
      <dgm:spPr/>
      <dgm:t>
        <a:bodyPr/>
        <a:lstStyle/>
        <a:p>
          <a:endParaRPr lang="zh-CN" altLang="en-US"/>
        </a:p>
      </dgm:t>
    </dgm:pt>
    <dgm:pt modelId="{08A3AFF8-BA53-4408-882F-BE4765A97C5D}" type="sibTrans" cxnId="{13FF50AE-5BA9-4D64-B8B6-F9EBA51A9B48}">
      <dgm:prSet/>
      <dgm:spPr/>
      <dgm:t>
        <a:bodyPr/>
        <a:lstStyle/>
        <a:p>
          <a:endParaRPr lang="zh-CN" altLang="en-US"/>
        </a:p>
      </dgm:t>
    </dgm:pt>
    <dgm:pt modelId="{DDD60E15-E68B-4806-B5A1-5243C44BAE9D}">
      <dgm:prSet/>
      <dgm:spPr/>
      <dgm:t>
        <a:bodyPr/>
        <a:lstStyle/>
        <a:p>
          <a:pPr rtl="0"/>
          <a:r>
            <a:rPr lang="zh-CN" b="0" dirty="0" smtClean="0"/>
            <a:t>总结与展望</a:t>
          </a:r>
          <a:endParaRPr lang="zh-CN" b="0" dirty="0"/>
        </a:p>
      </dgm:t>
    </dgm:pt>
    <dgm:pt modelId="{FA61B889-7763-42AA-9F06-851477E5AE8C}" type="parTrans" cxnId="{F7B45771-B456-48FD-A933-C5C2E6BC3877}">
      <dgm:prSet/>
      <dgm:spPr/>
      <dgm:t>
        <a:bodyPr/>
        <a:lstStyle/>
        <a:p>
          <a:endParaRPr lang="zh-CN" altLang="en-US"/>
        </a:p>
      </dgm:t>
    </dgm:pt>
    <dgm:pt modelId="{D830A519-69B1-4C1D-9ED3-98312A693BC1}" type="sibTrans" cxnId="{F7B45771-B456-48FD-A933-C5C2E6BC3877}">
      <dgm:prSet/>
      <dgm:spPr/>
      <dgm:t>
        <a:bodyPr/>
        <a:lstStyle/>
        <a:p>
          <a:endParaRPr lang="zh-CN" altLang="en-US"/>
        </a:p>
      </dgm:t>
    </dgm:pt>
    <dgm:pt modelId="{424CDBB5-F270-4AC9-A79D-9C16F2ADDA02}">
      <dgm:prSet/>
      <dgm:spPr>
        <a:solidFill>
          <a:srgbClr val="C00000"/>
        </a:solidFill>
      </dgm:spPr>
      <dgm:t>
        <a:bodyPr/>
        <a:lstStyle/>
        <a:p>
          <a:pPr rtl="0"/>
          <a:r>
            <a:rPr lang="zh-CN" altLang="en-US" b="1" dirty="0" smtClean="0"/>
            <a:t>页面主题相关度计算</a:t>
          </a:r>
          <a:endParaRPr lang="zh-CN" b="1" dirty="0"/>
        </a:p>
      </dgm:t>
    </dgm:pt>
    <dgm:pt modelId="{7430FB86-654E-4065-8B2F-A5CF544DABD4}" type="parTrans" cxnId="{FF4FBA78-AC24-4D06-BB88-499D8B9AB04D}">
      <dgm:prSet/>
      <dgm:spPr/>
      <dgm:t>
        <a:bodyPr/>
        <a:lstStyle/>
        <a:p>
          <a:endParaRPr lang="zh-CN" altLang="en-US"/>
        </a:p>
      </dgm:t>
    </dgm:pt>
    <dgm:pt modelId="{EB9553F6-EE24-406E-9F91-B6D51C47A4EC}" type="sibTrans" cxnId="{FF4FBA78-AC24-4D06-BB88-499D8B9AB04D}">
      <dgm:prSet/>
      <dgm:spPr/>
      <dgm:t>
        <a:bodyPr/>
        <a:lstStyle/>
        <a:p>
          <a:endParaRPr lang="zh-CN" altLang="en-US"/>
        </a:p>
      </dgm:t>
    </dgm:pt>
    <dgm:pt modelId="{9D325444-4C8B-41D5-BC83-12012EC30987}">
      <dgm:prSet/>
      <dgm:spPr>
        <a:solidFill>
          <a:srgbClr val="C00000"/>
        </a:solidFill>
      </dgm:spPr>
      <dgm:t>
        <a:bodyPr/>
        <a:lstStyle/>
        <a:p>
          <a:r>
            <a:rPr lang="zh-CN" altLang="en-US" b="1" dirty="0" smtClean="0"/>
            <a:t>链接优先级计算</a:t>
          </a:r>
          <a:endParaRPr lang="zh-CN" altLang="en-US" b="1" dirty="0"/>
        </a:p>
      </dgm:t>
    </dgm:pt>
    <dgm:pt modelId="{24719F0B-2077-4229-A547-997AFF47F7F7}" type="parTrans" cxnId="{608435D3-8ACC-4DDC-88EE-7EC90370C2C7}">
      <dgm:prSet/>
      <dgm:spPr/>
      <dgm:t>
        <a:bodyPr/>
        <a:lstStyle/>
        <a:p>
          <a:endParaRPr lang="zh-CN" altLang="en-US"/>
        </a:p>
      </dgm:t>
    </dgm:pt>
    <dgm:pt modelId="{81C23482-FEF6-4983-AC1A-DC30368EE292}" type="sibTrans" cxnId="{608435D3-8ACC-4DDC-88EE-7EC90370C2C7}">
      <dgm:prSet/>
      <dgm:spPr/>
      <dgm:t>
        <a:bodyPr/>
        <a:lstStyle/>
        <a:p>
          <a:endParaRPr lang="zh-CN" altLang="en-US"/>
        </a:p>
      </dgm:t>
    </dgm:pt>
    <dgm:pt modelId="{1E1F1D9F-0E18-405E-8105-3BF118C860AF}" type="pres">
      <dgm:prSet presAssocID="{1F3DB8C2-3733-4C74-882A-ED95EB820201}" presName="Name0" presStyleCnt="0">
        <dgm:presLayoutVars>
          <dgm:chMax val="7"/>
          <dgm:chPref val="7"/>
          <dgm:dir/>
        </dgm:presLayoutVars>
      </dgm:prSet>
      <dgm:spPr/>
      <dgm:t>
        <a:bodyPr/>
        <a:lstStyle/>
        <a:p>
          <a:endParaRPr lang="zh-CN" altLang="en-US"/>
        </a:p>
      </dgm:t>
    </dgm:pt>
    <dgm:pt modelId="{FB62DD45-5023-44D0-B802-56028CBC6F5C}" type="pres">
      <dgm:prSet presAssocID="{1F3DB8C2-3733-4C74-882A-ED95EB820201}" presName="Name1" presStyleCnt="0"/>
      <dgm:spPr/>
    </dgm:pt>
    <dgm:pt modelId="{6CD90A13-7CD4-4CE3-AF6D-D6E1E7699BDF}" type="pres">
      <dgm:prSet presAssocID="{1F3DB8C2-3733-4C74-882A-ED95EB820201}" presName="cycle" presStyleCnt="0"/>
      <dgm:spPr/>
    </dgm:pt>
    <dgm:pt modelId="{9A0F2C1C-2538-482E-8EC0-6FEF724C0544}" type="pres">
      <dgm:prSet presAssocID="{1F3DB8C2-3733-4C74-882A-ED95EB820201}" presName="srcNode" presStyleLbl="node1" presStyleIdx="0" presStyleCnt="5"/>
      <dgm:spPr/>
    </dgm:pt>
    <dgm:pt modelId="{72F20F0E-B3A1-4E5C-806D-1C795309D4EA}" type="pres">
      <dgm:prSet presAssocID="{1F3DB8C2-3733-4C74-882A-ED95EB820201}" presName="conn" presStyleLbl="parChTrans1D2" presStyleIdx="0" presStyleCnt="1"/>
      <dgm:spPr/>
      <dgm:t>
        <a:bodyPr/>
        <a:lstStyle/>
        <a:p>
          <a:endParaRPr lang="zh-CN" altLang="en-US"/>
        </a:p>
      </dgm:t>
    </dgm:pt>
    <dgm:pt modelId="{ADEBCFBC-4154-44FB-A660-3CEB3AEDA240}" type="pres">
      <dgm:prSet presAssocID="{1F3DB8C2-3733-4C74-882A-ED95EB820201}" presName="extraNode" presStyleLbl="node1" presStyleIdx="0" presStyleCnt="5"/>
      <dgm:spPr/>
    </dgm:pt>
    <dgm:pt modelId="{8148C55D-85C3-409C-906E-420DF4F3E77A}" type="pres">
      <dgm:prSet presAssocID="{1F3DB8C2-3733-4C74-882A-ED95EB820201}" presName="dstNode" presStyleLbl="node1" presStyleIdx="0" presStyleCnt="5"/>
      <dgm:spPr/>
    </dgm:pt>
    <dgm:pt modelId="{A0F9EBD7-73B6-423D-AEC5-47EF7E191138}" type="pres">
      <dgm:prSet presAssocID="{21B5F358-1EC6-4D48-9F7B-CA6B26C213C1}" presName="text_1" presStyleLbl="node1" presStyleIdx="0" presStyleCnt="5">
        <dgm:presLayoutVars>
          <dgm:bulletEnabled val="1"/>
        </dgm:presLayoutVars>
      </dgm:prSet>
      <dgm:spPr/>
      <dgm:t>
        <a:bodyPr/>
        <a:lstStyle/>
        <a:p>
          <a:endParaRPr lang="zh-CN" altLang="en-US"/>
        </a:p>
      </dgm:t>
    </dgm:pt>
    <dgm:pt modelId="{28A9AB42-6661-4C83-81BE-A50A85FA6D31}" type="pres">
      <dgm:prSet presAssocID="{21B5F358-1EC6-4D48-9F7B-CA6B26C213C1}" presName="accent_1" presStyleCnt="0"/>
      <dgm:spPr/>
    </dgm:pt>
    <dgm:pt modelId="{D5FB1A4B-61E0-4BEC-A3A7-2498BEC069B2}" type="pres">
      <dgm:prSet presAssocID="{21B5F358-1EC6-4D48-9F7B-CA6B26C213C1}" presName="accentRepeatNode" presStyleLbl="solidFgAcc1" presStyleIdx="0" presStyleCnt="5"/>
      <dgm:spPr/>
    </dgm:pt>
    <dgm:pt modelId="{E9F46185-02A8-4ACA-81BC-ACE27460DDB3}" type="pres">
      <dgm:prSet presAssocID="{424CDBB5-F270-4AC9-A79D-9C16F2ADDA02}" presName="text_2" presStyleLbl="node1" presStyleIdx="1" presStyleCnt="5">
        <dgm:presLayoutVars>
          <dgm:bulletEnabled val="1"/>
        </dgm:presLayoutVars>
      </dgm:prSet>
      <dgm:spPr/>
      <dgm:t>
        <a:bodyPr/>
        <a:lstStyle/>
        <a:p>
          <a:endParaRPr lang="zh-CN" altLang="en-US"/>
        </a:p>
      </dgm:t>
    </dgm:pt>
    <dgm:pt modelId="{2D35B9CD-3458-4D11-91A7-55D2F3885187}" type="pres">
      <dgm:prSet presAssocID="{424CDBB5-F270-4AC9-A79D-9C16F2ADDA02}" presName="accent_2" presStyleCnt="0"/>
      <dgm:spPr/>
    </dgm:pt>
    <dgm:pt modelId="{E8B81D43-2FBD-4AF3-A6BB-D81D1A1BC626}" type="pres">
      <dgm:prSet presAssocID="{424CDBB5-F270-4AC9-A79D-9C16F2ADDA02}" presName="accentRepeatNode" presStyleLbl="solidFgAcc1" presStyleIdx="1" presStyleCnt="5"/>
      <dgm:spPr/>
    </dgm:pt>
    <dgm:pt modelId="{3370D5B3-3C53-4059-B505-4082A293D8DD}" type="pres">
      <dgm:prSet presAssocID="{9D325444-4C8B-41D5-BC83-12012EC30987}" presName="text_3" presStyleLbl="node1" presStyleIdx="2" presStyleCnt="5">
        <dgm:presLayoutVars>
          <dgm:bulletEnabled val="1"/>
        </dgm:presLayoutVars>
      </dgm:prSet>
      <dgm:spPr/>
      <dgm:t>
        <a:bodyPr/>
        <a:lstStyle/>
        <a:p>
          <a:endParaRPr lang="zh-CN" altLang="en-US"/>
        </a:p>
      </dgm:t>
    </dgm:pt>
    <dgm:pt modelId="{752B8E11-D884-476E-A11F-07BBA9544EF5}" type="pres">
      <dgm:prSet presAssocID="{9D325444-4C8B-41D5-BC83-12012EC30987}" presName="accent_3" presStyleCnt="0"/>
      <dgm:spPr/>
    </dgm:pt>
    <dgm:pt modelId="{95D784D3-E342-4526-B676-3BB6826717D6}" type="pres">
      <dgm:prSet presAssocID="{9D325444-4C8B-41D5-BC83-12012EC30987}" presName="accentRepeatNode" presStyleLbl="solidFgAcc1" presStyleIdx="2" presStyleCnt="5"/>
      <dgm:spPr/>
    </dgm:pt>
    <dgm:pt modelId="{A10CC371-71F7-4D60-8F51-7B7F0A1D6B8D}" type="pres">
      <dgm:prSet presAssocID="{35070A8A-3D78-44A8-AF7B-85B57FFF38B9}" presName="text_4" presStyleLbl="node1" presStyleIdx="3" presStyleCnt="5">
        <dgm:presLayoutVars>
          <dgm:bulletEnabled val="1"/>
        </dgm:presLayoutVars>
      </dgm:prSet>
      <dgm:spPr/>
      <dgm:t>
        <a:bodyPr/>
        <a:lstStyle/>
        <a:p>
          <a:endParaRPr lang="zh-CN" altLang="en-US"/>
        </a:p>
      </dgm:t>
    </dgm:pt>
    <dgm:pt modelId="{51BA1668-A190-4A00-9DE4-19BC0E2B128E}" type="pres">
      <dgm:prSet presAssocID="{35070A8A-3D78-44A8-AF7B-85B57FFF38B9}" presName="accent_4" presStyleCnt="0"/>
      <dgm:spPr/>
    </dgm:pt>
    <dgm:pt modelId="{F0D67162-61C7-4992-B58A-2366FD39CD14}" type="pres">
      <dgm:prSet presAssocID="{35070A8A-3D78-44A8-AF7B-85B57FFF38B9}" presName="accentRepeatNode" presStyleLbl="solidFgAcc1" presStyleIdx="3" presStyleCnt="5"/>
      <dgm:spPr/>
    </dgm:pt>
    <dgm:pt modelId="{FD08A59A-5517-4F1B-B3B7-81E6835B9E38}" type="pres">
      <dgm:prSet presAssocID="{DDD60E15-E68B-4806-B5A1-5243C44BAE9D}" presName="text_5" presStyleLbl="node1" presStyleIdx="4" presStyleCnt="5">
        <dgm:presLayoutVars>
          <dgm:bulletEnabled val="1"/>
        </dgm:presLayoutVars>
      </dgm:prSet>
      <dgm:spPr/>
      <dgm:t>
        <a:bodyPr/>
        <a:lstStyle/>
        <a:p>
          <a:endParaRPr lang="zh-CN" altLang="en-US"/>
        </a:p>
      </dgm:t>
    </dgm:pt>
    <dgm:pt modelId="{8563F903-D064-4024-9577-98347F97D2AF}" type="pres">
      <dgm:prSet presAssocID="{DDD60E15-E68B-4806-B5A1-5243C44BAE9D}" presName="accent_5" presStyleCnt="0"/>
      <dgm:spPr/>
    </dgm:pt>
    <dgm:pt modelId="{4D7A653B-38FC-4259-A72D-9C43801A9B80}" type="pres">
      <dgm:prSet presAssocID="{DDD60E15-E68B-4806-B5A1-5243C44BAE9D}" presName="accentRepeatNode" presStyleLbl="solidFgAcc1" presStyleIdx="4" presStyleCnt="5"/>
      <dgm:spPr/>
    </dgm:pt>
  </dgm:ptLst>
  <dgm:cxnLst>
    <dgm:cxn modelId="{FF4FBA78-AC24-4D06-BB88-499D8B9AB04D}" srcId="{1F3DB8C2-3733-4C74-882A-ED95EB820201}" destId="{424CDBB5-F270-4AC9-A79D-9C16F2ADDA02}" srcOrd="1" destOrd="0" parTransId="{7430FB86-654E-4065-8B2F-A5CF544DABD4}" sibTransId="{EB9553F6-EE24-406E-9F91-B6D51C47A4EC}"/>
    <dgm:cxn modelId="{456B51CA-B5EF-41D0-95F4-56F2167F59B3}" type="presOf" srcId="{9D325444-4C8B-41D5-BC83-12012EC30987}" destId="{3370D5B3-3C53-4059-B505-4082A293D8DD}" srcOrd="0" destOrd="0" presId="urn:microsoft.com/office/officeart/2008/layout/VerticalCurvedList"/>
    <dgm:cxn modelId="{C09EF1B9-695E-4E62-B67B-C1F75A680F66}" type="presOf" srcId="{DDD60E15-E68B-4806-B5A1-5243C44BAE9D}" destId="{FD08A59A-5517-4F1B-B3B7-81E6835B9E38}" srcOrd="0" destOrd="0" presId="urn:microsoft.com/office/officeart/2008/layout/VerticalCurvedList"/>
    <dgm:cxn modelId="{9F808556-749E-4C9F-BA33-FDBD0DAA2178}" type="presOf" srcId="{21B5F358-1EC6-4D48-9F7B-CA6B26C213C1}" destId="{A0F9EBD7-73B6-423D-AEC5-47EF7E191138}" srcOrd="0" destOrd="0" presId="urn:microsoft.com/office/officeart/2008/layout/VerticalCurvedList"/>
    <dgm:cxn modelId="{8B373B73-69F1-47B2-9B98-F49871649C68}" type="presOf" srcId="{1F3DB8C2-3733-4C74-882A-ED95EB820201}" destId="{1E1F1D9F-0E18-405E-8105-3BF118C860AF}" srcOrd="0" destOrd="0" presId="urn:microsoft.com/office/officeart/2008/layout/VerticalCurvedList"/>
    <dgm:cxn modelId="{F7B45771-B456-48FD-A933-C5C2E6BC3877}" srcId="{1F3DB8C2-3733-4C74-882A-ED95EB820201}" destId="{DDD60E15-E68B-4806-B5A1-5243C44BAE9D}" srcOrd="4" destOrd="0" parTransId="{FA61B889-7763-42AA-9F06-851477E5AE8C}" sibTransId="{D830A519-69B1-4C1D-9ED3-98312A693BC1}"/>
    <dgm:cxn modelId="{13FF50AE-5BA9-4D64-B8B6-F9EBA51A9B48}" srcId="{1F3DB8C2-3733-4C74-882A-ED95EB820201}" destId="{35070A8A-3D78-44A8-AF7B-85B57FFF38B9}" srcOrd="3" destOrd="0" parTransId="{626643E9-0AF2-4E48-8891-2187138662B9}" sibTransId="{08A3AFF8-BA53-4408-882F-BE4765A97C5D}"/>
    <dgm:cxn modelId="{DE313A84-4C47-4851-B880-3F6D08C7DABE}" type="presOf" srcId="{424CDBB5-F270-4AC9-A79D-9C16F2ADDA02}" destId="{E9F46185-02A8-4ACA-81BC-ACE27460DDB3}" srcOrd="0" destOrd="0" presId="urn:microsoft.com/office/officeart/2008/layout/VerticalCurvedList"/>
    <dgm:cxn modelId="{E8488793-608A-4E01-AEB1-5E19921CEB9A}" srcId="{1F3DB8C2-3733-4C74-882A-ED95EB820201}" destId="{21B5F358-1EC6-4D48-9F7B-CA6B26C213C1}" srcOrd="0" destOrd="0" parTransId="{748B4B8F-4481-47AD-A7DD-ECF91E9F096D}" sibTransId="{71B3F495-33B5-4C6C-9D7F-D37094DCB0A6}"/>
    <dgm:cxn modelId="{608435D3-8ACC-4DDC-88EE-7EC90370C2C7}" srcId="{1F3DB8C2-3733-4C74-882A-ED95EB820201}" destId="{9D325444-4C8B-41D5-BC83-12012EC30987}" srcOrd="2" destOrd="0" parTransId="{24719F0B-2077-4229-A547-997AFF47F7F7}" sibTransId="{81C23482-FEF6-4983-AC1A-DC30368EE292}"/>
    <dgm:cxn modelId="{190B10E4-044E-462A-8C06-4220645B0D2A}" type="presOf" srcId="{35070A8A-3D78-44A8-AF7B-85B57FFF38B9}" destId="{A10CC371-71F7-4D60-8F51-7B7F0A1D6B8D}" srcOrd="0" destOrd="0" presId="urn:microsoft.com/office/officeart/2008/layout/VerticalCurvedList"/>
    <dgm:cxn modelId="{EB4EE55A-2F65-47A8-909A-C9EC10B20F10}" type="presOf" srcId="{71B3F495-33B5-4C6C-9D7F-D37094DCB0A6}" destId="{72F20F0E-B3A1-4E5C-806D-1C795309D4EA}" srcOrd="0" destOrd="0" presId="urn:microsoft.com/office/officeart/2008/layout/VerticalCurvedList"/>
    <dgm:cxn modelId="{D76354F6-70F7-46A2-8DF6-2AE382D2BAFA}" type="presParOf" srcId="{1E1F1D9F-0E18-405E-8105-3BF118C860AF}" destId="{FB62DD45-5023-44D0-B802-56028CBC6F5C}" srcOrd="0" destOrd="0" presId="urn:microsoft.com/office/officeart/2008/layout/VerticalCurvedList"/>
    <dgm:cxn modelId="{C429C81A-025E-48A1-A961-F57D686107DF}" type="presParOf" srcId="{FB62DD45-5023-44D0-B802-56028CBC6F5C}" destId="{6CD90A13-7CD4-4CE3-AF6D-D6E1E7699BDF}" srcOrd="0" destOrd="0" presId="urn:microsoft.com/office/officeart/2008/layout/VerticalCurvedList"/>
    <dgm:cxn modelId="{CA185551-EC31-4AD6-8B74-03C0B33E938A}" type="presParOf" srcId="{6CD90A13-7CD4-4CE3-AF6D-D6E1E7699BDF}" destId="{9A0F2C1C-2538-482E-8EC0-6FEF724C0544}" srcOrd="0" destOrd="0" presId="urn:microsoft.com/office/officeart/2008/layout/VerticalCurvedList"/>
    <dgm:cxn modelId="{750719BD-6BB2-4BC0-8DAB-D9BCACF53251}" type="presParOf" srcId="{6CD90A13-7CD4-4CE3-AF6D-D6E1E7699BDF}" destId="{72F20F0E-B3A1-4E5C-806D-1C795309D4EA}" srcOrd="1" destOrd="0" presId="urn:microsoft.com/office/officeart/2008/layout/VerticalCurvedList"/>
    <dgm:cxn modelId="{E11360EE-656C-44AC-B7E9-040A0191CF94}" type="presParOf" srcId="{6CD90A13-7CD4-4CE3-AF6D-D6E1E7699BDF}" destId="{ADEBCFBC-4154-44FB-A660-3CEB3AEDA240}" srcOrd="2" destOrd="0" presId="urn:microsoft.com/office/officeart/2008/layout/VerticalCurvedList"/>
    <dgm:cxn modelId="{C7EFA650-D06D-4046-B1C3-D75448CEC5C3}" type="presParOf" srcId="{6CD90A13-7CD4-4CE3-AF6D-D6E1E7699BDF}" destId="{8148C55D-85C3-409C-906E-420DF4F3E77A}" srcOrd="3" destOrd="0" presId="urn:microsoft.com/office/officeart/2008/layout/VerticalCurvedList"/>
    <dgm:cxn modelId="{D2CB83B6-2D34-4651-A5A9-B4A9889333F5}" type="presParOf" srcId="{FB62DD45-5023-44D0-B802-56028CBC6F5C}" destId="{A0F9EBD7-73B6-423D-AEC5-47EF7E191138}" srcOrd="1" destOrd="0" presId="urn:microsoft.com/office/officeart/2008/layout/VerticalCurvedList"/>
    <dgm:cxn modelId="{48452540-3AF3-4075-B6A1-914F55F83F32}" type="presParOf" srcId="{FB62DD45-5023-44D0-B802-56028CBC6F5C}" destId="{28A9AB42-6661-4C83-81BE-A50A85FA6D31}" srcOrd="2" destOrd="0" presId="urn:microsoft.com/office/officeart/2008/layout/VerticalCurvedList"/>
    <dgm:cxn modelId="{A60188CF-DBBB-4CD7-89E7-EB97634C5D3B}" type="presParOf" srcId="{28A9AB42-6661-4C83-81BE-A50A85FA6D31}" destId="{D5FB1A4B-61E0-4BEC-A3A7-2498BEC069B2}" srcOrd="0" destOrd="0" presId="urn:microsoft.com/office/officeart/2008/layout/VerticalCurvedList"/>
    <dgm:cxn modelId="{9DA3CD87-DF4C-40C3-9E5C-764CDB49F3D7}" type="presParOf" srcId="{FB62DD45-5023-44D0-B802-56028CBC6F5C}" destId="{E9F46185-02A8-4ACA-81BC-ACE27460DDB3}" srcOrd="3" destOrd="0" presId="urn:microsoft.com/office/officeart/2008/layout/VerticalCurvedList"/>
    <dgm:cxn modelId="{02E1C5DF-A5A6-4290-88E1-099FCD92FE53}" type="presParOf" srcId="{FB62DD45-5023-44D0-B802-56028CBC6F5C}" destId="{2D35B9CD-3458-4D11-91A7-55D2F3885187}" srcOrd="4" destOrd="0" presId="urn:microsoft.com/office/officeart/2008/layout/VerticalCurvedList"/>
    <dgm:cxn modelId="{62510B15-5CAA-428D-8E6E-99EC7D6A581D}" type="presParOf" srcId="{2D35B9CD-3458-4D11-91A7-55D2F3885187}" destId="{E8B81D43-2FBD-4AF3-A6BB-D81D1A1BC626}" srcOrd="0" destOrd="0" presId="urn:microsoft.com/office/officeart/2008/layout/VerticalCurvedList"/>
    <dgm:cxn modelId="{77FA5FE5-4DDB-4A83-BC55-F563A985A3D6}" type="presParOf" srcId="{FB62DD45-5023-44D0-B802-56028CBC6F5C}" destId="{3370D5B3-3C53-4059-B505-4082A293D8DD}" srcOrd="5" destOrd="0" presId="urn:microsoft.com/office/officeart/2008/layout/VerticalCurvedList"/>
    <dgm:cxn modelId="{C8F37AD1-2D44-425B-A1C6-61087DB3ED2C}" type="presParOf" srcId="{FB62DD45-5023-44D0-B802-56028CBC6F5C}" destId="{752B8E11-D884-476E-A11F-07BBA9544EF5}" srcOrd="6" destOrd="0" presId="urn:microsoft.com/office/officeart/2008/layout/VerticalCurvedList"/>
    <dgm:cxn modelId="{F88EB97C-5C98-433E-9E88-8265B73FD9C9}" type="presParOf" srcId="{752B8E11-D884-476E-A11F-07BBA9544EF5}" destId="{95D784D3-E342-4526-B676-3BB6826717D6}" srcOrd="0" destOrd="0" presId="urn:microsoft.com/office/officeart/2008/layout/VerticalCurvedList"/>
    <dgm:cxn modelId="{D4980956-3C3A-45F6-A6B3-FA949912BC59}" type="presParOf" srcId="{FB62DD45-5023-44D0-B802-56028CBC6F5C}" destId="{A10CC371-71F7-4D60-8F51-7B7F0A1D6B8D}" srcOrd="7" destOrd="0" presId="urn:microsoft.com/office/officeart/2008/layout/VerticalCurvedList"/>
    <dgm:cxn modelId="{91DDD27A-DEF4-4B3D-ABE0-D91BCB903674}" type="presParOf" srcId="{FB62DD45-5023-44D0-B802-56028CBC6F5C}" destId="{51BA1668-A190-4A00-9DE4-19BC0E2B128E}" srcOrd="8" destOrd="0" presId="urn:microsoft.com/office/officeart/2008/layout/VerticalCurvedList"/>
    <dgm:cxn modelId="{432E9249-73EF-4023-9945-37C123C6C0EF}" type="presParOf" srcId="{51BA1668-A190-4A00-9DE4-19BC0E2B128E}" destId="{F0D67162-61C7-4992-B58A-2366FD39CD14}" srcOrd="0" destOrd="0" presId="urn:microsoft.com/office/officeart/2008/layout/VerticalCurvedList"/>
    <dgm:cxn modelId="{67FD0D8A-6900-4736-BF5C-1DB3F58BA5B7}" type="presParOf" srcId="{FB62DD45-5023-44D0-B802-56028CBC6F5C}" destId="{FD08A59A-5517-4F1B-B3B7-81E6835B9E38}" srcOrd="9" destOrd="0" presId="urn:microsoft.com/office/officeart/2008/layout/VerticalCurvedList"/>
    <dgm:cxn modelId="{1E43ADB3-6EEE-4D3B-B4FD-02DF95B7251E}" type="presParOf" srcId="{FB62DD45-5023-44D0-B802-56028CBC6F5C}" destId="{8563F903-D064-4024-9577-98347F97D2AF}" srcOrd="10" destOrd="0" presId="urn:microsoft.com/office/officeart/2008/layout/VerticalCurvedList"/>
    <dgm:cxn modelId="{57C27CB8-D4C6-4486-A61D-3EF87219B642}" type="presParOf" srcId="{8563F903-D064-4024-9577-98347F97D2AF}" destId="{4D7A653B-38FC-4259-A72D-9C43801A9B8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1EFF9E-5A99-40CA-BDB7-EEBC50DAD10F}" type="doc">
      <dgm:prSet loTypeId="urn:microsoft.com/office/officeart/2005/8/layout/equation2" loCatId="relationship" qsTypeId="urn:microsoft.com/office/officeart/2005/8/quickstyle/simple3" qsCatId="simple" csTypeId="urn:microsoft.com/office/officeart/2005/8/colors/colorful3" csCatId="colorful" phldr="1"/>
      <dgm:spPr/>
    </dgm:pt>
    <dgm:pt modelId="{8BF436A1-CAFB-4F4C-AED6-5E9CF0E88567}">
      <dgm:prSet phldrT="[文本]"/>
      <dgm:spPr/>
      <dgm:t>
        <a:bodyPr/>
        <a:lstStyle/>
        <a:p>
          <a:r>
            <a:rPr lang="en-US" altLang="zh-CN" dirty="0" smtClean="0"/>
            <a:t>Page Rank</a:t>
          </a:r>
          <a:endParaRPr lang="zh-CN" altLang="en-US" dirty="0"/>
        </a:p>
      </dgm:t>
    </dgm:pt>
    <dgm:pt modelId="{8BE7F707-39A3-4BCF-88CD-184DA3B3C3F5}" type="parTrans" cxnId="{56B03D04-6FCE-4578-A8BD-491C93F75A93}">
      <dgm:prSet/>
      <dgm:spPr/>
      <dgm:t>
        <a:bodyPr/>
        <a:lstStyle/>
        <a:p>
          <a:endParaRPr lang="zh-CN" altLang="en-US"/>
        </a:p>
      </dgm:t>
    </dgm:pt>
    <dgm:pt modelId="{85E952F4-F618-40A0-AB3A-AEFC0F84149E}" type="sibTrans" cxnId="{56B03D04-6FCE-4578-A8BD-491C93F75A93}">
      <dgm:prSet/>
      <dgm:spPr/>
      <dgm:t>
        <a:bodyPr/>
        <a:lstStyle/>
        <a:p>
          <a:endParaRPr lang="zh-CN" altLang="en-US"/>
        </a:p>
      </dgm:t>
    </dgm:pt>
    <dgm:pt modelId="{C00A3D69-4341-41C5-BD54-B514D3EDE889}">
      <dgm:prSet phldrT="[文本]"/>
      <dgm:spPr/>
      <dgm:t>
        <a:bodyPr/>
        <a:lstStyle/>
        <a:p>
          <a:r>
            <a:rPr lang="en-US" altLang="zh-CN" dirty="0" smtClean="0"/>
            <a:t>Fish Search</a:t>
          </a:r>
          <a:endParaRPr lang="zh-CN" altLang="en-US" dirty="0"/>
        </a:p>
      </dgm:t>
    </dgm:pt>
    <dgm:pt modelId="{F3C734D3-8E44-44D0-9454-4D15F121D9A7}" type="parTrans" cxnId="{FF029A56-E097-4AC3-8AC5-11605C2EFB01}">
      <dgm:prSet/>
      <dgm:spPr/>
      <dgm:t>
        <a:bodyPr/>
        <a:lstStyle/>
        <a:p>
          <a:endParaRPr lang="zh-CN" altLang="en-US"/>
        </a:p>
      </dgm:t>
    </dgm:pt>
    <dgm:pt modelId="{606B2D88-5DBF-4B9E-B318-99180B359E3C}" type="sibTrans" cxnId="{FF029A56-E097-4AC3-8AC5-11605C2EFB01}">
      <dgm:prSet/>
      <dgm:spPr/>
      <dgm:t>
        <a:bodyPr/>
        <a:lstStyle/>
        <a:p>
          <a:endParaRPr lang="zh-CN" altLang="en-US"/>
        </a:p>
      </dgm:t>
    </dgm:pt>
    <dgm:pt modelId="{32BBA086-E36C-4091-8204-93E0A145FD2E}">
      <dgm:prSet phldrT="[文本]"/>
      <dgm:spPr/>
      <dgm:t>
        <a:bodyPr/>
        <a:lstStyle/>
        <a:p>
          <a:r>
            <a:rPr lang="zh-CN" altLang="en-US" dirty="0" smtClean="0"/>
            <a:t>链接优先级</a:t>
          </a:r>
          <a:endParaRPr lang="zh-CN" altLang="en-US" dirty="0"/>
        </a:p>
      </dgm:t>
    </dgm:pt>
    <dgm:pt modelId="{BF8AB16E-E9E7-46B8-86CC-104BA49BEED7}" type="parTrans" cxnId="{622CCEE9-8D18-4D48-9033-4C66733E02B7}">
      <dgm:prSet/>
      <dgm:spPr/>
      <dgm:t>
        <a:bodyPr/>
        <a:lstStyle/>
        <a:p>
          <a:endParaRPr lang="zh-CN" altLang="en-US"/>
        </a:p>
      </dgm:t>
    </dgm:pt>
    <dgm:pt modelId="{8C07169D-DE42-44E5-B6E9-5FA801C7C1FB}" type="sibTrans" cxnId="{622CCEE9-8D18-4D48-9033-4C66733E02B7}">
      <dgm:prSet/>
      <dgm:spPr/>
      <dgm:t>
        <a:bodyPr/>
        <a:lstStyle/>
        <a:p>
          <a:endParaRPr lang="zh-CN" altLang="en-US"/>
        </a:p>
      </dgm:t>
    </dgm:pt>
    <dgm:pt modelId="{26649A36-83B9-4E31-ACB2-E70F1E03D86D}">
      <dgm:prSet/>
      <dgm:spPr/>
      <dgm:t>
        <a:bodyPr/>
        <a:lstStyle/>
        <a:p>
          <a:r>
            <a:rPr lang="zh-CN" altLang="en-US" dirty="0" smtClean="0"/>
            <a:t>重要度</a:t>
          </a:r>
          <a:endParaRPr lang="zh-CN" altLang="en-US" dirty="0"/>
        </a:p>
      </dgm:t>
    </dgm:pt>
    <dgm:pt modelId="{304660CF-C8A5-4F2F-BD39-ACFC4B66F534}" type="parTrans" cxnId="{37879B5E-DA92-4227-AB36-6F21661001CD}">
      <dgm:prSet/>
      <dgm:spPr/>
      <dgm:t>
        <a:bodyPr/>
        <a:lstStyle/>
        <a:p>
          <a:endParaRPr lang="zh-CN" altLang="en-US"/>
        </a:p>
      </dgm:t>
    </dgm:pt>
    <dgm:pt modelId="{2EC74CB6-F917-45D0-BB84-321CE7F5F7C6}" type="sibTrans" cxnId="{37879B5E-DA92-4227-AB36-6F21661001CD}">
      <dgm:prSet/>
      <dgm:spPr/>
      <dgm:t>
        <a:bodyPr/>
        <a:lstStyle/>
        <a:p>
          <a:endParaRPr lang="zh-CN" altLang="en-US"/>
        </a:p>
      </dgm:t>
    </dgm:pt>
    <dgm:pt modelId="{772DF41C-1414-477E-A59E-D8C5AFF4FEB7}">
      <dgm:prSet/>
      <dgm:spPr/>
      <dgm:t>
        <a:bodyPr/>
        <a:lstStyle/>
        <a:p>
          <a:r>
            <a:rPr lang="zh-CN" altLang="en-US" dirty="0" smtClean="0"/>
            <a:t>主题相关度</a:t>
          </a:r>
          <a:endParaRPr lang="zh-CN" altLang="en-US" dirty="0"/>
        </a:p>
      </dgm:t>
    </dgm:pt>
    <dgm:pt modelId="{47E7121D-2FC7-4312-B20B-353B3D2F615B}" type="parTrans" cxnId="{90377B1A-944A-462A-9286-F3904EFB7AED}">
      <dgm:prSet/>
      <dgm:spPr/>
      <dgm:t>
        <a:bodyPr/>
        <a:lstStyle/>
        <a:p>
          <a:endParaRPr lang="zh-CN" altLang="en-US"/>
        </a:p>
      </dgm:t>
    </dgm:pt>
    <dgm:pt modelId="{1FA42858-B457-47FA-8615-2658D30BB006}" type="sibTrans" cxnId="{90377B1A-944A-462A-9286-F3904EFB7AED}">
      <dgm:prSet/>
      <dgm:spPr/>
      <dgm:t>
        <a:bodyPr/>
        <a:lstStyle/>
        <a:p>
          <a:endParaRPr lang="zh-CN" altLang="en-US"/>
        </a:p>
      </dgm:t>
    </dgm:pt>
    <dgm:pt modelId="{D4A9C3C2-B08C-4288-BEE5-05CA8803A80F}" type="pres">
      <dgm:prSet presAssocID="{7E1EFF9E-5A99-40CA-BDB7-EEBC50DAD10F}" presName="Name0" presStyleCnt="0">
        <dgm:presLayoutVars>
          <dgm:dir/>
          <dgm:resizeHandles val="exact"/>
        </dgm:presLayoutVars>
      </dgm:prSet>
      <dgm:spPr/>
    </dgm:pt>
    <dgm:pt modelId="{2D969399-9EF2-4BB4-871D-3AD55E4CD2F3}" type="pres">
      <dgm:prSet presAssocID="{7E1EFF9E-5A99-40CA-BDB7-EEBC50DAD10F}" presName="vNodes" presStyleCnt="0"/>
      <dgm:spPr/>
    </dgm:pt>
    <dgm:pt modelId="{B9CA1B42-B779-4F5B-A746-2F4D15501938}" type="pres">
      <dgm:prSet presAssocID="{8BF436A1-CAFB-4F4C-AED6-5E9CF0E88567}" presName="node" presStyleLbl="node1" presStyleIdx="0" presStyleCnt="3">
        <dgm:presLayoutVars>
          <dgm:bulletEnabled val="1"/>
        </dgm:presLayoutVars>
      </dgm:prSet>
      <dgm:spPr/>
      <dgm:t>
        <a:bodyPr/>
        <a:lstStyle/>
        <a:p>
          <a:endParaRPr lang="zh-CN" altLang="en-US"/>
        </a:p>
      </dgm:t>
    </dgm:pt>
    <dgm:pt modelId="{4DEB5ABC-D170-4D09-B454-6EB2153B1725}" type="pres">
      <dgm:prSet presAssocID="{85E952F4-F618-40A0-AB3A-AEFC0F84149E}" presName="spacerT" presStyleCnt="0"/>
      <dgm:spPr/>
    </dgm:pt>
    <dgm:pt modelId="{CD5C1B27-8DBA-4DB6-B19E-22EE61E66CF3}" type="pres">
      <dgm:prSet presAssocID="{85E952F4-F618-40A0-AB3A-AEFC0F84149E}" presName="sibTrans" presStyleLbl="sibTrans2D1" presStyleIdx="0" presStyleCnt="2"/>
      <dgm:spPr/>
      <dgm:t>
        <a:bodyPr/>
        <a:lstStyle/>
        <a:p>
          <a:endParaRPr lang="zh-CN" altLang="en-US"/>
        </a:p>
      </dgm:t>
    </dgm:pt>
    <dgm:pt modelId="{70354F33-9FE2-4D66-BAA1-A56A3A3340EF}" type="pres">
      <dgm:prSet presAssocID="{85E952F4-F618-40A0-AB3A-AEFC0F84149E}" presName="spacerB" presStyleCnt="0"/>
      <dgm:spPr/>
    </dgm:pt>
    <dgm:pt modelId="{69BAD040-0692-47B3-996C-83A0B0D444A2}" type="pres">
      <dgm:prSet presAssocID="{C00A3D69-4341-41C5-BD54-B514D3EDE889}" presName="node" presStyleLbl="node1" presStyleIdx="1" presStyleCnt="3">
        <dgm:presLayoutVars>
          <dgm:bulletEnabled val="1"/>
        </dgm:presLayoutVars>
      </dgm:prSet>
      <dgm:spPr/>
      <dgm:t>
        <a:bodyPr/>
        <a:lstStyle/>
        <a:p>
          <a:endParaRPr lang="zh-CN" altLang="en-US"/>
        </a:p>
      </dgm:t>
    </dgm:pt>
    <dgm:pt modelId="{A544F8C6-D64E-48EB-8EAC-40983D994602}" type="pres">
      <dgm:prSet presAssocID="{7E1EFF9E-5A99-40CA-BDB7-EEBC50DAD10F}" presName="sibTransLast" presStyleLbl="sibTrans2D1" presStyleIdx="1" presStyleCnt="2"/>
      <dgm:spPr/>
      <dgm:t>
        <a:bodyPr/>
        <a:lstStyle/>
        <a:p>
          <a:endParaRPr lang="zh-CN" altLang="en-US"/>
        </a:p>
      </dgm:t>
    </dgm:pt>
    <dgm:pt modelId="{8E73A3F6-187C-4825-BE56-C64AD812AC0E}" type="pres">
      <dgm:prSet presAssocID="{7E1EFF9E-5A99-40CA-BDB7-EEBC50DAD10F}" presName="connectorText" presStyleLbl="sibTrans2D1" presStyleIdx="1" presStyleCnt="2"/>
      <dgm:spPr/>
      <dgm:t>
        <a:bodyPr/>
        <a:lstStyle/>
        <a:p>
          <a:endParaRPr lang="zh-CN" altLang="en-US"/>
        </a:p>
      </dgm:t>
    </dgm:pt>
    <dgm:pt modelId="{38901F0C-409F-463D-8703-02FF5B065181}" type="pres">
      <dgm:prSet presAssocID="{7E1EFF9E-5A99-40CA-BDB7-EEBC50DAD10F}" presName="lastNode" presStyleLbl="node1" presStyleIdx="2" presStyleCnt="3">
        <dgm:presLayoutVars>
          <dgm:bulletEnabled val="1"/>
        </dgm:presLayoutVars>
      </dgm:prSet>
      <dgm:spPr/>
      <dgm:t>
        <a:bodyPr/>
        <a:lstStyle/>
        <a:p>
          <a:endParaRPr lang="zh-CN" altLang="en-US"/>
        </a:p>
      </dgm:t>
    </dgm:pt>
  </dgm:ptLst>
  <dgm:cxnLst>
    <dgm:cxn modelId="{B720EAAF-7AE9-4BC0-827E-CDDD59024377}" type="presOf" srcId="{26649A36-83B9-4E31-ACB2-E70F1E03D86D}" destId="{38901F0C-409F-463D-8703-02FF5B065181}" srcOrd="0" destOrd="1" presId="urn:microsoft.com/office/officeart/2005/8/layout/equation2"/>
    <dgm:cxn modelId="{90377B1A-944A-462A-9286-F3904EFB7AED}" srcId="{32BBA086-E36C-4091-8204-93E0A145FD2E}" destId="{772DF41C-1414-477E-A59E-D8C5AFF4FEB7}" srcOrd="1" destOrd="0" parTransId="{47E7121D-2FC7-4312-B20B-353B3D2F615B}" sibTransId="{1FA42858-B457-47FA-8615-2658D30BB006}"/>
    <dgm:cxn modelId="{37879B5E-DA92-4227-AB36-6F21661001CD}" srcId="{32BBA086-E36C-4091-8204-93E0A145FD2E}" destId="{26649A36-83B9-4E31-ACB2-E70F1E03D86D}" srcOrd="0" destOrd="0" parTransId="{304660CF-C8A5-4F2F-BD39-ACFC4B66F534}" sibTransId="{2EC74CB6-F917-45D0-BB84-321CE7F5F7C6}"/>
    <dgm:cxn modelId="{3D464C4C-D7C3-452D-85B0-5646440944F7}" type="presOf" srcId="{606B2D88-5DBF-4B9E-B318-99180B359E3C}" destId="{A544F8C6-D64E-48EB-8EAC-40983D994602}" srcOrd="0" destOrd="0" presId="urn:microsoft.com/office/officeart/2005/8/layout/equation2"/>
    <dgm:cxn modelId="{A30E0E30-37E7-4B0E-BFA5-65BE7940DE6E}" type="presOf" srcId="{8BF436A1-CAFB-4F4C-AED6-5E9CF0E88567}" destId="{B9CA1B42-B779-4F5B-A746-2F4D15501938}" srcOrd="0" destOrd="0" presId="urn:microsoft.com/office/officeart/2005/8/layout/equation2"/>
    <dgm:cxn modelId="{FF029A56-E097-4AC3-8AC5-11605C2EFB01}" srcId="{7E1EFF9E-5A99-40CA-BDB7-EEBC50DAD10F}" destId="{C00A3D69-4341-41C5-BD54-B514D3EDE889}" srcOrd="1" destOrd="0" parTransId="{F3C734D3-8E44-44D0-9454-4D15F121D9A7}" sibTransId="{606B2D88-5DBF-4B9E-B318-99180B359E3C}"/>
    <dgm:cxn modelId="{56B03D04-6FCE-4578-A8BD-491C93F75A93}" srcId="{7E1EFF9E-5A99-40CA-BDB7-EEBC50DAD10F}" destId="{8BF436A1-CAFB-4F4C-AED6-5E9CF0E88567}" srcOrd="0" destOrd="0" parTransId="{8BE7F707-39A3-4BCF-88CD-184DA3B3C3F5}" sibTransId="{85E952F4-F618-40A0-AB3A-AEFC0F84149E}"/>
    <dgm:cxn modelId="{17C19959-8363-4427-B8C3-DB971A36EA1D}" type="presOf" srcId="{32BBA086-E36C-4091-8204-93E0A145FD2E}" destId="{38901F0C-409F-463D-8703-02FF5B065181}" srcOrd="0" destOrd="0" presId="urn:microsoft.com/office/officeart/2005/8/layout/equation2"/>
    <dgm:cxn modelId="{531DD106-C7CA-4678-95AB-A167808AE625}" type="presOf" srcId="{C00A3D69-4341-41C5-BD54-B514D3EDE889}" destId="{69BAD040-0692-47B3-996C-83A0B0D444A2}" srcOrd="0" destOrd="0" presId="urn:microsoft.com/office/officeart/2005/8/layout/equation2"/>
    <dgm:cxn modelId="{622CCEE9-8D18-4D48-9033-4C66733E02B7}" srcId="{7E1EFF9E-5A99-40CA-BDB7-EEBC50DAD10F}" destId="{32BBA086-E36C-4091-8204-93E0A145FD2E}" srcOrd="2" destOrd="0" parTransId="{BF8AB16E-E9E7-46B8-86CC-104BA49BEED7}" sibTransId="{8C07169D-DE42-44E5-B6E9-5FA801C7C1FB}"/>
    <dgm:cxn modelId="{AA441D0F-7E7E-4C8B-AE26-756A479A2F1D}" type="presOf" srcId="{606B2D88-5DBF-4B9E-B318-99180B359E3C}" destId="{8E73A3F6-187C-4825-BE56-C64AD812AC0E}" srcOrd="1" destOrd="0" presId="urn:microsoft.com/office/officeart/2005/8/layout/equation2"/>
    <dgm:cxn modelId="{18BAF6E6-AA4D-49F6-981C-4CFF55457D2F}" type="presOf" srcId="{85E952F4-F618-40A0-AB3A-AEFC0F84149E}" destId="{CD5C1B27-8DBA-4DB6-B19E-22EE61E66CF3}" srcOrd="0" destOrd="0" presId="urn:microsoft.com/office/officeart/2005/8/layout/equation2"/>
    <dgm:cxn modelId="{6ABB89C3-F127-471A-BB21-C32F96035934}" type="presOf" srcId="{7E1EFF9E-5A99-40CA-BDB7-EEBC50DAD10F}" destId="{D4A9C3C2-B08C-4288-BEE5-05CA8803A80F}" srcOrd="0" destOrd="0" presId="urn:microsoft.com/office/officeart/2005/8/layout/equation2"/>
    <dgm:cxn modelId="{5639CBB0-D4C7-4FAB-87AA-AEE0150E7279}" type="presOf" srcId="{772DF41C-1414-477E-A59E-D8C5AFF4FEB7}" destId="{38901F0C-409F-463D-8703-02FF5B065181}" srcOrd="0" destOrd="2" presId="urn:microsoft.com/office/officeart/2005/8/layout/equation2"/>
    <dgm:cxn modelId="{020BD473-6BCF-4C92-B51F-847C9D88BFE4}" type="presParOf" srcId="{D4A9C3C2-B08C-4288-BEE5-05CA8803A80F}" destId="{2D969399-9EF2-4BB4-871D-3AD55E4CD2F3}" srcOrd="0" destOrd="0" presId="urn:microsoft.com/office/officeart/2005/8/layout/equation2"/>
    <dgm:cxn modelId="{F22F278D-C91F-4A79-B7EE-773AD6466BD1}" type="presParOf" srcId="{2D969399-9EF2-4BB4-871D-3AD55E4CD2F3}" destId="{B9CA1B42-B779-4F5B-A746-2F4D15501938}" srcOrd="0" destOrd="0" presId="urn:microsoft.com/office/officeart/2005/8/layout/equation2"/>
    <dgm:cxn modelId="{FE805953-E958-4FAA-9DEC-70A36DDEF212}" type="presParOf" srcId="{2D969399-9EF2-4BB4-871D-3AD55E4CD2F3}" destId="{4DEB5ABC-D170-4D09-B454-6EB2153B1725}" srcOrd="1" destOrd="0" presId="urn:microsoft.com/office/officeart/2005/8/layout/equation2"/>
    <dgm:cxn modelId="{73FD5246-5931-440F-A9EB-5B83564A4B63}" type="presParOf" srcId="{2D969399-9EF2-4BB4-871D-3AD55E4CD2F3}" destId="{CD5C1B27-8DBA-4DB6-B19E-22EE61E66CF3}" srcOrd="2" destOrd="0" presId="urn:microsoft.com/office/officeart/2005/8/layout/equation2"/>
    <dgm:cxn modelId="{CAB774C3-1D28-46B4-B115-65762BCA0B6C}" type="presParOf" srcId="{2D969399-9EF2-4BB4-871D-3AD55E4CD2F3}" destId="{70354F33-9FE2-4D66-BAA1-A56A3A3340EF}" srcOrd="3" destOrd="0" presId="urn:microsoft.com/office/officeart/2005/8/layout/equation2"/>
    <dgm:cxn modelId="{926A1206-947D-4E50-BD72-B9F23D6AC3F2}" type="presParOf" srcId="{2D969399-9EF2-4BB4-871D-3AD55E4CD2F3}" destId="{69BAD040-0692-47B3-996C-83A0B0D444A2}" srcOrd="4" destOrd="0" presId="urn:microsoft.com/office/officeart/2005/8/layout/equation2"/>
    <dgm:cxn modelId="{CE270E6E-C25A-4C45-BFAA-57817B202694}" type="presParOf" srcId="{D4A9C3C2-B08C-4288-BEE5-05CA8803A80F}" destId="{A544F8C6-D64E-48EB-8EAC-40983D994602}" srcOrd="1" destOrd="0" presId="urn:microsoft.com/office/officeart/2005/8/layout/equation2"/>
    <dgm:cxn modelId="{FB35DE67-3E29-4B47-9592-CFBD7FF8E65E}" type="presParOf" srcId="{A544F8C6-D64E-48EB-8EAC-40983D994602}" destId="{8E73A3F6-187C-4825-BE56-C64AD812AC0E}" srcOrd="0" destOrd="0" presId="urn:microsoft.com/office/officeart/2005/8/layout/equation2"/>
    <dgm:cxn modelId="{5303EFEC-C35E-4EBB-BF11-C1FE2E62F2A4}" type="presParOf" srcId="{D4A9C3C2-B08C-4288-BEE5-05CA8803A80F}" destId="{38901F0C-409F-463D-8703-02FF5B06518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27EE0-96AD-4BC9-BE6B-7B351FD58A72}" type="datetimeFigureOut">
              <a:rPr lang="zh-CN" altLang="en-US" smtClean="0"/>
              <a:t>2015/5/12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DA42C-496F-4146-8A4C-8594505A6FF5}" type="slidenum">
              <a:rPr lang="zh-CN" altLang="en-US" smtClean="0"/>
              <a:t>‹#›</a:t>
            </a:fld>
            <a:endParaRPr lang="zh-CN" altLang="en-US"/>
          </a:p>
        </p:txBody>
      </p:sp>
    </p:spTree>
    <p:extLst>
      <p:ext uri="{BB962C8B-B14F-4D97-AF65-F5344CB8AC3E}">
        <p14:creationId xmlns:p14="http://schemas.microsoft.com/office/powerpoint/2010/main" val="391727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各位老师下午好，我今天答辩的内容是基于局部一致性的子空间学习与聚类。</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a:t>
            </a:fld>
            <a:endParaRPr lang="zh-CN" altLang="en-US"/>
          </a:p>
        </p:txBody>
      </p:sp>
    </p:spTree>
    <p:extLst>
      <p:ext uri="{BB962C8B-B14F-4D97-AF65-F5344CB8AC3E}">
        <p14:creationId xmlns:p14="http://schemas.microsoft.com/office/powerpoint/2010/main" val="254247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接下来介绍主题爬虫的第二个关键问题，如何计算待爬取链接的优先级。</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14</a:t>
            </a:fld>
            <a:endParaRPr lang="zh-CN" altLang="en-US"/>
          </a:p>
        </p:txBody>
      </p:sp>
    </p:spTree>
    <p:extLst>
      <p:ext uri="{BB962C8B-B14F-4D97-AF65-F5344CB8AC3E}">
        <p14:creationId xmlns:p14="http://schemas.microsoft.com/office/powerpoint/2010/main" val="3894904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S.Brin</a:t>
            </a:r>
            <a:r>
              <a:rPr lang="en-US" altLang="zh-CN" baseline="0" dirty="0" smtClean="0"/>
              <a:t> </a:t>
            </a:r>
            <a:r>
              <a:rPr lang="zh-CN" altLang="en-US" baseline="0" dirty="0" smtClean="0"/>
              <a:t>和 </a:t>
            </a:r>
            <a:r>
              <a:rPr lang="en-US" altLang="zh-CN" baseline="0" dirty="0" err="1" smtClean="0"/>
              <a:t>L.Page</a:t>
            </a:r>
            <a:r>
              <a:rPr lang="zh-CN" altLang="en-US" baseline="0" dirty="0" smtClean="0"/>
              <a:t>提出了</a:t>
            </a:r>
            <a:r>
              <a:rPr lang="en-US" altLang="zh-CN" baseline="0" dirty="0" smtClean="0"/>
              <a:t>Page Rank</a:t>
            </a:r>
            <a:r>
              <a:rPr lang="zh-CN" altLang="en-US" baseline="0" dirty="0" smtClean="0"/>
              <a:t>算法，近几年来被运用于计算链接的重要性分析上。将</a:t>
            </a:r>
            <a:r>
              <a:rPr lang="en-US" altLang="zh-CN" baseline="0" dirty="0" smtClean="0"/>
              <a:t>Page Rank</a:t>
            </a:r>
            <a:r>
              <a:rPr lang="zh-CN" altLang="en-US" baseline="0" dirty="0" smtClean="0"/>
              <a:t>运用于主题爬虫主要有</a:t>
            </a:r>
            <a:r>
              <a:rPr lang="en-US" altLang="zh-CN" baseline="0" dirty="0" smtClean="0"/>
              <a:t>3</a:t>
            </a:r>
            <a:r>
              <a:rPr lang="zh-CN" altLang="en-US" baseline="0" dirty="0" smtClean="0"/>
              <a:t>个步骤：</a:t>
            </a:r>
            <a:r>
              <a:rPr lang="en-US" altLang="zh-CN" baseline="0" dirty="0" smtClean="0"/>
              <a:t>1</a:t>
            </a:r>
            <a:r>
              <a:rPr lang="zh-CN" altLang="en-US" baseline="0" dirty="0" smtClean="0"/>
              <a:t>、选择爬取链接，选择待爬取链接队列中优先级得分最高的链接进行爬取。</a:t>
            </a:r>
            <a:r>
              <a:rPr lang="en-US" altLang="zh-CN" baseline="0" dirty="0" smtClean="0"/>
              <a:t>2</a:t>
            </a:r>
            <a:r>
              <a:rPr lang="zh-CN" altLang="en-US" baseline="0" dirty="0" smtClean="0"/>
              <a:t>、计算当前链接的</a:t>
            </a:r>
            <a:r>
              <a:rPr lang="en-US" altLang="zh-CN" baseline="0" dirty="0" smtClean="0"/>
              <a:t>Page Rank</a:t>
            </a:r>
            <a:r>
              <a:rPr lang="zh-CN" altLang="en-US" baseline="0" dirty="0" smtClean="0"/>
              <a:t>值和其子链接的优先级得分 </a:t>
            </a:r>
            <a:r>
              <a:rPr lang="en-US" altLang="zh-CN" baseline="0" dirty="0" smtClean="0"/>
              <a:t>3</a:t>
            </a:r>
            <a:r>
              <a:rPr lang="zh-CN" altLang="en-US" baseline="0" dirty="0" smtClean="0"/>
              <a:t>、将子链接按照优先级得分插入到队列中，并将当前链接插入到已爬取链接队列</a:t>
            </a:r>
            <a:endParaRPr lang="en-US" altLang="zh-CN" baseline="0" dirty="0" smtClean="0"/>
          </a:p>
          <a:p>
            <a:r>
              <a:rPr lang="en-US" altLang="zh-CN" baseline="0" dirty="0" smtClean="0"/>
              <a:t>2</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16</a:t>
            </a:fld>
            <a:endParaRPr lang="zh-CN" altLang="en-US"/>
          </a:p>
        </p:txBody>
      </p:sp>
    </p:spTree>
    <p:extLst>
      <p:ext uri="{BB962C8B-B14F-4D97-AF65-F5344CB8AC3E}">
        <p14:creationId xmlns:p14="http://schemas.microsoft.com/office/powerpoint/2010/main" val="2857065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但是算法计算页面主题相关度时存在一些问题。</a:t>
            </a:r>
            <a:endParaRPr lang="en-US" altLang="zh-CN" dirty="0" smtClean="0"/>
          </a:p>
          <a:p>
            <a:r>
              <a:rPr lang="zh-CN" altLang="en-US" dirty="0" smtClean="0"/>
              <a:t>第一，主题漂移。</a:t>
            </a:r>
            <a:endParaRPr lang="en-US" altLang="zh-CN" dirty="0" smtClean="0"/>
          </a:p>
          <a:p>
            <a:r>
              <a:rPr lang="zh-CN" altLang="en-US" dirty="0" smtClean="0"/>
              <a:t>第二，页面拓扑结构不完整。</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17</a:t>
            </a:fld>
            <a:endParaRPr lang="zh-CN" altLang="en-US"/>
          </a:p>
        </p:txBody>
      </p:sp>
    </p:spTree>
    <p:extLst>
      <p:ext uri="{BB962C8B-B14F-4D97-AF65-F5344CB8AC3E}">
        <p14:creationId xmlns:p14="http://schemas.microsoft.com/office/powerpoint/2010/main" val="2901313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a:t>
            </a:r>
            <a:r>
              <a:rPr lang="en-US" altLang="zh-CN" dirty="0" smtClean="0"/>
              <a:t>Page Rank</a:t>
            </a:r>
            <a:r>
              <a:rPr lang="zh-CN" altLang="en-US" dirty="0" smtClean="0"/>
              <a:t>算法。该算法</a:t>
            </a:r>
            <a:r>
              <a:rPr lang="zh-CN" altLang="zh-CN" sz="1200" kern="1200" dirty="0" smtClean="0">
                <a:solidFill>
                  <a:schemeClr val="tx1"/>
                </a:solidFill>
                <a:effectLst/>
                <a:latin typeface="+mn-lt"/>
                <a:ea typeface="+mn-ea"/>
                <a:cs typeface="+mn-cs"/>
              </a:rPr>
              <a:t>计算待爬取链接优先级时，不仅根据</a:t>
            </a:r>
            <a:r>
              <a:rPr lang="en-US" altLang="zh-CN" sz="1200" kern="1200" dirty="0" smtClean="0">
                <a:solidFill>
                  <a:schemeClr val="tx1"/>
                </a:solidFill>
                <a:effectLst/>
                <a:latin typeface="+mn-lt"/>
                <a:ea typeface="+mn-ea"/>
                <a:cs typeface="+mn-cs"/>
              </a:rPr>
              <a:t>Page Rank</a:t>
            </a:r>
            <a:r>
              <a:rPr lang="zh-CN" altLang="zh-CN" sz="1200" kern="1200" dirty="0" smtClean="0">
                <a:solidFill>
                  <a:schemeClr val="tx1"/>
                </a:solidFill>
                <a:effectLst/>
                <a:latin typeface="+mn-lt"/>
                <a:ea typeface="+mn-ea"/>
                <a:cs typeface="+mn-cs"/>
              </a:rPr>
              <a:t>算法计算其链接的重要度，还根据基于关键词位置的</a:t>
            </a:r>
            <a:r>
              <a:rPr lang="en-US" altLang="zh-CN" sz="1200" kern="1200" dirty="0" smtClean="0">
                <a:solidFill>
                  <a:schemeClr val="tx1"/>
                </a:solidFill>
                <a:effectLst/>
                <a:latin typeface="+mn-lt"/>
                <a:ea typeface="+mn-ea"/>
                <a:cs typeface="+mn-cs"/>
              </a:rPr>
              <a:t>Fish Search</a:t>
            </a:r>
            <a:r>
              <a:rPr lang="zh-CN" altLang="zh-CN" sz="1200" kern="1200" dirty="0" smtClean="0">
                <a:solidFill>
                  <a:schemeClr val="tx1"/>
                </a:solidFill>
                <a:effectLst/>
                <a:latin typeface="+mn-lt"/>
                <a:ea typeface="+mn-ea"/>
                <a:cs typeface="+mn-cs"/>
              </a:rPr>
              <a:t>算法计算其页面内容的主题相关度，将这两个值综合起来根据一定的比例因子来计算待爬取链接的优先级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18</a:t>
            </a:fld>
            <a:endParaRPr lang="zh-CN" altLang="en-US"/>
          </a:p>
        </p:txBody>
      </p:sp>
    </p:spTree>
    <p:extLst>
      <p:ext uri="{BB962C8B-B14F-4D97-AF65-F5344CB8AC3E}">
        <p14:creationId xmlns:p14="http://schemas.microsoft.com/office/powerpoint/2010/main" val="3789823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决定待爬取链接的优先级的综合权值便是这两种算法计算得到的相关度值加权得到。</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19</a:t>
            </a:fld>
            <a:endParaRPr lang="zh-CN" altLang="en-US"/>
          </a:p>
        </p:txBody>
      </p:sp>
    </p:spTree>
    <p:extLst>
      <p:ext uri="{BB962C8B-B14F-4D97-AF65-F5344CB8AC3E}">
        <p14:creationId xmlns:p14="http://schemas.microsoft.com/office/powerpoint/2010/main" val="353828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最后是我参与的及时推信息推送系统的简单介绍</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23</a:t>
            </a:fld>
            <a:endParaRPr lang="zh-CN" altLang="en-US"/>
          </a:p>
        </p:txBody>
      </p:sp>
    </p:spTree>
    <p:extLst>
      <p:ext uri="{BB962C8B-B14F-4D97-AF65-F5344CB8AC3E}">
        <p14:creationId xmlns:p14="http://schemas.microsoft.com/office/powerpoint/2010/main" val="3389178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这是该系统的框架图，我完成的是主题爬虫子系统和信息</a:t>
            </a:r>
            <a:r>
              <a:rPr lang="en-US" altLang="zh-CN" dirty="0" smtClean="0"/>
              <a:t>T</a:t>
            </a:r>
            <a:r>
              <a:rPr lang="zh-CN" altLang="en-US" dirty="0" smtClean="0"/>
              <a:t>推送子系统。该系统包含</a:t>
            </a:r>
            <a:r>
              <a:rPr lang="en-US" altLang="zh-CN" dirty="0" smtClean="0"/>
              <a:t>PC</a:t>
            </a:r>
            <a:r>
              <a:rPr lang="zh-CN" altLang="en-US" dirty="0" smtClean="0"/>
              <a:t>、</a:t>
            </a:r>
            <a:r>
              <a:rPr lang="en-US" altLang="zh-CN" dirty="0" smtClean="0"/>
              <a:t>Android</a:t>
            </a:r>
            <a:r>
              <a:rPr lang="zh-CN" altLang="en-US" dirty="0" smtClean="0"/>
              <a:t>和</a:t>
            </a:r>
            <a:r>
              <a:rPr lang="en-US" altLang="zh-CN" dirty="0" smtClean="0"/>
              <a:t>IOS</a:t>
            </a:r>
            <a:r>
              <a:rPr lang="zh-CN" altLang="en-US" dirty="0" smtClean="0"/>
              <a:t>三个客户端，都已上线。</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25</a:t>
            </a:fld>
            <a:endParaRPr lang="zh-CN" altLang="en-US"/>
          </a:p>
        </p:txBody>
      </p:sp>
    </p:spTree>
    <p:extLst>
      <p:ext uri="{BB962C8B-B14F-4D97-AF65-F5344CB8AC3E}">
        <p14:creationId xmlns:p14="http://schemas.microsoft.com/office/powerpoint/2010/main" val="1187125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这是爬虫子系统爬取的数据结果截图</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27</a:t>
            </a:fld>
            <a:endParaRPr lang="zh-CN" altLang="en-US"/>
          </a:p>
        </p:txBody>
      </p:sp>
    </p:spTree>
    <p:extLst>
      <p:ext uri="{BB962C8B-B14F-4D97-AF65-F5344CB8AC3E}">
        <p14:creationId xmlns:p14="http://schemas.microsoft.com/office/powerpoint/2010/main" val="3135287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这是系统</a:t>
            </a:r>
            <a:r>
              <a:rPr lang="en-US" altLang="zh-CN" dirty="0" smtClean="0"/>
              <a:t>PC</a:t>
            </a:r>
            <a:r>
              <a:rPr lang="zh-CN" altLang="en-US" dirty="0" smtClean="0"/>
              <a:t>客户端的界面截图</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29</a:t>
            </a:fld>
            <a:endParaRPr lang="zh-CN" altLang="en-US"/>
          </a:p>
        </p:txBody>
      </p:sp>
    </p:spTree>
    <p:extLst>
      <p:ext uri="{BB962C8B-B14F-4D97-AF65-F5344CB8AC3E}">
        <p14:creationId xmlns:p14="http://schemas.microsoft.com/office/powerpoint/2010/main" val="385405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在毕业设计中，根据主题爬虫的两个关键问题，分别提出基于关键词位置的页面主题相关度计算算法和基于关键词位置的</a:t>
            </a:r>
            <a:r>
              <a:rPr lang="en-US" altLang="zh-CN" dirty="0" smtClean="0"/>
              <a:t>Page</a:t>
            </a:r>
            <a:r>
              <a:rPr lang="en-US" altLang="zh-CN" baseline="0" dirty="0" smtClean="0"/>
              <a:t> Rank</a:t>
            </a:r>
            <a:r>
              <a:rPr lang="zh-CN" altLang="en-US" baseline="0" dirty="0" smtClean="0"/>
              <a:t>算法。</a:t>
            </a:r>
            <a:endParaRPr lang="en-US" altLang="zh-CN" dirty="0" smtClean="0"/>
          </a:p>
          <a:p>
            <a:r>
              <a:rPr lang="zh-CN" altLang="en-US" dirty="0" smtClean="0"/>
              <a:t>并实现了一个系统。</a:t>
            </a: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30</a:t>
            </a:fld>
            <a:endParaRPr lang="zh-CN" altLang="en-US"/>
          </a:p>
        </p:txBody>
      </p:sp>
    </p:spTree>
    <p:extLst>
      <p:ext uri="{BB962C8B-B14F-4D97-AF65-F5344CB8AC3E}">
        <p14:creationId xmlns:p14="http://schemas.microsoft.com/office/powerpoint/2010/main" val="16822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我将从如下五个方面进行阐述，首先介绍选题背景及意义。</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2</a:t>
            </a:fld>
            <a:endParaRPr lang="zh-CN" altLang="en-US"/>
          </a:p>
        </p:txBody>
      </p:sp>
    </p:spTree>
    <p:extLst>
      <p:ext uri="{BB962C8B-B14F-4D97-AF65-F5344CB8AC3E}">
        <p14:creationId xmlns:p14="http://schemas.microsoft.com/office/powerpoint/2010/main" val="151883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现在我们已经进入了大数据时代，左边给出了</a:t>
            </a:r>
            <a:r>
              <a:rPr lang="en-US" altLang="zh-CN" dirty="0" smtClean="0"/>
              <a:t>IDC</a:t>
            </a:r>
            <a:r>
              <a:rPr lang="zh-CN" altLang="en-US" dirty="0" smtClean="0"/>
              <a:t>关于三家公司的数据处理量的统计分析结果。可以看出数据的量是非常大且搜索难度高。而另一个方面上，及时获取信息对于企业管理者和个人的成功越来越重要。</a:t>
            </a:r>
            <a:endParaRPr lang="en-US" altLang="zh-CN" dirty="0" smtClean="0"/>
          </a:p>
          <a:p>
            <a:r>
              <a:rPr lang="zh-CN" altLang="en-US" dirty="0" smtClean="0"/>
              <a:t>再者，我们实验室的及时推信息推送系统也需要技术进行支持</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3</a:t>
            </a:fld>
            <a:endParaRPr lang="zh-CN" altLang="en-US"/>
          </a:p>
        </p:txBody>
      </p:sp>
    </p:spTree>
    <p:extLst>
      <p:ext uri="{BB962C8B-B14F-4D97-AF65-F5344CB8AC3E}">
        <p14:creationId xmlns:p14="http://schemas.microsoft.com/office/powerpoint/2010/main" val="173967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而信息推送系统实质上就是一个主题搜索引擎，其核心就是主题爬虫，因此论文主题爬虫是论文的主要研究内容。</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4</a:t>
            </a:fld>
            <a:endParaRPr lang="zh-CN" altLang="en-US"/>
          </a:p>
        </p:txBody>
      </p:sp>
    </p:spTree>
    <p:extLst>
      <p:ext uri="{BB962C8B-B14F-4D97-AF65-F5344CB8AC3E}">
        <p14:creationId xmlns:p14="http://schemas.microsoft.com/office/powerpoint/2010/main" val="11696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具体而言分为三个部分。第一个部分是主题爬虫的第一个关键问题：如何计算页面的主题相关度。</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5</a:t>
            </a:fld>
            <a:endParaRPr lang="zh-CN" altLang="en-US"/>
          </a:p>
        </p:txBody>
      </p:sp>
    </p:spTree>
    <p:extLst>
      <p:ext uri="{BB962C8B-B14F-4D97-AF65-F5344CB8AC3E}">
        <p14:creationId xmlns:p14="http://schemas.microsoft.com/office/powerpoint/2010/main" val="92422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谈到页面主题相关度，我们先看看流形的定义。在拓扑学中认为局部同胚于欧式空间的拓扑空间就是流形。</a:t>
            </a:r>
            <a:endParaRPr lang="en-US" altLang="zh-CN" dirty="0" smtClean="0"/>
          </a:p>
          <a:p>
            <a:r>
              <a:rPr lang="zh-CN" altLang="en-US" dirty="0" smtClean="0"/>
              <a:t>如图地球表面是在一个三维观测空间中的，而实质上，我们往往将地球表面上的一小块用一个平面来代替。如四川大学图书馆附近的地图。那么地球表面实际上是处于二维流形上的。流形学习就是要保持这种局部关系，从而达到保持数据全局结构的目的。如右图，就是在找到一个转换函数将三维空间中一条曲线上的点转换到一条直线上。也就是用一组一维数据的点表示一组三维数据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6</a:t>
            </a:fld>
            <a:endParaRPr lang="zh-CN" altLang="en-US"/>
          </a:p>
        </p:txBody>
      </p:sp>
    </p:spTree>
    <p:extLst>
      <p:ext uri="{BB962C8B-B14F-4D97-AF65-F5344CB8AC3E}">
        <p14:creationId xmlns:p14="http://schemas.microsoft.com/office/powerpoint/2010/main" val="3640211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Bra</a:t>
            </a:r>
            <a:r>
              <a:rPr lang="zh-CN" altLang="en-US" sz="1200" dirty="0" smtClean="0"/>
              <a:t>等人在</a:t>
            </a:r>
            <a:r>
              <a:rPr lang="en-US" altLang="zh-CN" sz="1200" dirty="0" smtClean="0"/>
              <a:t>《Computer Networks and ISDN System》</a:t>
            </a:r>
            <a:r>
              <a:rPr lang="zh-CN" altLang="en-US" sz="1200" dirty="0" smtClean="0"/>
              <a:t>期刊上提出了使用</a:t>
            </a:r>
            <a:r>
              <a:rPr lang="en-US" altLang="zh-CN" sz="1200" dirty="0" smtClean="0"/>
              <a:t>Fish</a:t>
            </a:r>
            <a:r>
              <a:rPr lang="zh-CN" altLang="en-US" sz="1200" baseline="0" dirty="0" smtClean="0"/>
              <a:t> </a:t>
            </a:r>
            <a:r>
              <a:rPr lang="en-US" altLang="zh-CN" sz="1200" baseline="0" dirty="0" smtClean="0"/>
              <a:t>Search</a:t>
            </a:r>
            <a:r>
              <a:rPr lang="zh-CN" altLang="en-US" sz="1200" baseline="0" dirty="0" smtClean="0"/>
              <a:t>算法进行主题爬虫</a:t>
            </a:r>
            <a:r>
              <a:rPr lang="zh-CN" altLang="en-US" dirty="0" smtClean="0"/>
              <a:t>。</a:t>
            </a:r>
            <a:endParaRPr lang="en-US" altLang="zh-CN" dirty="0" smtClean="0"/>
          </a:p>
          <a:p>
            <a:r>
              <a:rPr lang="zh-CN" altLang="en-US" dirty="0" smtClean="0"/>
              <a:t>该算法分为三个步骤，第一步是选择爬取链接，选择待爬取优先级队列中优先级得分值最高的链接，爬取其页面。</a:t>
            </a:r>
            <a:endParaRPr lang="en-US" altLang="zh-CN" dirty="0" smtClean="0"/>
          </a:p>
          <a:p>
            <a:r>
              <a:rPr lang="zh-CN" altLang="en-US" dirty="0" smtClean="0"/>
              <a:t>第二步是计算当前页面的主题相关度，根据当前页面是否主题相关和页面爬取深度</a:t>
            </a:r>
            <a:r>
              <a:rPr lang="en-US" altLang="zh-CN" dirty="0" smtClean="0"/>
              <a:t>depth</a:t>
            </a:r>
            <a:r>
              <a:rPr lang="zh-CN" altLang="en-US" dirty="0" smtClean="0"/>
              <a:t>是否为</a:t>
            </a:r>
            <a:r>
              <a:rPr lang="en-US" altLang="zh-CN" dirty="0" smtClean="0"/>
              <a:t>0</a:t>
            </a:r>
            <a:r>
              <a:rPr lang="zh-CN" altLang="en-US" dirty="0" smtClean="0"/>
              <a:t>，赋予其子链接不同的</a:t>
            </a:r>
            <a:r>
              <a:rPr lang="en-US" altLang="zh-CN" dirty="0" smtClean="0"/>
              <a:t>potential-score</a:t>
            </a:r>
            <a:r>
              <a:rPr lang="zh-CN" altLang="en-US" dirty="0" smtClean="0"/>
              <a:t>值。</a:t>
            </a:r>
            <a:endParaRPr lang="en-US" altLang="zh-CN" dirty="0" smtClean="0"/>
          </a:p>
          <a:p>
            <a:r>
              <a:rPr lang="zh-CN" altLang="en-US" dirty="0" smtClean="0"/>
              <a:t>第三步是将子链接按照</a:t>
            </a:r>
            <a:r>
              <a:rPr lang="en-US" altLang="zh-CN" dirty="0" smtClean="0"/>
              <a:t>potential-score</a:t>
            </a:r>
            <a:r>
              <a:rPr lang="zh-CN" altLang="en-US" dirty="0" smtClean="0"/>
              <a:t>值分别插入到优先级队列的三个队列中。等待爬虫选择下一个链接进行爬行。</a:t>
            </a:r>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7</a:t>
            </a:fld>
            <a:endParaRPr lang="zh-CN" altLang="en-US"/>
          </a:p>
        </p:txBody>
      </p:sp>
    </p:spTree>
    <p:extLst>
      <p:ext uri="{BB962C8B-B14F-4D97-AF65-F5344CB8AC3E}">
        <p14:creationId xmlns:p14="http://schemas.microsoft.com/office/powerpoint/2010/main" val="101948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但是算法计算页面主题相关度时存在一些问题。</a:t>
            </a:r>
            <a:endParaRPr lang="en-US" altLang="zh-CN" dirty="0" smtClean="0"/>
          </a:p>
          <a:p>
            <a:r>
              <a:rPr lang="zh-CN" altLang="en-US" dirty="0" smtClean="0"/>
              <a:t>第一，忽视了页面上关键词位置的重要性，导致</a:t>
            </a:r>
            <a:r>
              <a:rPr lang="zh-CN" altLang="zh-CN" dirty="0" smtClean="0"/>
              <a:t>页面的主题相关度计算结果不准确</a:t>
            </a:r>
            <a:r>
              <a:rPr lang="zh-CN" altLang="en-US" dirty="0" smtClean="0"/>
              <a:t>。</a:t>
            </a:r>
            <a:endParaRPr lang="en-US" altLang="zh-CN" dirty="0" smtClean="0"/>
          </a:p>
          <a:p>
            <a:r>
              <a:rPr lang="zh-CN" altLang="en-US" dirty="0" smtClean="0"/>
              <a:t>第二，使用三个离散值决定待爬取优先级队列中链接的优先级，</a:t>
            </a:r>
            <a:r>
              <a:rPr lang="zh-CN" altLang="zh-CN" dirty="0" smtClean="0"/>
              <a:t>许多链接都具有相同的优先级，没有完全区分网页的重要程度</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8</a:t>
            </a:fld>
            <a:endParaRPr lang="zh-CN" altLang="en-US"/>
          </a:p>
        </p:txBody>
      </p:sp>
    </p:spTree>
    <p:extLst>
      <p:ext uri="{BB962C8B-B14F-4D97-AF65-F5344CB8AC3E}">
        <p14:creationId xmlns:p14="http://schemas.microsoft.com/office/powerpoint/2010/main" val="396324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所以我们提出了一种基于关键词位置的页面主题相关度的计算算法。</a:t>
            </a:r>
          </a:p>
          <a:p>
            <a:endParaRPr lang="zh-CN" altLang="en-US" dirty="0"/>
          </a:p>
        </p:txBody>
      </p:sp>
      <p:sp>
        <p:nvSpPr>
          <p:cNvPr id="4" name="灯片编号占位符 3"/>
          <p:cNvSpPr>
            <a:spLocks noGrp="1"/>
          </p:cNvSpPr>
          <p:nvPr>
            <p:ph type="sldNum" sz="quarter" idx="10"/>
          </p:nvPr>
        </p:nvSpPr>
        <p:spPr/>
        <p:txBody>
          <a:bodyPr/>
          <a:lstStyle/>
          <a:p>
            <a:fld id="{700DA42C-496F-4146-8A4C-8594505A6FF5}" type="slidenum">
              <a:rPr lang="zh-CN" altLang="en-US" smtClean="0"/>
              <a:t>9</a:t>
            </a:fld>
            <a:endParaRPr lang="zh-CN" altLang="en-US"/>
          </a:p>
        </p:txBody>
      </p:sp>
    </p:spTree>
    <p:extLst>
      <p:ext uri="{BB962C8B-B14F-4D97-AF65-F5344CB8AC3E}">
        <p14:creationId xmlns:p14="http://schemas.microsoft.com/office/powerpoint/2010/main" val="236053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3422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02A3E5E-6F54-4BB3-A912-2D8AD03514DF}" type="datetime1">
              <a:rPr lang="zh-CN" altLang="en-US" smtClean="0"/>
              <a:t>2015/5/12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7983711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DCFF075-8C81-4683-A683-46B692FA080A}" type="datetime1">
              <a:rPr lang="zh-CN" altLang="en-US" smtClean="0"/>
              <a:t>2015/5/12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0320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低秩表达">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DD5A5-095C-4BB3-A3DD-F5F560E5EB25}" type="datetime1">
              <a:rPr lang="zh-CN" altLang="en-US" smtClean="0"/>
              <a:t>2015/5/12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dirty="0" smtClean="0"/>
              <a:t>/35</a:t>
            </a:r>
            <a:endParaRPr lang="zh-CN" altLang="en-US" dirty="0"/>
          </a:p>
        </p:txBody>
      </p:sp>
      <p:grpSp>
        <p:nvGrpSpPr>
          <p:cNvPr id="7" name="组合 6"/>
          <p:cNvGrpSpPr/>
          <p:nvPr/>
        </p:nvGrpSpPr>
        <p:grpSpPr>
          <a:xfrm>
            <a:off x="1792" y="57073"/>
            <a:ext cx="8984498" cy="2225754"/>
            <a:chOff x="1792" y="57073"/>
            <a:chExt cx="8984498" cy="2225754"/>
          </a:xfrm>
        </p:grpSpPr>
        <p:sp>
          <p:nvSpPr>
            <p:cNvPr id="8" name="同心圆 7"/>
            <p:cNvSpPr/>
            <p:nvPr/>
          </p:nvSpPr>
          <p:spPr>
            <a:xfrm>
              <a:off x="1792"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9" name="任意多边形 8"/>
            <p:cNvSpPr/>
            <p:nvPr/>
          </p:nvSpPr>
          <p:spPr>
            <a:xfrm rot="17700000">
              <a:off x="272499"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1993</a:t>
              </a:r>
              <a:endParaRPr lang="zh-CN" altLang="en-US" sz="1600" kern="1200" dirty="0"/>
            </a:p>
          </p:txBody>
        </p:sp>
        <p:sp>
          <p:nvSpPr>
            <p:cNvPr id="10" name="椭圆 9"/>
            <p:cNvSpPr/>
            <p:nvPr/>
          </p:nvSpPr>
          <p:spPr>
            <a:xfrm>
              <a:off x="827941" y="1115522"/>
              <a:ext cx="398785" cy="398785"/>
            </a:xfrm>
            <a:prstGeom prst="ellipse">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1" name="任意多边形 10"/>
            <p:cNvSpPr/>
            <p:nvPr/>
          </p:nvSpPr>
          <p:spPr>
            <a:xfrm rot="17700000">
              <a:off x="355634"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数据字典</a:t>
              </a:r>
              <a:endParaRPr lang="zh-CN" altLang="en-US" sz="1000" kern="1200" dirty="0">
                <a:solidFill>
                  <a:schemeClr val="bg2"/>
                </a:solidFill>
              </a:endParaRPr>
            </a:p>
          </p:txBody>
        </p:sp>
        <p:sp>
          <p:nvSpPr>
            <p:cNvPr id="12" name="矩形 11"/>
            <p:cNvSpPr/>
            <p:nvPr/>
          </p:nvSpPr>
          <p:spPr>
            <a:xfrm rot="17700000">
              <a:off x="872865"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椭圆 12"/>
            <p:cNvSpPr/>
            <p:nvPr/>
          </p:nvSpPr>
          <p:spPr>
            <a:xfrm>
              <a:off x="1284535"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14" name="任意多边形 13"/>
            <p:cNvSpPr/>
            <p:nvPr/>
          </p:nvSpPr>
          <p:spPr>
            <a:xfrm rot="17700000">
              <a:off x="812228"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匹配追赶算法</a:t>
              </a:r>
              <a:endParaRPr lang="zh-CN" altLang="en-US" sz="1000" kern="1200" dirty="0">
                <a:solidFill>
                  <a:schemeClr val="bg2"/>
                </a:solidFill>
              </a:endParaRPr>
            </a:p>
          </p:txBody>
        </p:sp>
        <p:sp>
          <p:nvSpPr>
            <p:cNvPr id="15" name="矩形 14"/>
            <p:cNvSpPr/>
            <p:nvPr/>
          </p:nvSpPr>
          <p:spPr>
            <a:xfrm rot="17700000">
              <a:off x="1329459"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椭圆 15"/>
            <p:cNvSpPr/>
            <p:nvPr/>
          </p:nvSpPr>
          <p:spPr>
            <a:xfrm>
              <a:off x="1741129"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17" name="任意多边形 16"/>
            <p:cNvSpPr/>
            <p:nvPr/>
          </p:nvSpPr>
          <p:spPr>
            <a:xfrm rot="17700000">
              <a:off x="126882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正交匹配追赶算法</a:t>
              </a:r>
              <a:endParaRPr lang="zh-CN" altLang="en-US" sz="1000" kern="1200" dirty="0">
                <a:solidFill>
                  <a:schemeClr val="bg2"/>
                </a:solidFill>
              </a:endParaRPr>
            </a:p>
          </p:txBody>
        </p:sp>
        <p:sp>
          <p:nvSpPr>
            <p:cNvPr id="18" name="矩形 17"/>
            <p:cNvSpPr/>
            <p:nvPr/>
          </p:nvSpPr>
          <p:spPr>
            <a:xfrm rot="17700000">
              <a:off x="178605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同心圆 18"/>
            <p:cNvSpPr/>
            <p:nvPr/>
          </p:nvSpPr>
          <p:spPr>
            <a:xfrm>
              <a:off x="2197785"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0" name="任意多边形 19"/>
            <p:cNvSpPr/>
            <p:nvPr/>
          </p:nvSpPr>
          <p:spPr>
            <a:xfrm rot="17700000">
              <a:off x="2468492"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1995</a:t>
              </a:r>
              <a:endParaRPr lang="zh-CN" altLang="en-US" sz="1600" kern="1200" dirty="0"/>
            </a:p>
          </p:txBody>
        </p:sp>
        <p:sp>
          <p:nvSpPr>
            <p:cNvPr id="21" name="椭圆 20"/>
            <p:cNvSpPr/>
            <p:nvPr/>
          </p:nvSpPr>
          <p:spPr>
            <a:xfrm>
              <a:off x="3023934"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22" name="任意多边形 21"/>
            <p:cNvSpPr/>
            <p:nvPr/>
          </p:nvSpPr>
          <p:spPr>
            <a:xfrm rot="17700000">
              <a:off x="255162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基追赶法</a:t>
              </a:r>
              <a:endParaRPr lang="zh-CN" altLang="en-US" sz="1000" kern="1200" dirty="0">
                <a:solidFill>
                  <a:schemeClr val="bg2"/>
                </a:solidFill>
              </a:endParaRPr>
            </a:p>
          </p:txBody>
        </p:sp>
        <p:sp>
          <p:nvSpPr>
            <p:cNvPr id="23" name="矩形 22"/>
            <p:cNvSpPr/>
            <p:nvPr/>
          </p:nvSpPr>
          <p:spPr>
            <a:xfrm rot="17700000">
              <a:off x="306885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同心圆 23"/>
            <p:cNvSpPr/>
            <p:nvPr/>
          </p:nvSpPr>
          <p:spPr>
            <a:xfrm>
              <a:off x="3480590"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25" name="任意多边形 24"/>
            <p:cNvSpPr/>
            <p:nvPr/>
          </p:nvSpPr>
          <p:spPr>
            <a:xfrm rot="17700000">
              <a:off x="3751297"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2001</a:t>
              </a:r>
              <a:endParaRPr lang="zh-CN" altLang="en-US" sz="1600" kern="1200" dirty="0"/>
            </a:p>
          </p:txBody>
        </p:sp>
        <p:sp>
          <p:nvSpPr>
            <p:cNvPr id="26" name="椭圆 25"/>
            <p:cNvSpPr/>
            <p:nvPr/>
          </p:nvSpPr>
          <p:spPr>
            <a:xfrm>
              <a:off x="4306739"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27" name="任意多边形 26"/>
            <p:cNvSpPr/>
            <p:nvPr/>
          </p:nvSpPr>
          <p:spPr>
            <a:xfrm rot="17700000">
              <a:off x="3834432"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唯一性</a:t>
              </a:r>
              <a:endParaRPr lang="zh-CN" altLang="en-US" sz="1000" kern="1200" dirty="0">
                <a:solidFill>
                  <a:schemeClr val="bg2"/>
                </a:solidFill>
              </a:endParaRPr>
            </a:p>
          </p:txBody>
        </p:sp>
        <p:sp>
          <p:nvSpPr>
            <p:cNvPr id="28" name="矩形 27"/>
            <p:cNvSpPr/>
            <p:nvPr/>
          </p:nvSpPr>
          <p:spPr>
            <a:xfrm rot="17700000">
              <a:off x="4351663"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9" name="椭圆 28"/>
            <p:cNvSpPr/>
            <p:nvPr/>
          </p:nvSpPr>
          <p:spPr>
            <a:xfrm>
              <a:off x="4763333"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0" name="任意多边形 29"/>
            <p:cNvSpPr/>
            <p:nvPr/>
          </p:nvSpPr>
          <p:spPr>
            <a:xfrm rot="17700000">
              <a:off x="4291026"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算法等价性</a:t>
              </a:r>
              <a:endParaRPr lang="zh-CN" altLang="en-US" sz="1000" kern="1200" dirty="0">
                <a:solidFill>
                  <a:schemeClr val="bg2"/>
                </a:solidFill>
              </a:endParaRPr>
            </a:p>
          </p:txBody>
        </p:sp>
        <p:sp>
          <p:nvSpPr>
            <p:cNvPr id="31" name="矩形 30"/>
            <p:cNvSpPr/>
            <p:nvPr/>
          </p:nvSpPr>
          <p:spPr>
            <a:xfrm rot="17700000">
              <a:off x="4808257"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2" name="同心圆 31"/>
            <p:cNvSpPr/>
            <p:nvPr/>
          </p:nvSpPr>
          <p:spPr>
            <a:xfrm>
              <a:off x="5219989" y="930775"/>
              <a:ext cx="768279" cy="768279"/>
            </a:xfrm>
            <a:prstGeom prst="donut">
              <a:avLst>
                <a:gd name="adj" fmla="val 20000"/>
              </a:avLst>
            </a:prstGeom>
          </p:spPr>
          <p:style>
            <a:lnRef idx="2">
              <a:schemeClr val="lt1">
                <a:hueOff val="0"/>
                <a:satOff val="0"/>
                <a:lumOff val="0"/>
                <a:alphaOff val="0"/>
              </a:schemeClr>
            </a:lnRef>
            <a:fillRef idx="1">
              <a:schemeClr val="accent1">
                <a:shade val="60000"/>
                <a:hueOff val="0"/>
                <a:satOff val="0"/>
                <a:lumOff val="0"/>
                <a:alphaOff val="0"/>
              </a:schemeClr>
            </a:fillRef>
            <a:effectRef idx="0">
              <a:schemeClr val="accent1">
                <a:shade val="60000"/>
                <a:hueOff val="0"/>
                <a:satOff val="0"/>
                <a:lumOff val="0"/>
                <a:alphaOff val="0"/>
              </a:schemeClr>
            </a:effectRef>
            <a:fontRef idx="minor">
              <a:schemeClr val="lt1"/>
            </a:fontRef>
          </p:style>
        </p:sp>
        <p:sp>
          <p:nvSpPr>
            <p:cNvPr id="33" name="任意多边形 32"/>
            <p:cNvSpPr/>
            <p:nvPr/>
          </p:nvSpPr>
          <p:spPr>
            <a:xfrm rot="17700000">
              <a:off x="5490696" y="304470"/>
              <a:ext cx="955057" cy="460263"/>
            </a:xfrm>
            <a:custGeom>
              <a:avLst/>
              <a:gdLst>
                <a:gd name="connsiteX0" fmla="*/ 0 w 955057"/>
                <a:gd name="connsiteY0" fmla="*/ 0 h 460263"/>
                <a:gd name="connsiteX1" fmla="*/ 955057 w 955057"/>
                <a:gd name="connsiteY1" fmla="*/ 0 h 460263"/>
                <a:gd name="connsiteX2" fmla="*/ 955057 w 955057"/>
                <a:gd name="connsiteY2" fmla="*/ 460263 h 460263"/>
                <a:gd name="connsiteX3" fmla="*/ 0 w 955057"/>
                <a:gd name="connsiteY3" fmla="*/ 460263 h 460263"/>
                <a:gd name="connsiteX4" fmla="*/ 0 w 955057"/>
                <a:gd name="connsiteY4" fmla="*/ 0 h 460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057" h="460263">
                  <a:moveTo>
                    <a:pt x="0" y="0"/>
                  </a:moveTo>
                  <a:lnTo>
                    <a:pt x="955057" y="0"/>
                  </a:lnTo>
                  <a:lnTo>
                    <a:pt x="955057" y="460263"/>
                  </a:lnTo>
                  <a:lnTo>
                    <a:pt x="0" y="460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0639" tIns="0" rIns="0" bIns="-1" numCol="1" spcCol="1270" anchor="ctr" anchorCtr="0">
              <a:noAutofit/>
            </a:bodyPr>
            <a:lstStyle/>
            <a:p>
              <a:pPr lvl="0" algn="l" defTabSz="711200">
                <a:lnSpc>
                  <a:spcPct val="90000"/>
                </a:lnSpc>
                <a:spcBef>
                  <a:spcPct val="0"/>
                </a:spcBef>
                <a:spcAft>
                  <a:spcPct val="35000"/>
                </a:spcAft>
              </a:pPr>
              <a:r>
                <a:rPr lang="en-US" altLang="zh-CN" sz="1600" kern="1200" dirty="0" smtClean="0"/>
                <a:t>2005~2013</a:t>
              </a:r>
              <a:endParaRPr lang="zh-CN" altLang="en-US" sz="1600" kern="1200" dirty="0"/>
            </a:p>
          </p:txBody>
        </p:sp>
        <p:sp>
          <p:nvSpPr>
            <p:cNvPr id="34" name="椭圆 33"/>
            <p:cNvSpPr/>
            <p:nvPr/>
          </p:nvSpPr>
          <p:spPr>
            <a:xfrm>
              <a:off x="6046138" y="1115522"/>
              <a:ext cx="398785" cy="398785"/>
            </a:xfrm>
            <a:prstGeom prst="ellipse">
              <a:avLst/>
            </a:prstGeom>
          </p:spPr>
          <p:style>
            <a:lnRef idx="2">
              <a:schemeClr val="lt1">
                <a:hueOff val="0"/>
                <a:satOff val="0"/>
                <a:lumOff val="0"/>
                <a:alphaOff val="0"/>
              </a:schemeClr>
            </a:lnRef>
            <a:fillRef idx="1">
              <a:schemeClr val="accent1">
                <a:shade val="50000"/>
                <a:hueOff val="142627"/>
                <a:satOff val="-1041"/>
                <a:lumOff val="39700"/>
                <a:alphaOff val="0"/>
              </a:schemeClr>
            </a:fillRef>
            <a:effectRef idx="0">
              <a:schemeClr val="accent1">
                <a:shade val="50000"/>
                <a:hueOff val="142627"/>
                <a:satOff val="-1041"/>
                <a:lumOff val="39700"/>
                <a:alphaOff val="0"/>
              </a:schemeClr>
            </a:effectRef>
            <a:fontRef idx="minor">
              <a:schemeClr val="lt1"/>
            </a:fontRef>
          </p:style>
        </p:sp>
        <p:sp>
          <p:nvSpPr>
            <p:cNvPr id="35" name="任意多边形 34"/>
            <p:cNvSpPr/>
            <p:nvPr/>
          </p:nvSpPr>
          <p:spPr>
            <a:xfrm rot="17700000">
              <a:off x="557383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压缩感知</a:t>
              </a:r>
              <a:endParaRPr lang="zh-CN" altLang="en-US" sz="1000" kern="1200" dirty="0">
                <a:solidFill>
                  <a:schemeClr val="bg2"/>
                </a:solidFill>
              </a:endParaRPr>
            </a:p>
          </p:txBody>
        </p:sp>
        <p:sp>
          <p:nvSpPr>
            <p:cNvPr id="36" name="矩形 35"/>
            <p:cNvSpPr/>
            <p:nvPr/>
          </p:nvSpPr>
          <p:spPr>
            <a:xfrm rot="17700000">
              <a:off x="609106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椭圆 36"/>
            <p:cNvSpPr/>
            <p:nvPr/>
          </p:nvSpPr>
          <p:spPr>
            <a:xfrm>
              <a:off x="6502732" y="1115522"/>
              <a:ext cx="398785" cy="398785"/>
            </a:xfrm>
            <a:prstGeom prst="ellipse">
              <a:avLst/>
            </a:prstGeom>
          </p:spPr>
          <p:style>
            <a:lnRef idx="2">
              <a:schemeClr val="lt1">
                <a:hueOff val="0"/>
                <a:satOff val="0"/>
                <a:lumOff val="0"/>
                <a:alphaOff val="0"/>
              </a:schemeClr>
            </a:lnRef>
            <a:fillRef idx="1">
              <a:schemeClr val="accent1">
                <a:shade val="50000"/>
                <a:hueOff val="118856"/>
                <a:satOff val="-867"/>
                <a:lumOff val="33083"/>
                <a:alphaOff val="0"/>
              </a:schemeClr>
            </a:fillRef>
            <a:effectRef idx="0">
              <a:schemeClr val="accent1">
                <a:shade val="50000"/>
                <a:hueOff val="118856"/>
                <a:satOff val="-867"/>
                <a:lumOff val="33083"/>
                <a:alphaOff val="0"/>
              </a:schemeClr>
            </a:effectRef>
            <a:fontRef idx="minor">
              <a:schemeClr val="lt1"/>
            </a:fontRef>
          </p:style>
        </p:sp>
        <p:sp>
          <p:nvSpPr>
            <p:cNvPr id="38" name="任意多边形 37"/>
            <p:cNvSpPr/>
            <p:nvPr/>
          </p:nvSpPr>
          <p:spPr>
            <a:xfrm rot="17700000">
              <a:off x="6030425"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tx1"/>
                  </a:solidFill>
                </a:rPr>
                <a:t>低秩优化</a:t>
              </a:r>
              <a:endParaRPr lang="zh-CN" altLang="en-US" sz="1000" kern="1200" dirty="0">
                <a:solidFill>
                  <a:schemeClr val="tx1"/>
                </a:solidFill>
              </a:endParaRPr>
            </a:p>
          </p:txBody>
        </p:sp>
        <p:sp>
          <p:nvSpPr>
            <p:cNvPr id="39" name="矩形 38"/>
            <p:cNvSpPr/>
            <p:nvPr/>
          </p:nvSpPr>
          <p:spPr>
            <a:xfrm rot="17700000">
              <a:off x="6547656"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椭圆 39"/>
            <p:cNvSpPr/>
            <p:nvPr/>
          </p:nvSpPr>
          <p:spPr>
            <a:xfrm>
              <a:off x="6959326" y="1115522"/>
              <a:ext cx="398785" cy="398785"/>
            </a:xfrm>
            <a:prstGeom prst="ellipse">
              <a:avLst/>
            </a:prstGeom>
          </p:spPr>
          <p:style>
            <a:lnRef idx="2">
              <a:schemeClr val="lt1">
                <a:hueOff val="0"/>
                <a:satOff val="0"/>
                <a:lumOff val="0"/>
                <a:alphaOff val="0"/>
              </a:schemeClr>
            </a:lnRef>
            <a:fillRef idx="1">
              <a:schemeClr val="accent1">
                <a:shade val="50000"/>
                <a:hueOff val="95085"/>
                <a:satOff val="-694"/>
                <a:lumOff val="26467"/>
                <a:alphaOff val="0"/>
              </a:schemeClr>
            </a:fillRef>
            <a:effectRef idx="0">
              <a:schemeClr val="accent1">
                <a:shade val="50000"/>
                <a:hueOff val="95085"/>
                <a:satOff val="-694"/>
                <a:lumOff val="26467"/>
                <a:alphaOff val="0"/>
              </a:schemeClr>
            </a:effectRef>
            <a:fontRef idx="minor">
              <a:schemeClr val="lt1"/>
            </a:fontRef>
          </p:style>
        </p:sp>
        <p:sp>
          <p:nvSpPr>
            <p:cNvPr id="41" name="任意多边形 40"/>
            <p:cNvSpPr/>
            <p:nvPr/>
          </p:nvSpPr>
          <p:spPr>
            <a:xfrm rot="17700000">
              <a:off x="6487019"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矩阵补全</a:t>
              </a:r>
              <a:endParaRPr lang="zh-CN" altLang="en-US" sz="1000" kern="1200" dirty="0">
                <a:solidFill>
                  <a:schemeClr val="bg2"/>
                </a:solidFill>
              </a:endParaRPr>
            </a:p>
          </p:txBody>
        </p:sp>
        <p:sp>
          <p:nvSpPr>
            <p:cNvPr id="42" name="矩形 41"/>
            <p:cNvSpPr/>
            <p:nvPr/>
          </p:nvSpPr>
          <p:spPr>
            <a:xfrm rot="17700000">
              <a:off x="7004250"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椭圆 42"/>
            <p:cNvSpPr/>
            <p:nvPr/>
          </p:nvSpPr>
          <p:spPr>
            <a:xfrm>
              <a:off x="7415920" y="1115522"/>
              <a:ext cx="398785" cy="398785"/>
            </a:xfrm>
            <a:prstGeom prst="ellipse">
              <a:avLst/>
            </a:prstGeom>
          </p:spPr>
          <p:style>
            <a:lnRef idx="2">
              <a:schemeClr val="lt1">
                <a:hueOff val="0"/>
                <a:satOff val="0"/>
                <a:lumOff val="0"/>
                <a:alphaOff val="0"/>
              </a:schemeClr>
            </a:lnRef>
            <a:fillRef idx="1">
              <a:schemeClr val="accent1">
                <a:shade val="50000"/>
                <a:hueOff val="71314"/>
                <a:satOff val="-520"/>
                <a:lumOff val="19850"/>
                <a:alphaOff val="0"/>
              </a:schemeClr>
            </a:fillRef>
            <a:effectRef idx="0">
              <a:schemeClr val="accent1">
                <a:shade val="50000"/>
                <a:hueOff val="71314"/>
                <a:satOff val="-520"/>
                <a:lumOff val="19850"/>
                <a:alphaOff val="0"/>
              </a:schemeClr>
            </a:effectRef>
            <a:fontRef idx="minor">
              <a:schemeClr val="lt1"/>
            </a:fontRef>
          </p:style>
        </p:sp>
        <p:sp>
          <p:nvSpPr>
            <p:cNvPr id="44" name="任意多边形 43"/>
            <p:cNvSpPr/>
            <p:nvPr/>
          </p:nvSpPr>
          <p:spPr>
            <a:xfrm rot="17700000">
              <a:off x="6943613"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残差分类</a:t>
              </a:r>
              <a:endParaRPr lang="zh-CN" altLang="en-US" sz="1000" kern="1200" dirty="0">
                <a:solidFill>
                  <a:schemeClr val="bg2"/>
                </a:solidFill>
              </a:endParaRPr>
            </a:p>
          </p:txBody>
        </p:sp>
        <p:sp>
          <p:nvSpPr>
            <p:cNvPr id="45" name="矩形 44"/>
            <p:cNvSpPr/>
            <p:nvPr/>
          </p:nvSpPr>
          <p:spPr>
            <a:xfrm rot="17700000">
              <a:off x="7460844"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6" name="椭圆 45"/>
            <p:cNvSpPr/>
            <p:nvPr/>
          </p:nvSpPr>
          <p:spPr>
            <a:xfrm>
              <a:off x="7872514" y="1115522"/>
              <a:ext cx="398785" cy="398785"/>
            </a:xfrm>
            <a:prstGeom prst="ellipse">
              <a:avLst/>
            </a:prstGeom>
          </p:spPr>
          <p:style>
            <a:lnRef idx="2">
              <a:schemeClr val="lt1">
                <a:hueOff val="0"/>
                <a:satOff val="0"/>
                <a:lumOff val="0"/>
                <a:alphaOff val="0"/>
              </a:schemeClr>
            </a:lnRef>
            <a:fillRef idx="1">
              <a:schemeClr val="accent1">
                <a:shade val="50000"/>
                <a:hueOff val="47542"/>
                <a:satOff val="-347"/>
                <a:lumOff val="13233"/>
                <a:alphaOff val="0"/>
              </a:schemeClr>
            </a:fillRef>
            <a:effectRef idx="0">
              <a:schemeClr val="accent1">
                <a:shade val="50000"/>
                <a:hueOff val="47542"/>
                <a:satOff val="-347"/>
                <a:lumOff val="13233"/>
                <a:alphaOff val="0"/>
              </a:schemeClr>
            </a:effectRef>
            <a:fontRef idx="minor">
              <a:schemeClr val="lt1"/>
            </a:fontRef>
          </p:style>
        </p:sp>
        <p:sp>
          <p:nvSpPr>
            <p:cNvPr id="47" name="任意多边形 46"/>
            <p:cNvSpPr/>
            <p:nvPr/>
          </p:nvSpPr>
          <p:spPr>
            <a:xfrm rot="17700000">
              <a:off x="7400207"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子空间聚类</a:t>
              </a:r>
              <a:endParaRPr lang="zh-CN" altLang="en-US" sz="1000" kern="1200" dirty="0">
                <a:solidFill>
                  <a:schemeClr val="bg2"/>
                </a:solidFill>
              </a:endParaRPr>
            </a:p>
          </p:txBody>
        </p:sp>
        <p:sp>
          <p:nvSpPr>
            <p:cNvPr id="48" name="矩形 47"/>
            <p:cNvSpPr/>
            <p:nvPr/>
          </p:nvSpPr>
          <p:spPr>
            <a:xfrm rot="17700000">
              <a:off x="7917438"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椭圆 48"/>
            <p:cNvSpPr/>
            <p:nvPr/>
          </p:nvSpPr>
          <p:spPr>
            <a:xfrm>
              <a:off x="8329109" y="1115522"/>
              <a:ext cx="398785" cy="398785"/>
            </a:xfrm>
            <a:prstGeom prst="ellipse">
              <a:avLst/>
            </a:prstGeom>
          </p:spPr>
          <p:style>
            <a:lnRef idx="2">
              <a:schemeClr val="lt1">
                <a:hueOff val="0"/>
                <a:satOff val="0"/>
                <a:lumOff val="0"/>
                <a:alphaOff val="0"/>
              </a:schemeClr>
            </a:lnRef>
            <a:fillRef idx="1">
              <a:schemeClr val="accent1">
                <a:shade val="50000"/>
                <a:hueOff val="23771"/>
                <a:satOff val="-173"/>
                <a:lumOff val="6617"/>
                <a:alphaOff val="0"/>
              </a:schemeClr>
            </a:fillRef>
            <a:effectRef idx="0">
              <a:schemeClr val="accent1">
                <a:shade val="50000"/>
                <a:hueOff val="23771"/>
                <a:satOff val="-173"/>
                <a:lumOff val="6617"/>
                <a:alphaOff val="0"/>
              </a:schemeClr>
            </a:effectRef>
            <a:fontRef idx="minor">
              <a:schemeClr val="lt1"/>
            </a:fontRef>
          </p:style>
        </p:sp>
        <p:sp>
          <p:nvSpPr>
            <p:cNvPr id="50" name="任意多边形 49"/>
            <p:cNvSpPr/>
            <p:nvPr/>
          </p:nvSpPr>
          <p:spPr>
            <a:xfrm rot="17700000">
              <a:off x="7856801" y="1670569"/>
              <a:ext cx="826169" cy="398347"/>
            </a:xfrm>
            <a:custGeom>
              <a:avLst/>
              <a:gdLst>
                <a:gd name="connsiteX0" fmla="*/ 0 w 826169"/>
                <a:gd name="connsiteY0" fmla="*/ 0 h 398347"/>
                <a:gd name="connsiteX1" fmla="*/ 826169 w 826169"/>
                <a:gd name="connsiteY1" fmla="*/ 0 h 398347"/>
                <a:gd name="connsiteX2" fmla="*/ 826169 w 826169"/>
                <a:gd name="connsiteY2" fmla="*/ 398347 h 398347"/>
                <a:gd name="connsiteX3" fmla="*/ 0 w 826169"/>
                <a:gd name="connsiteY3" fmla="*/ 398347 h 398347"/>
                <a:gd name="connsiteX4" fmla="*/ 0 w 826169"/>
                <a:gd name="connsiteY4" fmla="*/ 0 h 39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169" h="398347">
                  <a:moveTo>
                    <a:pt x="0" y="0"/>
                  </a:moveTo>
                  <a:lnTo>
                    <a:pt x="826169" y="0"/>
                  </a:lnTo>
                  <a:lnTo>
                    <a:pt x="826169" y="398347"/>
                  </a:lnTo>
                  <a:lnTo>
                    <a:pt x="0" y="3983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0" rIns="25400" bIns="-1" numCol="1" spcCol="1270" anchor="ctr" anchorCtr="0">
              <a:noAutofit/>
            </a:bodyPr>
            <a:lstStyle/>
            <a:p>
              <a:pPr lvl="0" algn="r" defTabSz="444500">
                <a:lnSpc>
                  <a:spcPct val="90000"/>
                </a:lnSpc>
                <a:spcBef>
                  <a:spcPct val="0"/>
                </a:spcBef>
                <a:spcAft>
                  <a:spcPct val="35000"/>
                </a:spcAft>
              </a:pPr>
              <a:r>
                <a:rPr lang="zh-CN" altLang="en-US" sz="1000" kern="1200" dirty="0" smtClean="0">
                  <a:solidFill>
                    <a:schemeClr val="bg2"/>
                  </a:solidFill>
                </a:rPr>
                <a:t>流型嵌入</a:t>
              </a:r>
              <a:endParaRPr lang="zh-CN" altLang="en-US" sz="1000" kern="1200" dirty="0">
                <a:solidFill>
                  <a:schemeClr val="bg2"/>
                </a:solidFill>
              </a:endParaRPr>
            </a:p>
          </p:txBody>
        </p:sp>
        <p:sp>
          <p:nvSpPr>
            <p:cNvPr id="51" name="矩形 50"/>
            <p:cNvSpPr/>
            <p:nvPr/>
          </p:nvSpPr>
          <p:spPr>
            <a:xfrm rot="17700000">
              <a:off x="8374032" y="560913"/>
              <a:ext cx="826169" cy="39834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sp>
        <p:nvSpPr>
          <p:cNvPr id="6" name="Title 1"/>
          <p:cNvSpPr>
            <a:spLocks noGrp="1"/>
          </p:cNvSpPr>
          <p:nvPr>
            <p:ph type="title"/>
          </p:nvPr>
        </p:nvSpPr>
        <p:spPr>
          <a:xfrm>
            <a:off x="457200" y="2276872"/>
            <a:ext cx="8229600" cy="1600200"/>
          </a:xfrm>
        </p:spPr>
        <p:txBody>
          <a:bodyPr anchor="t"/>
          <a:lstStyle/>
          <a:p>
            <a:r>
              <a:rPr lang="zh-CN" altLang="en-US" dirty="0" smtClean="0"/>
              <a:t>单击此处编辑母版标题样式</a:t>
            </a:r>
            <a:endParaRPr lang="en-US" dirty="0"/>
          </a:p>
        </p:txBody>
      </p:sp>
    </p:spTree>
    <p:extLst>
      <p:ext uri="{BB962C8B-B14F-4D97-AF65-F5344CB8AC3E}">
        <p14:creationId xmlns:p14="http://schemas.microsoft.com/office/powerpoint/2010/main" val="9788258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C5FCB3C-1154-43F0-AAAA-3D5960A7A6CD}" type="datetime1">
              <a:rPr lang="zh-CN" altLang="en-US" smtClean="0"/>
              <a:t>2015/5/12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1212582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529AB5C-19D5-4913-887C-4CFB201A457E}" type="datetime1">
              <a:rPr lang="zh-CN" altLang="en-US" smtClean="0"/>
              <a:t>2015/5/12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D898C6-ECB1-4384-8D00-EB908AD33A29}" type="slidenum">
              <a:rPr lang="zh-CN" altLang="en-US" smtClean="0"/>
              <a:pPr/>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410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64ADEC5-BAFC-4AC0-8462-0D671AE21BCE}" type="datetime1">
              <a:rPr lang="zh-CN" altLang="en-US" smtClean="0"/>
              <a:t>2015/5/12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7151108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FFE3A72-4645-45F2-8559-C892C10E59D1}" type="datetime1">
              <a:rPr lang="zh-CN" altLang="en-US" smtClean="0"/>
              <a:t>2015/5/12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20648300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60400FF-4432-4A07-BC41-0BBF02C4B763}" type="datetime1">
              <a:rPr lang="zh-CN" altLang="en-US" smtClean="0"/>
              <a:t>2015/5/12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537101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0DCD7-95BA-44EF-B27B-93C68B78FB22}" type="datetime1">
              <a:rPr lang="zh-CN" altLang="en-US" smtClean="0"/>
              <a:t>2015/5/12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868461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4C691B-2722-46FB-A50B-180DFFDF83D7}" type="datetime1">
              <a:rPr lang="zh-CN" altLang="en-US" smtClean="0"/>
              <a:t>2015/5/12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14806364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D248A0-C1A0-42DB-B43F-D28B5016533C}" type="datetime1">
              <a:rPr lang="zh-CN" altLang="en-US" smtClean="0"/>
              <a:t>2015/5/12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D898C6-ECB1-4384-8D00-EB908AD33A29}" type="slidenum">
              <a:rPr lang="zh-CN" altLang="en-US" smtClean="0"/>
              <a:t>‹#›</a:t>
            </a:fld>
            <a:r>
              <a:rPr lang="en-US" altLang="zh-CN" smtClean="0"/>
              <a:t>/35</a:t>
            </a:r>
            <a:endParaRPr lang="zh-CN" alt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7402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DCFF075-8C81-4683-A683-46B692FA080A}" type="datetime1">
              <a:rPr lang="zh-CN" altLang="en-US" smtClean="0"/>
              <a:t>2015/5/12</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CD898C6-ECB1-4384-8D00-EB908AD33A29}" type="slidenum">
              <a:rPr lang="zh-CN" altLang="en-US" smtClean="0"/>
              <a:pPr/>
              <a:t>‹#›</a:t>
            </a:fld>
            <a:r>
              <a:rPr lang="en-US" altLang="zh-CN" smtClean="0"/>
              <a:t>/35</a:t>
            </a:r>
            <a:endParaRPr lang="zh-CN" alt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92087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99" r:id="rId1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Visio___2.vsdx"/></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609601"/>
            <a:ext cx="7772400" cy="3755503"/>
          </a:xfrm>
        </p:spPr>
        <p:txBody>
          <a:bodyPr>
            <a:normAutofit fontScale="90000"/>
          </a:bodyPr>
          <a:lstStyle/>
          <a:p>
            <a:pPr algn="ctr"/>
            <a:r>
              <a:rPr lang="zh-CN" altLang="en-US" sz="5400" b="1" dirty="0" smtClean="0">
                <a:solidFill>
                  <a:schemeClr val="tx1"/>
                </a:solidFill>
                <a:latin typeface="+mj-ea"/>
              </a:rPr>
              <a:t>基于链接和页面内容的主题爬虫算法的研究与应用</a:t>
            </a:r>
            <a:r>
              <a:rPr lang="en-US" altLang="zh-CN" sz="5400" b="1" dirty="0" smtClean="0">
                <a:solidFill>
                  <a:schemeClr val="tx1"/>
                </a:solidFill>
              </a:rPr>
              <a:t/>
            </a:r>
            <a:br>
              <a:rPr lang="en-US" altLang="zh-CN" sz="5400" b="1" dirty="0" smtClean="0">
                <a:solidFill>
                  <a:schemeClr val="tx1"/>
                </a:solidFill>
              </a:rPr>
            </a:br>
            <a:r>
              <a:rPr lang="en-US" altLang="zh-CN" sz="5400" b="1" dirty="0" smtClean="0">
                <a:solidFill>
                  <a:schemeClr val="tx1"/>
                </a:solidFill>
              </a:rPr>
              <a:t/>
            </a:r>
            <a:br>
              <a:rPr lang="en-US" altLang="zh-CN" sz="5400" b="1" dirty="0" smtClean="0">
                <a:solidFill>
                  <a:schemeClr val="tx1"/>
                </a:solidFill>
              </a:rPr>
            </a:br>
            <a:r>
              <a:rPr lang="en-US" altLang="zh-CN" sz="3600" b="1" dirty="0" smtClean="0">
                <a:solidFill>
                  <a:schemeClr val="tx1"/>
                </a:solidFill>
                <a:latin typeface="+mj-lt"/>
              </a:rPr>
              <a:t>Research </a:t>
            </a:r>
            <a:r>
              <a:rPr lang="en-US" altLang="zh-CN" sz="3600" b="1" dirty="0">
                <a:solidFill>
                  <a:schemeClr val="tx1"/>
                </a:solidFill>
                <a:latin typeface="+mj-lt"/>
              </a:rPr>
              <a:t>and Application of the focused crawler based on links and </a:t>
            </a:r>
            <a:r>
              <a:rPr lang="en-US" altLang="zh-CN" sz="3600" b="1" dirty="0" smtClean="0">
                <a:solidFill>
                  <a:schemeClr val="tx1"/>
                </a:solidFill>
                <a:latin typeface="+mj-lt"/>
              </a:rPr>
              <a:t>page content of the web</a:t>
            </a:r>
            <a:endParaRPr lang="zh-CN" altLang="en-US" sz="7200" b="1" dirty="0">
              <a:solidFill>
                <a:schemeClr val="tx1"/>
              </a:solidFill>
              <a:latin typeface="+mj-lt"/>
            </a:endParaRPr>
          </a:p>
        </p:txBody>
      </p:sp>
      <p:sp>
        <p:nvSpPr>
          <p:cNvPr id="3" name="副标题 2"/>
          <p:cNvSpPr>
            <a:spLocks noGrp="1"/>
          </p:cNvSpPr>
          <p:nvPr>
            <p:ph type="subTitle" idx="1"/>
          </p:nvPr>
        </p:nvSpPr>
        <p:spPr>
          <a:xfrm>
            <a:off x="1371600" y="4653136"/>
            <a:ext cx="6400800" cy="1519064"/>
          </a:xfrm>
        </p:spPr>
        <p:txBody>
          <a:bodyPr>
            <a:normAutofit fontScale="77500" lnSpcReduction="20000"/>
          </a:bodyPr>
          <a:lstStyle/>
          <a:p>
            <a:pPr algn="ctr"/>
            <a:r>
              <a:rPr lang="zh-CN" altLang="en-US" sz="2900" dirty="0" smtClean="0">
                <a:solidFill>
                  <a:schemeClr val="tx2"/>
                </a:solidFill>
              </a:rPr>
              <a:t>硕士研究生毕业论文答辩</a:t>
            </a:r>
            <a:endParaRPr lang="en-US" altLang="zh-CN" sz="2900" dirty="0" smtClean="0">
              <a:solidFill>
                <a:schemeClr val="tx2"/>
              </a:solidFill>
            </a:endParaRPr>
          </a:p>
          <a:p>
            <a:pPr algn="ctr"/>
            <a:endParaRPr lang="en-US" altLang="zh-CN" sz="2900" dirty="0" smtClean="0">
              <a:solidFill>
                <a:schemeClr val="tx2"/>
              </a:solidFill>
            </a:endParaRPr>
          </a:p>
          <a:p>
            <a:pPr algn="ctr"/>
            <a:r>
              <a:rPr lang="en-US" altLang="zh-CN" sz="2900" b="1" dirty="0" smtClean="0">
                <a:solidFill>
                  <a:schemeClr val="tx2"/>
                </a:solidFill>
              </a:rPr>
              <a:t>2012223040119</a:t>
            </a:r>
            <a:endParaRPr lang="en-US" altLang="zh-CN" b="1" dirty="0">
              <a:solidFill>
                <a:schemeClr val="tx2"/>
              </a:solidFill>
            </a:endParaRPr>
          </a:p>
          <a:p>
            <a:pPr algn="ctr"/>
            <a:endParaRPr lang="en-US" altLang="zh-CN" dirty="0" smtClean="0"/>
          </a:p>
          <a:p>
            <a:pPr algn="ctr"/>
            <a:r>
              <a:rPr lang="en-US" altLang="zh-CN" dirty="0" smtClean="0"/>
              <a:t>2013</a:t>
            </a:r>
            <a:r>
              <a:rPr lang="zh-CN" altLang="en-US" dirty="0" smtClean="0"/>
              <a:t>年</a:t>
            </a:r>
            <a:r>
              <a:rPr lang="en-US" altLang="zh-CN" dirty="0" smtClean="0"/>
              <a:t>5</a:t>
            </a:r>
            <a:r>
              <a:rPr lang="zh-CN" altLang="en-US" dirty="0" smtClean="0"/>
              <a:t>月</a:t>
            </a:r>
            <a:r>
              <a:rPr lang="en-US" altLang="zh-CN" dirty="0" smtClean="0"/>
              <a:t>15</a:t>
            </a:r>
            <a:r>
              <a:rPr lang="zh-CN" altLang="en-US" dirty="0" smtClean="0"/>
              <a:t>日</a:t>
            </a:r>
            <a:endParaRPr lang="en-US" altLang="zh-CN" dirty="0" smtClean="0"/>
          </a:p>
          <a:p>
            <a:pPr algn="ctr"/>
            <a:r>
              <a:rPr lang="zh-CN" altLang="en-US" dirty="0" smtClean="0"/>
              <a:t>四川大学计算机学院</a:t>
            </a:r>
            <a:endParaRPr lang="en-US" altLang="zh-CN" dirty="0" smtClean="0"/>
          </a:p>
        </p:txBody>
      </p:sp>
    </p:spTree>
    <p:extLst>
      <p:ext uri="{BB962C8B-B14F-4D97-AF65-F5344CB8AC3E}">
        <p14:creationId xmlns:p14="http://schemas.microsoft.com/office/powerpoint/2010/main" val="8365124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基于关键词位置的页面主题相关度计算</a:t>
            </a:r>
            <a:r>
              <a:rPr lang="zh-CN" altLang="en-US" dirty="0" smtClean="0"/>
              <a:t>算法续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73251" y="2114496"/>
                <a:ext cx="7290055" cy="422920"/>
              </a:xfrm>
            </p:spPr>
            <p:txBody>
              <a:bodyPr/>
              <a:lstStyle/>
              <a:p>
                <a:r>
                  <a:rPr lang="zh-CN" altLang="zh-CN" dirty="0" smtClean="0"/>
                  <a:t>假设主题关键词出现在网页</a:t>
                </a:r>
                <a:r>
                  <a:rPr lang="en-US" altLang="zh-CN" dirty="0"/>
                  <a:t>keywords</a:t>
                </a:r>
                <a:r>
                  <a:rPr lang="zh-CN" altLang="zh-CN" dirty="0"/>
                  <a:t>标签中的权值为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𝑘</m:t>
                        </m:r>
                      </m:sub>
                    </m:sSub>
                    <m:r>
                      <a:rPr lang="zh-CN" altLang="en-US"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73251" y="2114496"/>
                <a:ext cx="7290055" cy="422920"/>
              </a:xfrm>
              <a:blipFill rotWithShape="0">
                <a:blip r:embed="rId2"/>
                <a:stretch>
                  <a:fillRect l="-251" t="-15942" b="-144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1CD898C6-ECB1-4384-8D00-EB908AD33A29}" type="slidenum">
              <a:rPr lang="zh-CN" altLang="en-US" smtClean="0"/>
              <a:t>10</a:t>
            </a:fld>
            <a:r>
              <a:rPr lang="en-US" altLang="zh-CN" smtClean="0"/>
              <a:t>/35</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539552" y="2608700"/>
                <a:ext cx="3959424" cy="369332"/>
              </a:xfrm>
              <a:prstGeom prst="rect">
                <a:avLst/>
              </a:prstGeom>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𝛽</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𝐵</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39552" y="2608700"/>
                <a:ext cx="3959424" cy="369332"/>
              </a:xfrm>
              <a:prstGeom prst="rect">
                <a:avLst/>
              </a:prstGeom>
              <a:blipFill rotWithShape="0">
                <a:blip r:embed="rId3"/>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32778" y="2964533"/>
                <a:ext cx="6900247" cy="811761"/>
              </a:xfrm>
              <a:prstGeom prst="rect">
                <a:avLst/>
              </a:prstGeom>
            </p:spPr>
            <p:txBody>
              <a:bodyPr wrap="square">
                <a:spAutoFit/>
              </a:bodyPr>
              <a:lstStyle/>
              <a:p>
                <a:pPr algn="ctr" latinLnBrk="1">
                  <a:spcAft>
                    <a:spcPts val="0"/>
                  </a:spcAft>
                </a:pPr>
                <a14:m>
                  <m:oMathPara xmlns:m="http://schemas.openxmlformats.org/officeDocument/2006/math">
                    <m:oMathParaPr>
                      <m:jc m:val="left"/>
                    </m:oMathParaPr>
                    <m:oMath xmlns:m="http://schemas.openxmlformats.org/officeDocument/2006/math">
                      <m:sSub>
                        <m:sSubPr>
                          <m:ctrlPr>
                            <a:rPr lang="zh-CN" altLang="zh-CN" i="1" kern="100">
                              <a:latin typeface="Cambria Math" panose="02040503050406030204" pitchFamily="18" charset="0"/>
                              <a:cs typeface="Times New Roman" panose="02020603050405020304" pitchFamily="18" charset="0"/>
                            </a:rPr>
                          </m:ctrlPr>
                        </m:sSubPr>
                        <m:e>
                          <m:r>
                            <a:rPr lang="en-US" altLang="zh-CN" kern="100">
                              <a:latin typeface="Cambria Math" panose="02040503050406030204" pitchFamily="18" charset="0"/>
                              <a:cs typeface="Times New Roman" panose="02020603050405020304" pitchFamily="18" charset="0"/>
                            </a:rPr>
                            <m:t>𝐵</m:t>
                          </m:r>
                        </m:e>
                        <m:sub>
                          <m:r>
                            <a:rPr lang="en-US" altLang="zh-CN"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d>
                        <m:dPr>
                          <m:begChr m:val="{"/>
                          <m:endChr m:val=""/>
                          <m:ctrlPr>
                            <a:rPr lang="zh-CN" altLang="zh-CN" i="1" kern="100">
                              <a:latin typeface="Cambria Math" panose="02040503050406030204" pitchFamily="18" charset="0"/>
                              <a:cs typeface="Times New Roman" panose="02020603050405020304" pitchFamily="18" charset="0"/>
                            </a:rPr>
                          </m:ctrlPr>
                        </m:dPr>
                        <m:e>
                          <m:eqArr>
                            <m:eqArrPr>
                              <m:ctrlPr>
                                <a:rPr lang="zh-CN" altLang="zh-CN" i="1" kern="100">
                                  <a:latin typeface="Cambria Math" panose="02040503050406030204" pitchFamily="18" charset="0"/>
                                  <a:cs typeface="Times New Roman" panose="02020603050405020304" pitchFamily="18" charset="0"/>
                                </a:rPr>
                              </m:ctrlPr>
                            </m:eqArrPr>
                            <m:e>
                              <m:r>
                                <m:rPr>
                                  <m:nor/>
                                </m:rPr>
                                <a:rPr lang="en-US" altLang="zh-CN" kern="100">
                                  <a:latin typeface="+mn-ea"/>
                                  <a:cs typeface="Times New Roman" panose="02020603050405020304" pitchFamily="18" charset="0"/>
                                </a:rPr>
                                <m:t>0</m:t>
                              </m:r>
                              <m:r>
                                <a:rPr lang="zh-CN" altLang="zh-CN" kern="100">
                                  <a:latin typeface="Cambria Math" panose="02040503050406030204" pitchFamily="18" charset="0"/>
                                  <a:cs typeface="Times New Roman" panose="02020603050405020304" pitchFamily="18" charset="0"/>
                                </a:rPr>
                                <m:t>，</m:t>
                              </m:r>
                              <m:d>
                                <m:dPr>
                                  <m:ctrlPr>
                                    <a:rPr lang="zh-CN" altLang="zh-CN" i="1" kern="100">
                                      <a:latin typeface="Cambria Math" panose="02040503050406030204" pitchFamily="18" charset="0"/>
                                      <a:cs typeface="Times New Roman" panose="02020603050405020304" pitchFamily="18" charset="0"/>
                                    </a:rPr>
                                  </m:ctrlPr>
                                </m:dPr>
                                <m:e>
                                  <m:r>
                                    <a:rPr lang="zh-CN" altLang="zh-CN" kern="100">
                                      <a:latin typeface="Cambria Math" panose="02040503050406030204" pitchFamily="18" charset="0"/>
                                      <a:cs typeface="Times New Roman" panose="02020603050405020304" pitchFamily="18" charset="0"/>
                                    </a:rPr>
                                    <m:t>关键词未出现在网页的</m:t>
                                  </m:r>
                                  <m:r>
                                    <m:rPr>
                                      <m:sty m:val="p"/>
                                    </m:rPr>
                                    <a:rPr lang="en-US" altLang="zh-CN" kern="100">
                                      <a:latin typeface="Cambria Math" panose="02040503050406030204" pitchFamily="18" charset="0"/>
                                      <a:cs typeface="Times New Roman" panose="02020603050405020304" pitchFamily="18" charset="0"/>
                                    </a:rPr>
                                    <m:t>keywords</m:t>
                                  </m:r>
                                  <m:r>
                                    <a:rPr lang="zh-CN" altLang="zh-CN" kern="100">
                                      <a:latin typeface="Cambria Math" panose="02040503050406030204" pitchFamily="18" charset="0"/>
                                      <a:cs typeface="Times New Roman" panose="02020603050405020304" pitchFamily="18" charset="0"/>
                                    </a:rPr>
                                    <m:t>标签中</m:t>
                                  </m:r>
                                </m:e>
                              </m:d>
                              <m:r>
                                <a:rPr lang="en-US" altLang="zh-CN" kern="100">
                                  <a:latin typeface="Cambria Math" panose="02040503050406030204" pitchFamily="18" charset="0"/>
                                  <a:cs typeface="Times New Roman" panose="02020603050405020304" pitchFamily="18" charset="0"/>
                                </a:rPr>
                                <m:t>                </m:t>
                              </m:r>
                            </m:e>
                            <m:e>
                              <m:r>
                                <a:rPr lang="en-US" altLang="zh-CN" kern="100">
                                  <a:latin typeface="Cambria Math" panose="02040503050406030204" pitchFamily="18" charset="0"/>
                                  <a:cs typeface="Times New Roman" panose="02020603050405020304" pitchFamily="18" charset="0"/>
                                </a:rPr>
                                <m:t>1</m:t>
                              </m:r>
                              <m:r>
                                <a:rPr lang="zh-CN" altLang="zh-CN" kern="100">
                                  <a:latin typeface="Cambria Math" panose="02040503050406030204" pitchFamily="18" charset="0"/>
                                  <a:cs typeface="Times New Roman" panose="02020603050405020304" pitchFamily="18" charset="0"/>
                                </a:rPr>
                                <m:t>，</m:t>
                              </m:r>
                              <m:d>
                                <m:dPr>
                                  <m:ctrlPr>
                                    <a:rPr lang="zh-CN" altLang="zh-CN" i="1" kern="100">
                                      <a:latin typeface="Cambria Math" panose="02040503050406030204" pitchFamily="18" charset="0"/>
                                      <a:cs typeface="Times New Roman" panose="02020603050405020304" pitchFamily="18" charset="0"/>
                                    </a:rPr>
                                  </m:ctrlPr>
                                </m:dPr>
                                <m:e>
                                  <m:r>
                                    <a:rPr lang="zh-CN" altLang="zh-CN" kern="100">
                                      <a:latin typeface="Cambria Math" panose="02040503050406030204" pitchFamily="18" charset="0"/>
                                      <a:cs typeface="Times New Roman" panose="02020603050405020304" pitchFamily="18" charset="0"/>
                                    </a:rPr>
                                    <m:t>关键词出现在网页的</m:t>
                                  </m:r>
                                  <m:r>
                                    <m:rPr>
                                      <m:sty m:val="p"/>
                                    </m:rPr>
                                    <a:rPr lang="en-US" altLang="zh-CN" kern="100">
                                      <a:latin typeface="Cambria Math" panose="02040503050406030204" pitchFamily="18" charset="0"/>
                                      <a:cs typeface="Times New Roman" panose="02020603050405020304" pitchFamily="18" charset="0"/>
                                    </a:rPr>
                                    <m:t>keywords</m:t>
                                  </m:r>
                                  <m:r>
                                    <a:rPr lang="zh-CN" altLang="zh-CN" kern="100">
                                      <a:latin typeface="Cambria Math" panose="02040503050406030204" pitchFamily="18" charset="0"/>
                                      <a:cs typeface="Times New Roman" panose="02020603050405020304" pitchFamily="18" charset="0"/>
                                    </a:rPr>
                                    <m:t>标签中</m:t>
                                  </m:r>
                                </m:e>
                              </m:d>
                              <m:r>
                                <a:rPr lang="en-US" altLang="zh-CN" kern="100">
                                  <a:latin typeface="Cambria Math" panose="02040503050406030204" pitchFamily="18" charset="0"/>
                                  <a:cs typeface="Times New Roman" panose="02020603050405020304" pitchFamily="18" charset="0"/>
                                </a:rPr>
                                <m:t>                    </m:t>
                              </m:r>
                            </m:e>
                          </m:eqArr>
                        </m:e>
                      </m:d>
                    </m:oMath>
                  </m:oMathPara>
                </a14:m>
                <a:endParaRPr lang="zh-CN" altLang="zh-CN" kern="100" dirty="0">
                  <a:latin typeface="+mn-ea"/>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532778" y="2964533"/>
                <a:ext cx="6900247" cy="81176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87761" y="3846855"/>
                <a:ext cx="7932164" cy="646331"/>
              </a:xfrm>
              <a:prstGeom prst="rect">
                <a:avLst/>
              </a:prstGeom>
            </p:spPr>
            <p:txBody>
              <a:bodyPr wrap="square">
                <a:spAutoFit/>
              </a:bodyPr>
              <a:lstStyle/>
              <a:p>
                <a:r>
                  <a:rPr lang="zh-CN" altLang="zh-CN" kern="100" dirty="0" smtClean="0">
                    <a:latin typeface="+mn-ea"/>
                    <a:cs typeface="Times New Roman" panose="02020603050405020304" pitchFamily="18" charset="0"/>
                  </a:rPr>
                  <a:t>页面的主题相关</a:t>
                </a:r>
                <a:r>
                  <a:rPr lang="zh-CN" altLang="zh-CN" kern="100" dirty="0">
                    <a:latin typeface="+mn-ea"/>
                    <a:cs typeface="Times New Roman" panose="02020603050405020304" pitchFamily="18" charset="0"/>
                  </a:rPr>
                  <a:t>度</a:t>
                </a:r>
                <a:r>
                  <a:rPr lang="zh-CN" altLang="en-US" kern="100" dirty="0" smtClean="0">
                    <a:latin typeface="+mn-ea"/>
                    <a:cs typeface="Times New Roman" panose="02020603050405020304" pitchFamily="18" charset="0"/>
                  </a:rPr>
                  <a:t>为</a:t>
                </a:r>
                <a14:m>
                  <m:oMath xmlns:m="http://schemas.openxmlformats.org/officeDocument/2006/math">
                    <m:r>
                      <a:rPr lang="zh-CN" altLang="en-US" kern="100" smtClean="0">
                        <a:solidFill>
                          <a:schemeClr val="accent2"/>
                        </a:solidFill>
                        <a:latin typeface="Cambria Math" panose="02040503050406030204" pitchFamily="18" charset="0"/>
                        <a:cs typeface="Times New Roman" panose="02020603050405020304" pitchFamily="18" charset="0"/>
                      </a:rPr>
                      <m:t>𝒔𝒊𝒎</m:t>
                    </m:r>
                    <m:r>
                      <a:rPr lang="zh-CN" altLang="en-US" kern="100">
                        <a:latin typeface="Cambria Math" panose="02040503050406030204" pitchFamily="18" charset="0"/>
                        <a:cs typeface="Times New Roman" panose="02020603050405020304" pitchFamily="18" charset="0"/>
                      </a:rPr>
                      <m:t>为</m:t>
                    </m:r>
                  </m:oMath>
                </a14:m>
                <a:r>
                  <a:rPr lang="zh-CN" altLang="zh-CN" b="1" kern="100" dirty="0" smtClean="0">
                    <a:solidFill>
                      <a:srgbClr val="FF0000"/>
                    </a:solidFill>
                    <a:latin typeface="+mn-ea"/>
                    <a:cs typeface="Times New Roman" panose="02020603050405020304" pitchFamily="18" charset="0"/>
                  </a:rPr>
                  <a:t>主题</a:t>
                </a:r>
                <a:r>
                  <a:rPr lang="zh-CN" altLang="zh-CN" b="1" kern="100" dirty="0">
                    <a:solidFill>
                      <a:srgbClr val="FF0000"/>
                    </a:solidFill>
                    <a:latin typeface="+mn-ea"/>
                    <a:cs typeface="Times New Roman" panose="02020603050405020304" pitchFamily="18" charset="0"/>
                  </a:rPr>
                  <a:t>关键词出现在页面标题、页面关键词和页面锚文本的各项权值之和</a:t>
                </a:r>
                <a:r>
                  <a:rPr lang="zh-CN" altLang="en-US" i="1" dirty="0" smtClean="0">
                    <a:latin typeface="Times New Roman" panose="02020603050405020304" pitchFamily="18" charset="0"/>
                    <a:ea typeface="宋体" panose="02010600030101010101" pitchFamily="2" charset="-122"/>
                  </a:rPr>
                  <a:t>：</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87761" y="3846855"/>
                <a:ext cx="7932164" cy="646331"/>
              </a:xfrm>
              <a:prstGeom prst="rect">
                <a:avLst/>
              </a:prstGeom>
              <a:blipFill rotWithShape="0">
                <a:blip r:embed="rId5"/>
                <a:stretch>
                  <a:fillRect l="-692" t="-3774" r="-615"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115616" y="4663529"/>
                <a:ext cx="5336938" cy="525272"/>
              </a:xfrm>
              <a:prstGeom prst="rect">
                <a:avLst/>
              </a:prstGeom>
            </p:spPr>
            <p:txBody>
              <a:bodyPr wrap="square">
                <a:spAutoFit/>
              </a:bodyPr>
              <a:lstStyle/>
              <a:p>
                <a:pPr algn="ctr"/>
                <a14:m>
                  <m:oMath xmlns:m="http://schemas.openxmlformats.org/officeDocument/2006/math">
                    <m:r>
                      <a:rPr lang="zh-CN" altLang="en-US" i="1">
                        <a:latin typeface="Cambria Math" panose="02040503050406030204" pitchFamily="18" charset="0"/>
                      </a:rPr>
                      <m:t>𝑠𝑖𝑚</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𝑙</m:t>
                        </m:r>
                      </m:sub>
                    </m:sSub>
                    <m:r>
                      <a:rPr lang="zh-CN" altLang="en-US" i="0">
                        <a:latin typeface="Cambria Math" panose="02040503050406030204" pitchFamily="18" charset="0"/>
                      </a:rPr>
                      <m:t> </m:t>
                    </m:r>
                  </m:oMath>
                </a14:m>
                <a:r>
                  <a:rPr lang="en-US" altLang="zh-CN" dirty="0" smtClean="0"/>
                  <a:t>=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m:t>
                            </m:r>
                          </m:sub>
                        </m:sSub>
                      </m:den>
                    </m:f>
                    <m:r>
                      <a:rPr lang="en-US" altLang="zh-CN" i="1">
                        <a:latin typeface="Cambria Math" panose="02040503050406030204" pitchFamily="18" charset="0"/>
                      </a:rPr>
                      <m:t>+ </m:t>
                    </m:r>
                    <m:r>
                      <a:rPr lang="en-US" altLang="zh-CN" i="1">
                        <a:latin typeface="Cambria Math" panose="02040503050406030204" pitchFamily="18" charset="0"/>
                      </a:rPr>
                      <m:t>𝛽</m:t>
                    </m:r>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r>
                      <a:rPr lang="en-US" altLang="zh-CN" i="1">
                        <a:latin typeface="Cambria Math" panose="02040503050406030204" pitchFamily="18" charset="0"/>
                      </a:rPr>
                      <m:t>  +</m:t>
                    </m:r>
                    <m:r>
                      <a:rPr lang="en-US" altLang="zh-CN" i="1">
                        <a:latin typeface="Cambria Math" panose="02040503050406030204" pitchFamily="18" charset="0"/>
                      </a:rPr>
                      <m:t>𝛼</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𝑙</m:t>
                            </m:r>
                          </m:sub>
                        </m:sSub>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sub>
                        </m:sSub>
                      </m:den>
                    </m:f>
                    <m:r>
                      <a:rPr lang="en-US" altLang="zh-CN" i="1">
                        <a:latin typeface="Cambria Math" panose="02040503050406030204" pitchFamily="18" charset="0"/>
                      </a:rPr>
                      <m:t> </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115616" y="4663529"/>
                <a:ext cx="5336938" cy="525272"/>
              </a:xfrm>
              <a:prstGeom prst="rect">
                <a:avLst/>
              </a:prstGeom>
              <a:blipFill rotWithShape="0">
                <a:blip r:embed="rId6"/>
                <a:stretch>
                  <a:fillRect b="-1163"/>
                </a:stretch>
              </a:blipFill>
            </p:spPr>
            <p:txBody>
              <a:bodyPr/>
              <a:lstStyle/>
              <a:p>
                <a:r>
                  <a:rPr lang="zh-CN" altLang="en-US">
                    <a:noFill/>
                  </a:rPr>
                  <a:t> </a:t>
                </a:r>
              </a:p>
            </p:txBody>
          </p:sp>
        </mc:Fallback>
      </mc:AlternateContent>
      <p:sp>
        <p:nvSpPr>
          <p:cNvPr id="12" name="矩形 11"/>
          <p:cNvSpPr/>
          <p:nvPr/>
        </p:nvSpPr>
        <p:spPr>
          <a:xfrm>
            <a:off x="636206" y="4615827"/>
            <a:ext cx="5558986" cy="62981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线形标注 1(带边框和强调线) 13"/>
              <p:cNvSpPr/>
              <p:nvPr/>
            </p:nvSpPr>
            <p:spPr>
              <a:xfrm>
                <a:off x="470444" y="5884417"/>
                <a:ext cx="1797300" cy="612648"/>
              </a:xfrm>
              <a:prstGeom prst="accentBorderCallout1">
                <a:avLst>
                  <a:gd name="adj1" fmla="val 40072"/>
                  <a:gd name="adj2" fmla="val 111904"/>
                  <a:gd name="adj3" fmla="val -105754"/>
                  <a:gd name="adj4" fmla="val 1512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0~1+</a:t>
                </a:r>
                <a:r>
                  <a:rPr lang="en-US" altLang="zh-CN" dirty="0"/>
                  <a:t> </a:t>
                </a:r>
                <a14:m>
                  <m:oMath xmlns:m="http://schemas.openxmlformats.org/officeDocument/2006/math">
                    <m:r>
                      <a:rPr lang="en-US" altLang="zh-CN" i="1">
                        <a:latin typeface="Cambria Math" panose="02040503050406030204" pitchFamily="18" charset="0"/>
                      </a:rPr>
                      <m:t>𝛼</m:t>
                    </m:r>
                  </m:oMath>
                </a14:m>
                <a:r>
                  <a:rPr lang="en-US" altLang="zh-CN" dirty="0" smtClean="0"/>
                  <a:t>+</a:t>
                </a:r>
                <a:r>
                  <a:rPr lang="en-US" altLang="zh-CN" dirty="0"/>
                  <a:t> </a:t>
                </a:r>
                <a14:m>
                  <m:oMath xmlns:m="http://schemas.openxmlformats.org/officeDocument/2006/math">
                    <m:r>
                      <a:rPr lang="en-US" altLang="zh-CN" i="1">
                        <a:latin typeface="Cambria Math" panose="02040503050406030204" pitchFamily="18" charset="0"/>
                      </a:rPr>
                      <m:t>𝛽</m:t>
                    </m:r>
                  </m:oMath>
                </a14:m>
                <a:r>
                  <a:rPr lang="zh-CN" altLang="en-US" dirty="0" smtClean="0"/>
                  <a:t>之间</a:t>
                </a:r>
                <a:endParaRPr lang="zh-CN" altLang="en-US" dirty="0"/>
              </a:p>
            </p:txBody>
          </p:sp>
        </mc:Choice>
        <mc:Fallback xmlns="">
          <p:sp>
            <p:nvSpPr>
              <p:cNvPr id="14" name="线形标注 1(带边框和强调线) 13"/>
              <p:cNvSpPr>
                <a:spLocks noRot="1" noChangeAspect="1" noMove="1" noResize="1" noEditPoints="1" noAdjustHandles="1" noChangeArrowheads="1" noChangeShapeType="1" noTextEdit="1"/>
              </p:cNvSpPr>
              <p:nvPr/>
            </p:nvSpPr>
            <p:spPr>
              <a:xfrm>
                <a:off x="470444" y="5884417"/>
                <a:ext cx="1797300" cy="612648"/>
              </a:xfrm>
              <a:prstGeom prst="accentBorderCallout1">
                <a:avLst>
                  <a:gd name="adj1" fmla="val 40072"/>
                  <a:gd name="adj2" fmla="val 111904"/>
                  <a:gd name="adj3" fmla="val -105754"/>
                  <a:gd name="adj4" fmla="val 151223"/>
                </a:avLst>
              </a:prstGeom>
              <a:blipFill rotWithShape="0">
                <a:blip r:embed="rId7"/>
                <a:stretch>
                  <a:fillRect l="-1111"/>
                </a:stretch>
              </a:blipFill>
            </p:spPr>
            <p:txBody>
              <a:bodyPr/>
              <a:lstStyle/>
              <a:p>
                <a:r>
                  <a:rPr lang="zh-CN" altLang="en-US">
                    <a:noFill/>
                  </a:rPr>
                  <a:t> </a:t>
                </a:r>
              </a:p>
            </p:txBody>
          </p:sp>
        </mc:Fallback>
      </mc:AlternateContent>
      <p:sp>
        <p:nvSpPr>
          <p:cNvPr id="16" name="线形标注 1(带边框和强调线) 15"/>
          <p:cNvSpPr/>
          <p:nvPr/>
        </p:nvSpPr>
        <p:spPr>
          <a:xfrm>
            <a:off x="5292080" y="5858056"/>
            <a:ext cx="2560596" cy="612648"/>
          </a:xfrm>
          <a:prstGeom prst="accentBorderCallout1">
            <a:avLst>
              <a:gd name="adj1" fmla="val 18750"/>
              <a:gd name="adj2" fmla="val -8333"/>
              <a:gd name="adj3" fmla="val -97166"/>
              <a:gd name="adj4" fmla="val -41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连续值</a:t>
            </a:r>
            <a:endParaRPr lang="zh-CN" altLang="en-US" dirty="0"/>
          </a:p>
        </p:txBody>
      </p:sp>
    </p:spTree>
    <p:extLst>
      <p:ext uri="{BB962C8B-B14F-4D97-AF65-F5344CB8AC3E}">
        <p14:creationId xmlns:p14="http://schemas.microsoft.com/office/powerpoint/2010/main" val="1886455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算法伪代码</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11</a:t>
            </a:fld>
            <a:r>
              <a:rPr lang="en-US" altLang="zh-CN" smtClean="0"/>
              <a:t>/35</a:t>
            </a:r>
            <a:endParaRPr lang="zh-CN" altLang="en-US" dirty="0"/>
          </a:p>
        </p:txBody>
      </p:sp>
      <p:pic>
        <p:nvPicPr>
          <p:cNvPr id="5" name="图片 4"/>
          <p:cNvPicPr>
            <a:picLocks noChangeAspect="1"/>
          </p:cNvPicPr>
          <p:nvPr/>
        </p:nvPicPr>
        <p:blipFill>
          <a:blip r:embed="rId2"/>
          <a:stretch>
            <a:fillRect/>
          </a:stretch>
        </p:blipFill>
        <p:spPr>
          <a:xfrm>
            <a:off x="2123728" y="1772816"/>
            <a:ext cx="4464496" cy="4757021"/>
          </a:xfrm>
          <a:prstGeom prst="rect">
            <a:avLst/>
          </a:prstGeom>
        </p:spPr>
      </p:pic>
    </p:spTree>
    <p:extLst>
      <p:ext uri="{BB962C8B-B14F-4D97-AF65-F5344CB8AC3E}">
        <p14:creationId xmlns:p14="http://schemas.microsoft.com/office/powerpoint/2010/main" val="1351228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12</a:t>
            </a:fld>
            <a:r>
              <a:rPr lang="en-US" altLang="zh-CN" smtClean="0"/>
              <a:t>/35</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177103668"/>
              </p:ext>
            </p:extLst>
          </p:nvPr>
        </p:nvGraphicFramePr>
        <p:xfrm>
          <a:off x="621629" y="4223261"/>
          <a:ext cx="3791494" cy="22474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extLst>
              <p:ext uri="{D42A27DB-BD31-4B8C-83A1-F6EECF244321}">
                <p14:modId xmlns:p14="http://schemas.microsoft.com/office/powerpoint/2010/main" val="2988955434"/>
              </p:ext>
            </p:extLst>
          </p:nvPr>
        </p:nvGraphicFramePr>
        <p:xfrm>
          <a:off x="768096" y="1916832"/>
          <a:ext cx="3600400" cy="2382364"/>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p:cNvSpPr txBox="1"/>
          <p:nvPr/>
        </p:nvSpPr>
        <p:spPr>
          <a:xfrm>
            <a:off x="4812011" y="2084832"/>
            <a:ext cx="3644900" cy="3416320"/>
          </a:xfrm>
          <a:prstGeom prst="rect">
            <a:avLst/>
          </a:prstGeom>
          <a:noFill/>
        </p:spPr>
        <p:txBody>
          <a:bodyPr wrap="square" rtlCol="0">
            <a:spAutoFit/>
          </a:bodyPr>
          <a:lstStyle/>
          <a:p>
            <a:pPr marL="342900" indent="-342900">
              <a:lnSpc>
                <a:spcPct val="150000"/>
              </a:lnSpc>
              <a:buAutoNum type="arabicPeriod"/>
            </a:pPr>
            <a:r>
              <a:rPr lang="zh-CN" altLang="en-US" dirty="0"/>
              <a:t>基于关键词位置的</a:t>
            </a:r>
            <a:r>
              <a:rPr lang="en-US" altLang="zh-CN" dirty="0"/>
              <a:t>Fish Search</a:t>
            </a:r>
            <a:r>
              <a:rPr lang="zh-CN" altLang="en-US" dirty="0"/>
              <a:t>算法与</a:t>
            </a:r>
            <a:r>
              <a:rPr lang="en-US" altLang="zh-CN" dirty="0"/>
              <a:t>Fish Search</a:t>
            </a:r>
            <a:r>
              <a:rPr lang="zh-CN" altLang="en-US" dirty="0"/>
              <a:t>算法相比，能抓取更多主题相关的网页</a:t>
            </a:r>
            <a:r>
              <a:rPr lang="en-US" altLang="zh-CN" dirty="0"/>
              <a:t>,</a:t>
            </a:r>
            <a:r>
              <a:rPr lang="zh-CN" altLang="en-US" dirty="0"/>
              <a:t>具有更高的</a:t>
            </a:r>
            <a:r>
              <a:rPr lang="zh-CN" altLang="en-US" dirty="0" smtClean="0"/>
              <a:t>查准率。</a:t>
            </a:r>
            <a:endParaRPr lang="en-US" altLang="zh-CN" dirty="0" smtClean="0"/>
          </a:p>
          <a:p>
            <a:pPr marL="342900" indent="-342900">
              <a:lnSpc>
                <a:spcPct val="150000"/>
              </a:lnSpc>
              <a:buFontTx/>
              <a:buAutoNum type="arabicPeriod"/>
            </a:pPr>
            <a:r>
              <a:rPr lang="zh-CN" altLang="zh-CN" dirty="0"/>
              <a:t>基于关键词位置的页面主题相关度计算算法能够</a:t>
            </a:r>
            <a:r>
              <a:rPr lang="zh-CN" altLang="zh-CN" b="1" dirty="0">
                <a:solidFill>
                  <a:srgbClr val="FF0000"/>
                </a:solidFill>
              </a:rPr>
              <a:t>更加准确地计算页面的主题相关度，提高主题爬虫的查准率</a:t>
            </a:r>
            <a:r>
              <a:rPr lang="zh-CN" altLang="zh-CN" dirty="0"/>
              <a:t>。</a:t>
            </a:r>
            <a:endParaRPr lang="en-US" altLang="zh-CN" dirty="0" smtClean="0"/>
          </a:p>
        </p:txBody>
      </p:sp>
    </p:spTree>
    <p:extLst>
      <p:ext uri="{BB962C8B-B14F-4D97-AF65-F5344CB8AC3E}">
        <p14:creationId xmlns:p14="http://schemas.microsoft.com/office/powerpoint/2010/main" val="20600904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算法价值</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13</a:t>
            </a:fld>
            <a:r>
              <a:rPr lang="en-US" altLang="zh-CN" smtClean="0"/>
              <a:t>/35</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809511746"/>
              </p:ext>
            </p:extLst>
          </p:nvPr>
        </p:nvGraphicFramePr>
        <p:xfrm>
          <a:off x="768096" y="2373381"/>
          <a:ext cx="7290054" cy="1371248"/>
        </p:xfrm>
        <a:graphic>
          <a:graphicData uri="http://schemas.openxmlformats.org/drawingml/2006/table">
            <a:tbl>
              <a:tblPr firstRow="1" firstCol="1" bandRow="1">
                <a:tableStyleId>{0660B408-B3CF-4A94-85FC-2B1E0A45F4A2}</a:tableStyleId>
              </a:tblPr>
              <a:tblGrid>
                <a:gridCol w="2075712"/>
                <a:gridCol w="1728192"/>
                <a:gridCol w="1728192"/>
                <a:gridCol w="1757958"/>
              </a:tblGrid>
              <a:tr h="433258">
                <a:tc>
                  <a:txBody>
                    <a:bodyPr/>
                    <a:lstStyle/>
                    <a:p>
                      <a:pPr algn="ctr">
                        <a:lnSpc>
                          <a:spcPts val="2000"/>
                        </a:lnSpc>
                        <a:spcAft>
                          <a:spcPts val="0"/>
                        </a:spcAft>
                      </a:pPr>
                      <a:r>
                        <a:rPr lang="zh-CN" sz="1400" kern="0" dirty="0">
                          <a:effectLst/>
                        </a:rPr>
                        <a:t>算法</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400" kern="0" dirty="0">
                          <a:effectLst/>
                        </a:rPr>
                        <a:t>主题相关页面数</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400" kern="0" dirty="0">
                          <a:effectLst/>
                        </a:rPr>
                        <a:t>爬取时间（秒）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400" kern="0" dirty="0">
                          <a:effectLst/>
                        </a:rPr>
                        <a:t>算法价值</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29990">
                <a:tc>
                  <a:txBody>
                    <a:bodyPr/>
                    <a:lstStyle/>
                    <a:p>
                      <a:pPr algn="ctr">
                        <a:lnSpc>
                          <a:spcPts val="2000"/>
                        </a:lnSpc>
                        <a:spcAft>
                          <a:spcPts val="0"/>
                        </a:spcAft>
                      </a:pPr>
                      <a:r>
                        <a:rPr lang="en-US" sz="1400" kern="0">
                          <a:effectLst/>
                        </a:rPr>
                        <a:t>Fish Search</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a:effectLst/>
                        </a:rPr>
                        <a:t>399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a:effectLst/>
                        </a:rPr>
                        <a:t>1835.82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dirty="0">
                          <a:effectLst/>
                        </a:rPr>
                        <a:t>0.11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32896">
                <a:tc>
                  <a:txBody>
                    <a:bodyPr/>
                    <a:lstStyle/>
                    <a:p>
                      <a:pPr algn="ctr">
                        <a:lnSpc>
                          <a:spcPts val="2000"/>
                        </a:lnSpc>
                        <a:spcAft>
                          <a:spcPts val="0"/>
                        </a:spcAft>
                      </a:pPr>
                      <a:r>
                        <a:rPr lang="zh-CN" sz="1400" kern="0">
                          <a:effectLst/>
                        </a:rPr>
                        <a:t>基于关键词位置的</a:t>
                      </a:r>
                      <a:r>
                        <a:rPr lang="en-US" sz="1400" kern="0">
                          <a:effectLst/>
                        </a:rPr>
                        <a:t>Fish Search</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a:effectLst/>
                        </a:rPr>
                        <a:t>608</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dirty="0">
                          <a:effectLst/>
                        </a:rPr>
                        <a:t>3584.03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400" kern="0" dirty="0">
                          <a:effectLst/>
                        </a:rPr>
                        <a:t>0.33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6" name="文本框 5"/>
          <p:cNvSpPr txBox="1"/>
          <p:nvPr/>
        </p:nvSpPr>
        <p:spPr>
          <a:xfrm>
            <a:off x="683568" y="4077072"/>
            <a:ext cx="7200800" cy="1754326"/>
          </a:xfrm>
          <a:prstGeom prst="rect">
            <a:avLst/>
          </a:prstGeom>
          <a:noFill/>
        </p:spPr>
        <p:txBody>
          <a:bodyPr wrap="square" rtlCol="0">
            <a:spAutoFit/>
          </a:bodyPr>
          <a:lstStyle/>
          <a:p>
            <a:pPr marL="342900" indent="-342900">
              <a:lnSpc>
                <a:spcPct val="150000"/>
              </a:lnSpc>
              <a:buAutoNum type="arabicPeriod"/>
            </a:pPr>
            <a:r>
              <a:rPr lang="zh-CN" altLang="en-US" dirty="0"/>
              <a:t>基于关键词位置的</a:t>
            </a:r>
            <a:r>
              <a:rPr lang="en-US" altLang="zh-CN" dirty="0"/>
              <a:t>Fish Search</a:t>
            </a:r>
            <a:r>
              <a:rPr lang="zh-CN" altLang="en-US" dirty="0"/>
              <a:t>算法与原始的</a:t>
            </a:r>
            <a:r>
              <a:rPr lang="en-US" altLang="zh-CN" dirty="0"/>
              <a:t>Fish Search</a:t>
            </a:r>
            <a:r>
              <a:rPr lang="zh-CN" altLang="en-US" dirty="0"/>
              <a:t>算法相比，在单位时间内抓取了更多的主题相关的页面，具有更高的算法</a:t>
            </a:r>
            <a:r>
              <a:rPr lang="zh-CN" altLang="en-US" dirty="0" smtClean="0"/>
              <a:t>价值。</a:t>
            </a:r>
            <a:endParaRPr lang="en-US" altLang="zh-CN" dirty="0" smtClean="0"/>
          </a:p>
          <a:p>
            <a:pPr marL="342900" indent="-342900">
              <a:lnSpc>
                <a:spcPct val="150000"/>
              </a:lnSpc>
              <a:buFontTx/>
              <a:buAutoNum type="arabicPeriod"/>
            </a:pPr>
            <a:r>
              <a:rPr lang="zh-CN" altLang="en-US" dirty="0"/>
              <a:t>基于关键词位置的页面主题相关度计算算法能够</a:t>
            </a:r>
            <a:r>
              <a:rPr lang="zh-CN" altLang="en-US" b="1" dirty="0">
                <a:solidFill>
                  <a:srgbClr val="FF0000"/>
                </a:solidFill>
              </a:rPr>
              <a:t>更加快速地计算页面的主题相关度，提高主题爬虫的爬行效率</a:t>
            </a:r>
            <a:r>
              <a:rPr lang="zh-CN" altLang="en-US" dirty="0" smtClean="0"/>
              <a:t>。</a:t>
            </a:r>
            <a:endParaRPr lang="en-US" altLang="zh-CN" dirty="0" smtClean="0"/>
          </a:p>
        </p:txBody>
      </p:sp>
    </p:spTree>
    <p:extLst>
      <p:ext uri="{BB962C8B-B14F-4D97-AF65-F5344CB8AC3E}">
        <p14:creationId xmlns:p14="http://schemas.microsoft.com/office/powerpoint/2010/main" val="18873529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14</a:t>
            </a:fld>
            <a:r>
              <a:rPr lang="en-US" altLang="zh-CN" smtClean="0"/>
              <a:t>/35</a:t>
            </a:r>
            <a:endParaRPr lang="zh-CN" altLang="en-US" dirty="0"/>
          </a:p>
        </p:txBody>
      </p:sp>
      <p:sp>
        <p:nvSpPr>
          <p:cNvPr id="5" name="矩形 4"/>
          <p:cNvSpPr/>
          <p:nvPr/>
        </p:nvSpPr>
        <p:spPr>
          <a:xfrm>
            <a:off x="3194495" y="3550871"/>
            <a:ext cx="2816678" cy="1193147"/>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3361199" y="2282193"/>
            <a:ext cx="2147254" cy="276999"/>
          </a:xfrm>
          <a:prstGeom prst="rect">
            <a:avLst/>
          </a:prstGeom>
          <a:noFill/>
        </p:spPr>
        <p:txBody>
          <a:bodyPr wrap="none" rtlCol="0">
            <a:spAutoFit/>
          </a:bodyPr>
          <a:lstStyle/>
          <a:p>
            <a:r>
              <a:rPr lang="en-US" altLang="zh-CN" sz="1200" dirty="0"/>
              <a:t>Graph Embedding Framework</a:t>
            </a:r>
            <a:r>
              <a:rPr lang="en-US" altLang="zh-CN" sz="1200" baseline="30000" dirty="0"/>
              <a:t>[1]</a:t>
            </a:r>
            <a:endParaRPr lang="zh-CN" altLang="en-US" sz="1200" baseline="30000" dirty="0"/>
          </a:p>
        </p:txBody>
      </p:sp>
      <p:sp>
        <p:nvSpPr>
          <p:cNvPr id="12" name="文本框 11"/>
          <p:cNvSpPr txBox="1"/>
          <p:nvPr/>
        </p:nvSpPr>
        <p:spPr>
          <a:xfrm>
            <a:off x="3345570" y="3600306"/>
            <a:ext cx="2163285" cy="276999"/>
          </a:xfrm>
          <a:prstGeom prst="rect">
            <a:avLst/>
          </a:prstGeom>
          <a:noFill/>
        </p:spPr>
        <p:txBody>
          <a:bodyPr wrap="none" rtlCol="0">
            <a:spAutoFit/>
          </a:bodyPr>
          <a:lstStyle/>
          <a:p>
            <a:r>
              <a:rPr lang="en-US" altLang="zh-CN" sz="1200" dirty="0"/>
              <a:t>Spectral Clustering Framework</a:t>
            </a:r>
            <a:r>
              <a:rPr lang="en-US" altLang="zh-CN" sz="1200" baseline="30000" dirty="0"/>
              <a:t>[2]</a:t>
            </a:r>
            <a:endParaRPr lang="zh-CN" altLang="en-US" sz="1200" dirty="0"/>
          </a:p>
        </p:txBody>
      </p: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主题爬虫 </a:t>
            </a:r>
            <a:endParaRPr lang="zh-CN" altLang="en-US"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页面</a:t>
            </a:r>
            <a:r>
              <a:rPr lang="zh-CN" altLang="en-US" dirty="0"/>
              <a:t>主题</a:t>
            </a:r>
            <a:r>
              <a:rPr lang="zh-CN" altLang="en-US" dirty="0" smtClean="0"/>
              <a:t>相关度计算</a:t>
            </a:r>
            <a:endParaRPr lang="zh-CN" altLang="en-US" dirty="0"/>
          </a:p>
        </p:txBody>
      </p:sp>
      <p:sp>
        <p:nvSpPr>
          <p:cNvPr id="15" name="圆角矩形 14"/>
          <p:cNvSpPr/>
          <p:nvPr/>
        </p:nvSpPr>
        <p:spPr>
          <a:xfrm>
            <a:off x="3377809" y="3879434"/>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链接优先级计算</a:t>
            </a:r>
            <a:endParaRPr lang="zh-CN" altLang="en-US" dirty="0"/>
          </a:p>
        </p:txBody>
      </p:sp>
      <p:sp>
        <p:nvSpPr>
          <p:cNvPr id="16" name="圆角矩形 15"/>
          <p:cNvSpPr/>
          <p:nvPr/>
        </p:nvSpPr>
        <p:spPr>
          <a:xfrm>
            <a:off x="6516216" y="3242681"/>
            <a:ext cx="2098850" cy="62651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及时</a:t>
            </a:r>
            <a:r>
              <a:rPr lang="zh-CN" altLang="en-US" sz="1500" dirty="0" smtClean="0"/>
              <a:t>推信息推送系统</a:t>
            </a:r>
            <a:endParaRPr lang="zh-CN" altLang="en-US" sz="15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t>3</a:t>
            </a:r>
            <a:endParaRPr lang="zh-CN" altLang="en-US"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1</a:t>
            </a:r>
            <a:endParaRPr lang="zh-CN" altLang="en-US" b="1" dirty="0"/>
          </a:p>
        </p:txBody>
      </p:sp>
      <p:sp>
        <p:nvSpPr>
          <p:cNvPr id="20" name="椭圆 19"/>
          <p:cNvSpPr/>
          <p:nvPr/>
        </p:nvSpPr>
        <p:spPr>
          <a:xfrm>
            <a:off x="5609827" y="4045858"/>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2</a:t>
            </a:r>
            <a:endParaRPr lang="zh-CN" altLang="en-US" b="1" dirty="0"/>
          </a:p>
        </p:txBody>
      </p:sp>
    </p:spTree>
    <p:extLst>
      <p:ext uri="{BB962C8B-B14F-4D97-AF65-F5344CB8AC3E}">
        <p14:creationId xmlns:p14="http://schemas.microsoft.com/office/powerpoint/2010/main" val="40225917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链接优先级计算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15</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69463803"/>
              </p:ext>
            </p:extLst>
          </p:nvPr>
        </p:nvGraphicFramePr>
        <p:xfrm>
          <a:off x="507074" y="2276872"/>
          <a:ext cx="7551076" cy="1656184"/>
        </p:xfrm>
        <a:graphic>
          <a:graphicData uri="http://schemas.openxmlformats.org/presentationml/2006/ole">
            <mc:AlternateContent xmlns:mc="http://schemas.openxmlformats.org/markup-compatibility/2006">
              <mc:Choice xmlns:v="urn:schemas-microsoft-com:vml" Requires="v">
                <p:oleObj spid="_x0000_s42020" r:id="rId4" imgW="7048433" imgH="1571557" progId="Visio.Drawing.15">
                  <p:embed/>
                </p:oleObj>
              </mc:Choice>
              <mc:Fallback>
                <p:oleObj r:id="rId4" imgW="7048433" imgH="157155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74" y="2276872"/>
                        <a:ext cx="7551076" cy="1656184"/>
                      </a:xfrm>
                      <a:prstGeom prst="rect">
                        <a:avLst/>
                      </a:prstGeom>
                      <a:noFill/>
                    </p:spPr>
                  </p:pic>
                </p:oleObj>
              </mc:Fallback>
            </mc:AlternateContent>
          </a:graphicData>
        </a:graphic>
      </p:graphicFrame>
      <p:sp>
        <p:nvSpPr>
          <p:cNvPr id="7" name="矩形 6"/>
          <p:cNvSpPr/>
          <p:nvPr/>
        </p:nvSpPr>
        <p:spPr>
          <a:xfrm>
            <a:off x="507074" y="4394256"/>
            <a:ext cx="8073156" cy="1200329"/>
          </a:xfrm>
          <a:prstGeom prst="rect">
            <a:avLst/>
          </a:prstGeom>
        </p:spPr>
        <p:txBody>
          <a:bodyPr wrap="square">
            <a:spAutoFit/>
          </a:bodyPr>
          <a:lstStyle/>
          <a:p>
            <a:r>
              <a:rPr lang="zh-CN" altLang="en-US" dirty="0" smtClean="0"/>
              <a:t>链接优先级：</a:t>
            </a:r>
            <a:r>
              <a:rPr lang="zh-CN" altLang="en-US" b="1" dirty="0" smtClean="0">
                <a:solidFill>
                  <a:srgbClr val="FF0000"/>
                </a:solidFill>
              </a:rPr>
              <a:t>链接的优先级得分</a:t>
            </a:r>
            <a:r>
              <a:rPr lang="zh-CN" altLang="en-US" dirty="0" smtClean="0"/>
              <a:t>。</a:t>
            </a:r>
            <a:endParaRPr lang="en-US" altLang="zh-CN" dirty="0" smtClean="0"/>
          </a:p>
          <a:p>
            <a:endParaRPr lang="en-US" altLang="zh-CN" dirty="0" smtClean="0"/>
          </a:p>
          <a:p>
            <a:r>
              <a:rPr lang="zh-CN" altLang="en-US" dirty="0" smtClean="0"/>
              <a:t>如果链接的优先级得分高于一定阈值，将其子链接按照其优先级得分插入到待爬取链接队列中。反之，其丢弃其子链接。</a:t>
            </a:r>
            <a:endParaRPr lang="zh-CN" altLang="en-US" dirty="0"/>
          </a:p>
        </p:txBody>
      </p:sp>
    </p:spTree>
    <p:extLst>
      <p:ext uri="{BB962C8B-B14F-4D97-AF65-F5344CB8AC3E}">
        <p14:creationId xmlns:p14="http://schemas.microsoft.com/office/powerpoint/2010/main" val="5207781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16</a:t>
            </a:fld>
            <a:r>
              <a:rPr lang="en-US" altLang="zh-CN" smtClean="0"/>
              <a:t>/35</a:t>
            </a:r>
            <a:endParaRPr lang="zh-CN" altLang="en-US" dirty="0"/>
          </a:p>
        </p:txBody>
      </p:sp>
      <p:pic>
        <p:nvPicPr>
          <p:cNvPr id="5" name="图片 4"/>
          <p:cNvPicPr>
            <a:picLocks noChangeAspect="1"/>
          </p:cNvPicPr>
          <p:nvPr/>
        </p:nvPicPr>
        <p:blipFill>
          <a:blip r:embed="rId3"/>
          <a:stretch>
            <a:fillRect/>
          </a:stretch>
        </p:blipFill>
        <p:spPr>
          <a:xfrm>
            <a:off x="190226" y="1844824"/>
            <a:ext cx="8645720" cy="1769846"/>
          </a:xfrm>
          <a:prstGeom prst="rect">
            <a:avLst/>
          </a:prstGeom>
        </p:spPr>
      </p:pic>
      <p:sp>
        <p:nvSpPr>
          <p:cNvPr id="6" name="文本框 5"/>
          <p:cNvSpPr txBox="1"/>
          <p:nvPr/>
        </p:nvSpPr>
        <p:spPr>
          <a:xfrm>
            <a:off x="373476" y="3888525"/>
            <a:ext cx="8279220" cy="2585323"/>
          </a:xfrm>
          <a:prstGeom prst="rect">
            <a:avLst/>
          </a:prstGeom>
          <a:noFill/>
        </p:spPr>
        <p:txBody>
          <a:bodyPr wrap="square" rtlCol="0">
            <a:spAutoFit/>
          </a:bodyPr>
          <a:lstStyle/>
          <a:p>
            <a:pPr lvl="0"/>
            <a:r>
              <a:rPr lang="zh-CN" altLang="en-US" dirty="0" smtClean="0"/>
              <a:t>基于</a:t>
            </a:r>
            <a:r>
              <a:rPr lang="en-US" altLang="zh-CN" dirty="0" smtClean="0"/>
              <a:t>Page Rank</a:t>
            </a:r>
            <a:r>
              <a:rPr lang="zh-CN" altLang="en-US" dirty="0" smtClean="0"/>
              <a:t>算法的主题爬虫算法过程如下：</a:t>
            </a:r>
            <a:endParaRPr lang="en-US" altLang="zh-CN" dirty="0" smtClean="0"/>
          </a:p>
          <a:p>
            <a:pPr lvl="0"/>
            <a:r>
              <a:rPr lang="zh-CN" altLang="en-US" dirty="0" smtClean="0"/>
              <a:t>（</a:t>
            </a:r>
            <a:r>
              <a:rPr lang="en-US" altLang="zh-CN" dirty="0" smtClean="0"/>
              <a:t>1</a:t>
            </a:r>
            <a:r>
              <a:rPr lang="zh-CN" altLang="en-US" dirty="0" smtClean="0"/>
              <a:t>）选择待爬取链接队列中优先级得分最高</a:t>
            </a:r>
            <a:r>
              <a:rPr lang="zh-CN" altLang="zh-CN" dirty="0" smtClean="0"/>
              <a:t>的链接</a:t>
            </a:r>
            <a:r>
              <a:rPr lang="zh-CN" altLang="en-US" dirty="0" smtClean="0"/>
              <a:t>；</a:t>
            </a:r>
            <a:endParaRPr lang="en-US" altLang="zh-CN" dirty="0" smtClean="0"/>
          </a:p>
          <a:p>
            <a:r>
              <a:rPr lang="zh-CN" altLang="en-US" dirty="0" smtClean="0"/>
              <a:t>（</a:t>
            </a:r>
            <a:r>
              <a:rPr lang="en-US" altLang="zh-CN" dirty="0" smtClean="0"/>
              <a:t>2</a:t>
            </a:r>
            <a:r>
              <a:rPr lang="zh-CN" altLang="en-US" dirty="0"/>
              <a:t>）在已爬取队列中查找其父链接</a:t>
            </a:r>
            <a:r>
              <a:rPr lang="zh-CN" altLang="en-US" dirty="0" smtClean="0"/>
              <a:t>，计算当前链接</a:t>
            </a:r>
            <a:r>
              <a:rPr lang="zh-CN" altLang="en-US" dirty="0"/>
              <a:t>的</a:t>
            </a:r>
            <a:r>
              <a:rPr lang="en-US" altLang="zh-CN" dirty="0"/>
              <a:t>Page Rank</a:t>
            </a:r>
            <a:r>
              <a:rPr lang="zh-CN" altLang="en-US" dirty="0" smtClean="0"/>
              <a:t>值，然后除以其子链接的个数作为其子链接的优先级得分，并将此得分赋值给当前链接；</a:t>
            </a:r>
            <a:endParaRPr lang="en-US" altLang="zh-CN" dirty="0" smtClean="0"/>
          </a:p>
          <a:p>
            <a:r>
              <a:rPr lang="zh-CN" altLang="en-US" dirty="0" smtClean="0"/>
              <a:t>（</a:t>
            </a:r>
            <a:r>
              <a:rPr lang="en-US" altLang="zh-CN" dirty="0" smtClean="0"/>
              <a:t>3</a:t>
            </a:r>
            <a:r>
              <a:rPr lang="zh-CN" altLang="en-US" dirty="0" smtClean="0"/>
              <a:t>）</a:t>
            </a:r>
            <a:r>
              <a:rPr lang="zh-CN" altLang="en-US" dirty="0"/>
              <a:t>将当前链接放入已爬取链接队列，将其子</a:t>
            </a:r>
            <a:r>
              <a:rPr lang="zh-CN" altLang="en-US" dirty="0" smtClean="0"/>
              <a:t>链接按照优先级得分插入</a:t>
            </a:r>
            <a:r>
              <a:rPr lang="zh-CN" altLang="en-US" dirty="0"/>
              <a:t>待爬取链接队列</a:t>
            </a:r>
            <a:r>
              <a:rPr lang="zh-CN" altLang="en-US" dirty="0" smtClean="0"/>
              <a:t>中。</a:t>
            </a:r>
            <a:endParaRPr lang="zh-CN" altLang="zh-CN" dirty="0"/>
          </a:p>
          <a:p>
            <a:pPr>
              <a:lnSpc>
                <a:spcPct val="200000"/>
              </a:lnSpc>
            </a:pPr>
            <a:endParaRPr lang="en-US" altLang="zh-CN" dirty="0"/>
          </a:p>
          <a:p>
            <a:endParaRPr lang="zh-CN" altLang="en-US" dirty="0"/>
          </a:p>
        </p:txBody>
      </p:sp>
    </p:spTree>
    <p:extLst>
      <p:ext uri="{BB962C8B-B14F-4D97-AF65-F5344CB8AC3E}">
        <p14:creationId xmlns:p14="http://schemas.microsoft.com/office/powerpoint/2010/main" val="35385582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17</a:t>
            </a:fld>
            <a:r>
              <a:rPr lang="en-US" altLang="zh-CN" smtClean="0"/>
              <a:t>/35</a:t>
            </a:r>
            <a:endParaRPr lang="zh-CN" altLang="en-US" dirty="0"/>
          </a:p>
        </p:txBody>
      </p:sp>
      <p:sp>
        <p:nvSpPr>
          <p:cNvPr id="5" name="内容占位符 2"/>
          <p:cNvSpPr>
            <a:spLocks noGrp="1"/>
          </p:cNvSpPr>
          <p:nvPr>
            <p:ph idx="1"/>
          </p:nvPr>
        </p:nvSpPr>
        <p:spPr>
          <a:xfrm>
            <a:off x="768096" y="2286000"/>
            <a:ext cx="7290055" cy="4023360"/>
          </a:xfrm>
        </p:spPr>
        <p:txBody>
          <a:bodyPr>
            <a:normAutofit/>
          </a:bodyPr>
          <a:lstStyle/>
          <a:p>
            <a:r>
              <a:rPr lang="zh-CN" altLang="en-US" dirty="0"/>
              <a:t>问题：</a:t>
            </a:r>
            <a:endParaRPr lang="en-US" altLang="zh-CN" dirty="0"/>
          </a:p>
          <a:p>
            <a:pPr>
              <a:lnSpc>
                <a:spcPct val="200000"/>
              </a:lnSpc>
            </a:pPr>
            <a:r>
              <a:rPr lang="en-US" altLang="zh-CN" dirty="0"/>
              <a:t>1. Page Rank</a:t>
            </a:r>
            <a:r>
              <a:rPr lang="zh-CN" altLang="en-US" dirty="0"/>
              <a:t>算法运用于主题爬虫的关键问题是“主题漂移”，会爬取大量主题无关的</a:t>
            </a:r>
            <a:r>
              <a:rPr lang="zh-CN" altLang="en-US" dirty="0" smtClean="0"/>
              <a:t>页面</a:t>
            </a:r>
            <a:r>
              <a:rPr lang="zh-CN" altLang="zh-CN" dirty="0" smtClean="0"/>
              <a:t>。</a:t>
            </a:r>
            <a:endParaRPr lang="en-US" altLang="zh-CN" dirty="0" smtClean="0"/>
          </a:p>
          <a:p>
            <a:pPr>
              <a:lnSpc>
                <a:spcPct val="200000"/>
              </a:lnSpc>
            </a:pPr>
            <a:r>
              <a:rPr lang="en-US" altLang="zh-CN" dirty="0" smtClean="0"/>
              <a:t>2.</a:t>
            </a:r>
            <a:r>
              <a:rPr lang="zh-CN" altLang="en-US" dirty="0"/>
              <a:t>爬虫初期由于爬取的网页数量少，无法确定比较完整的网络拓扑结构，会导致</a:t>
            </a:r>
            <a:r>
              <a:rPr lang="en-US" altLang="zh-CN" dirty="0"/>
              <a:t>Page Rank</a:t>
            </a:r>
            <a:r>
              <a:rPr lang="zh-CN" altLang="en-US" dirty="0"/>
              <a:t>算法算不出页面准确的</a:t>
            </a:r>
            <a:r>
              <a:rPr lang="en-US" altLang="zh-CN" dirty="0"/>
              <a:t>Page Rank</a:t>
            </a:r>
            <a:r>
              <a:rPr lang="zh-CN" altLang="en-US" dirty="0"/>
              <a:t>值，不能准确地代表待爬取链接的</a:t>
            </a:r>
            <a:r>
              <a:rPr lang="zh-CN" altLang="en-US" dirty="0" smtClean="0"/>
              <a:t>优先级</a:t>
            </a:r>
            <a:r>
              <a:rPr lang="zh-CN" altLang="zh-CN" dirty="0" smtClean="0"/>
              <a:t>。</a:t>
            </a:r>
            <a:endParaRPr lang="zh-CN" altLang="en-US" dirty="0"/>
          </a:p>
        </p:txBody>
      </p:sp>
    </p:spTree>
    <p:extLst>
      <p:ext uri="{BB962C8B-B14F-4D97-AF65-F5344CB8AC3E}">
        <p14:creationId xmlns:p14="http://schemas.microsoft.com/office/powerpoint/2010/main" val="6902840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基于页面主题的</a:t>
            </a:r>
            <a:r>
              <a:rPr lang="en-US" altLang="zh-CN" cap="none" dirty="0" smtClean="0"/>
              <a:t>Page Rank</a:t>
            </a:r>
            <a:r>
              <a:rPr lang="zh-CN" altLang="en-US" dirty="0" smtClean="0"/>
              <a:t>算法</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18</a:t>
            </a:fld>
            <a:r>
              <a:rPr lang="en-US" altLang="zh-CN" smtClean="0"/>
              <a:t>/35</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20816684"/>
              </p:ext>
            </p:extLst>
          </p:nvPr>
        </p:nvGraphicFramePr>
        <p:xfrm>
          <a:off x="629729" y="1772816"/>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6063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基于页面主题的</a:t>
            </a:r>
            <a:r>
              <a:rPr lang="en-US" altLang="zh-CN" cap="none" dirty="0"/>
              <a:t>Page Rank</a:t>
            </a:r>
            <a:r>
              <a:rPr lang="zh-CN" altLang="en-US" dirty="0" smtClean="0"/>
              <a:t>算法</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19</a:t>
            </a:fld>
            <a:r>
              <a:rPr lang="en-US" altLang="zh-CN" smtClean="0"/>
              <a:t>/35</a:t>
            </a:r>
            <a:endParaRPr lang="zh-CN" altLang="en-US" dirty="0"/>
          </a:p>
        </p:txBody>
      </p:sp>
      <p:sp>
        <p:nvSpPr>
          <p:cNvPr id="5" name="矩形 4"/>
          <p:cNvSpPr/>
          <p:nvPr/>
        </p:nvSpPr>
        <p:spPr>
          <a:xfrm>
            <a:off x="560695" y="5187393"/>
            <a:ext cx="7704856" cy="646331"/>
          </a:xfrm>
          <a:prstGeom prst="rect">
            <a:avLst/>
          </a:prstGeom>
        </p:spPr>
        <p:txBody>
          <a:bodyPr wrap="square">
            <a:spAutoFit/>
          </a:bodyPr>
          <a:lstStyle/>
          <a:p>
            <a:r>
              <a:rPr lang="zh-CN" altLang="zh-CN" dirty="0"/>
              <a:t>算法中考虑到无法根据整个互联网拓扑图计算链接的</a:t>
            </a:r>
            <a:r>
              <a:rPr lang="en-US" altLang="zh-CN" dirty="0"/>
              <a:t>Page Rank</a:t>
            </a:r>
            <a:r>
              <a:rPr lang="zh-CN" altLang="zh-CN" dirty="0"/>
              <a:t>值，只计算了从初始链接开始后的局部链接的</a:t>
            </a:r>
            <a:r>
              <a:rPr lang="en-US" altLang="zh-CN" dirty="0"/>
              <a:t>Page Rank</a:t>
            </a:r>
            <a:r>
              <a:rPr lang="zh-CN" altLang="zh-CN" dirty="0"/>
              <a:t>值。</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83569" y="2298354"/>
                <a:ext cx="8280919" cy="646331"/>
              </a:xfrm>
              <a:prstGeom prst="rect">
                <a:avLst/>
              </a:prstGeom>
            </p:spPr>
            <p:txBody>
              <a:bodyPr wrap="square">
                <a:spAutoFit/>
              </a:bodyPr>
              <a:lstStyle/>
              <a:p>
                <a:r>
                  <a:rPr lang="zh-CN" altLang="zh-CN" dirty="0" smtClean="0"/>
                  <a:t>待爬取链接的综合权值</a:t>
                </a:r>
                <a14:m>
                  <m:oMath xmlns:m="http://schemas.openxmlformats.org/officeDocument/2006/math">
                    <m:sSub>
                      <m:sSubPr>
                        <m:ctrlPr>
                          <a:rPr lang="zh-CN" altLang="zh-CN" i="1" smtClean="0">
                            <a:solidFill>
                              <a:schemeClr val="accent2"/>
                            </a:solidFill>
                            <a:latin typeface="Cambria Math" panose="02040503050406030204" pitchFamily="18" charset="0"/>
                          </a:rPr>
                        </m:ctrlPr>
                      </m:sSubPr>
                      <m:e>
                        <m:r>
                          <a:rPr lang="en-US" altLang="zh-CN">
                            <a:solidFill>
                              <a:schemeClr val="accent2"/>
                            </a:solidFill>
                            <a:latin typeface="Cambria Math" panose="02040503050406030204" pitchFamily="18" charset="0"/>
                          </a:rPr>
                          <m:t>𝑾</m:t>
                        </m:r>
                      </m:e>
                      <m:sub>
                        <m:r>
                          <a:rPr lang="en-US" altLang="zh-CN">
                            <a:solidFill>
                              <a:schemeClr val="accent2"/>
                            </a:solidFill>
                            <a:latin typeface="Cambria Math" panose="02040503050406030204" pitchFamily="18" charset="0"/>
                          </a:rPr>
                          <m:t>𝑷𝑭</m:t>
                        </m:r>
                      </m:sub>
                    </m:sSub>
                    <m:r>
                      <a:rPr lang="zh-CN" altLang="en-US">
                        <a:latin typeface="Cambria Math" panose="02040503050406030204" pitchFamily="18" charset="0"/>
                      </a:rPr>
                      <m:t>为</m:t>
                    </m:r>
                    <m:r>
                      <a:rPr lang="zh-CN" altLang="en-US" b="1" i="1" smtClean="0">
                        <a:solidFill>
                          <a:srgbClr val="FF0000"/>
                        </a:solidFill>
                        <a:latin typeface="Cambria Math" panose="02040503050406030204" pitchFamily="18" charset="0"/>
                      </a:rPr>
                      <m:t>基于关键词位置的</m:t>
                    </m:r>
                    <m:r>
                      <a:rPr lang="en-US" altLang="zh-CN" b="1" i="1">
                        <a:solidFill>
                          <a:srgbClr val="FF0000"/>
                        </a:solidFill>
                        <a:latin typeface="Cambria Math" panose="02040503050406030204" pitchFamily="18" charset="0"/>
                      </a:rPr>
                      <m:t>𝑭𝒊𝒔𝒉</m:t>
                    </m:r>
                    <m:r>
                      <a:rPr lang="en-US" altLang="zh-CN" b="1" i="1">
                        <a:solidFill>
                          <a:srgbClr val="FF0000"/>
                        </a:solidFill>
                        <a:latin typeface="Cambria Math" panose="02040503050406030204" pitchFamily="18" charset="0"/>
                      </a:rPr>
                      <m:t> </m:t>
                    </m:r>
                    <m:r>
                      <a:rPr lang="en-US" altLang="zh-CN" b="1" i="1">
                        <a:solidFill>
                          <a:srgbClr val="FF0000"/>
                        </a:solidFill>
                        <a:latin typeface="Cambria Math" panose="02040503050406030204" pitchFamily="18" charset="0"/>
                      </a:rPr>
                      <m:t>𝑺𝒆𝒂𝒓𝒄𝒉</m:t>
                    </m:r>
                    <m:r>
                      <a:rPr lang="zh-CN" altLang="en-US" b="1" i="1">
                        <a:solidFill>
                          <a:srgbClr val="FF0000"/>
                        </a:solidFill>
                        <a:latin typeface="Cambria Math" panose="02040503050406030204" pitchFamily="18" charset="0"/>
                      </a:rPr>
                      <m:t>算法与</m:t>
                    </m:r>
                    <m:r>
                      <a:rPr lang="en-US" altLang="zh-CN" b="1" i="1">
                        <a:solidFill>
                          <a:srgbClr val="FF0000"/>
                        </a:solidFill>
                        <a:latin typeface="Cambria Math" panose="02040503050406030204" pitchFamily="18" charset="0"/>
                      </a:rPr>
                      <m:t>𝑷𝒂𝒈𝒆</m:t>
                    </m:r>
                    <m:r>
                      <a:rPr lang="en-US" altLang="zh-CN" b="1" i="1">
                        <a:solidFill>
                          <a:srgbClr val="FF0000"/>
                        </a:solidFill>
                        <a:latin typeface="Cambria Math" panose="02040503050406030204" pitchFamily="18" charset="0"/>
                      </a:rPr>
                      <m:t> </m:t>
                    </m:r>
                    <m:r>
                      <a:rPr lang="en-US" altLang="zh-CN" b="1" i="1">
                        <a:solidFill>
                          <a:srgbClr val="FF0000"/>
                        </a:solidFill>
                        <a:latin typeface="Cambria Math" panose="02040503050406030204" pitchFamily="18" charset="0"/>
                      </a:rPr>
                      <m:t>𝑹𝒂𝒏𝒌</m:t>
                    </m:r>
                  </m:oMath>
                </a14:m>
                <a:endParaRPr lang="en-US" altLang="zh-CN" b="1" i="1" dirty="0" smtClean="0">
                  <a:solidFill>
                    <a:srgbClr val="FF0000"/>
                  </a:solidFill>
                </a:endParaRPr>
              </a:p>
              <a:p>
                <a14:m>
                  <m:oMath xmlns:m="http://schemas.openxmlformats.org/officeDocument/2006/math">
                    <m:r>
                      <a:rPr lang="zh-CN" altLang="en-US" b="1" i="1">
                        <a:solidFill>
                          <a:srgbClr val="FF0000"/>
                        </a:solidFill>
                        <a:latin typeface="Cambria Math" panose="02040503050406030204" pitchFamily="18" charset="0"/>
                      </a:rPr>
                      <m:t>算法</m:t>
                    </m:r>
                    <m:r>
                      <a:rPr lang="zh-CN" altLang="en-US" b="1">
                        <a:solidFill>
                          <a:srgbClr val="FF0000"/>
                        </a:solidFill>
                        <a:latin typeface="Cambria Math" panose="02040503050406030204" pitchFamily="18" charset="0"/>
                      </a:rPr>
                      <m:t>计算得到的相关度值加权得到</m:t>
                    </m:r>
                  </m:oMath>
                </a14:m>
                <a:r>
                  <a:rPr lang="zh-CN" altLang="en-US" dirty="0" smtClean="0"/>
                  <a:t>。</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83569" y="2298354"/>
                <a:ext cx="8280919" cy="646331"/>
              </a:xfrm>
              <a:prstGeom prst="rect">
                <a:avLst/>
              </a:prstGeom>
              <a:blipFill rotWithShape="0">
                <a:blip r:embed="rId3"/>
                <a:stretch>
                  <a:fillRect l="-589" t="-3774"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215406" y="3183769"/>
                <a:ext cx="4395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𝑃𝐹</m:t>
                          </m:r>
                        </m:sub>
                      </m:sSub>
                      <m:r>
                        <a:rPr lang="zh-CN" altLang="en-US" i="0">
                          <a:latin typeface="Cambria Math" panose="02040503050406030204" pitchFamily="18" charset="0"/>
                        </a:rPr>
                        <m:t>=</m:t>
                      </m:r>
                      <m:r>
                        <a:rPr lang="zh-CN" altLang="en-US" i="1">
                          <a:latin typeface="Cambria Math" panose="02040503050406030204" pitchFamily="18" charset="0"/>
                        </a:rPr>
                        <m:t>𝛾</m:t>
                      </m:r>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𝛾</m:t>
                          </m:r>
                        </m:e>
                      </m:d>
                      <m:r>
                        <a:rPr lang="zh-CN" altLang="en-US" i="0">
                          <a:latin typeface="Cambria Math" panose="02040503050406030204" pitchFamily="18" charset="0"/>
                        </a:rPr>
                        <m:t>×</m:t>
                      </m:r>
                      <m:r>
                        <a:rPr lang="zh-CN" altLang="en-US" i="1">
                          <a:latin typeface="Cambria Math" panose="02040503050406030204" pitchFamily="18" charset="0"/>
                        </a:rPr>
                        <m:t>𝑠𝑖𝑚</m:t>
                      </m:r>
                      <m:d>
                        <m:dPr>
                          <m:ctrlPr>
                            <a:rPr lang="zh-CN" altLang="en-US" i="1">
                              <a:latin typeface="Cambria Math" panose="02040503050406030204" pitchFamily="18" charset="0"/>
                            </a:rPr>
                          </m:ctrlPr>
                        </m:dPr>
                        <m:e>
                          <m:r>
                            <a:rPr lang="zh-CN" altLang="en-US" i="0">
                              <a:latin typeface="Cambria Math" panose="02040503050406030204" pitchFamily="18" charset="0"/>
                            </a:rPr>
                            <m:t>0&lt;</m:t>
                          </m:r>
                          <m:r>
                            <a:rPr lang="zh-CN" altLang="en-US" i="1">
                              <a:latin typeface="Cambria Math" panose="02040503050406030204" pitchFamily="18" charset="0"/>
                            </a:rPr>
                            <m:t>𝛾</m:t>
                          </m:r>
                          <m:r>
                            <a:rPr lang="zh-CN" altLang="en-US" i="0">
                              <a:latin typeface="Cambria Math" panose="02040503050406030204" pitchFamily="18" charset="0"/>
                            </a:rPr>
                            <m:t>&lt;1</m:t>
                          </m:r>
                        </m:e>
                      </m:d>
                      <m:r>
                        <a:rPr lang="zh-CN" altLang="en-US" i="0">
                          <a:latin typeface="Cambria Math" panose="02040503050406030204" pitchFamily="18" charset="0"/>
                        </a:rPr>
                        <m:t> </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215406" y="3183769"/>
                <a:ext cx="4395434" cy="369332"/>
              </a:xfrm>
              <a:prstGeom prst="rect">
                <a:avLst/>
              </a:prstGeom>
              <a:blipFill rotWithShape="0">
                <a:blip r:embed="rId4"/>
                <a:stretch>
                  <a:fillRect b="-3279"/>
                </a:stretch>
              </a:blipFill>
            </p:spPr>
            <p:txBody>
              <a:bodyPr/>
              <a:lstStyle/>
              <a:p>
                <a:r>
                  <a:rPr lang="zh-CN" altLang="en-US">
                    <a:noFill/>
                  </a:rPr>
                  <a:t> </a:t>
                </a:r>
              </a:p>
            </p:txBody>
          </p:sp>
        </mc:Fallback>
      </mc:AlternateContent>
      <p:sp>
        <p:nvSpPr>
          <p:cNvPr id="8" name="线形标注 1(带边框和强调线) 7"/>
          <p:cNvSpPr/>
          <p:nvPr/>
        </p:nvSpPr>
        <p:spPr>
          <a:xfrm>
            <a:off x="611560" y="4225506"/>
            <a:ext cx="1924402" cy="612648"/>
          </a:xfrm>
          <a:prstGeom prst="accentBorderCallout1">
            <a:avLst>
              <a:gd name="adj1" fmla="val 40072"/>
              <a:gd name="adj2" fmla="val 111904"/>
              <a:gd name="adj3" fmla="val -110188"/>
              <a:gd name="adj4" fmla="val 150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 Rank</a:t>
            </a:r>
            <a:r>
              <a:rPr lang="zh-CN" altLang="en-US" dirty="0"/>
              <a:t>重要度</a:t>
            </a:r>
          </a:p>
        </p:txBody>
      </p:sp>
      <p:sp>
        <p:nvSpPr>
          <p:cNvPr id="10" name="线形标注 1(带边框和强调线) 9"/>
          <p:cNvSpPr/>
          <p:nvPr/>
        </p:nvSpPr>
        <p:spPr>
          <a:xfrm>
            <a:off x="5895609" y="4277013"/>
            <a:ext cx="2560596" cy="612648"/>
          </a:xfrm>
          <a:prstGeom prst="accentBorderCallout1">
            <a:avLst>
              <a:gd name="adj1" fmla="val 18750"/>
              <a:gd name="adj2" fmla="val -8333"/>
              <a:gd name="adj3" fmla="val -113421"/>
              <a:gd name="adj4" fmla="val -31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主题相关度</a:t>
            </a:r>
            <a:endParaRPr lang="zh-CN" altLang="en-US" dirty="0"/>
          </a:p>
        </p:txBody>
      </p:sp>
    </p:spTree>
    <p:extLst>
      <p:ext uri="{BB962C8B-B14F-4D97-AF65-F5344CB8AC3E}">
        <p14:creationId xmlns:p14="http://schemas.microsoft.com/office/powerpoint/2010/main" val="4053791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5" name="灯片编号占位符 4"/>
          <p:cNvSpPr>
            <a:spLocks noGrp="1"/>
          </p:cNvSpPr>
          <p:nvPr>
            <p:ph type="sldNum" sz="quarter" idx="12"/>
          </p:nvPr>
        </p:nvSpPr>
        <p:spPr/>
        <p:txBody>
          <a:bodyPr/>
          <a:lstStyle/>
          <a:p>
            <a:fld id="{1CD898C6-ECB1-4384-8D00-EB908AD33A29}" type="slidenum">
              <a:rPr lang="zh-CN" altLang="en-US" smtClean="0"/>
              <a:t>2</a:t>
            </a:fld>
            <a:r>
              <a:rPr lang="en-US" altLang="zh-CN" smtClean="0"/>
              <a:t>/35</a:t>
            </a:r>
            <a:endParaRPr lang="zh-CN" altLang="en-US" dirty="0"/>
          </a:p>
        </p:txBody>
      </p:sp>
      <p:graphicFrame>
        <p:nvGraphicFramePr>
          <p:cNvPr id="3" name="图示 2"/>
          <p:cNvGraphicFramePr/>
          <p:nvPr>
            <p:extLst>
              <p:ext uri="{D42A27DB-BD31-4B8C-83A1-F6EECF244321}">
                <p14:modId xmlns:p14="http://schemas.microsoft.com/office/powerpoint/2010/main" val="2086478340"/>
              </p:ext>
            </p:extLst>
          </p:nvPr>
        </p:nvGraphicFramePr>
        <p:xfrm>
          <a:off x="755577" y="2060848"/>
          <a:ext cx="7416824"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94571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算法伪代码</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20</a:t>
            </a:fld>
            <a:r>
              <a:rPr lang="en-US" altLang="zh-CN" smtClean="0"/>
              <a:t>/35</a:t>
            </a:r>
            <a:endParaRPr lang="zh-CN" altLang="en-US" dirty="0"/>
          </a:p>
        </p:txBody>
      </p:sp>
      <p:pic>
        <p:nvPicPr>
          <p:cNvPr id="3" name="图片 2"/>
          <p:cNvPicPr>
            <a:picLocks noChangeAspect="1"/>
          </p:cNvPicPr>
          <p:nvPr/>
        </p:nvPicPr>
        <p:blipFill>
          <a:blip r:embed="rId2"/>
          <a:stretch>
            <a:fillRect/>
          </a:stretch>
        </p:blipFill>
        <p:spPr>
          <a:xfrm>
            <a:off x="611560" y="2004861"/>
            <a:ext cx="3672408" cy="4435580"/>
          </a:xfrm>
          <a:prstGeom prst="rect">
            <a:avLst/>
          </a:prstGeom>
        </p:spPr>
      </p:pic>
      <p:pic>
        <p:nvPicPr>
          <p:cNvPr id="6" name="图片 5"/>
          <p:cNvPicPr>
            <a:picLocks noChangeAspect="1"/>
          </p:cNvPicPr>
          <p:nvPr/>
        </p:nvPicPr>
        <p:blipFill>
          <a:blip r:embed="rId3"/>
          <a:stretch>
            <a:fillRect/>
          </a:stretch>
        </p:blipFill>
        <p:spPr>
          <a:xfrm>
            <a:off x="4860032" y="2006424"/>
            <a:ext cx="3507658" cy="2216227"/>
          </a:xfrm>
          <a:prstGeom prst="rect">
            <a:avLst/>
          </a:prstGeom>
        </p:spPr>
      </p:pic>
    </p:spTree>
    <p:extLst>
      <p:ext uri="{BB962C8B-B14F-4D97-AF65-F5344CB8AC3E}">
        <p14:creationId xmlns:p14="http://schemas.microsoft.com/office/powerpoint/2010/main" val="37603023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查准率</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21</a:t>
            </a:fld>
            <a:r>
              <a:rPr lang="en-US" altLang="zh-CN" smtClean="0"/>
              <a:t>/35</a:t>
            </a:r>
            <a:endParaRPr lang="zh-CN" altLang="en-US" dirty="0"/>
          </a:p>
        </p:txBody>
      </p:sp>
      <p:sp>
        <p:nvSpPr>
          <p:cNvPr id="7" name="文本框 6"/>
          <p:cNvSpPr txBox="1"/>
          <p:nvPr/>
        </p:nvSpPr>
        <p:spPr>
          <a:xfrm>
            <a:off x="4848225" y="1700808"/>
            <a:ext cx="3644900" cy="4662815"/>
          </a:xfrm>
          <a:prstGeom prst="rect">
            <a:avLst/>
          </a:prstGeom>
          <a:noFill/>
        </p:spPr>
        <p:txBody>
          <a:bodyPr wrap="square" rtlCol="0">
            <a:spAutoFit/>
          </a:bodyPr>
          <a:lstStyle/>
          <a:p>
            <a:pPr marL="342900" indent="-342900">
              <a:lnSpc>
                <a:spcPct val="150000"/>
              </a:lnSpc>
              <a:buAutoNum type="arabicPeriod"/>
            </a:pPr>
            <a:r>
              <a:rPr lang="zh-CN" altLang="en-US" dirty="0"/>
              <a:t>基于原始</a:t>
            </a:r>
            <a:r>
              <a:rPr lang="en-US" altLang="zh-CN" dirty="0"/>
              <a:t>Page Rank</a:t>
            </a:r>
            <a:r>
              <a:rPr lang="zh-CN" altLang="en-US" dirty="0"/>
              <a:t>算法的主题爬虫开始爬虫效果较好，但是随着网页爬取数量的增多，其查准率直线下降</a:t>
            </a:r>
            <a:r>
              <a:rPr lang="zh-CN" altLang="en-US" dirty="0" smtClean="0"/>
              <a:t>。</a:t>
            </a:r>
            <a:endParaRPr lang="en-US" altLang="zh-CN" dirty="0" smtClean="0"/>
          </a:p>
          <a:p>
            <a:pPr marL="342900" indent="-342900">
              <a:lnSpc>
                <a:spcPct val="150000"/>
              </a:lnSpc>
              <a:buFontTx/>
              <a:buAutoNum type="arabicPeriod"/>
            </a:pPr>
            <a:r>
              <a:rPr lang="zh-CN" altLang="en-US" dirty="0"/>
              <a:t>基于关键词位置的</a:t>
            </a:r>
            <a:r>
              <a:rPr lang="en-US" altLang="zh-CN" dirty="0"/>
              <a:t>Fish Search</a:t>
            </a:r>
            <a:r>
              <a:rPr lang="zh-CN" altLang="en-US" dirty="0" smtClean="0"/>
              <a:t>算法查准率</a:t>
            </a:r>
            <a:r>
              <a:rPr lang="zh-CN" altLang="en-US" dirty="0"/>
              <a:t>较高，并随着网页爬取数据的增多，查准率越来越高</a:t>
            </a:r>
            <a:r>
              <a:rPr lang="zh-CN" altLang="en-US" dirty="0" smtClean="0"/>
              <a:t>；</a:t>
            </a:r>
            <a:endParaRPr lang="en-US" altLang="zh-CN" dirty="0" smtClean="0"/>
          </a:p>
          <a:p>
            <a:pPr marL="342900" indent="-342900">
              <a:lnSpc>
                <a:spcPct val="150000"/>
              </a:lnSpc>
              <a:buFontTx/>
              <a:buAutoNum type="arabicPeriod"/>
            </a:pPr>
            <a:r>
              <a:rPr lang="zh-CN" altLang="en-US" dirty="0"/>
              <a:t>基于页面主题的</a:t>
            </a:r>
            <a:r>
              <a:rPr lang="en-US" altLang="zh-CN" dirty="0"/>
              <a:t>Page Rank</a:t>
            </a:r>
            <a:r>
              <a:rPr lang="zh-CN" altLang="en-US" dirty="0"/>
              <a:t>算法的主题爬虫查准率总是高于其它两种算法，并趋于</a:t>
            </a:r>
            <a:r>
              <a:rPr lang="zh-CN" altLang="en-US" dirty="0" smtClean="0"/>
              <a:t>稳定。</a:t>
            </a:r>
            <a:endParaRPr lang="en-US" altLang="zh-CN" dirty="0" smtClean="0"/>
          </a:p>
        </p:txBody>
      </p:sp>
      <p:graphicFrame>
        <p:nvGraphicFramePr>
          <p:cNvPr id="12" name="图表 11"/>
          <p:cNvGraphicFramePr/>
          <p:nvPr>
            <p:extLst>
              <p:ext uri="{D42A27DB-BD31-4B8C-83A1-F6EECF244321}">
                <p14:modId xmlns:p14="http://schemas.microsoft.com/office/powerpoint/2010/main" val="1895144969"/>
              </p:ext>
            </p:extLst>
          </p:nvPr>
        </p:nvGraphicFramePr>
        <p:xfrm>
          <a:off x="467544" y="4077072"/>
          <a:ext cx="4104456" cy="25021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图表 15"/>
          <p:cNvGraphicFramePr/>
          <p:nvPr>
            <p:extLst>
              <p:ext uri="{D42A27DB-BD31-4B8C-83A1-F6EECF244321}">
                <p14:modId xmlns:p14="http://schemas.microsoft.com/office/powerpoint/2010/main" val="3204604640"/>
              </p:ext>
            </p:extLst>
          </p:nvPr>
        </p:nvGraphicFramePr>
        <p:xfrm>
          <a:off x="611561" y="1700808"/>
          <a:ext cx="3888431" cy="24482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90123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r>
              <a:rPr lang="en-US" altLang="zh-CN" dirty="0" smtClean="0"/>
              <a:t>-</a:t>
            </a:r>
            <a:r>
              <a:rPr lang="zh-CN" altLang="en-US" dirty="0" smtClean="0"/>
              <a:t>算法价值</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22</a:t>
            </a:fld>
            <a:r>
              <a:rPr lang="en-US" altLang="zh-CN" smtClean="0"/>
              <a:t>/35</a:t>
            </a:r>
            <a:endParaRPr lang="zh-CN" altLang="en-US" dirty="0"/>
          </a:p>
        </p:txBody>
      </p:sp>
      <p:sp>
        <p:nvSpPr>
          <p:cNvPr id="6" name="文本框 5"/>
          <p:cNvSpPr txBox="1"/>
          <p:nvPr/>
        </p:nvSpPr>
        <p:spPr>
          <a:xfrm>
            <a:off x="683568" y="4077072"/>
            <a:ext cx="7200800" cy="2169825"/>
          </a:xfrm>
          <a:prstGeom prst="rect">
            <a:avLst/>
          </a:prstGeom>
          <a:noFill/>
        </p:spPr>
        <p:txBody>
          <a:bodyPr wrap="square" rtlCol="0">
            <a:spAutoFit/>
          </a:bodyPr>
          <a:lstStyle/>
          <a:p>
            <a:pPr marL="342900" indent="-342900">
              <a:lnSpc>
                <a:spcPct val="150000"/>
              </a:lnSpc>
              <a:buAutoNum type="arabicPeriod"/>
            </a:pPr>
            <a:r>
              <a:rPr lang="en-US" altLang="zh-CN" dirty="0"/>
              <a:t>Page Rank</a:t>
            </a:r>
            <a:r>
              <a:rPr lang="zh-CN" altLang="en-US" dirty="0" smtClean="0"/>
              <a:t>算法的算法</a:t>
            </a:r>
            <a:r>
              <a:rPr lang="zh-CN" altLang="en-US" dirty="0"/>
              <a:t>价值最低</a:t>
            </a:r>
            <a:r>
              <a:rPr lang="zh-CN" altLang="en-US" dirty="0" smtClean="0"/>
              <a:t>，在</a:t>
            </a:r>
            <a:r>
              <a:rPr lang="zh-CN" altLang="en-US" dirty="0"/>
              <a:t>实际应用时一般考虑结合其它算法运用于主题</a:t>
            </a:r>
            <a:r>
              <a:rPr lang="zh-CN" altLang="en-US" dirty="0" smtClean="0"/>
              <a:t>爬虫。</a:t>
            </a:r>
            <a:endParaRPr lang="en-US" altLang="zh-CN" dirty="0" smtClean="0"/>
          </a:p>
          <a:p>
            <a:pPr marL="342900" indent="-342900">
              <a:lnSpc>
                <a:spcPct val="150000"/>
              </a:lnSpc>
              <a:buFontTx/>
              <a:buAutoNum type="arabicPeriod"/>
            </a:pPr>
            <a:r>
              <a:rPr lang="zh-CN" altLang="en-US" dirty="0"/>
              <a:t>基于关键词位置的</a:t>
            </a:r>
            <a:r>
              <a:rPr lang="en-US" altLang="zh-CN" dirty="0"/>
              <a:t>Fish Search</a:t>
            </a:r>
            <a:r>
              <a:rPr lang="zh-CN" altLang="en-US" dirty="0"/>
              <a:t>算法其算法价值要高一些</a:t>
            </a:r>
            <a:r>
              <a:rPr lang="zh-CN" altLang="en-US" dirty="0" smtClean="0"/>
              <a:t>，</a:t>
            </a:r>
            <a:r>
              <a:rPr lang="zh-CN" altLang="zh-CN" dirty="0"/>
              <a:t>不仅爬取到了更多主题相关的页面，还提高了爬行</a:t>
            </a:r>
            <a:r>
              <a:rPr lang="zh-CN" altLang="zh-CN" dirty="0" smtClean="0"/>
              <a:t>效率</a:t>
            </a:r>
            <a:r>
              <a:rPr lang="zh-CN" altLang="en-US" dirty="0" smtClean="0"/>
              <a:t>。</a:t>
            </a:r>
            <a:endParaRPr lang="en-US" altLang="zh-CN" dirty="0" smtClean="0"/>
          </a:p>
          <a:p>
            <a:pPr marL="342900" indent="-342900">
              <a:lnSpc>
                <a:spcPct val="150000"/>
              </a:lnSpc>
              <a:buFontTx/>
              <a:buAutoNum type="arabicPeriod"/>
            </a:pPr>
            <a:r>
              <a:rPr lang="zh-CN" altLang="en-US" dirty="0"/>
              <a:t>基于页面主题的</a:t>
            </a:r>
            <a:r>
              <a:rPr lang="en-US" altLang="zh-CN" dirty="0"/>
              <a:t>Page Rank</a:t>
            </a:r>
            <a:r>
              <a:rPr lang="zh-CN" altLang="en-US" dirty="0"/>
              <a:t>算法的价值最高</a:t>
            </a:r>
            <a:r>
              <a:rPr lang="zh-CN" altLang="en-US" dirty="0" smtClean="0"/>
              <a:t>，其</a:t>
            </a:r>
            <a:r>
              <a:rPr lang="zh-CN" altLang="en-US" dirty="0"/>
              <a:t>算法的价值最高。</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2257378456"/>
              </p:ext>
            </p:extLst>
          </p:nvPr>
        </p:nvGraphicFramePr>
        <p:xfrm>
          <a:off x="768096" y="1988840"/>
          <a:ext cx="7012384" cy="2011554"/>
        </p:xfrm>
        <a:graphic>
          <a:graphicData uri="http://schemas.openxmlformats.org/drawingml/2006/table">
            <a:tbl>
              <a:tblPr firstRow="1" firstCol="1" bandRow="1">
                <a:tableStyleId>{0660B408-B3CF-4A94-85FC-2B1E0A45F4A2}</a:tableStyleId>
              </a:tblPr>
              <a:tblGrid>
                <a:gridCol w="2311775"/>
                <a:gridCol w="1695301"/>
                <a:gridCol w="1695301"/>
                <a:gridCol w="1310007"/>
              </a:tblGrid>
              <a:tr h="497777">
                <a:tc>
                  <a:txBody>
                    <a:bodyPr/>
                    <a:lstStyle/>
                    <a:p>
                      <a:pPr algn="ctr">
                        <a:lnSpc>
                          <a:spcPts val="2000"/>
                        </a:lnSpc>
                        <a:spcAft>
                          <a:spcPts val="0"/>
                        </a:spcAft>
                      </a:pPr>
                      <a:r>
                        <a:rPr lang="zh-CN" sz="1600" kern="0" dirty="0">
                          <a:effectLst/>
                        </a:rPr>
                        <a:t>算法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0">
                          <a:effectLst/>
                        </a:rPr>
                        <a:t>主题相关页面数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0">
                          <a:effectLst/>
                        </a:rPr>
                        <a:t>爬取时间（秒）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0">
                          <a:effectLst/>
                        </a:rPr>
                        <a:t>算法价值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7777">
                <a:tc>
                  <a:txBody>
                    <a:bodyPr/>
                    <a:lstStyle/>
                    <a:p>
                      <a:pPr algn="ctr">
                        <a:lnSpc>
                          <a:spcPts val="2000"/>
                        </a:lnSpc>
                        <a:spcAft>
                          <a:spcPts val="0"/>
                        </a:spcAft>
                      </a:pPr>
                      <a:r>
                        <a:rPr lang="en-US" sz="1600" kern="0" dirty="0">
                          <a:effectLst/>
                        </a:rPr>
                        <a:t>Page Rank</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102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2349.75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0.04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7777">
                <a:tc>
                  <a:txBody>
                    <a:bodyPr/>
                    <a:lstStyle/>
                    <a:p>
                      <a:pPr algn="ctr">
                        <a:lnSpc>
                          <a:spcPts val="2000"/>
                        </a:lnSpc>
                        <a:spcAft>
                          <a:spcPts val="0"/>
                        </a:spcAft>
                      </a:pPr>
                      <a:r>
                        <a:rPr lang="zh-CN" sz="1600" kern="0">
                          <a:effectLst/>
                        </a:rPr>
                        <a:t>基于关键词位置的</a:t>
                      </a:r>
                      <a:r>
                        <a:rPr lang="en-US" sz="1600" kern="0">
                          <a:effectLst/>
                        </a:rPr>
                        <a:t>Fish Search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608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1835.82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0.33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497777">
                <a:tc>
                  <a:txBody>
                    <a:bodyPr/>
                    <a:lstStyle/>
                    <a:p>
                      <a:pPr algn="ctr">
                        <a:lnSpc>
                          <a:spcPts val="2000"/>
                        </a:lnSpc>
                        <a:spcAft>
                          <a:spcPts val="0"/>
                        </a:spcAft>
                      </a:pPr>
                      <a:r>
                        <a:rPr lang="zh-CN" sz="1600" kern="0">
                          <a:effectLst/>
                        </a:rPr>
                        <a:t>基于页面主题的</a:t>
                      </a:r>
                      <a:r>
                        <a:rPr lang="en-US" sz="1600" kern="0">
                          <a:effectLst/>
                        </a:rPr>
                        <a:t>Page Rank</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676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a:effectLst/>
                        </a:rPr>
                        <a:t>1752.63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0" dirty="0">
                          <a:effectLst/>
                        </a:rPr>
                        <a:t>0.39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976873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23</a:t>
            </a:fld>
            <a:r>
              <a:rPr lang="en-US" altLang="zh-CN" smtClean="0"/>
              <a:t>/35</a:t>
            </a:r>
            <a:endParaRPr lang="zh-CN" altLang="en-US" dirty="0"/>
          </a:p>
        </p:txBody>
      </p:sp>
      <p:sp>
        <p:nvSpPr>
          <p:cNvPr id="5" name="矩形 4"/>
          <p:cNvSpPr/>
          <p:nvPr/>
        </p:nvSpPr>
        <p:spPr>
          <a:xfrm>
            <a:off x="3194495" y="3550871"/>
            <a:ext cx="2816678" cy="1193147"/>
          </a:xfrm>
          <a:prstGeom prst="rect">
            <a:avLst/>
          </a:prstGeom>
          <a:solidFill>
            <a:schemeClr val="bg1"/>
          </a:solidFill>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 name="矩形 5"/>
          <p:cNvSpPr/>
          <p:nvPr/>
        </p:nvSpPr>
        <p:spPr>
          <a:xfrm>
            <a:off x="3194495" y="2299642"/>
            <a:ext cx="2816678" cy="1142888"/>
          </a:xfrm>
          <a:prstGeom prst="rect">
            <a:avLst/>
          </a:prstGeom>
          <a:solidFill>
            <a:schemeClr val="bg1">
              <a:alpha val="51000"/>
            </a:scheme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6444208" y="2794629"/>
            <a:ext cx="2273003" cy="1683931"/>
          </a:xfrm>
          <a:prstGeom prst="rect">
            <a:avLst/>
          </a:prstGeom>
          <a:solidFill>
            <a:srgbClr val="7DB6DF"/>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3361199" y="2282193"/>
            <a:ext cx="2147254" cy="276999"/>
          </a:xfrm>
          <a:prstGeom prst="rect">
            <a:avLst/>
          </a:prstGeom>
          <a:noFill/>
        </p:spPr>
        <p:txBody>
          <a:bodyPr wrap="none" rtlCol="0">
            <a:spAutoFit/>
          </a:bodyPr>
          <a:lstStyle/>
          <a:p>
            <a:r>
              <a:rPr lang="en-US" altLang="zh-CN" sz="1200" dirty="0"/>
              <a:t>Graph Embedding Framework</a:t>
            </a:r>
            <a:r>
              <a:rPr lang="en-US" altLang="zh-CN" sz="1200" baseline="30000" dirty="0"/>
              <a:t>[1]</a:t>
            </a:r>
            <a:endParaRPr lang="zh-CN" altLang="en-US" sz="1200" baseline="30000" dirty="0"/>
          </a:p>
        </p:txBody>
      </p:sp>
      <p:sp>
        <p:nvSpPr>
          <p:cNvPr id="12" name="文本框 11"/>
          <p:cNvSpPr txBox="1"/>
          <p:nvPr/>
        </p:nvSpPr>
        <p:spPr>
          <a:xfrm>
            <a:off x="3345570" y="3600306"/>
            <a:ext cx="2163285" cy="276999"/>
          </a:xfrm>
          <a:prstGeom prst="rect">
            <a:avLst/>
          </a:prstGeom>
          <a:noFill/>
        </p:spPr>
        <p:txBody>
          <a:bodyPr wrap="none" rtlCol="0">
            <a:spAutoFit/>
          </a:bodyPr>
          <a:lstStyle/>
          <a:p>
            <a:r>
              <a:rPr lang="en-US" altLang="zh-CN" sz="1200" dirty="0"/>
              <a:t>Spectral Clustering Framework</a:t>
            </a:r>
            <a:r>
              <a:rPr lang="en-US" altLang="zh-CN" sz="1200" baseline="30000" dirty="0"/>
              <a:t>[2]</a:t>
            </a:r>
            <a:endParaRPr lang="zh-CN" altLang="en-US" sz="1200" dirty="0"/>
          </a:p>
        </p:txBody>
      </p: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主题爬虫 </a:t>
            </a:r>
            <a:endParaRPr lang="zh-CN" altLang="en-US" dirty="0"/>
          </a:p>
        </p:txBody>
      </p:sp>
      <p:sp>
        <p:nvSpPr>
          <p:cNvPr id="14" name="圆角矩形 13"/>
          <p:cNvSpPr/>
          <p:nvPr/>
        </p:nvSpPr>
        <p:spPr>
          <a:xfrm>
            <a:off x="3373461" y="2551187"/>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页面</a:t>
            </a:r>
            <a:r>
              <a:rPr lang="zh-CN" altLang="en-US" dirty="0"/>
              <a:t>主题</a:t>
            </a:r>
            <a:r>
              <a:rPr lang="zh-CN" altLang="en-US" dirty="0" smtClean="0"/>
              <a:t>相关度计算</a:t>
            </a:r>
            <a:endParaRPr lang="zh-CN" altLang="en-US" dirty="0"/>
          </a:p>
        </p:txBody>
      </p:sp>
      <p:sp>
        <p:nvSpPr>
          <p:cNvPr id="15" name="圆角矩形 14"/>
          <p:cNvSpPr/>
          <p:nvPr/>
        </p:nvSpPr>
        <p:spPr>
          <a:xfrm>
            <a:off x="3377809" y="3879434"/>
            <a:ext cx="2057400" cy="711369"/>
          </a:xfrm>
          <a:prstGeom prst="roundRect">
            <a:avLst/>
          </a:prstGeom>
          <a:solidFill>
            <a:schemeClr val="bg1"/>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链接优先级计算</a:t>
            </a:r>
            <a:endParaRPr lang="zh-CN" altLang="en-US" dirty="0"/>
          </a:p>
        </p:txBody>
      </p:sp>
      <p:sp>
        <p:nvSpPr>
          <p:cNvPr id="16" name="圆角矩形 15"/>
          <p:cNvSpPr/>
          <p:nvPr/>
        </p:nvSpPr>
        <p:spPr>
          <a:xfrm>
            <a:off x="6516216" y="3242681"/>
            <a:ext cx="2098850" cy="626517"/>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及时</a:t>
            </a:r>
            <a:r>
              <a:rPr lang="zh-CN" altLang="en-US" sz="1500" dirty="0" smtClean="0"/>
              <a:t>推信息推送系统</a:t>
            </a:r>
            <a:endParaRPr lang="zh-CN" altLang="en-US" sz="1500" dirty="0"/>
          </a:p>
        </p:txBody>
      </p:sp>
      <p:sp>
        <p:nvSpPr>
          <p:cNvPr id="17" name="椭圆 16"/>
          <p:cNvSpPr/>
          <p:nvPr/>
        </p:nvSpPr>
        <p:spPr>
          <a:xfrm>
            <a:off x="7363508" y="4078425"/>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t>3</a:t>
            </a:r>
            <a:endParaRPr lang="zh-CN" altLang="en-US" b="1" dirty="0"/>
          </a:p>
        </p:txBody>
      </p:sp>
      <p:sp>
        <p:nvSpPr>
          <p:cNvPr id="19" name="椭圆 18"/>
          <p:cNvSpPr/>
          <p:nvPr/>
        </p:nvSpPr>
        <p:spPr>
          <a:xfrm>
            <a:off x="5609827" y="2794629"/>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1</a:t>
            </a:r>
            <a:endParaRPr lang="zh-CN" altLang="en-US" b="1" dirty="0"/>
          </a:p>
        </p:txBody>
      </p:sp>
      <p:sp>
        <p:nvSpPr>
          <p:cNvPr id="20" name="椭圆 19"/>
          <p:cNvSpPr/>
          <p:nvPr/>
        </p:nvSpPr>
        <p:spPr>
          <a:xfrm>
            <a:off x="5609827" y="4045858"/>
            <a:ext cx="293915" cy="261257"/>
          </a:xfrm>
          <a:prstGeom prst="ellipse">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2</a:t>
            </a:r>
            <a:endParaRPr lang="zh-CN" altLang="en-US" b="1" dirty="0"/>
          </a:p>
        </p:txBody>
      </p:sp>
    </p:spTree>
    <p:extLst>
      <p:ext uri="{BB962C8B-B14F-4D97-AF65-F5344CB8AC3E}">
        <p14:creationId xmlns:p14="http://schemas.microsoft.com/office/powerpoint/2010/main" val="12653726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1CD898C6-ECB1-4384-8D00-EB908AD33A29}" type="slidenum">
              <a:rPr lang="zh-CN" altLang="en-US" smtClean="0"/>
              <a:t>24</a:t>
            </a:fld>
            <a:r>
              <a:rPr lang="en-US" altLang="zh-CN" smtClean="0"/>
              <a:t>/35</a:t>
            </a:r>
            <a:endParaRPr lang="zh-CN" altLang="en-US" dirty="0"/>
          </a:p>
        </p:txBody>
      </p:sp>
    </p:spTree>
    <p:extLst>
      <p:ext uri="{BB962C8B-B14F-4D97-AF65-F5344CB8AC3E}">
        <p14:creationId xmlns:p14="http://schemas.microsoft.com/office/powerpoint/2010/main" val="1892074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系统整体框架</a:t>
            </a:r>
            <a:r>
              <a:rPr lang="en-US" altLang="zh-CN" dirty="0" smtClean="0"/>
              <a:t>-</a:t>
            </a:r>
            <a:r>
              <a:rPr lang="en-US" altLang="zh-CN" cap="none" dirty="0" smtClean="0"/>
              <a:t>jstui.net</a:t>
            </a:r>
            <a:endParaRPr lang="zh-CN" altLang="en-US" cap="none"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25</a:t>
            </a:fld>
            <a:r>
              <a:rPr lang="en-US" altLang="zh-CN" smtClean="0"/>
              <a:t>/35</a:t>
            </a:r>
            <a:endParaRPr lang="zh-CN" altLang="en-US" dirty="0"/>
          </a:p>
        </p:txBody>
      </p:sp>
      <p:sp>
        <p:nvSpPr>
          <p:cNvPr id="5" name="Rectangle 2"/>
          <p:cNvSpPr>
            <a:spLocks noChangeArrowheads="1"/>
          </p:cNvSpPr>
          <p:nvPr/>
        </p:nvSpPr>
        <p:spPr bwMode="auto">
          <a:xfrm>
            <a:off x="753767" y="2276871"/>
            <a:ext cx="120588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3"/>
          <a:stretch>
            <a:fillRect/>
          </a:stretch>
        </p:blipFill>
        <p:spPr>
          <a:xfrm>
            <a:off x="733841" y="1756920"/>
            <a:ext cx="8233527" cy="4988104"/>
          </a:xfrm>
          <a:prstGeom prst="rect">
            <a:avLst/>
          </a:prstGeom>
        </p:spPr>
      </p:pic>
      <p:sp>
        <p:nvSpPr>
          <p:cNvPr id="9" name="矩形 8"/>
          <p:cNvSpPr/>
          <p:nvPr/>
        </p:nvSpPr>
        <p:spPr>
          <a:xfrm>
            <a:off x="1907704" y="6003920"/>
            <a:ext cx="2505419" cy="52142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16430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a:t>
            </a:r>
            <a:endParaRPr lang="zh-CN" altLang="en-US" dirty="0"/>
          </a:p>
        </p:txBody>
      </p:sp>
      <p:pic>
        <p:nvPicPr>
          <p:cNvPr id="5" name="内容占位符 4"/>
          <p:cNvPicPr>
            <a:picLocks noGrp="1" noChangeAspect="1"/>
          </p:cNvPicPr>
          <p:nvPr>
            <p:ph idx="1"/>
          </p:nvPr>
        </p:nvPicPr>
        <p:blipFill>
          <a:blip r:embed="rId2"/>
          <a:stretch>
            <a:fillRect/>
          </a:stretch>
        </p:blipFill>
        <p:spPr>
          <a:xfrm>
            <a:off x="1691680" y="2204864"/>
            <a:ext cx="5695200" cy="2347650"/>
          </a:xfrm>
          <a:prstGeom prst="rect">
            <a:avLst/>
          </a:prstGeom>
        </p:spPr>
      </p:pic>
      <p:sp>
        <p:nvSpPr>
          <p:cNvPr id="4" name="灯片编号占位符 3"/>
          <p:cNvSpPr>
            <a:spLocks noGrp="1"/>
          </p:cNvSpPr>
          <p:nvPr>
            <p:ph type="sldNum" sz="quarter" idx="12"/>
          </p:nvPr>
        </p:nvSpPr>
        <p:spPr/>
        <p:txBody>
          <a:bodyPr/>
          <a:lstStyle/>
          <a:p>
            <a:fld id="{1CD898C6-ECB1-4384-8D00-EB908AD33A29}" type="slidenum">
              <a:rPr lang="zh-CN" altLang="en-US" smtClean="0"/>
              <a:t>26</a:t>
            </a:fld>
            <a:r>
              <a:rPr lang="en-US" altLang="zh-CN" smtClean="0"/>
              <a:t>/35</a:t>
            </a:r>
            <a:endParaRPr lang="zh-CN" altLang="en-US" dirty="0"/>
          </a:p>
        </p:txBody>
      </p:sp>
    </p:spTree>
    <p:extLst>
      <p:ext uri="{BB962C8B-B14F-4D97-AF65-F5344CB8AC3E}">
        <p14:creationId xmlns:p14="http://schemas.microsoft.com/office/powerpoint/2010/main" val="5996398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爬虫子系统实现效果</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27</a:t>
            </a:fld>
            <a:r>
              <a:rPr lang="en-US" altLang="zh-CN" smtClean="0"/>
              <a:t>/35</a:t>
            </a:r>
            <a:endParaRPr lang="zh-CN" altLang="en-US" dirty="0"/>
          </a:p>
        </p:txBody>
      </p:sp>
      <p:pic>
        <p:nvPicPr>
          <p:cNvPr id="5" name="内容占位符 4"/>
          <p:cNvPicPr>
            <a:picLocks noGrp="1"/>
          </p:cNvPicPr>
          <p:nvPr>
            <p:ph idx="1"/>
          </p:nvPr>
        </p:nvPicPr>
        <p:blipFill>
          <a:blip r:embed="rId3"/>
          <a:stretch>
            <a:fillRect/>
          </a:stretch>
        </p:blipFill>
        <p:spPr>
          <a:xfrm>
            <a:off x="768096" y="2084832"/>
            <a:ext cx="7289800" cy="3976783"/>
          </a:xfrm>
          <a:prstGeom prst="rect">
            <a:avLst/>
          </a:prstGeom>
        </p:spPr>
      </p:pic>
    </p:spTree>
    <p:extLst>
      <p:ext uri="{BB962C8B-B14F-4D97-AF65-F5344CB8AC3E}">
        <p14:creationId xmlns:p14="http://schemas.microsoft.com/office/powerpoint/2010/main" val="14528912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信息推送子系统</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1CD898C6-ECB1-4384-8D00-EB908AD33A29}" type="slidenum">
              <a:rPr lang="zh-CN" altLang="en-US" smtClean="0"/>
              <a:t>28</a:t>
            </a:fld>
            <a:r>
              <a:rPr lang="en-US" altLang="zh-CN" smtClean="0"/>
              <a:t>/35</a:t>
            </a:r>
            <a:endParaRPr lang="zh-CN" altLang="en-US" dirty="0"/>
          </a:p>
        </p:txBody>
      </p:sp>
    </p:spTree>
    <p:extLst>
      <p:ext uri="{BB962C8B-B14F-4D97-AF65-F5344CB8AC3E}">
        <p14:creationId xmlns:p14="http://schemas.microsoft.com/office/powerpoint/2010/main" val="42395522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及时推信息推送系统界面</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29</a:t>
            </a:fld>
            <a:r>
              <a:rPr lang="en-US" altLang="zh-CN" smtClean="0"/>
              <a:t>/35</a:t>
            </a:r>
            <a:endParaRPr lang="zh-CN" altLang="en-US" dirty="0"/>
          </a:p>
        </p:txBody>
      </p:sp>
      <p:pic>
        <p:nvPicPr>
          <p:cNvPr id="5" name="图片 4"/>
          <p:cNvPicPr/>
          <p:nvPr/>
        </p:nvPicPr>
        <p:blipFill>
          <a:blip r:embed="rId3"/>
          <a:stretch>
            <a:fillRect/>
          </a:stretch>
        </p:blipFill>
        <p:spPr>
          <a:xfrm>
            <a:off x="1043608" y="2082642"/>
            <a:ext cx="2952328" cy="1800200"/>
          </a:xfrm>
          <a:prstGeom prst="rect">
            <a:avLst/>
          </a:prstGeom>
        </p:spPr>
      </p:pic>
      <p:pic>
        <p:nvPicPr>
          <p:cNvPr id="6" name="图片 5"/>
          <p:cNvPicPr/>
          <p:nvPr/>
        </p:nvPicPr>
        <p:blipFill>
          <a:blip r:embed="rId4"/>
          <a:stretch>
            <a:fillRect/>
          </a:stretch>
        </p:blipFill>
        <p:spPr>
          <a:xfrm>
            <a:off x="4197099" y="2060848"/>
            <a:ext cx="3111205" cy="1821994"/>
          </a:xfrm>
          <a:prstGeom prst="rect">
            <a:avLst/>
          </a:prstGeom>
        </p:spPr>
      </p:pic>
      <p:pic>
        <p:nvPicPr>
          <p:cNvPr id="7" name="图片 6"/>
          <p:cNvPicPr/>
          <p:nvPr/>
        </p:nvPicPr>
        <p:blipFill>
          <a:blip r:embed="rId5"/>
          <a:stretch>
            <a:fillRect/>
          </a:stretch>
        </p:blipFill>
        <p:spPr>
          <a:xfrm>
            <a:off x="1043608" y="4052322"/>
            <a:ext cx="2952328" cy="2062768"/>
          </a:xfrm>
          <a:prstGeom prst="rect">
            <a:avLst/>
          </a:prstGeom>
        </p:spPr>
      </p:pic>
      <p:pic>
        <p:nvPicPr>
          <p:cNvPr id="8" name="图片 7"/>
          <p:cNvPicPr/>
          <p:nvPr/>
        </p:nvPicPr>
        <p:blipFill>
          <a:blip r:embed="rId6"/>
          <a:stretch>
            <a:fillRect/>
          </a:stretch>
        </p:blipFill>
        <p:spPr>
          <a:xfrm>
            <a:off x="4197099" y="4052322"/>
            <a:ext cx="3111205" cy="2062768"/>
          </a:xfrm>
          <a:prstGeom prst="rect">
            <a:avLst/>
          </a:prstGeom>
        </p:spPr>
      </p:pic>
    </p:spTree>
    <p:extLst>
      <p:ext uri="{BB962C8B-B14F-4D97-AF65-F5344CB8AC3E}">
        <p14:creationId xmlns:p14="http://schemas.microsoft.com/office/powerpoint/2010/main" val="32739974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3</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smtClean="0">
                <a:solidFill>
                  <a:srgbClr val="FF0000"/>
                </a:solidFill>
                <a:latin typeface="+mj-ea"/>
                <a:ea typeface="+mj-ea"/>
              </a:rPr>
              <a:t>及时获取信息尤为</a:t>
            </a:r>
            <a:r>
              <a:rPr lang="zh-CN" altLang="en-US" b="1" dirty="0">
                <a:solidFill>
                  <a:srgbClr val="FF0000"/>
                </a:solidFill>
                <a:latin typeface="+mj-ea"/>
                <a:ea typeface="+mj-ea"/>
              </a:rPr>
              <a:t>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23" name="标题 1"/>
          <p:cNvSpPr>
            <a:spLocks noGrp="1"/>
          </p:cNvSpPr>
          <p:nvPr>
            <p:ph type="title"/>
          </p:nvPr>
        </p:nvSpPr>
        <p:spPr>
          <a:xfrm>
            <a:off x="768096" y="585216"/>
            <a:ext cx="7290054" cy="1499616"/>
          </a:xfrm>
        </p:spPr>
        <p:txBody>
          <a:bodyPr/>
          <a:lstStyle/>
          <a:p>
            <a:r>
              <a:rPr lang="zh-CN" altLang="en-US" dirty="0" smtClean="0"/>
              <a:t>选题背景及意义</a:t>
            </a:r>
            <a:endParaRPr lang="zh-CN" altLang="en-US" dirty="0"/>
          </a:p>
        </p:txBody>
      </p:sp>
    </p:spTree>
    <p:extLst>
      <p:ext uri="{BB962C8B-B14F-4D97-AF65-F5344CB8AC3E}">
        <p14:creationId xmlns:p14="http://schemas.microsoft.com/office/powerpoint/2010/main" val="56921352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1000"/>
                                        <p:tgtEl>
                                          <p:spTgt spid="23"/>
                                        </p:tgtEl>
                                      </p:cBhvr>
                                    </p:animEffect>
                                    <p:anim calcmode="lin" valueType="num">
                                      <p:cBhvr>
                                        <p:cTn id="7" dur="1000"/>
                                        <p:tgtEl>
                                          <p:spTgt spid="23"/>
                                        </p:tgtEl>
                                        <p:attrNameLst>
                                          <p:attrName>ppt_x</p:attrName>
                                        </p:attrNameLst>
                                      </p:cBhvr>
                                      <p:tavLst>
                                        <p:tav tm="0">
                                          <p:val>
                                            <p:strVal val="ppt_x"/>
                                          </p:val>
                                        </p:tav>
                                        <p:tav tm="100000">
                                          <p:val>
                                            <p:strVal val="ppt_x"/>
                                          </p:val>
                                        </p:tav>
                                      </p:tavLst>
                                    </p:anim>
                                    <p:anim calcmode="lin" valueType="num">
                                      <p:cBhvr>
                                        <p:cTn id="8" dur="1000"/>
                                        <p:tgtEl>
                                          <p:spTgt spid="23"/>
                                        </p:tgtEl>
                                        <p:attrNameLst>
                                          <p:attrName>ppt_y</p:attrName>
                                        </p:attrNameLst>
                                      </p:cBhvr>
                                      <p:tavLst>
                                        <p:tav tm="0">
                                          <p:val>
                                            <p:strVal val="ppt_y"/>
                                          </p:val>
                                        </p:tav>
                                        <p:tav tm="100000">
                                          <p:val>
                                            <p:strVal val="ppt_y-.1"/>
                                          </p:val>
                                        </p:tav>
                                      </p:tavLst>
                                    </p:anim>
                                    <p:set>
                                      <p:cBhvr>
                                        <p:cTn id="9"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总结与展望</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30</a:t>
            </a:fld>
            <a:r>
              <a:rPr lang="en-US" altLang="zh-CN" smtClean="0"/>
              <a:t>/35</a:t>
            </a:r>
            <a:endParaRPr lang="zh-CN" altLang="en-US" dirty="0"/>
          </a:p>
        </p:txBody>
      </p:sp>
      <p:sp>
        <p:nvSpPr>
          <p:cNvPr id="5" name="内容占位符 2"/>
          <p:cNvSpPr>
            <a:spLocks noGrp="1"/>
          </p:cNvSpPr>
          <p:nvPr>
            <p:ph idx="1"/>
          </p:nvPr>
        </p:nvSpPr>
        <p:spPr>
          <a:xfrm>
            <a:off x="552765" y="1988840"/>
            <a:ext cx="7940360" cy="4023360"/>
          </a:xfrm>
        </p:spPr>
        <p:txBody>
          <a:bodyPr>
            <a:normAutofit fontScale="92500" lnSpcReduction="20000"/>
          </a:bodyPr>
          <a:lstStyle/>
          <a:p>
            <a:pPr>
              <a:lnSpc>
                <a:spcPct val="150000"/>
              </a:lnSpc>
            </a:pPr>
            <a:r>
              <a:rPr lang="zh-CN" altLang="en-US" b="1" dirty="0" smtClean="0"/>
              <a:t>总结</a:t>
            </a:r>
            <a:endParaRPr lang="en-US" altLang="zh-CN" b="1" dirty="0" smtClean="0"/>
          </a:p>
          <a:p>
            <a:pPr lvl="1">
              <a:lnSpc>
                <a:spcPct val="150000"/>
              </a:lnSpc>
            </a:pPr>
            <a:r>
              <a:rPr lang="en-US" altLang="zh-CN" dirty="0" smtClean="0"/>
              <a:t> </a:t>
            </a:r>
            <a:r>
              <a:rPr lang="zh-CN" altLang="en-US" dirty="0" smtClean="0"/>
              <a:t>本文</a:t>
            </a:r>
            <a:r>
              <a:rPr lang="zh-CN" altLang="en-US" dirty="0"/>
              <a:t>基于</a:t>
            </a:r>
            <a:r>
              <a:rPr lang="en-US" altLang="zh-CN" dirty="0"/>
              <a:t>Fish Search</a:t>
            </a:r>
            <a:r>
              <a:rPr lang="zh-CN" altLang="en-US" dirty="0"/>
              <a:t>算法，通过分析其计算页面主题相关度的不足，提出了一种基于关键词位置的页面主题相关度计算算法</a:t>
            </a:r>
            <a:r>
              <a:rPr lang="zh-CN" altLang="en-US" dirty="0" smtClean="0"/>
              <a:t>。</a:t>
            </a:r>
            <a:endParaRPr lang="en-US" altLang="zh-CN" dirty="0" smtClean="0"/>
          </a:p>
          <a:p>
            <a:pPr lvl="1">
              <a:lnSpc>
                <a:spcPct val="150000"/>
              </a:lnSpc>
            </a:pPr>
            <a:r>
              <a:rPr lang="zh-CN" altLang="en-US" dirty="0"/>
              <a:t>本文基于</a:t>
            </a:r>
            <a:r>
              <a:rPr lang="en-US" altLang="zh-CN" dirty="0"/>
              <a:t>Page Rank</a:t>
            </a:r>
            <a:r>
              <a:rPr lang="zh-CN" altLang="en-US" dirty="0"/>
              <a:t>算法，通过分析其预测链接的不足，结合基于关键词位置的</a:t>
            </a:r>
            <a:r>
              <a:rPr lang="en-US" altLang="zh-CN" dirty="0"/>
              <a:t>Fish Search</a:t>
            </a:r>
            <a:r>
              <a:rPr lang="zh-CN" altLang="en-US" dirty="0"/>
              <a:t>算法，提出了一种基于页面主题的</a:t>
            </a:r>
            <a:r>
              <a:rPr lang="en-US" altLang="zh-CN" dirty="0"/>
              <a:t>Page Rank</a:t>
            </a:r>
            <a:r>
              <a:rPr lang="zh-CN" altLang="en-US" dirty="0"/>
              <a:t>算法</a:t>
            </a:r>
            <a:r>
              <a:rPr lang="zh-CN" altLang="en-US" dirty="0" smtClean="0"/>
              <a:t>。</a:t>
            </a:r>
            <a:endParaRPr lang="en-US" altLang="zh-CN" dirty="0" smtClean="0"/>
          </a:p>
          <a:p>
            <a:pPr lvl="1">
              <a:lnSpc>
                <a:spcPct val="150000"/>
              </a:lnSpc>
            </a:pPr>
            <a:r>
              <a:rPr lang="zh-CN" altLang="en-US" dirty="0"/>
              <a:t>实现了及时推信息推送系统的爬虫子系统和信息展示子系统的前台</a:t>
            </a:r>
            <a:r>
              <a:rPr lang="zh-CN" altLang="en-US" dirty="0" smtClean="0"/>
              <a:t>界面。</a:t>
            </a:r>
            <a:endParaRPr lang="en-US" altLang="zh-CN" dirty="0" smtClean="0"/>
          </a:p>
          <a:p>
            <a:pPr>
              <a:lnSpc>
                <a:spcPct val="150000"/>
              </a:lnSpc>
            </a:pPr>
            <a:r>
              <a:rPr lang="zh-CN" altLang="en-US" b="1" dirty="0" smtClean="0"/>
              <a:t>展望</a:t>
            </a:r>
            <a:endParaRPr lang="en-US" altLang="zh-CN" b="1" dirty="0" smtClean="0"/>
          </a:p>
          <a:p>
            <a:pPr lvl="1">
              <a:lnSpc>
                <a:spcPct val="150000"/>
              </a:lnSpc>
            </a:pPr>
            <a:r>
              <a:rPr lang="zh-CN" altLang="en-US" dirty="0"/>
              <a:t>没有加入人工智能的方法，如果能引入机器学习方法对链接进行预测可能效果</a:t>
            </a:r>
            <a:r>
              <a:rPr lang="zh-CN" altLang="en-US" dirty="0" smtClean="0"/>
              <a:t>更好。</a:t>
            </a:r>
            <a:endParaRPr lang="en-US" altLang="zh-CN" dirty="0" smtClean="0"/>
          </a:p>
          <a:p>
            <a:pPr lvl="1">
              <a:lnSpc>
                <a:spcPct val="150000"/>
              </a:lnSpc>
            </a:pPr>
            <a:r>
              <a:rPr lang="zh-CN" altLang="zh-CN" dirty="0"/>
              <a:t>需要数据进行大量的实验得到最佳权值和阈值，需要进一步改进</a:t>
            </a:r>
            <a:r>
              <a:rPr lang="zh-CN" altLang="zh-CN" dirty="0" smtClean="0"/>
              <a:t>。</a:t>
            </a:r>
            <a:endParaRPr lang="en-US" altLang="zh-CN" dirty="0" smtClean="0"/>
          </a:p>
          <a:p>
            <a:pPr lvl="1">
              <a:lnSpc>
                <a:spcPct val="150000"/>
              </a:lnSpc>
            </a:pPr>
            <a:r>
              <a:rPr lang="zh-CN" altLang="zh-CN" dirty="0"/>
              <a:t>系统都是每天早上给用户爬取主题相关的页面，还不能实现实时的消息推</a:t>
            </a:r>
            <a:r>
              <a:rPr lang="zh-CN" altLang="zh-CN" dirty="0" smtClean="0"/>
              <a:t>送</a:t>
            </a:r>
            <a:r>
              <a:rPr lang="zh-CN" altLang="en-US" dirty="0" smtClean="0"/>
              <a:t>，后续改进。</a:t>
            </a:r>
            <a:endParaRPr lang="zh-CN" altLang="en-US" dirty="0"/>
          </a:p>
        </p:txBody>
      </p:sp>
    </p:spTree>
    <p:extLst>
      <p:ext uri="{BB962C8B-B14F-4D97-AF65-F5344CB8AC3E}">
        <p14:creationId xmlns:p14="http://schemas.microsoft.com/office/powerpoint/2010/main" val="33665471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CD898C6-ECB1-4384-8D00-EB908AD33A29}" type="slidenum">
              <a:rPr lang="zh-CN" altLang="en-US" smtClean="0">
                <a:solidFill>
                  <a:prstClr val="black">
                    <a:lumMod val="95000"/>
                    <a:lumOff val="5000"/>
                  </a:prstClr>
                </a:solidFill>
              </a:rPr>
              <a:pPr/>
              <a:t>31</a:t>
            </a:fld>
            <a:r>
              <a:rPr lang="en-US" altLang="zh-CN" smtClean="0">
                <a:solidFill>
                  <a:prstClr val="black">
                    <a:lumMod val="95000"/>
                    <a:lumOff val="5000"/>
                  </a:prstClr>
                </a:solidFill>
              </a:rPr>
              <a:t>/35</a:t>
            </a:r>
            <a:endParaRPr lang="zh-CN" altLang="en-US" dirty="0">
              <a:solidFill>
                <a:prstClr val="black">
                  <a:lumMod val="95000"/>
                  <a:lumOff val="5000"/>
                </a:prstClr>
              </a:solidFill>
            </a:endParaRPr>
          </a:p>
        </p:txBody>
      </p:sp>
      <p:sp>
        <p:nvSpPr>
          <p:cNvPr id="10" name="标题 3"/>
          <p:cNvSpPr txBox="1">
            <a:spLocks/>
          </p:cNvSpPr>
          <p:nvPr/>
        </p:nvSpPr>
        <p:spPr>
          <a:xfrm>
            <a:off x="720725" y="404664"/>
            <a:ext cx="7772400" cy="2505075"/>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800" b="0" i="0" u="none" strike="noStrike" kern="1200" cap="none" spc="0" normalizeH="0" baseline="0" noProof="0" dirty="0" smtClean="0">
                <a:ln>
                  <a:noFill/>
                </a:ln>
                <a:solidFill>
                  <a:srgbClr val="3B3B3B"/>
                </a:solidFill>
                <a:effectLst>
                  <a:outerShdw blurRad="63500" dist="38100" dir="5400000" algn="t" rotWithShape="0">
                    <a:prstClr val="black">
                      <a:alpha val="25000"/>
                    </a:prstClr>
                  </a:outerShdw>
                </a:effectLst>
                <a:uLnTx/>
                <a:uFillTx/>
                <a:latin typeface="Garamond"/>
                <a:ea typeface="华文仿宋"/>
              </a:rPr>
              <a:t>感谢各位老师</a:t>
            </a:r>
            <a:endParaRPr kumimoji="0" lang="zh-CN" altLang="en-US" sz="4800" b="0" i="0" u="none" strike="noStrike" kern="1200" cap="none" spc="0" normalizeH="0" baseline="0" noProof="0" dirty="0">
              <a:ln>
                <a:noFill/>
              </a:ln>
              <a:solidFill>
                <a:srgbClr val="3B3B3B"/>
              </a:solidFill>
              <a:effectLst>
                <a:outerShdw blurRad="63500" dist="38100" dir="5400000" algn="t" rotWithShape="0">
                  <a:prstClr val="black">
                    <a:alpha val="25000"/>
                  </a:prstClr>
                </a:outerShdw>
              </a:effectLst>
              <a:uLnTx/>
              <a:uFillTx/>
              <a:latin typeface="Garamond"/>
              <a:ea typeface="华文仿宋"/>
            </a:endParaRPr>
          </a:p>
        </p:txBody>
      </p:sp>
      <p:sp>
        <p:nvSpPr>
          <p:cNvPr id="11" name="文本占位符 4"/>
          <p:cNvSpPr txBox="1">
            <a:spLocks/>
          </p:cNvSpPr>
          <p:nvPr/>
        </p:nvSpPr>
        <p:spPr>
          <a:xfrm>
            <a:off x="611560" y="3356992"/>
            <a:ext cx="7772400" cy="1131887"/>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1800" kern="1200">
                <a:solidFill>
                  <a:schemeClr val="tx1">
                    <a:tint val="75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400" kern="1200">
                <a:solidFill>
                  <a:schemeClr val="tx1">
                    <a:tint val="75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j-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000" b="0" i="0" u="none" strike="noStrike" kern="1200" cap="none" spc="0" normalizeH="0" baseline="0" noProof="0" dirty="0" smtClean="0">
                <a:ln>
                  <a:noFill/>
                </a:ln>
                <a:solidFill>
                  <a:sysClr val="windowText" lastClr="000000">
                    <a:tint val="75000"/>
                  </a:sysClr>
                </a:solidFill>
                <a:effectLst/>
                <a:uLnTx/>
                <a:uFillTx/>
                <a:latin typeface="Garamond"/>
                <a:ea typeface="微软雅黑"/>
              </a:rPr>
              <a:t>敬请提问、指正</a:t>
            </a:r>
            <a:endParaRPr kumimoji="0" lang="zh-CN" altLang="en-US" sz="2000" b="0" i="0" u="none" strike="noStrike" kern="1200" cap="none" spc="0" normalizeH="0" baseline="0" noProof="0" dirty="0">
              <a:ln>
                <a:noFill/>
              </a:ln>
              <a:solidFill>
                <a:sysClr val="windowText" lastClr="000000">
                  <a:tint val="75000"/>
                </a:sysClr>
              </a:solidFill>
              <a:effectLst/>
              <a:uLnTx/>
              <a:uFillTx/>
              <a:latin typeface="Garamond"/>
              <a:ea typeface="微软雅黑"/>
            </a:endParaRPr>
          </a:p>
        </p:txBody>
      </p:sp>
    </p:spTree>
    <p:extLst>
      <p:ext uri="{BB962C8B-B14F-4D97-AF65-F5344CB8AC3E}">
        <p14:creationId xmlns:p14="http://schemas.microsoft.com/office/powerpoint/2010/main" val="19960946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CD898C6-ECB1-4384-8D00-EB908AD33A29}" type="slidenum">
              <a:rPr lang="zh-CN" altLang="en-US" smtClean="0">
                <a:solidFill>
                  <a:prstClr val="black">
                    <a:lumMod val="65000"/>
                    <a:lumOff val="35000"/>
                  </a:prstClr>
                </a:solidFill>
              </a:rPr>
              <a:pPr/>
              <a:t>4</a:t>
            </a:fld>
            <a:r>
              <a:rPr lang="en-US" altLang="zh-CN" smtClean="0">
                <a:solidFill>
                  <a:prstClr val="black">
                    <a:lumMod val="65000"/>
                    <a:lumOff val="35000"/>
                  </a:prstClr>
                </a:solidFill>
              </a:rPr>
              <a:t>/35</a:t>
            </a:r>
            <a:endParaRPr lang="zh-CN" altLang="en-US" dirty="0">
              <a:solidFill>
                <a:prstClr val="black">
                  <a:lumMod val="65000"/>
                  <a:lumOff val="35000"/>
                </a:prstClr>
              </a:solidFill>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14" name="矩形 13"/>
          <p:cNvSpPr/>
          <p:nvPr/>
        </p:nvSpPr>
        <p:spPr>
          <a:xfrm>
            <a:off x="611560" y="1988840"/>
            <a:ext cx="3412671" cy="244827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5" name="矩形 14"/>
          <p:cNvSpPr/>
          <p:nvPr/>
        </p:nvSpPr>
        <p:spPr>
          <a:xfrm>
            <a:off x="4685538" y="1988840"/>
            <a:ext cx="3412671" cy="166943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350"/>
          </a:p>
        </p:txBody>
      </p:sp>
      <p:sp>
        <p:nvSpPr>
          <p:cNvPr id="16" name="文本框 15"/>
          <p:cNvSpPr txBox="1"/>
          <p:nvPr/>
        </p:nvSpPr>
        <p:spPr>
          <a:xfrm>
            <a:off x="971600" y="4487778"/>
            <a:ext cx="2880320" cy="369332"/>
          </a:xfrm>
          <a:prstGeom prst="rect">
            <a:avLst/>
          </a:prstGeom>
          <a:noFill/>
        </p:spPr>
        <p:txBody>
          <a:bodyPr wrap="square" rtlCol="0">
            <a:spAutoFit/>
          </a:bodyPr>
          <a:lstStyle/>
          <a:p>
            <a:r>
              <a:rPr lang="zh-CN" altLang="en-US" b="1" dirty="0">
                <a:solidFill>
                  <a:srgbClr val="FF0000"/>
                </a:solidFill>
                <a:latin typeface="仿宋" panose="02010609060101010101" pitchFamily="49" charset="-122"/>
                <a:ea typeface="仿宋" panose="02010609060101010101" pitchFamily="49" charset="-122"/>
              </a:rPr>
              <a:t>数据</a:t>
            </a:r>
            <a:r>
              <a:rPr lang="zh-CN" altLang="en-US" b="1" dirty="0" smtClean="0">
                <a:solidFill>
                  <a:srgbClr val="FF0000"/>
                </a:solidFill>
                <a:latin typeface="仿宋" panose="02010609060101010101" pitchFamily="49" charset="-122"/>
                <a:ea typeface="仿宋" panose="02010609060101010101" pitchFamily="49" charset="-122"/>
              </a:rPr>
              <a:t>量大且搜索难度高</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17" name="内容占位符 10"/>
          <p:cNvSpPr txBox="1">
            <a:spLocks/>
          </p:cNvSpPr>
          <p:nvPr/>
        </p:nvSpPr>
        <p:spPr>
          <a:xfrm>
            <a:off x="4685538" y="2107356"/>
            <a:ext cx="3342846" cy="1550917"/>
          </a:xfrm>
          <a:prstGeom prst="rect">
            <a:avLst/>
          </a:prstGeom>
        </p:spPr>
        <p:txBody>
          <a:bodyPr vert="horz" lIns="34290" tIns="34290" rIns="34290" bIns="3429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企业管理</a:t>
            </a:r>
            <a:r>
              <a:rPr lang="zh-CN" altLang="zh-CN" sz="1600" dirty="0"/>
              <a:t>者</a:t>
            </a:r>
            <a:r>
              <a:rPr lang="zh-CN" altLang="zh-CN" sz="1600" dirty="0" smtClean="0"/>
              <a:t>如果</a:t>
            </a:r>
            <a:r>
              <a:rPr lang="zh-CN" altLang="en-US" sz="1600" dirty="0" smtClean="0"/>
              <a:t>能</a:t>
            </a:r>
            <a:r>
              <a:rPr lang="zh-CN" altLang="zh-CN" sz="1600" dirty="0" smtClean="0"/>
              <a:t>及时掌握相关信息</a:t>
            </a:r>
            <a:r>
              <a:rPr lang="zh-CN" altLang="zh-CN" sz="1600" dirty="0"/>
              <a:t>，就能在关键时刻做出合适的决策，避免错失</a:t>
            </a:r>
            <a:r>
              <a:rPr lang="zh-CN" altLang="zh-CN" sz="1600" dirty="0" smtClean="0"/>
              <a:t>商机</a:t>
            </a:r>
            <a:r>
              <a:rPr lang="zh-CN" altLang="en-US" sz="1600" dirty="0" smtClean="0"/>
              <a:t>；</a:t>
            </a:r>
            <a:endParaRPr lang="en-US" altLang="zh-CN" sz="1600" dirty="0"/>
          </a:p>
          <a:p>
            <a:r>
              <a:rPr lang="zh-CN" altLang="zh-CN" sz="1600" dirty="0"/>
              <a:t>个人的成功很大程度上也取决于其是否能及时地获取需要的</a:t>
            </a:r>
            <a:r>
              <a:rPr lang="zh-CN" altLang="zh-CN" sz="1600" dirty="0" smtClean="0"/>
              <a:t>信息</a:t>
            </a:r>
            <a:r>
              <a:rPr lang="zh-CN" altLang="en-US" sz="1600" dirty="0" smtClean="0"/>
              <a:t>。</a:t>
            </a:r>
            <a:endParaRPr lang="zh-CN" altLang="en-US" sz="1600" dirty="0"/>
          </a:p>
        </p:txBody>
      </p:sp>
      <p:sp>
        <p:nvSpPr>
          <p:cNvPr id="19" name="文本框 18"/>
          <p:cNvSpPr txBox="1"/>
          <p:nvPr/>
        </p:nvSpPr>
        <p:spPr>
          <a:xfrm>
            <a:off x="5145378" y="3765026"/>
            <a:ext cx="2492990" cy="369332"/>
          </a:xfrm>
          <a:prstGeom prst="rect">
            <a:avLst/>
          </a:prstGeom>
          <a:noFill/>
        </p:spPr>
        <p:txBody>
          <a:bodyPr wrap="none" rtlCol="0">
            <a:spAutoFit/>
          </a:bodyPr>
          <a:lstStyle/>
          <a:p>
            <a:r>
              <a:rPr lang="zh-CN" altLang="en-US" b="1" dirty="0" smtClean="0">
                <a:solidFill>
                  <a:srgbClr val="FF0000"/>
                </a:solidFill>
                <a:latin typeface="+mj-ea"/>
                <a:ea typeface="+mj-ea"/>
              </a:rPr>
              <a:t>及时获取信息尤为</a:t>
            </a:r>
            <a:r>
              <a:rPr lang="zh-CN" altLang="en-US" b="1" dirty="0">
                <a:solidFill>
                  <a:srgbClr val="FF0000"/>
                </a:solidFill>
                <a:latin typeface="+mj-ea"/>
                <a:ea typeface="+mj-ea"/>
              </a:rPr>
              <a:t>重要</a:t>
            </a:r>
          </a:p>
        </p:txBody>
      </p:sp>
      <p:sp>
        <p:nvSpPr>
          <p:cNvPr id="20" name="文本框 19"/>
          <p:cNvSpPr txBox="1"/>
          <p:nvPr/>
        </p:nvSpPr>
        <p:spPr>
          <a:xfrm>
            <a:off x="4626364" y="4857110"/>
            <a:ext cx="3474028" cy="300082"/>
          </a:xfrm>
          <a:prstGeom prst="rect">
            <a:avLst/>
          </a:prstGeom>
          <a:noFill/>
        </p:spPr>
        <p:txBody>
          <a:bodyPr wrap="none" rtlCol="0">
            <a:spAutoFit/>
          </a:bodyPr>
          <a:lstStyle/>
          <a:p>
            <a:r>
              <a:rPr lang="zh-CN" altLang="en-US" sz="1350" b="1" dirty="0"/>
              <a:t>实际应用</a:t>
            </a:r>
            <a:r>
              <a:rPr lang="zh-CN" altLang="en-US" sz="1350" dirty="0" smtClean="0"/>
              <a:t>：及时推信息推送系统项目</a:t>
            </a:r>
            <a:r>
              <a:rPr lang="zh-CN" altLang="en-US" sz="1350" dirty="0"/>
              <a:t>的需要</a:t>
            </a:r>
          </a:p>
        </p:txBody>
      </p:sp>
      <p:sp>
        <p:nvSpPr>
          <p:cNvPr id="21" name="文本框 20"/>
          <p:cNvSpPr txBox="1"/>
          <p:nvPr/>
        </p:nvSpPr>
        <p:spPr>
          <a:xfrm>
            <a:off x="5001466" y="4381025"/>
            <a:ext cx="2723823" cy="369332"/>
          </a:xfrm>
          <a:prstGeom prst="rect">
            <a:avLst/>
          </a:prstGeom>
          <a:noFill/>
        </p:spPr>
        <p:txBody>
          <a:bodyPr wrap="none" rtlCol="0">
            <a:spAutoFit/>
          </a:bodyPr>
          <a:lstStyle/>
          <a:p>
            <a:r>
              <a:rPr lang="zh-CN" altLang="en-US" dirty="0" smtClean="0">
                <a:latin typeface="+mn-ea"/>
              </a:rPr>
              <a:t>个性化信息推送系统诞生</a:t>
            </a:r>
            <a:endParaRPr lang="zh-CN" altLang="en-US" dirty="0">
              <a:latin typeface="+mn-ea"/>
            </a:endParaRPr>
          </a:p>
        </p:txBody>
      </p:sp>
      <p:sp>
        <p:nvSpPr>
          <p:cNvPr id="22" name="内容占位符 10"/>
          <p:cNvSpPr txBox="1">
            <a:spLocks/>
          </p:cNvSpPr>
          <p:nvPr/>
        </p:nvSpPr>
        <p:spPr>
          <a:xfrm>
            <a:off x="620377" y="2107356"/>
            <a:ext cx="3403854" cy="2195202"/>
          </a:xfrm>
          <a:prstGeom prst="rect">
            <a:avLst/>
          </a:prstGeom>
        </p:spPr>
        <p:txBody>
          <a:bodyPr vert="horz" lIns="34290" tIns="34290" rIns="34290" bIns="3429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zh-CN" altLang="zh-CN" sz="1600" dirty="0" smtClean="0"/>
              <a:t>当今</a:t>
            </a:r>
            <a:r>
              <a:rPr lang="zh-CN" altLang="zh-CN" sz="1600" dirty="0"/>
              <a:t>网络上的信息正在以几何级数的速度增长</a:t>
            </a:r>
            <a:r>
              <a:rPr lang="zh-CN" altLang="zh-CN" sz="1600" dirty="0" smtClean="0"/>
              <a:t>，互联网</a:t>
            </a:r>
            <a:r>
              <a:rPr lang="zh-CN" altLang="zh-CN" sz="1600" dirty="0"/>
              <a:t>上的文本数据达到了</a:t>
            </a:r>
            <a:r>
              <a:rPr lang="en-US" altLang="zh-CN" sz="1600" b="1" dirty="0"/>
              <a:t>100</a:t>
            </a:r>
            <a:r>
              <a:rPr lang="zh-CN" altLang="zh-CN" sz="1600" dirty="0"/>
              <a:t>亿</a:t>
            </a:r>
            <a:r>
              <a:rPr lang="zh-CN" altLang="zh-CN" sz="1600" dirty="0" smtClean="0"/>
              <a:t>条</a:t>
            </a:r>
            <a:r>
              <a:rPr lang="zh-CN" altLang="en-US" sz="1600" dirty="0" smtClean="0"/>
              <a:t>；</a:t>
            </a:r>
            <a:endParaRPr lang="en-US" altLang="zh-CN" sz="1600" dirty="0"/>
          </a:p>
          <a:p>
            <a:r>
              <a:rPr lang="zh-CN" altLang="zh-CN" sz="1600" dirty="0"/>
              <a:t>网络上</a:t>
            </a:r>
            <a:r>
              <a:rPr lang="zh-CN" altLang="zh-CN" sz="1600" dirty="0" smtClean="0"/>
              <a:t>的信息</a:t>
            </a:r>
            <a:r>
              <a:rPr lang="zh-CN" altLang="zh-CN" sz="1600" dirty="0"/>
              <a:t>没有任何规律和结构特征，人们</a:t>
            </a:r>
            <a:r>
              <a:rPr lang="zh-CN" altLang="zh-CN" sz="1600" dirty="0" smtClean="0"/>
              <a:t>很难准确</a:t>
            </a:r>
            <a:r>
              <a:rPr lang="zh-CN" altLang="zh-CN" sz="1600" dirty="0"/>
              <a:t>找到对自己有用的</a:t>
            </a:r>
            <a:r>
              <a:rPr lang="zh-CN" altLang="zh-CN" sz="1600" dirty="0" smtClean="0"/>
              <a:t>信息</a:t>
            </a:r>
            <a:r>
              <a:rPr lang="zh-CN" altLang="en-US" sz="1600" dirty="0" smtClean="0"/>
              <a:t>；</a:t>
            </a:r>
            <a:endParaRPr lang="en-US" altLang="zh-CN" sz="1600" dirty="0" smtClean="0"/>
          </a:p>
          <a:p>
            <a:r>
              <a:rPr lang="zh-CN" altLang="zh-CN" sz="1600" dirty="0"/>
              <a:t>传统的搜索引擎已经不能满足用户对特定领域和主题的搜索</a:t>
            </a:r>
            <a:r>
              <a:rPr lang="zh-CN" altLang="zh-CN" sz="1600" dirty="0" smtClean="0"/>
              <a:t>需求</a:t>
            </a:r>
            <a:r>
              <a:rPr lang="zh-CN" altLang="en-US" sz="1600" dirty="0"/>
              <a:t>。</a:t>
            </a:r>
          </a:p>
        </p:txBody>
      </p:sp>
      <p:sp>
        <p:nvSpPr>
          <p:cNvPr id="23" name="标题 1"/>
          <p:cNvSpPr>
            <a:spLocks noGrp="1"/>
          </p:cNvSpPr>
          <p:nvPr>
            <p:ph type="title"/>
          </p:nvPr>
        </p:nvSpPr>
        <p:spPr>
          <a:xfrm>
            <a:off x="768096" y="585216"/>
            <a:ext cx="7290054" cy="1499616"/>
          </a:xfrm>
        </p:spPr>
        <p:txBody>
          <a:bodyPr/>
          <a:lstStyle/>
          <a:p>
            <a:r>
              <a:rPr lang="zh-CN" altLang="en-US" dirty="0" smtClean="0"/>
              <a:t>选题背景及意义</a:t>
            </a:r>
            <a:endParaRPr lang="zh-CN" altLang="en-US" dirty="0"/>
          </a:p>
        </p:txBody>
      </p:sp>
      <p:sp>
        <p:nvSpPr>
          <p:cNvPr id="18" name="椭圆 17"/>
          <p:cNvSpPr/>
          <p:nvPr/>
        </p:nvSpPr>
        <p:spPr>
          <a:xfrm>
            <a:off x="4748324" y="5247502"/>
            <a:ext cx="3245584" cy="695976"/>
          </a:xfrm>
          <a:prstGeom prst="ellipse">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400" dirty="0" smtClean="0"/>
              <a:t>主题搜索引擎  </a:t>
            </a:r>
            <a:r>
              <a:rPr lang="en-US" altLang="zh-CN" sz="1400" dirty="0" smtClean="0"/>
              <a:t>+  </a:t>
            </a:r>
            <a:r>
              <a:rPr lang="zh-CN" altLang="en-US" sz="1400" dirty="0" smtClean="0">
                <a:latin typeface="+mn-ea"/>
              </a:rPr>
              <a:t>主题</a:t>
            </a:r>
            <a:r>
              <a:rPr lang="zh-CN" altLang="en-US" sz="1400" dirty="0" smtClean="0"/>
              <a:t>爬虫</a:t>
            </a:r>
            <a:endParaRPr lang="zh-CN" altLang="en-US" sz="1400" dirty="0"/>
          </a:p>
        </p:txBody>
      </p:sp>
    </p:spTree>
    <p:extLst>
      <p:ext uri="{BB962C8B-B14F-4D97-AF65-F5344CB8AC3E}">
        <p14:creationId xmlns:p14="http://schemas.microsoft.com/office/powerpoint/2010/main" val="168785284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1000"/>
                                        <p:tgtEl>
                                          <p:spTgt spid="23"/>
                                        </p:tgtEl>
                                      </p:cBhvr>
                                    </p:animEffect>
                                    <p:anim calcmode="lin" valueType="num">
                                      <p:cBhvr>
                                        <p:cTn id="7" dur="1000"/>
                                        <p:tgtEl>
                                          <p:spTgt spid="23"/>
                                        </p:tgtEl>
                                        <p:attrNameLst>
                                          <p:attrName>ppt_x</p:attrName>
                                        </p:attrNameLst>
                                      </p:cBhvr>
                                      <p:tavLst>
                                        <p:tav tm="0">
                                          <p:val>
                                            <p:strVal val="ppt_x"/>
                                          </p:val>
                                        </p:tav>
                                        <p:tav tm="100000">
                                          <p:val>
                                            <p:strVal val="ppt_x"/>
                                          </p:val>
                                        </p:tav>
                                      </p:tavLst>
                                    </p:anim>
                                    <p:anim calcmode="lin" valueType="num">
                                      <p:cBhvr>
                                        <p:cTn id="8" dur="1000"/>
                                        <p:tgtEl>
                                          <p:spTgt spid="23"/>
                                        </p:tgtEl>
                                        <p:attrNameLst>
                                          <p:attrName>ppt_y</p:attrName>
                                        </p:attrNameLst>
                                      </p:cBhvr>
                                      <p:tavLst>
                                        <p:tav tm="0">
                                          <p:val>
                                            <p:strVal val="ppt_y"/>
                                          </p:val>
                                        </p:tav>
                                        <p:tav tm="100000">
                                          <p:val>
                                            <p:strVal val="ppt_y-.1"/>
                                          </p:val>
                                        </p:tav>
                                      </p:tavLst>
                                    </p:anim>
                                    <p:set>
                                      <p:cBhvr>
                                        <p:cTn id="9"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主要研究内容</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5</a:t>
            </a:fld>
            <a:r>
              <a:rPr lang="en-US" altLang="zh-CN" smtClean="0"/>
              <a:t>/35</a:t>
            </a:r>
            <a:endParaRPr lang="zh-CN" altLang="en-US" dirty="0"/>
          </a:p>
        </p:txBody>
      </p:sp>
      <p:sp>
        <p:nvSpPr>
          <p:cNvPr id="5" name="矩形 4"/>
          <p:cNvSpPr/>
          <p:nvPr/>
        </p:nvSpPr>
        <p:spPr>
          <a:xfrm>
            <a:off x="3194495" y="3550871"/>
            <a:ext cx="2816678" cy="1193147"/>
          </a:xfrm>
          <a:prstGeom prst="rect">
            <a:avLst/>
          </a:prstGeom>
          <a:ln w="28575"/>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6" name="矩形 5"/>
          <p:cNvSpPr/>
          <p:nvPr/>
        </p:nvSpPr>
        <p:spPr>
          <a:xfrm>
            <a:off x="3194495" y="2299642"/>
            <a:ext cx="2816678" cy="1142888"/>
          </a:xfrm>
          <a:prstGeom prst="rect">
            <a:avLst/>
          </a:prstGeom>
          <a:solidFill>
            <a:srgbClr val="0070C0">
              <a:alpha val="51000"/>
            </a:srgbClr>
          </a:solid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矩形 7"/>
          <p:cNvSpPr/>
          <p:nvPr/>
        </p:nvSpPr>
        <p:spPr>
          <a:xfrm>
            <a:off x="6444208" y="2794629"/>
            <a:ext cx="2273003" cy="1683931"/>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dirty="0"/>
          </a:p>
        </p:txBody>
      </p:sp>
      <p:cxnSp>
        <p:nvCxnSpPr>
          <p:cNvPr id="9" name="肘形连接符 8"/>
          <p:cNvCxnSpPr>
            <a:endCxn id="15" idx="1"/>
          </p:cNvCxnSpPr>
          <p:nvPr/>
        </p:nvCxnSpPr>
        <p:spPr>
          <a:xfrm>
            <a:off x="2434375" y="3598366"/>
            <a:ext cx="943435" cy="63675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0" name="肘形连接符 9"/>
          <p:cNvCxnSpPr>
            <a:endCxn id="14" idx="1"/>
          </p:cNvCxnSpPr>
          <p:nvPr/>
        </p:nvCxnSpPr>
        <p:spPr>
          <a:xfrm flipV="1">
            <a:off x="2434375" y="2906872"/>
            <a:ext cx="939086" cy="691494"/>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3361199" y="2282193"/>
            <a:ext cx="2147254" cy="276999"/>
          </a:xfrm>
          <a:prstGeom prst="rect">
            <a:avLst/>
          </a:prstGeom>
          <a:noFill/>
        </p:spPr>
        <p:txBody>
          <a:bodyPr wrap="none" rtlCol="0">
            <a:spAutoFit/>
          </a:bodyPr>
          <a:lstStyle/>
          <a:p>
            <a:r>
              <a:rPr lang="en-US" altLang="zh-CN" sz="1200" dirty="0"/>
              <a:t>Graph Embedding Framework</a:t>
            </a:r>
            <a:r>
              <a:rPr lang="en-US" altLang="zh-CN" sz="1200" baseline="30000" dirty="0"/>
              <a:t>[1]</a:t>
            </a:r>
            <a:endParaRPr lang="zh-CN" altLang="en-US" sz="1200" baseline="30000" dirty="0"/>
          </a:p>
        </p:txBody>
      </p:sp>
      <p:sp>
        <p:nvSpPr>
          <p:cNvPr id="12" name="文本框 11"/>
          <p:cNvSpPr txBox="1"/>
          <p:nvPr/>
        </p:nvSpPr>
        <p:spPr>
          <a:xfrm>
            <a:off x="3345570" y="3600306"/>
            <a:ext cx="2163285" cy="276999"/>
          </a:xfrm>
          <a:prstGeom prst="rect">
            <a:avLst/>
          </a:prstGeom>
          <a:noFill/>
        </p:spPr>
        <p:txBody>
          <a:bodyPr wrap="none" rtlCol="0">
            <a:spAutoFit/>
          </a:bodyPr>
          <a:lstStyle/>
          <a:p>
            <a:r>
              <a:rPr lang="en-US" altLang="zh-CN" sz="1200" dirty="0"/>
              <a:t>Spectral Clustering Framework</a:t>
            </a:r>
            <a:r>
              <a:rPr lang="en-US" altLang="zh-CN" sz="1200" baseline="30000" dirty="0"/>
              <a:t>[2]</a:t>
            </a:r>
            <a:endParaRPr lang="zh-CN" altLang="en-US" sz="1200" dirty="0"/>
          </a:p>
        </p:txBody>
      </p:sp>
      <p:sp>
        <p:nvSpPr>
          <p:cNvPr id="13" name="椭圆 12"/>
          <p:cNvSpPr/>
          <p:nvPr/>
        </p:nvSpPr>
        <p:spPr>
          <a:xfrm>
            <a:off x="691299" y="3242681"/>
            <a:ext cx="1743075" cy="71136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主题爬虫 </a:t>
            </a:r>
            <a:endParaRPr lang="zh-CN" altLang="en-US" dirty="0"/>
          </a:p>
        </p:txBody>
      </p:sp>
      <p:sp>
        <p:nvSpPr>
          <p:cNvPr id="14" name="圆角矩形 13"/>
          <p:cNvSpPr/>
          <p:nvPr/>
        </p:nvSpPr>
        <p:spPr>
          <a:xfrm>
            <a:off x="3373461" y="2551187"/>
            <a:ext cx="2057400" cy="711369"/>
          </a:xfrm>
          <a:prstGeom prst="roundRect">
            <a:avLst/>
          </a:prstGeom>
          <a:solidFill>
            <a:srgbClr val="7DB6DF"/>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页面</a:t>
            </a:r>
            <a:r>
              <a:rPr lang="zh-CN" altLang="en-US" dirty="0"/>
              <a:t>主题</a:t>
            </a:r>
            <a:r>
              <a:rPr lang="zh-CN" altLang="en-US" dirty="0" smtClean="0"/>
              <a:t>相关度计算</a:t>
            </a:r>
            <a:endParaRPr lang="zh-CN" altLang="en-US" dirty="0"/>
          </a:p>
        </p:txBody>
      </p:sp>
      <p:sp>
        <p:nvSpPr>
          <p:cNvPr id="15" name="圆角矩形 14"/>
          <p:cNvSpPr/>
          <p:nvPr/>
        </p:nvSpPr>
        <p:spPr>
          <a:xfrm>
            <a:off x="3377809" y="3879434"/>
            <a:ext cx="2057400" cy="71136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链接优先级计算</a:t>
            </a:r>
            <a:endParaRPr lang="zh-CN" altLang="en-US" dirty="0"/>
          </a:p>
        </p:txBody>
      </p:sp>
      <p:sp>
        <p:nvSpPr>
          <p:cNvPr id="16" name="圆角矩形 15"/>
          <p:cNvSpPr/>
          <p:nvPr/>
        </p:nvSpPr>
        <p:spPr>
          <a:xfrm>
            <a:off x="6588224" y="3140968"/>
            <a:ext cx="2026842" cy="72823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及时</a:t>
            </a:r>
            <a:r>
              <a:rPr lang="zh-CN" altLang="en-US" sz="1500" dirty="0" smtClean="0"/>
              <a:t>推信息推送系统</a:t>
            </a:r>
            <a:endParaRPr lang="zh-CN" altLang="en-US" sz="1500" dirty="0"/>
          </a:p>
        </p:txBody>
      </p:sp>
      <p:sp>
        <p:nvSpPr>
          <p:cNvPr id="17" name="椭圆 16"/>
          <p:cNvSpPr/>
          <p:nvPr/>
        </p:nvSpPr>
        <p:spPr>
          <a:xfrm>
            <a:off x="7363508" y="4078425"/>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t>3</a:t>
            </a:r>
            <a:endParaRPr lang="zh-CN" altLang="en-US" b="1" dirty="0"/>
          </a:p>
        </p:txBody>
      </p:sp>
      <p:sp>
        <p:nvSpPr>
          <p:cNvPr id="19" name="椭圆 18"/>
          <p:cNvSpPr/>
          <p:nvPr/>
        </p:nvSpPr>
        <p:spPr>
          <a:xfrm>
            <a:off x="5609827" y="2794629"/>
            <a:ext cx="293915" cy="261257"/>
          </a:xfrm>
          <a:prstGeom prst="ellipse">
            <a:avLst/>
          </a:prstGeom>
          <a:solidFill>
            <a:srgbClr val="7DB6DF"/>
          </a:solidFill>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1</a:t>
            </a:r>
            <a:endParaRPr lang="zh-CN" altLang="en-US" b="1" dirty="0"/>
          </a:p>
        </p:txBody>
      </p:sp>
      <p:sp>
        <p:nvSpPr>
          <p:cNvPr id="20" name="椭圆 19"/>
          <p:cNvSpPr/>
          <p:nvPr/>
        </p:nvSpPr>
        <p:spPr>
          <a:xfrm>
            <a:off x="5609827" y="4045858"/>
            <a:ext cx="293915" cy="261257"/>
          </a:xfrm>
          <a:prstGeom prst="ellipse">
            <a:avLst/>
          </a:prstGeom>
          <a:ln w="28575"/>
        </p:spPr>
        <p:style>
          <a:lnRef idx="2">
            <a:schemeClr val="accent1"/>
          </a:lnRef>
          <a:fillRef idx="1">
            <a:schemeClr val="lt1"/>
          </a:fillRef>
          <a:effectRef idx="0">
            <a:schemeClr val="accent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b="1" dirty="0" smtClean="0"/>
              <a:t>2</a:t>
            </a:r>
            <a:endParaRPr lang="zh-CN" altLang="en-US" b="1" dirty="0"/>
          </a:p>
        </p:txBody>
      </p:sp>
    </p:spTree>
    <p:extLst>
      <p:ext uri="{BB962C8B-B14F-4D97-AF65-F5344CB8AC3E}">
        <p14:creationId xmlns:p14="http://schemas.microsoft.com/office/powerpoint/2010/main" val="1528416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页面主题相关度计算</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6</a:t>
            </a:fld>
            <a:r>
              <a:rPr lang="en-US" altLang="zh-CN" smtClean="0"/>
              <a:t>/35</a:t>
            </a:r>
            <a:endParaRPr lang="zh-CN" altLang="en-US" dirty="0"/>
          </a:p>
        </p:txBody>
      </p:sp>
      <p:sp>
        <p:nvSpPr>
          <p:cNvPr id="5" name="Rectangle 2"/>
          <p:cNvSpPr>
            <a:spLocks noChangeArrowheads="1"/>
          </p:cNvSpPr>
          <p:nvPr/>
        </p:nvSpPr>
        <p:spPr bwMode="auto">
          <a:xfrm>
            <a:off x="899592" y="2564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69463803"/>
              </p:ext>
            </p:extLst>
          </p:nvPr>
        </p:nvGraphicFramePr>
        <p:xfrm>
          <a:off x="507074" y="2276872"/>
          <a:ext cx="7551076" cy="1656184"/>
        </p:xfrm>
        <a:graphic>
          <a:graphicData uri="http://schemas.openxmlformats.org/presentationml/2006/ole">
            <mc:AlternateContent xmlns:mc="http://schemas.openxmlformats.org/markup-compatibility/2006">
              <mc:Choice xmlns:v="urn:schemas-microsoft-com:vml" Requires="v">
                <p:oleObj spid="_x0000_s34859" r:id="rId5" imgW="7048433" imgH="1571557" progId="Visio.Drawing.15">
                  <p:embed/>
                </p:oleObj>
              </mc:Choice>
              <mc:Fallback>
                <p:oleObj r:id="rId5" imgW="7048433" imgH="1571557"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74" y="2276872"/>
                        <a:ext cx="7551076" cy="1656184"/>
                      </a:xfrm>
                      <a:prstGeom prst="rect">
                        <a:avLst/>
                      </a:prstGeom>
                      <a:noFill/>
                    </p:spPr>
                  </p:pic>
                </p:oleObj>
              </mc:Fallback>
            </mc:AlternateContent>
          </a:graphicData>
        </a:graphic>
      </p:graphicFrame>
      <p:sp>
        <p:nvSpPr>
          <p:cNvPr id="3" name="文本框 2"/>
          <p:cNvSpPr txBox="1"/>
          <p:nvPr/>
        </p:nvSpPr>
        <p:spPr>
          <a:xfrm>
            <a:off x="899592" y="4293096"/>
            <a:ext cx="6768752" cy="646331"/>
          </a:xfrm>
          <a:prstGeom prst="rect">
            <a:avLst/>
          </a:prstGeom>
          <a:noFill/>
        </p:spPr>
        <p:txBody>
          <a:bodyPr wrap="square" rtlCol="0">
            <a:spAutoFit/>
          </a:bodyPr>
          <a:lstStyle/>
          <a:p>
            <a:endParaRPr lang="en-US" altLang="zh-CN" dirty="0" smtClean="0"/>
          </a:p>
          <a:p>
            <a:r>
              <a:rPr lang="zh-CN" altLang="en-US" dirty="0" smtClean="0"/>
              <a:t>通过页面主题相关度计算算法，计算页面的主题相关度。</a:t>
            </a:r>
            <a:endParaRPr lang="zh-CN" altLang="en-US" dirty="0"/>
          </a:p>
        </p:txBody>
      </p:sp>
    </p:spTree>
    <p:extLst>
      <p:ext uri="{BB962C8B-B14F-4D97-AF65-F5344CB8AC3E}">
        <p14:creationId xmlns:p14="http://schemas.microsoft.com/office/powerpoint/2010/main" val="6054868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现有方法介绍</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7</a:t>
            </a:fld>
            <a:r>
              <a:rPr lang="en-US" altLang="zh-CN" smtClean="0"/>
              <a:t>/35</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467544" y="3717032"/>
                <a:ext cx="8279220" cy="3139321"/>
              </a:xfrm>
              <a:prstGeom prst="rect">
                <a:avLst/>
              </a:prstGeom>
              <a:noFill/>
            </p:spPr>
            <p:txBody>
              <a:bodyPr wrap="square" rtlCol="0">
                <a:spAutoFit/>
              </a:bodyPr>
              <a:lstStyle/>
              <a:p>
                <a:pPr lvl="0"/>
                <a:r>
                  <a:rPr lang="en-US" altLang="zh-CN" dirty="0" smtClean="0"/>
                  <a:t>Fish</a:t>
                </a:r>
                <a:r>
                  <a:rPr lang="zh-CN" altLang="en-US" dirty="0"/>
                  <a:t> </a:t>
                </a:r>
                <a:r>
                  <a:rPr lang="en-US" altLang="zh-CN" dirty="0" smtClean="0"/>
                  <a:t>Search</a:t>
                </a:r>
                <a:r>
                  <a:rPr lang="zh-CN" altLang="en-US" dirty="0" smtClean="0"/>
                  <a:t>算法</a:t>
                </a:r>
                <a:r>
                  <a:rPr lang="zh-CN" altLang="en-US" dirty="0"/>
                  <a:t>过程</a:t>
                </a:r>
                <a:r>
                  <a:rPr lang="zh-CN" altLang="en-US" dirty="0" smtClean="0"/>
                  <a:t>如下：</a:t>
                </a:r>
                <a:endParaRPr lang="en-US" altLang="zh-CN" dirty="0" smtClean="0"/>
              </a:p>
              <a:p>
                <a:pPr lvl="0"/>
                <a:r>
                  <a:rPr lang="zh-CN" altLang="en-US" dirty="0" smtClean="0"/>
                  <a:t>（</a:t>
                </a:r>
                <a:r>
                  <a:rPr lang="en-US" altLang="zh-CN" dirty="0" smtClean="0"/>
                  <a:t>1</a:t>
                </a:r>
                <a:r>
                  <a:rPr lang="zh-CN" altLang="en-US" dirty="0" smtClean="0"/>
                  <a:t>）选择待爬取优先级队列中得分最高</a:t>
                </a:r>
                <a:r>
                  <a:rPr lang="zh-CN" altLang="zh-CN" dirty="0" smtClean="0"/>
                  <a:t>的链接</a:t>
                </a:r>
                <a:r>
                  <a:rPr lang="zh-CN" altLang="en-US" dirty="0" smtClean="0"/>
                  <a:t>；</a:t>
                </a:r>
                <a:endParaRPr lang="en-US" altLang="zh-CN" dirty="0" smtClean="0"/>
              </a:p>
              <a:p>
                <a:r>
                  <a:rPr lang="zh-CN" altLang="en-US" dirty="0" smtClean="0"/>
                  <a:t>（</a:t>
                </a:r>
                <a:r>
                  <a:rPr lang="en-US" altLang="zh-CN" dirty="0" smtClean="0"/>
                  <a:t>2</a:t>
                </a:r>
                <a:r>
                  <a:rPr lang="zh-CN" altLang="en-US" dirty="0" smtClean="0"/>
                  <a:t>）如果主题关键词出现在页面中，则主题相关，</a:t>
                </a:r>
                <a:r>
                  <a:rPr lang="zh-CN" altLang="zh-CN" dirty="0" smtClean="0"/>
                  <a:t>其</a:t>
                </a:r>
                <a:r>
                  <a:rPr lang="zh-CN" altLang="zh-CN" dirty="0"/>
                  <a:t>子链接的</a:t>
                </a:r>
                <a:r>
                  <a:rPr lang="en-US" altLang="zh-CN" dirty="0"/>
                  <a:t>potential-score</a:t>
                </a:r>
                <a:r>
                  <a:rPr lang="zh-CN" altLang="zh-CN" dirty="0"/>
                  <a:t>为</a:t>
                </a:r>
                <a:r>
                  <a:rPr lang="en-US" altLang="zh-CN" dirty="0" smtClean="0"/>
                  <a:t>1</a:t>
                </a:r>
                <a:r>
                  <a:rPr lang="zh-CN" altLang="en-US" dirty="0" smtClean="0"/>
                  <a:t>，</a:t>
                </a:r>
                <a:r>
                  <a:rPr lang="en-US" altLang="zh-CN" dirty="0"/>
                  <a:t>depth</a:t>
                </a:r>
                <a:r>
                  <a:rPr lang="zh-CN" altLang="zh-CN" dirty="0"/>
                  <a:t>值不变，选取</a:t>
                </a:r>
                <a:r>
                  <a:rPr lang="en-US" altLang="zh-CN" dirty="0"/>
                  <a:t>a</a:t>
                </a:r>
                <a14:m>
                  <m:oMath xmlns:m="http://schemas.openxmlformats.org/officeDocument/2006/math">
                    <m:r>
                      <a:rPr lang="en-US" altLang="zh-CN">
                        <a:latin typeface="Cambria Math" panose="02040503050406030204" pitchFamily="18" charset="0"/>
                      </a:rPr>
                      <m:t>×</m:t>
                    </m:r>
                  </m:oMath>
                </a14:m>
                <a:r>
                  <a:rPr lang="en-US" altLang="zh-CN" dirty="0"/>
                  <a:t>width</a:t>
                </a:r>
                <a:r>
                  <a:rPr lang="zh-CN" altLang="zh-CN" dirty="0"/>
                  <a:t>个子链接插入</a:t>
                </a:r>
                <a:r>
                  <a:rPr lang="zh-CN" altLang="zh-CN" dirty="0" smtClean="0"/>
                  <a:t>到</a:t>
                </a:r>
                <a:r>
                  <a:rPr lang="zh-CN" altLang="en-US" dirty="0" smtClean="0"/>
                  <a:t>优先级队列的</a:t>
                </a:r>
                <a:r>
                  <a:rPr lang="zh-CN" altLang="zh-CN" dirty="0" smtClean="0"/>
                  <a:t>前端</a:t>
                </a:r>
                <a:r>
                  <a:rPr lang="zh-CN" altLang="zh-CN" dirty="0"/>
                  <a:t>队列</a:t>
                </a:r>
                <a:r>
                  <a:rPr lang="en-US" altLang="zh-CN" dirty="0"/>
                  <a:t>B</a:t>
                </a:r>
                <a:r>
                  <a:rPr lang="zh-CN" altLang="zh-CN" dirty="0" smtClean="0"/>
                  <a:t>中。</a:t>
                </a:r>
                <a:endParaRPr lang="en-US" altLang="zh-CN" dirty="0" smtClean="0"/>
              </a:p>
              <a:p>
                <a:r>
                  <a:rPr lang="zh-CN" altLang="en-US" dirty="0" smtClean="0"/>
                  <a:t>（</a:t>
                </a:r>
                <a:r>
                  <a:rPr lang="en-US" altLang="zh-CN" dirty="0" smtClean="0"/>
                  <a:t>3</a:t>
                </a:r>
                <a:r>
                  <a:rPr lang="zh-CN" altLang="en-US" dirty="0" smtClean="0"/>
                  <a:t>）</a:t>
                </a:r>
                <a:r>
                  <a:rPr lang="zh-CN" altLang="en-US" dirty="0"/>
                  <a:t>如果主题</a:t>
                </a:r>
                <a:r>
                  <a:rPr lang="zh-CN" altLang="en-US" dirty="0" smtClean="0"/>
                  <a:t>关键词未出现</a:t>
                </a:r>
                <a:r>
                  <a:rPr lang="zh-CN" altLang="en-US" dirty="0"/>
                  <a:t>在页面中</a:t>
                </a:r>
                <a:r>
                  <a:rPr lang="zh-CN" altLang="en-US" dirty="0" smtClean="0"/>
                  <a:t>，则主题不相关。当</a:t>
                </a:r>
                <a:r>
                  <a:rPr lang="en-US" altLang="zh-CN" dirty="0" smtClean="0"/>
                  <a:t>depth</a:t>
                </a:r>
                <a:r>
                  <a:rPr lang="zh-CN" altLang="en-US" dirty="0" smtClean="0"/>
                  <a:t>不为</a:t>
                </a:r>
                <a:r>
                  <a:rPr lang="en-US" altLang="zh-CN" dirty="0" smtClean="0"/>
                  <a:t>0</a:t>
                </a:r>
                <a:r>
                  <a:rPr lang="zh-CN" altLang="en-US" dirty="0" smtClean="0"/>
                  <a:t>时，</a:t>
                </a:r>
                <a:r>
                  <a:rPr lang="zh-CN" altLang="zh-CN" dirty="0" smtClean="0"/>
                  <a:t>其</a:t>
                </a:r>
                <a:r>
                  <a:rPr lang="zh-CN" altLang="en-US" dirty="0" smtClean="0"/>
                  <a:t>子链接</a:t>
                </a:r>
                <a:r>
                  <a:rPr lang="en-US" altLang="zh-CN" dirty="0" smtClean="0"/>
                  <a:t>potential-score</a:t>
                </a:r>
                <a:r>
                  <a:rPr lang="zh-CN" altLang="zh-CN" dirty="0" smtClean="0"/>
                  <a:t>为</a:t>
                </a:r>
                <a:r>
                  <a:rPr lang="en-US" altLang="zh-CN" dirty="0" smtClean="0"/>
                  <a:t>0.5</a:t>
                </a:r>
                <a:r>
                  <a:rPr lang="zh-CN" altLang="zh-CN" dirty="0" smtClean="0"/>
                  <a:t>，</a:t>
                </a:r>
                <a:r>
                  <a:rPr lang="zh-CN" altLang="zh-CN" dirty="0"/>
                  <a:t>选取</a:t>
                </a:r>
                <a:r>
                  <a:rPr lang="en-US" altLang="zh-CN" dirty="0"/>
                  <a:t>width</a:t>
                </a:r>
                <a:r>
                  <a:rPr lang="zh-CN" altLang="zh-CN" dirty="0"/>
                  <a:t>个子链接插入</a:t>
                </a:r>
                <a:r>
                  <a:rPr lang="zh-CN" altLang="zh-CN" dirty="0" smtClean="0"/>
                  <a:t>到</a:t>
                </a:r>
                <a:r>
                  <a:rPr lang="zh-CN" altLang="en-US" dirty="0" smtClean="0"/>
                  <a:t>优先级队列的</a:t>
                </a:r>
                <a:r>
                  <a:rPr lang="zh-CN" altLang="zh-CN" dirty="0" smtClean="0"/>
                  <a:t>中间</a:t>
                </a:r>
                <a:r>
                  <a:rPr lang="zh-CN" altLang="zh-CN" dirty="0"/>
                  <a:t>队列</a:t>
                </a:r>
                <a:r>
                  <a:rPr lang="en-US" altLang="zh-CN" dirty="0"/>
                  <a:t>M</a:t>
                </a:r>
                <a:r>
                  <a:rPr lang="zh-CN" altLang="zh-CN" dirty="0" smtClean="0"/>
                  <a:t>中</a:t>
                </a:r>
                <a:r>
                  <a:rPr lang="zh-CN" altLang="en-US" dirty="0" smtClean="0"/>
                  <a:t>，并且</a:t>
                </a:r>
                <a:r>
                  <a:rPr lang="en-US" altLang="zh-CN" dirty="0" smtClean="0"/>
                  <a:t>depth</a:t>
                </a:r>
                <a:r>
                  <a:rPr lang="zh-CN" altLang="zh-CN" dirty="0"/>
                  <a:t>值减一</a:t>
                </a:r>
                <a:r>
                  <a:rPr lang="zh-CN" altLang="zh-CN" dirty="0" smtClean="0"/>
                  <a:t>。</a:t>
                </a:r>
                <a:r>
                  <a:rPr lang="zh-CN" altLang="en-US" dirty="0" smtClean="0"/>
                  <a:t>当</a:t>
                </a:r>
                <a:r>
                  <a:rPr lang="en-US" altLang="zh-CN" dirty="0" smtClean="0"/>
                  <a:t>depth</a:t>
                </a:r>
                <a:r>
                  <a:rPr lang="zh-CN" altLang="zh-CN" dirty="0" smtClean="0"/>
                  <a:t>为</a:t>
                </a:r>
                <a:r>
                  <a:rPr lang="en-US" altLang="zh-CN" dirty="0"/>
                  <a:t>0</a:t>
                </a:r>
                <a:r>
                  <a:rPr lang="zh-CN" altLang="zh-CN" dirty="0" smtClean="0"/>
                  <a:t>，</a:t>
                </a:r>
                <a:r>
                  <a:rPr lang="zh-CN" altLang="zh-CN" dirty="0"/>
                  <a:t>其</a:t>
                </a:r>
                <a:r>
                  <a:rPr lang="zh-CN" altLang="en-US" dirty="0"/>
                  <a:t>子链接</a:t>
                </a:r>
                <a:r>
                  <a:rPr lang="en-US" altLang="zh-CN" dirty="0"/>
                  <a:t>potential-score</a:t>
                </a:r>
                <a:r>
                  <a:rPr lang="zh-CN" altLang="zh-CN" dirty="0"/>
                  <a:t>为</a:t>
                </a:r>
                <a:r>
                  <a:rPr lang="en-US" altLang="zh-CN" dirty="0" smtClean="0"/>
                  <a:t>0</a:t>
                </a:r>
                <a:r>
                  <a:rPr lang="zh-CN" altLang="en-US" dirty="0" smtClean="0"/>
                  <a:t>，将</a:t>
                </a:r>
                <a:r>
                  <a:rPr lang="zh-CN" altLang="zh-CN" dirty="0" smtClean="0"/>
                  <a:t>子</a:t>
                </a:r>
                <a:r>
                  <a:rPr lang="zh-CN" altLang="zh-CN" dirty="0"/>
                  <a:t>链接插入</a:t>
                </a:r>
                <a:r>
                  <a:rPr lang="zh-CN" altLang="zh-CN" dirty="0" smtClean="0"/>
                  <a:t>到</a:t>
                </a:r>
                <a:r>
                  <a:rPr lang="zh-CN" altLang="en-US" dirty="0" smtClean="0"/>
                  <a:t>优先级队列的</a:t>
                </a:r>
                <a:r>
                  <a:rPr lang="zh-CN" altLang="zh-CN" dirty="0" smtClean="0"/>
                  <a:t>末尾</a:t>
                </a:r>
                <a:r>
                  <a:rPr lang="zh-CN" altLang="zh-CN" dirty="0"/>
                  <a:t>队列</a:t>
                </a:r>
                <a:r>
                  <a:rPr lang="en-US" altLang="zh-CN" dirty="0"/>
                  <a:t>E</a:t>
                </a:r>
                <a:r>
                  <a:rPr lang="zh-CN" altLang="zh-CN" dirty="0" smtClean="0"/>
                  <a:t>中</a:t>
                </a:r>
                <a:r>
                  <a:rPr lang="zh-CN" altLang="en-US" dirty="0" smtClean="0"/>
                  <a:t>。</a:t>
                </a:r>
                <a:endParaRPr lang="zh-CN" altLang="zh-CN" dirty="0"/>
              </a:p>
              <a:p>
                <a:pPr>
                  <a:lnSpc>
                    <a:spcPct val="200000"/>
                  </a:lnSpc>
                </a:pPr>
                <a:endParaRPr lang="en-US" altLang="zh-CN" dirty="0"/>
              </a:p>
              <a:p>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67544" y="3717032"/>
                <a:ext cx="8279220" cy="3139321"/>
              </a:xfrm>
              <a:prstGeom prst="rect">
                <a:avLst/>
              </a:prstGeom>
              <a:blipFill rotWithShape="0">
                <a:blip r:embed="rId3"/>
                <a:stretch>
                  <a:fillRect l="-663" t="-1165" r="-2209"/>
                </a:stretch>
              </a:blipFill>
            </p:spPr>
            <p:txBody>
              <a:bodyPr/>
              <a:lstStyle/>
              <a:p>
                <a:r>
                  <a:rPr lang="zh-CN" altLang="en-US">
                    <a:noFill/>
                  </a:rPr>
                  <a:t> </a:t>
                </a:r>
              </a:p>
            </p:txBody>
          </p:sp>
        </mc:Fallback>
      </mc:AlternateContent>
      <p:sp>
        <p:nvSpPr>
          <p:cNvPr id="7" name="文本框 6"/>
          <p:cNvSpPr txBox="1"/>
          <p:nvPr/>
        </p:nvSpPr>
        <p:spPr>
          <a:xfrm>
            <a:off x="6489290" y="3264310"/>
            <a:ext cx="505267" cy="369332"/>
          </a:xfrm>
          <a:prstGeom prst="rect">
            <a:avLst/>
          </a:prstGeom>
          <a:noFill/>
        </p:spPr>
        <p:txBody>
          <a:bodyPr wrap="none" rtlCol="0">
            <a:spAutoFit/>
          </a:bodyPr>
          <a:lstStyle/>
          <a:p>
            <a:r>
              <a:rPr lang="en-US" altLang="zh-CN" dirty="0" smtClean="0"/>
              <a:t>     </a:t>
            </a:r>
            <a:endParaRPr lang="zh-CN" altLang="en-US" dirty="0"/>
          </a:p>
        </p:txBody>
      </p:sp>
      <p:pic>
        <p:nvPicPr>
          <p:cNvPr id="10" name="图片 9"/>
          <p:cNvPicPr>
            <a:picLocks noChangeAspect="1"/>
          </p:cNvPicPr>
          <p:nvPr/>
        </p:nvPicPr>
        <p:blipFill>
          <a:blip r:embed="rId4"/>
          <a:stretch>
            <a:fillRect/>
          </a:stretch>
        </p:blipFill>
        <p:spPr>
          <a:xfrm>
            <a:off x="300004" y="1832584"/>
            <a:ext cx="8226238" cy="1683975"/>
          </a:xfrm>
          <a:prstGeom prst="rect">
            <a:avLst/>
          </a:prstGeom>
        </p:spPr>
      </p:pic>
    </p:spTree>
    <p:extLst>
      <p:ext uri="{BB962C8B-B14F-4D97-AF65-F5344CB8AC3E}">
        <p14:creationId xmlns:p14="http://schemas.microsoft.com/office/powerpoint/2010/main" val="3979080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存在问题</a:t>
            </a:r>
            <a:endParaRPr lang="zh-CN" altLang="en-US" dirty="0"/>
          </a:p>
        </p:txBody>
      </p:sp>
      <p:sp>
        <p:nvSpPr>
          <p:cNvPr id="3" name="内容占位符 2"/>
          <p:cNvSpPr>
            <a:spLocks noGrp="1"/>
          </p:cNvSpPr>
          <p:nvPr>
            <p:ph idx="1"/>
          </p:nvPr>
        </p:nvSpPr>
        <p:spPr/>
        <p:txBody>
          <a:bodyPr>
            <a:normAutofit/>
          </a:bodyPr>
          <a:lstStyle/>
          <a:p>
            <a:r>
              <a:rPr lang="zh-CN" altLang="en-US" dirty="0"/>
              <a:t>问题：</a:t>
            </a:r>
            <a:endParaRPr lang="en-US" altLang="zh-CN" dirty="0"/>
          </a:p>
          <a:p>
            <a:pPr>
              <a:lnSpc>
                <a:spcPct val="200000"/>
              </a:lnSpc>
            </a:pPr>
            <a:r>
              <a:rPr lang="en-US" altLang="zh-CN" dirty="0"/>
              <a:t>1. Fish Search</a:t>
            </a:r>
            <a:r>
              <a:rPr lang="zh-CN" altLang="zh-CN" dirty="0"/>
              <a:t>算法计算页面的主题相关度时，对页面上不同位置的关键词没有区分</a:t>
            </a:r>
            <a:r>
              <a:rPr lang="zh-CN" altLang="zh-CN" dirty="0" smtClean="0"/>
              <a:t>，导致页面的主题相关度计算结果不准确。</a:t>
            </a:r>
            <a:endParaRPr lang="en-US" altLang="zh-CN" dirty="0" smtClean="0"/>
          </a:p>
          <a:p>
            <a:pPr>
              <a:lnSpc>
                <a:spcPct val="200000"/>
              </a:lnSpc>
            </a:pPr>
            <a:r>
              <a:rPr lang="en-US" altLang="zh-CN" dirty="0" smtClean="0"/>
              <a:t>2</a:t>
            </a:r>
            <a:r>
              <a:rPr lang="en-US" altLang="zh-CN" dirty="0"/>
              <a:t>. </a:t>
            </a:r>
            <a:r>
              <a:rPr lang="en-US" altLang="zh-CN" dirty="0" smtClean="0"/>
              <a:t>Fish </a:t>
            </a:r>
            <a:r>
              <a:rPr lang="en-US" altLang="zh-CN" dirty="0"/>
              <a:t>Search</a:t>
            </a:r>
            <a:r>
              <a:rPr lang="zh-CN" altLang="zh-CN" dirty="0" smtClean="0"/>
              <a:t>算法</a:t>
            </a:r>
            <a:r>
              <a:rPr lang="zh-CN" altLang="en-US" dirty="0" smtClean="0"/>
              <a:t>的相关度</a:t>
            </a:r>
            <a:r>
              <a:rPr lang="zh-CN" altLang="zh-CN" dirty="0" smtClean="0"/>
              <a:t>是</a:t>
            </a:r>
            <a:r>
              <a:rPr lang="zh-CN" altLang="zh-CN" dirty="0"/>
              <a:t>三个离散的数值，用来决定待爬取链接队列中链接的优先级的话，许多链接都具有相同的优先级，没有完全区分网页的重要程度。</a:t>
            </a:r>
            <a:endParaRPr lang="zh-CN" altLang="en-US" dirty="0"/>
          </a:p>
        </p:txBody>
      </p:sp>
      <p:sp>
        <p:nvSpPr>
          <p:cNvPr id="4" name="灯片编号占位符 3"/>
          <p:cNvSpPr>
            <a:spLocks noGrp="1"/>
          </p:cNvSpPr>
          <p:nvPr>
            <p:ph type="sldNum" sz="quarter" idx="12"/>
          </p:nvPr>
        </p:nvSpPr>
        <p:spPr/>
        <p:txBody>
          <a:bodyPr/>
          <a:lstStyle/>
          <a:p>
            <a:fld id="{1CD898C6-ECB1-4384-8D00-EB908AD33A29}" type="slidenum">
              <a:rPr lang="zh-CN" altLang="en-US" smtClean="0"/>
              <a:t>8</a:t>
            </a:fld>
            <a:r>
              <a:rPr lang="en-US" altLang="zh-CN" smtClean="0"/>
              <a:t>/35</a:t>
            </a:r>
            <a:endParaRPr lang="zh-CN" altLang="en-US" dirty="0"/>
          </a:p>
        </p:txBody>
      </p:sp>
    </p:spTree>
    <p:extLst>
      <p:ext uri="{BB962C8B-B14F-4D97-AF65-F5344CB8AC3E}">
        <p14:creationId xmlns:p14="http://schemas.microsoft.com/office/powerpoint/2010/main" val="42643359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基于关键词位置的页面主题相关度计算算法</a:t>
            </a:r>
            <a:endParaRPr lang="zh-CN" altLang="en-US" dirty="0"/>
          </a:p>
        </p:txBody>
      </p:sp>
      <mc:AlternateContent xmlns:mc="http://schemas.openxmlformats.org/markup-compatibility/2006" xmlns:a14="http://schemas.microsoft.com/office/drawing/2010/main">
        <mc:Choice Requires="a14">
          <p:sp>
            <p:nvSpPr>
              <p:cNvPr id="20" name="矩形 19"/>
              <p:cNvSpPr/>
              <p:nvPr/>
            </p:nvSpPr>
            <p:spPr>
              <a:xfrm>
                <a:off x="150019" y="2614414"/>
                <a:ext cx="7272808" cy="1117998"/>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i="1" smtClean="0">
                          <a:latin typeface="Cambria Math" panose="02040503050406030204" pitchFamily="18" charset="0"/>
                        </a:rPr>
                        <m:t>𝑤</m:t>
                      </m:r>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m:rPr>
                                  <m:nor/>
                                </m:rPr>
                                <a:rPr lang="en-US" altLang="zh-CN"/>
                                <m:t>α</m:t>
                              </m:r>
                              <m:r>
                                <a:rPr lang="zh-CN" altLang="zh-CN">
                                  <a:latin typeface="Cambria Math" panose="02040503050406030204" pitchFamily="18" charset="0"/>
                                </a:rPr>
                                <m:t>，</m:t>
                              </m:r>
                              <m:r>
                                <a:rPr lang="en-US" altLang="zh-CN">
                                  <a:latin typeface="Cambria Math" panose="02040503050406030204" pitchFamily="18" charset="0"/>
                                </a:rPr>
                                <m:t>0&lt;</m:t>
                              </m:r>
                              <m:r>
                                <m:rPr>
                                  <m:nor/>
                                </m:rPr>
                                <a:rPr lang="en-US" altLang="zh-CN"/>
                                <m:t>α</m:t>
                              </m:r>
                              <m:r>
                                <a:rPr lang="en-US" altLang="zh-CN">
                                  <a:latin typeface="Cambria Math" panose="02040503050406030204" pitchFamily="18" charset="0"/>
                                </a:rPr>
                                <m:t>≤0.5 </m:t>
                              </m:r>
                              <m:d>
                                <m:dPr>
                                  <m:ctrlPr>
                                    <a:rPr lang="zh-CN" altLang="zh-CN" i="1">
                                      <a:latin typeface="Cambria Math" panose="02040503050406030204" pitchFamily="18" charset="0"/>
                                    </a:rPr>
                                  </m:ctrlPr>
                                </m:dPr>
                                <m:e>
                                  <m:r>
                                    <a:rPr lang="zh-CN" altLang="zh-CN">
                                      <a:latin typeface="Cambria Math" panose="02040503050406030204" pitchFamily="18" charset="0"/>
                                    </a:rPr>
                                    <m:t>关键词在网页的</m:t>
                                  </m:r>
                                  <m:r>
                                    <m:rPr>
                                      <m:sty m:val="p"/>
                                    </m:rPr>
                                    <a:rPr lang="en-US" altLang="zh-CN">
                                      <a:latin typeface="Cambria Math" panose="02040503050406030204" pitchFamily="18" charset="0"/>
                                    </a:rPr>
                                    <m:t>a</m:t>
                                  </m:r>
                                  <m:r>
                                    <a:rPr lang="zh-CN" altLang="zh-CN">
                                      <a:latin typeface="Cambria Math" panose="02040503050406030204" pitchFamily="18" charset="0"/>
                                    </a:rPr>
                                    <m:t>标签中</m:t>
                                  </m:r>
                                </m:e>
                              </m:d>
                              <m:r>
                                <a:rPr lang="en-US" altLang="zh-CN" i="1">
                                  <a:latin typeface="Cambria Math" panose="02040503050406030204" pitchFamily="18" charset="0"/>
                                </a:rPr>
                                <m:t>              </m:t>
                              </m:r>
                            </m:e>
                            <m:e>
                              <m:r>
                                <a:rPr lang="en-US" altLang="zh-CN" i="1">
                                  <a:latin typeface="Cambria Math" panose="02040503050406030204" pitchFamily="18" charset="0"/>
                                </a:rPr>
                                <m:t>       </m:t>
                              </m:r>
                              <m:r>
                                <a:rPr lang="en-US" altLang="zh-CN" i="1">
                                  <a:latin typeface="Cambria Math" panose="02040503050406030204" pitchFamily="18" charset="0"/>
                                </a:rPr>
                                <m:t>𝛽</m:t>
                              </m:r>
                              <m:r>
                                <a:rPr lang="zh-CN" altLang="zh-CN">
                                  <a:latin typeface="Cambria Math" panose="02040503050406030204" pitchFamily="18" charset="0"/>
                                </a:rPr>
                                <m:t>，</m:t>
                              </m:r>
                              <m:r>
                                <m:rPr>
                                  <m:nor/>
                                </m:rPr>
                                <a:rPr lang="en-US" altLang="zh-CN"/>
                                <m:t>0.5 &lt; </m:t>
                              </m:r>
                              <m:r>
                                <a:rPr lang="en-US" altLang="zh-CN" i="1">
                                  <a:latin typeface="Cambria Math" panose="02040503050406030204" pitchFamily="18" charset="0"/>
                                </a:rPr>
                                <m:t>𝛽</m:t>
                              </m:r>
                              <m:r>
                                <m:rPr>
                                  <m:nor/>
                                </m:rPr>
                                <a:rPr lang="en-US" altLang="zh-CN"/>
                                <m:t>&lt; 1   </m:t>
                              </m:r>
                              <m:d>
                                <m:dPr>
                                  <m:ctrlPr>
                                    <a:rPr lang="zh-CN" altLang="zh-CN" i="1">
                                      <a:latin typeface="Cambria Math" panose="02040503050406030204" pitchFamily="18" charset="0"/>
                                    </a:rPr>
                                  </m:ctrlPr>
                                </m:dPr>
                                <m:e>
                                  <m:r>
                                    <a:rPr lang="zh-CN" altLang="zh-CN">
                                      <a:latin typeface="Cambria Math" panose="02040503050406030204" pitchFamily="18" charset="0"/>
                                    </a:rPr>
                                    <m:t>关键词在网页的</m:t>
                                  </m:r>
                                  <m:r>
                                    <m:rPr>
                                      <m:sty m:val="p"/>
                                    </m:rPr>
                                    <a:rPr lang="en-US" altLang="zh-CN">
                                      <a:latin typeface="Cambria Math" panose="02040503050406030204" pitchFamily="18" charset="0"/>
                                    </a:rPr>
                                    <m:t>keywords</m:t>
                                  </m:r>
                                  <m:r>
                                    <a:rPr lang="zh-CN" altLang="zh-CN">
                                      <a:latin typeface="Cambria Math" panose="02040503050406030204" pitchFamily="18" charset="0"/>
                                    </a:rPr>
                                    <m:t>标签中</m:t>
                                  </m:r>
                                </m:e>
                              </m:d>
                              <m:r>
                                <a:rPr lang="en-US" altLang="zh-CN" i="1">
                                  <a:latin typeface="Cambria Math" panose="02040503050406030204" pitchFamily="18" charset="0"/>
                                </a:rPr>
                                <m:t>      </m:t>
                              </m:r>
                            </m:e>
                            <m:e>
                              <m:r>
                                <a:rPr lang="en-US" altLang="zh-CN">
                                  <a:latin typeface="Cambria Math" panose="02040503050406030204" pitchFamily="18" charset="0"/>
                                </a:rPr>
                                <m:t>1</m:t>
                              </m:r>
                              <m:r>
                                <a:rPr lang="zh-CN" altLang="zh-CN">
                                  <a:latin typeface="Cambria Math" panose="02040503050406030204" pitchFamily="18" charset="0"/>
                                </a:rPr>
                                <m:t>，</m:t>
                              </m:r>
                              <m:d>
                                <m:dPr>
                                  <m:ctrlPr>
                                    <a:rPr lang="zh-CN" altLang="zh-CN" i="1">
                                      <a:latin typeface="Cambria Math" panose="02040503050406030204" pitchFamily="18" charset="0"/>
                                    </a:rPr>
                                  </m:ctrlPr>
                                </m:dPr>
                                <m:e>
                                  <m:r>
                                    <a:rPr lang="zh-CN" altLang="zh-CN">
                                      <a:latin typeface="Cambria Math" panose="02040503050406030204" pitchFamily="18" charset="0"/>
                                    </a:rPr>
                                    <m:t>关键词在网页的</m:t>
                                  </m:r>
                                  <m:r>
                                    <m:rPr>
                                      <m:sty m:val="p"/>
                                    </m:rPr>
                                    <a:rPr lang="en-US" altLang="zh-CN">
                                      <a:latin typeface="Cambria Math" panose="02040503050406030204" pitchFamily="18" charset="0"/>
                                    </a:rPr>
                                    <m:t>title</m:t>
                                  </m:r>
                                  <m:r>
                                    <a:rPr lang="zh-CN" altLang="zh-CN">
                                      <a:latin typeface="Cambria Math" panose="02040503050406030204" pitchFamily="18" charset="0"/>
                                    </a:rPr>
                                    <m:t>标签中</m:t>
                                  </m:r>
                                </m:e>
                              </m:d>
                              <m:r>
                                <a:rPr lang="en-US" altLang="zh-CN" i="1">
                                  <a:latin typeface="Cambria Math" panose="02040503050406030204" pitchFamily="18" charset="0"/>
                                </a:rPr>
                                <m:t>                                  </m:t>
                              </m:r>
                            </m:e>
                          </m:eqArr>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50019" y="2614414"/>
                <a:ext cx="7272808" cy="1117998"/>
              </a:xfrm>
              <a:prstGeom prst="rect">
                <a:avLst/>
              </a:prstGeom>
              <a:blipFill rotWithShape="0">
                <a:blip r:embed="rId3"/>
                <a:stretch>
                  <a:fillRect/>
                </a:stretch>
              </a:blipFill>
            </p:spPr>
            <p:txBody>
              <a:bodyPr/>
              <a:lstStyle/>
              <a:p>
                <a:r>
                  <a:rPr lang="zh-CN" altLang="en-US">
                    <a:noFill/>
                  </a:rPr>
                  <a:t> </a:t>
                </a:r>
              </a:p>
            </p:txBody>
          </p:sp>
        </mc:Fallback>
      </mc:AlternateContent>
      <p:sp>
        <p:nvSpPr>
          <p:cNvPr id="23" name="文本框 22"/>
          <p:cNvSpPr txBox="1"/>
          <p:nvPr/>
        </p:nvSpPr>
        <p:spPr>
          <a:xfrm>
            <a:off x="462436" y="2178089"/>
            <a:ext cx="6647974" cy="369332"/>
          </a:xfrm>
          <a:prstGeom prst="rect">
            <a:avLst/>
          </a:prstGeom>
          <a:noFill/>
        </p:spPr>
        <p:txBody>
          <a:bodyPr wrap="none" rtlCol="0">
            <a:spAutoFit/>
          </a:bodyPr>
          <a:lstStyle/>
          <a:p>
            <a:r>
              <a:rPr lang="zh-CN" altLang="zh-CN" dirty="0">
                <a:latin typeface="+mn-ea"/>
                <a:cs typeface="Times New Roman" panose="02020603050405020304" pitchFamily="18" charset="0"/>
              </a:rPr>
              <a:t>针对主题关键词在网页中出现的位置的不同，赋以不同的</a:t>
            </a:r>
            <a:r>
              <a:rPr lang="zh-CN" altLang="zh-CN" dirty="0" smtClean="0">
                <a:latin typeface="+mn-ea"/>
                <a:cs typeface="Times New Roman" panose="02020603050405020304" pitchFamily="18" charset="0"/>
              </a:rPr>
              <a:t>因</a:t>
            </a:r>
            <a:r>
              <a:rPr lang="zh-CN" altLang="en-US" dirty="0" smtClean="0">
                <a:latin typeface="+mn-ea"/>
                <a:cs typeface="Times New Roman" panose="02020603050405020304" pitchFamily="18" charset="0"/>
              </a:rPr>
              <a:t>子：</a:t>
            </a:r>
            <a:endParaRPr lang="zh-CN" altLang="en-US" sz="2000" b="1" dirty="0">
              <a:solidFill>
                <a:schemeClr val="tx1">
                  <a:lumMod val="50000"/>
                  <a:lumOff val="50000"/>
                </a:schemeClr>
              </a:solidFill>
              <a:latin typeface="+mn-ea"/>
            </a:endParaRPr>
          </a:p>
        </p:txBody>
      </p:sp>
      <mc:AlternateContent xmlns:mc="http://schemas.openxmlformats.org/markup-compatibility/2006" xmlns:a14="http://schemas.microsoft.com/office/drawing/2010/main">
        <mc:Choice Requires="a14">
          <p:sp>
            <p:nvSpPr>
              <p:cNvPr id="24" name="矩形 23"/>
              <p:cNvSpPr/>
              <p:nvPr/>
            </p:nvSpPr>
            <p:spPr>
              <a:xfrm>
                <a:off x="510648" y="3972104"/>
                <a:ext cx="5559856" cy="369332"/>
              </a:xfrm>
              <a:prstGeom prst="rect">
                <a:avLst/>
              </a:prstGeom>
            </p:spPr>
            <p:txBody>
              <a:bodyPr wrap="square">
                <a:spAutoFit/>
              </a:bodyPr>
              <a:lstStyle/>
              <a:p>
                <a:r>
                  <a:rPr lang="zh-CN" altLang="zh-CN" dirty="0" smtClean="0">
                    <a:latin typeface="+mn-ea"/>
                    <a:cs typeface="Times New Roman" panose="02020603050405020304" pitchFamily="18" charset="0"/>
                  </a:rPr>
                  <a:t>假设主题关键词出现在网页</a:t>
                </a:r>
                <a:r>
                  <a:rPr lang="en-US" altLang="zh-CN" dirty="0">
                    <a:effectLst/>
                    <a:latin typeface="+mn-ea"/>
                  </a:rPr>
                  <a:t>title</a:t>
                </a:r>
                <a:r>
                  <a:rPr lang="zh-CN" altLang="zh-CN" dirty="0">
                    <a:effectLst/>
                    <a:latin typeface="+mn-ea"/>
                    <a:cs typeface="Times New Roman" panose="02020603050405020304" pitchFamily="18" charset="0"/>
                  </a:rPr>
                  <a:t>标签中的权值为</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zh-CN" altLang="en-US"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510648" y="3972104"/>
                <a:ext cx="5559856" cy="369332"/>
              </a:xfrm>
              <a:prstGeom prst="rect">
                <a:avLst/>
              </a:prstGeom>
              <a:blipFill rotWithShape="0">
                <a:blip r:embed="rId4"/>
                <a:stretch>
                  <a:fillRect l="-987" t="-8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52144" y="4372440"/>
                <a:ext cx="2327497" cy="657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𝑡</m:t>
                          </m:r>
                        </m:sub>
                      </m:sSub>
                      <m:r>
                        <a:rPr lang="zh-CN" altLang="en-US" i="0">
                          <a:latin typeface="Cambria Math" panose="02040503050406030204" pitchFamily="18" charset="0"/>
                        </a:rPr>
                        <m:t>=   </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𝑡</m:t>
                              </m:r>
                            </m:sub>
                          </m:sSub>
                        </m:den>
                      </m:f>
                      <m:r>
                        <a:rPr lang="zh-CN" altLang="en-US" i="0">
                          <a:latin typeface="Cambria Math" panose="02040503050406030204" pitchFamily="18" charset="0"/>
                        </a:rPr>
                        <m:t> ×</m:t>
                      </m:r>
                      <m:r>
                        <a:rPr lang="zh-CN" altLang="en-US" i="1">
                          <a:latin typeface="Cambria Math" panose="02040503050406030204" pitchFamily="18" charset="0"/>
                        </a:rPr>
                        <m:t>𝑤</m:t>
                      </m:r>
                      <m:r>
                        <a:rPr lang="zh-CN" altLang="en-US" i="0">
                          <a:latin typeface="Cambria Math" panose="02040503050406030204" pitchFamily="18" charset="0"/>
                        </a:rPr>
                        <m:t>= </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𝑡</m:t>
                              </m:r>
                            </m:sub>
                          </m:sSub>
                        </m:den>
                      </m:f>
                      <m:r>
                        <a:rPr lang="zh-CN" altLang="en-US" i="0">
                          <a:latin typeface="Cambria Math" panose="02040503050406030204" pitchFamily="18" charset="0"/>
                        </a:rPr>
                        <m:t> </m:t>
                      </m:r>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552144" y="4372440"/>
                <a:ext cx="2327497" cy="657681"/>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510648" y="5228839"/>
                <a:ext cx="5388007" cy="369332"/>
              </a:xfrm>
              <a:prstGeom prst="rect">
                <a:avLst/>
              </a:prstGeom>
            </p:spPr>
            <p:txBody>
              <a:bodyPr wrap="square">
                <a:spAutoFit/>
              </a:bodyPr>
              <a:lstStyle/>
              <a:p>
                <a:r>
                  <a:rPr lang="zh-CN" altLang="zh-CN" dirty="0" smtClean="0">
                    <a:latin typeface="+mn-ea"/>
                    <a:cs typeface="Times New Roman" panose="02020603050405020304" pitchFamily="18" charset="0"/>
                  </a:rPr>
                  <a:t>假设主题关键词出现在网页</a:t>
                </a:r>
                <a:r>
                  <a:rPr lang="en-US" altLang="zh-CN" dirty="0">
                    <a:effectLst/>
                    <a:latin typeface="+mn-ea"/>
                  </a:rPr>
                  <a:t>a</a:t>
                </a:r>
                <a:r>
                  <a:rPr lang="zh-CN" altLang="zh-CN" dirty="0">
                    <a:effectLst/>
                    <a:latin typeface="+mn-ea"/>
                    <a:cs typeface="Times New Roman" panose="02020603050405020304" pitchFamily="18" charset="0"/>
                  </a:rPr>
                  <a:t>标签中的权值为</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sub>
                    </m:sSub>
                    <m:r>
                      <a:rPr lang="zh-CN" altLang="en-US" b="0" i="1"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510648" y="5228839"/>
                <a:ext cx="5388007" cy="369332"/>
              </a:xfrm>
              <a:prstGeom prst="rect">
                <a:avLst/>
              </a:prstGeom>
              <a:blipFill rotWithShape="0">
                <a:blip r:embed="rId6"/>
                <a:stretch>
                  <a:fillRect l="-1018" t="-8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93135" y="5661248"/>
                <a:ext cx="2471382" cy="657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𝑙</m:t>
                          </m:r>
                        </m:sub>
                      </m:sSub>
                      <m:r>
                        <a:rPr lang="zh-CN" altLang="en-US" i="0">
                          <a:latin typeface="Cambria Math" panose="02040503050406030204" pitchFamily="18" charset="0"/>
                        </a:rPr>
                        <m:t>=   </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m:t>
                              </m:r>
                            </m:sub>
                          </m:sSub>
                        </m:den>
                      </m:f>
                      <m:r>
                        <a:rPr lang="zh-CN" altLang="en-US" i="0">
                          <a:latin typeface="Cambria Math" panose="02040503050406030204" pitchFamily="18" charset="0"/>
                        </a:rPr>
                        <m:t> ×</m:t>
                      </m:r>
                      <m:r>
                        <a:rPr lang="zh-CN" altLang="en-US" i="1">
                          <a:latin typeface="Cambria Math" panose="02040503050406030204" pitchFamily="18" charset="0"/>
                        </a:rPr>
                        <m:t>𝑤</m:t>
                      </m:r>
                      <m:r>
                        <a:rPr lang="zh-CN" altLang="en-US" i="0">
                          <a:latin typeface="Cambria Math" panose="02040503050406030204" pitchFamily="18" charset="0"/>
                        </a:rPr>
                        <m:t>= </m:t>
                      </m:r>
                      <m:r>
                        <a:rPr lang="zh-CN" altLang="en-US" i="1">
                          <a:latin typeface="Cambria Math" panose="02040503050406030204" pitchFamily="18" charset="0"/>
                        </a:rPr>
                        <m:t>𝛼</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𝑙</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𝑙</m:t>
                              </m:r>
                            </m:sub>
                          </m:sSub>
                        </m:den>
                      </m:f>
                      <m:r>
                        <a:rPr lang="zh-CN" altLang="en-US" i="0">
                          <a:latin typeface="Cambria Math" panose="02040503050406030204" pitchFamily="18" charset="0"/>
                        </a:rPr>
                        <m:t> </m:t>
                      </m:r>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493135" y="5661248"/>
                <a:ext cx="2471382" cy="657681"/>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418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9100</TotalTime>
  <Words>2664</Words>
  <Application>Microsoft Office PowerPoint</Application>
  <PresentationFormat>全屏显示(4:3)</PresentationFormat>
  <Paragraphs>265</Paragraphs>
  <Slides>31</Slides>
  <Notes>19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仿宋</vt:lpstr>
      <vt:lpstr>华文仿宋</vt:lpstr>
      <vt:lpstr>宋体</vt:lpstr>
      <vt:lpstr>微软雅黑</vt:lpstr>
      <vt:lpstr>Arial</vt:lpstr>
      <vt:lpstr>Calibri</vt:lpstr>
      <vt:lpstr>Cambria Math</vt:lpstr>
      <vt:lpstr>Garamond</vt:lpstr>
      <vt:lpstr>Times New Roman</vt:lpstr>
      <vt:lpstr>Tw Cen MT</vt:lpstr>
      <vt:lpstr>Tw Cen MT Condensed</vt:lpstr>
      <vt:lpstr>Wingdings 3</vt:lpstr>
      <vt:lpstr>积分</vt:lpstr>
      <vt:lpstr>Microsoft Visio 绘图</vt:lpstr>
      <vt:lpstr>基于链接和页面内容的主题爬虫算法的研究与应用  Research and Application of the focused crawler based on links and page content of the web</vt:lpstr>
      <vt:lpstr>内容概要</vt:lpstr>
      <vt:lpstr>选题背景及意义</vt:lpstr>
      <vt:lpstr>选题背景及意义</vt:lpstr>
      <vt:lpstr>主要研究内容</vt:lpstr>
      <vt:lpstr>页面主题相关度计算</vt:lpstr>
      <vt:lpstr>现有方法介绍</vt:lpstr>
      <vt:lpstr>存在问题</vt:lpstr>
      <vt:lpstr>基于关键词位置的页面主题相关度计算算法</vt:lpstr>
      <vt:lpstr>基于关键词位置的页面主题相关度计算算法续</vt:lpstr>
      <vt:lpstr>算法伪代码</vt:lpstr>
      <vt:lpstr>实验分析-查准率</vt:lpstr>
      <vt:lpstr>实验分析-算法价值</vt:lpstr>
      <vt:lpstr>主要研究内容</vt:lpstr>
      <vt:lpstr>链接优先级计算</vt:lpstr>
      <vt:lpstr>现有方法介绍</vt:lpstr>
      <vt:lpstr>存在问题</vt:lpstr>
      <vt:lpstr>基于页面主题的Page Rank算法</vt:lpstr>
      <vt:lpstr>基于页面主题的Page Rank算法</vt:lpstr>
      <vt:lpstr>算法伪代码</vt:lpstr>
      <vt:lpstr>实验分析-查准率</vt:lpstr>
      <vt:lpstr>实验分析-算法价值</vt:lpstr>
      <vt:lpstr>主要研究内容</vt:lpstr>
      <vt:lpstr>及时推信息推送系统</vt:lpstr>
      <vt:lpstr>系统整体框架-jstui.net</vt:lpstr>
      <vt:lpstr>爬虫子系统</vt:lpstr>
      <vt:lpstr>爬虫子系统实现效果</vt:lpstr>
      <vt:lpstr>信息推送子系统</vt:lpstr>
      <vt:lpstr>及时推信息推送系统界面</vt:lpstr>
      <vt:lpstr>总结与展望</vt:lpstr>
      <vt:lpstr>PowerPoint 演示文稿</vt:lpstr>
    </vt:vector>
  </TitlesOfParts>
  <Company>MILab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Sparse Representation Classification Face Recognition as Example</dc:title>
  <dc:creator>Guoquan</dc:creator>
  <cp:lastModifiedBy>Crystal-PC</cp:lastModifiedBy>
  <cp:revision>592</cp:revision>
  <dcterms:created xsi:type="dcterms:W3CDTF">2012-02-21T01:15:48Z</dcterms:created>
  <dcterms:modified xsi:type="dcterms:W3CDTF">2015-05-12T13:10:00Z</dcterms:modified>
</cp:coreProperties>
</file>