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538F6A3-C5DF-40CA-968F-17E35FBDF56F}">
  <a:tblStyle styleId="{5538F6A3-C5DF-40CA-968F-17E35FBDF56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a48ad34ab1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a48ad34ab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a48ad34ab1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a48ad34ab1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are the results from our SGD Classifier model. We can see here the results are really bad. If we look at models trained on partial dataset, the highest accuracy is only slight above 50%. Whereas for the full model, the highest accuracy is on the europarl domain test data and it’s not even 50% accurate. One thing to note is that the r2_scores here are all negative. Even a horizontal line will give better results than our model.</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a48ad34ab1_0_5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a48ad34ab1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a48ad34ab1_0_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a48ad34ab1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Brief background about the BERT model used here.</a:t>
            </a:r>
            <a:endParaRPr/>
          </a:p>
          <a:p>
            <a:pPr indent="0" lvl="0" marL="0" rtl="0" algn="l">
              <a:spcBef>
                <a:spcPts val="0"/>
              </a:spcBef>
              <a:spcAft>
                <a:spcPts val="0"/>
              </a:spcAft>
              <a:buNone/>
            </a:pPr>
            <a:r>
              <a:rPr lang="en"/>
              <a:t>Talk about metrics improving over epochs and the falling.</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a48ad34ab1_0_6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a48ad34ab1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this topic is from a past SemEval test, we have a benchmark that we can compare against. Based on the current results that we have, we would rank at 32 for this task.</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a488538e34_0_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a488538e3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LCP remains as an area of interest because of its many</a:t>
            </a:r>
            <a:r>
              <a:rPr lang="en"/>
              <a:t> potential use cases and applications using. If a reliable system can be built, it could help in assistive technologies for learning</a:t>
            </a:r>
            <a:endParaRPr/>
          </a:p>
          <a:p>
            <a:pPr indent="0" lvl="0" marL="0" rtl="0" algn="l">
              <a:spcBef>
                <a:spcPts val="0"/>
              </a:spcBef>
              <a:spcAft>
                <a:spcPts val="0"/>
              </a:spcAft>
              <a:buNone/>
            </a:pPr>
            <a:r>
              <a:rPr lang="en"/>
              <a:t>LCP can also be integrated with other downstream NLP tasks like machine translation and lexical simplification. </a:t>
            </a:r>
            <a:endParaRPr/>
          </a:p>
          <a:p>
            <a:pPr indent="0" lvl="0" marL="0" rtl="0" algn="l">
              <a:spcBef>
                <a:spcPts val="0"/>
              </a:spcBef>
              <a:spcAft>
                <a:spcPts val="0"/>
              </a:spcAft>
              <a:buNone/>
            </a:pPr>
            <a:r>
              <a:rPr lang="en"/>
              <a:t>There’s also ongoing LCP research in other languages such as French, German, Chinese and Japanese.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a48ad34ab1_0_6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a48ad34ab1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a488538e34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a488538e3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Lexical</a:t>
            </a:r>
            <a:r>
              <a:rPr lang="en"/>
              <a:t> complexity can be divided into several sub topics such as phonological which is a study of how languages organizes their sounds,</a:t>
            </a:r>
            <a:endParaRPr/>
          </a:p>
          <a:p>
            <a:pPr indent="0" lvl="0" marL="0" rtl="0" algn="l">
              <a:spcBef>
                <a:spcPts val="0"/>
              </a:spcBef>
              <a:spcAft>
                <a:spcPts val="0"/>
              </a:spcAft>
              <a:buNone/>
            </a:pPr>
            <a:r>
              <a:rPr lang="en"/>
              <a:t>Morphological - which is a study of how words are formed and their relationship with other words in the same language</a:t>
            </a:r>
            <a:endParaRPr/>
          </a:p>
          <a:p>
            <a:pPr indent="0" lvl="0" marL="0" rtl="0" algn="l">
              <a:spcBef>
                <a:spcPts val="0"/>
              </a:spcBef>
              <a:spcAft>
                <a:spcPts val="0"/>
              </a:spcAft>
              <a:buNone/>
            </a:pPr>
            <a:r>
              <a:rPr lang="en"/>
              <a:t>Syntactic - a study of how </a:t>
            </a:r>
            <a:r>
              <a:rPr lang="en" sz="1050">
                <a:solidFill>
                  <a:srgbClr val="202122"/>
                </a:solidFill>
                <a:highlight>
                  <a:srgbClr val="FFFFFF"/>
                </a:highlight>
              </a:rPr>
              <a:t>the smallest meaningful constituent of a linguistic expression </a:t>
            </a:r>
            <a:r>
              <a:rPr lang="en"/>
              <a:t>combines to form larger units such as phrases and sentences</a:t>
            </a:r>
            <a:endParaRPr/>
          </a:p>
          <a:p>
            <a:pPr indent="0" lvl="0" marL="0" rtl="0" algn="l">
              <a:spcBef>
                <a:spcPts val="0"/>
              </a:spcBef>
              <a:spcAft>
                <a:spcPts val="0"/>
              </a:spcAft>
              <a:buNone/>
            </a:pPr>
            <a:r>
              <a:rPr lang="en"/>
              <a:t>Semantic - study of reference, meaning, or truth</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a48ad34ab1_0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a48ad34ab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LCP is an extension to CWI (complex word identification) which is the task of deciding which word in a given sentence should be simplified. </a:t>
            </a:r>
            <a:r>
              <a:rPr lang="en"/>
              <a:t>LCP is also a building block for other NLP tasks s</a:t>
            </a:r>
            <a:r>
              <a:rPr lang="en"/>
              <a:t>u</a:t>
            </a:r>
            <a:r>
              <a:rPr lang="en">
                <a:solidFill>
                  <a:schemeClr val="dk1"/>
                </a:solidFill>
              </a:rPr>
              <a:t>ch as </a:t>
            </a:r>
            <a:r>
              <a:rPr lang="en">
                <a:solidFill>
                  <a:schemeClr val="dk1"/>
                </a:solidFill>
              </a:rPr>
              <a:t>machine translation and text simplification.</a:t>
            </a:r>
            <a:endParaRPr>
              <a:solidFill>
                <a:schemeClr val="dk1"/>
              </a:solidFill>
            </a:endParaRPr>
          </a:p>
          <a:p>
            <a:pPr indent="0" lvl="0" marL="0" rtl="0" algn="l">
              <a:spcBef>
                <a:spcPts val="0"/>
              </a:spcBef>
              <a:spcAft>
                <a:spcPts val="0"/>
              </a:spcAft>
              <a:buNone/>
            </a:pPr>
            <a:r>
              <a:rPr lang="en"/>
              <a:t>English is also the official language of over 80 sovereign states and non-sovereign entities all over the world, and is the working language of many international organization. However, second language learners like many of us here may face diminishing motivation to learn if we encounter complex words. So if the complex words can be automatically identified and a synonym is added to it, it will definitely improve readability and the learning experience of English learners.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a48ad34ab1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a48ad34ab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a48ad34ab1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a48ad34ab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topic is taken from SemEval 2021 task 1 and it consists of 2 sub tasks. Sub task 1 focuses on predicting the complexity of a single word while sub task 2 is for multiword expression. But for the purpose of this project we will only be looking at sub task 1. </a:t>
            </a:r>
            <a:endParaRPr/>
          </a:p>
          <a:p>
            <a:pPr indent="0" lvl="0" marL="0" rtl="0" algn="l">
              <a:spcBef>
                <a:spcPts val="0"/>
              </a:spcBef>
              <a:spcAft>
                <a:spcPts val="0"/>
              </a:spcAft>
              <a:buNone/>
            </a:pPr>
            <a:r>
              <a:rPr lang="en"/>
              <a:t>Essentially what we need to do here is given a sentence and a word within the sentence, we need to predict how complex the word is. And the complexity score is based on the Likert Scale points, with 0 to 0.25 classified as very easy word, 0.25 to 0.5 as an easy word and so on.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a48ad34ab1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a48ad34ab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dataset provided consists of text from 3 domains. Texts from the English bible, european parliament proceedings and the biomedical domain. </a:t>
            </a:r>
            <a:endParaRPr/>
          </a:p>
          <a:p>
            <a:pPr indent="0" lvl="0" marL="0" rtl="0" algn="l">
              <a:spcBef>
                <a:spcPts val="0"/>
              </a:spcBef>
              <a:spcAft>
                <a:spcPts val="0"/>
              </a:spcAft>
              <a:buNone/>
            </a:pPr>
            <a:r>
              <a:rPr lang="en"/>
              <a:t>These domains are highly specialized so for readers who are not in the particular field it may be quite challenging to figure out the meaning of the word.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a488538e34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a488538e3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tried looking into the dataset before starting to work on the task. We found that some of the tokens to be predicted are not words that you would find in the dictionary.</a:t>
            </a:r>
            <a:endParaRPr/>
          </a:p>
          <a:p>
            <a:pPr indent="0" lvl="0" marL="0" rtl="0" algn="l">
              <a:spcBef>
                <a:spcPts val="0"/>
              </a:spcBef>
              <a:spcAft>
                <a:spcPts val="0"/>
              </a:spcAft>
              <a:buNone/>
            </a:pPr>
            <a:r>
              <a:rPr lang="en"/>
              <a:t>Some are short forms like NL and ADAM, scientific words like hg and Tg, and even roman numeral, Va. Initially we considered using the simplest way, that is to predict the complexity using the length of the token but when we look at this chart on the left, the shorter tokens actually have higher average complexity than the longer tokens so we know using the length of the tokens is not a good idea.</a:t>
            </a:r>
            <a:endParaRPr/>
          </a:p>
          <a:p>
            <a:pPr indent="0" lvl="0" marL="0" rtl="0" algn="l">
              <a:spcBef>
                <a:spcPts val="0"/>
              </a:spcBef>
              <a:spcAft>
                <a:spcPts val="0"/>
              </a:spcAft>
              <a:buNone/>
            </a:pPr>
            <a:r>
              <a:rPr lang="en"/>
              <a:t>And on the right we can see the distribution of our dataset is quite evenly distributed across the 3 domains.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a488538e34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a488538e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384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Lexical Complexity Prediction</a:t>
            </a:r>
            <a:endParaRPr/>
          </a:p>
        </p:txBody>
      </p:sp>
      <p:sp>
        <p:nvSpPr>
          <p:cNvPr id="68" name="Google Shape;68;p13"/>
          <p:cNvSpPr txBox="1"/>
          <p:nvPr>
            <p:ph idx="1" type="subTitle"/>
          </p:nvPr>
        </p:nvSpPr>
        <p:spPr>
          <a:xfrm>
            <a:off x="390525" y="2789112"/>
            <a:ext cx="8222100" cy="149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CS59000-14 Natural Language Processing</a:t>
            </a:r>
            <a:endParaRPr sz="2400"/>
          </a:p>
          <a:p>
            <a:pPr indent="0" lvl="0" marL="0" rtl="0" algn="l">
              <a:spcBef>
                <a:spcPts val="0"/>
              </a:spcBef>
              <a:spcAft>
                <a:spcPts val="0"/>
              </a:spcAft>
              <a:buNone/>
            </a:pPr>
            <a:r>
              <a:rPr lang="en" sz="2400"/>
              <a:t>Fall 2022</a:t>
            </a:r>
            <a:endParaRPr sz="2400"/>
          </a:p>
          <a:p>
            <a:pPr indent="0" lvl="0" marL="0" rtl="0" algn="l">
              <a:spcBef>
                <a:spcPts val="0"/>
              </a:spcBef>
              <a:spcAft>
                <a:spcPts val="0"/>
              </a:spcAft>
              <a:buNone/>
            </a:pPr>
            <a:r>
              <a:rPr lang="en" sz="2000"/>
              <a:t>Adhiviraj Singh Bangari</a:t>
            </a:r>
            <a:endParaRPr sz="2000"/>
          </a:p>
          <a:p>
            <a:pPr indent="0" lvl="0" marL="0" rtl="0" algn="l">
              <a:spcBef>
                <a:spcPts val="0"/>
              </a:spcBef>
              <a:spcAft>
                <a:spcPts val="0"/>
              </a:spcAft>
              <a:buNone/>
            </a:pPr>
            <a:r>
              <a:rPr lang="en" sz="2000"/>
              <a:t>Winnie Har</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Approaches</a:t>
            </a:r>
            <a:endParaRPr/>
          </a:p>
        </p:txBody>
      </p:sp>
      <p:sp>
        <p:nvSpPr>
          <p:cNvPr id="120" name="Google Shape;120;p22"/>
          <p:cNvSpPr txBox="1"/>
          <p:nvPr>
            <p:ph idx="1" type="body"/>
          </p:nvPr>
        </p:nvSpPr>
        <p:spPr>
          <a:xfrm>
            <a:off x="471900" y="1919075"/>
            <a:ext cx="8187600" cy="3054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a:t>Strip contractions, remove numbers and special characters.</a:t>
            </a:r>
            <a:br>
              <a:rPr lang="en"/>
            </a:br>
            <a:r>
              <a:rPr lang="en"/>
              <a:t>Logistic Regression model on reduced dataset for preliminary research</a:t>
            </a:r>
            <a:br>
              <a:rPr lang="en"/>
            </a:br>
            <a:endParaRPr/>
          </a:p>
          <a:p>
            <a:pPr indent="-317500" lvl="0" marL="457200" rtl="0" algn="l">
              <a:spcBef>
                <a:spcPts val="0"/>
              </a:spcBef>
              <a:spcAft>
                <a:spcPts val="0"/>
              </a:spcAft>
              <a:buSzPts val="1400"/>
              <a:buAutoNum type="arabicPeriod"/>
            </a:pPr>
            <a:r>
              <a:rPr lang="en"/>
              <a:t>Preprocess using TF-IDF (lower-case and remove stop words using NLTK stop word list)</a:t>
            </a:r>
            <a:br>
              <a:rPr lang="en"/>
            </a:br>
            <a:r>
              <a:rPr lang="en"/>
              <a:t>4 SGDClassifier models, 1 for each domain and 1 on full dataset</a:t>
            </a:r>
            <a:br>
              <a:rPr lang="en"/>
            </a:br>
            <a:endParaRPr/>
          </a:p>
          <a:p>
            <a:pPr indent="-317500" lvl="0" marL="457200" rtl="0" algn="l">
              <a:spcBef>
                <a:spcPts val="0"/>
              </a:spcBef>
              <a:spcAft>
                <a:spcPts val="0"/>
              </a:spcAft>
              <a:buSzPts val="1400"/>
              <a:buAutoNum type="arabicPeriod"/>
            </a:pPr>
            <a:r>
              <a:rPr lang="en"/>
              <a:t>PreTrainedTokenizerFast embeddings and taking outputs of the last 4 layers</a:t>
            </a:r>
            <a:br>
              <a:rPr lang="en"/>
            </a:br>
            <a:r>
              <a:rPr lang="en"/>
              <a:t>Neural network with 4 fully connected layers</a:t>
            </a:r>
            <a:br>
              <a:rPr lang="en"/>
            </a:br>
            <a:endParaRPr/>
          </a:p>
          <a:p>
            <a:pPr indent="-317500" lvl="0" marL="457200" rtl="0" algn="l">
              <a:spcBef>
                <a:spcPts val="0"/>
              </a:spcBef>
              <a:spcAft>
                <a:spcPts val="0"/>
              </a:spcAft>
              <a:buSzPts val="1400"/>
              <a:buAutoNum type="arabicPeriod"/>
            </a:pPr>
            <a:r>
              <a:rPr lang="en"/>
              <a:t>PreTrained BertTokenizer (bert-large-uncased)</a:t>
            </a:r>
            <a:br>
              <a:rPr lang="en"/>
            </a:br>
            <a:r>
              <a:rPr lang="en"/>
              <a:t>Fine-tuned BertForSequenceClassification (bert-large-uncased)</a:t>
            </a:r>
            <a:br>
              <a:rPr lang="en"/>
            </a:b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SGD Classifier</a:t>
            </a:r>
            <a:endParaRPr/>
          </a:p>
        </p:txBody>
      </p:sp>
      <p:sp>
        <p:nvSpPr>
          <p:cNvPr id="126" name="Google Shape;126;p23"/>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&lt;analysis + running results&gt;</a:t>
            </a:r>
            <a:endParaRPr/>
          </a:p>
          <a:p>
            <a:pPr indent="0" lvl="0" marL="0" rtl="0" algn="l">
              <a:spcBef>
                <a:spcPts val="1600"/>
              </a:spcBef>
              <a:spcAft>
                <a:spcPts val="0"/>
              </a:spcAft>
              <a:buNone/>
            </a:pPr>
            <a:r>
              <a:rPr lang="en"/>
              <a:t>Using the Scikit-learn’s SGD Classifier model</a:t>
            </a:r>
            <a:endParaRPr/>
          </a:p>
          <a:p>
            <a:pPr indent="0" lvl="0" marL="0" rtl="0" algn="l">
              <a:spcBef>
                <a:spcPts val="1600"/>
              </a:spcBef>
              <a:spcAft>
                <a:spcPts val="1600"/>
              </a:spcAft>
              <a:buNone/>
            </a:pPr>
            <a:r>
              <a:t/>
            </a:r>
            <a:endParaRPr/>
          </a:p>
        </p:txBody>
      </p:sp>
      <p:graphicFrame>
        <p:nvGraphicFramePr>
          <p:cNvPr id="127" name="Google Shape;127;p23"/>
          <p:cNvGraphicFramePr/>
          <p:nvPr/>
        </p:nvGraphicFramePr>
        <p:xfrm>
          <a:off x="3455150" y="1373600"/>
          <a:ext cx="3000000" cy="3000000"/>
        </p:xfrm>
        <a:graphic>
          <a:graphicData uri="http://schemas.openxmlformats.org/drawingml/2006/table">
            <a:tbl>
              <a:tblPr>
                <a:noFill/>
                <a:tableStyleId>{5538F6A3-C5DF-40CA-968F-17E35FBDF56F}</a:tableStyleId>
              </a:tblPr>
              <a:tblGrid>
                <a:gridCol w="1101575"/>
                <a:gridCol w="1101575"/>
                <a:gridCol w="1101575"/>
                <a:gridCol w="1101575"/>
                <a:gridCol w="1101575"/>
              </a:tblGrid>
              <a:tr h="381000">
                <a:tc rowSpan="2">
                  <a:txBody>
                    <a:bodyPr/>
                    <a:lstStyle/>
                    <a:p>
                      <a:pPr indent="0" lvl="0" marL="0" rtl="0" algn="l">
                        <a:spcBef>
                          <a:spcPts val="0"/>
                        </a:spcBef>
                        <a:spcAft>
                          <a:spcPts val="0"/>
                        </a:spcAft>
                        <a:buNone/>
                      </a:pPr>
                      <a:r>
                        <a:rPr lang="en"/>
                        <a:t>      Model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Dataset</a:t>
                      </a:r>
                      <a:endParaRPr/>
                    </a:p>
                  </a:txBody>
                  <a:tcPr marT="91425" marB="91425" marR="91425" marL="91425">
                    <a:solidFill>
                      <a:srgbClr val="CFE2F3"/>
                    </a:solidFill>
                  </a:tcPr>
                </a:tc>
                <a:tc rowSpan="2">
                  <a:txBody>
                    <a:bodyPr/>
                    <a:lstStyle/>
                    <a:p>
                      <a:pPr indent="0" lvl="0" marL="0" rtl="0" algn="l">
                        <a:spcBef>
                          <a:spcPts val="0"/>
                        </a:spcBef>
                        <a:spcAft>
                          <a:spcPts val="0"/>
                        </a:spcAft>
                        <a:buNone/>
                      </a:pPr>
                      <a:r>
                        <a:rPr lang="en"/>
                        <a:t>Bible</a:t>
                      </a:r>
                      <a:endParaRPr/>
                    </a:p>
                    <a:p>
                      <a:pPr indent="0" lvl="0" marL="0" rtl="0" algn="l">
                        <a:spcBef>
                          <a:spcPts val="0"/>
                        </a:spcBef>
                        <a:spcAft>
                          <a:spcPts val="0"/>
                        </a:spcAft>
                        <a:buNone/>
                      </a:pPr>
                      <a:r>
                        <a:rPr lang="en" sz="1100"/>
                        <a:t>(Acc/r2_score)</a:t>
                      </a:r>
                      <a:endParaRPr sz="1100"/>
                    </a:p>
                  </a:txBody>
                  <a:tcPr marT="91425" marB="91425" marR="91425" marL="91425">
                    <a:solidFill>
                      <a:srgbClr val="CFE2F3"/>
                    </a:solidFill>
                  </a:tcPr>
                </a:tc>
                <a:tc rowSpan="2">
                  <a:txBody>
                    <a:bodyPr/>
                    <a:lstStyle/>
                    <a:p>
                      <a:pPr indent="0" lvl="0" marL="0" rtl="0" algn="l">
                        <a:spcBef>
                          <a:spcPts val="0"/>
                        </a:spcBef>
                        <a:spcAft>
                          <a:spcPts val="0"/>
                        </a:spcAft>
                        <a:buNone/>
                      </a:pPr>
                      <a:r>
                        <a:rPr lang="en"/>
                        <a:t>Biomel</a:t>
                      </a:r>
                      <a:endParaRPr/>
                    </a:p>
                    <a:p>
                      <a:pPr indent="0" lvl="0" marL="0" rtl="0" algn="l">
                        <a:spcBef>
                          <a:spcPts val="0"/>
                        </a:spcBef>
                        <a:spcAft>
                          <a:spcPts val="0"/>
                        </a:spcAft>
                        <a:buNone/>
                      </a:pPr>
                      <a:r>
                        <a:rPr lang="en" sz="1100"/>
                        <a:t>(Acc/r2_score)</a:t>
                      </a:r>
                      <a:endParaRPr/>
                    </a:p>
                  </a:txBody>
                  <a:tcPr marT="91425" marB="91425" marR="91425" marL="91425">
                    <a:solidFill>
                      <a:srgbClr val="CFE2F3"/>
                    </a:solidFill>
                  </a:tcPr>
                </a:tc>
                <a:tc rowSpan="2">
                  <a:txBody>
                    <a:bodyPr/>
                    <a:lstStyle/>
                    <a:p>
                      <a:pPr indent="0" lvl="0" marL="0" rtl="0" algn="l">
                        <a:spcBef>
                          <a:spcPts val="0"/>
                        </a:spcBef>
                        <a:spcAft>
                          <a:spcPts val="0"/>
                        </a:spcAft>
                        <a:buNone/>
                      </a:pPr>
                      <a:r>
                        <a:rPr lang="en"/>
                        <a:t>Europarl</a:t>
                      </a:r>
                      <a:endParaRPr/>
                    </a:p>
                    <a:p>
                      <a:pPr indent="0" lvl="0" marL="0" rtl="0" algn="l">
                        <a:spcBef>
                          <a:spcPts val="0"/>
                        </a:spcBef>
                        <a:spcAft>
                          <a:spcPts val="0"/>
                        </a:spcAft>
                        <a:buNone/>
                      </a:pPr>
                      <a:r>
                        <a:rPr lang="en" sz="1100"/>
                        <a:t>(Acc/r2_score)</a:t>
                      </a:r>
                      <a:endParaRPr/>
                    </a:p>
                  </a:txBody>
                  <a:tcPr marT="91425" marB="91425" marR="91425" marL="91425">
                    <a:solidFill>
                      <a:srgbClr val="CFE2F3"/>
                    </a:solidFill>
                  </a:tcPr>
                </a:tc>
                <a:tc rowSpan="2">
                  <a:txBody>
                    <a:bodyPr/>
                    <a:lstStyle/>
                    <a:p>
                      <a:pPr indent="0" lvl="0" marL="0" rtl="0" algn="l">
                        <a:spcBef>
                          <a:spcPts val="0"/>
                        </a:spcBef>
                        <a:spcAft>
                          <a:spcPts val="0"/>
                        </a:spcAft>
                        <a:buNone/>
                      </a:pPr>
                      <a:r>
                        <a:rPr lang="en"/>
                        <a:t>Full</a:t>
                      </a:r>
                      <a:endParaRPr/>
                    </a:p>
                    <a:p>
                      <a:pPr indent="0" lvl="0" marL="0" rtl="0" algn="l">
                        <a:spcBef>
                          <a:spcPts val="0"/>
                        </a:spcBef>
                        <a:spcAft>
                          <a:spcPts val="0"/>
                        </a:spcAft>
                        <a:buNone/>
                      </a:pPr>
                      <a:r>
                        <a:rPr lang="en" sz="1100"/>
                        <a:t>(Acc/r2_score)</a:t>
                      </a:r>
                      <a:endParaRPr/>
                    </a:p>
                  </a:txBody>
                  <a:tcPr marT="91425" marB="91425" marR="91425" marL="91425">
                    <a:solidFill>
                      <a:srgbClr val="CFE2F3"/>
                    </a:solidFill>
                  </a:tcPr>
                </a:tc>
              </a:tr>
              <a:tr h="381000">
                <a:tc vMerge="1"/>
                <a:tc vMerge="1"/>
                <a:tc vMerge="1"/>
                <a:tc vMerge="1"/>
                <a:tc vMerge="1"/>
              </a:tr>
              <a:tr h="381000">
                <a:tc>
                  <a:txBody>
                    <a:bodyPr/>
                    <a:lstStyle/>
                    <a:p>
                      <a:pPr indent="0" lvl="0" marL="0" rtl="0" algn="l">
                        <a:spcBef>
                          <a:spcPts val="0"/>
                        </a:spcBef>
                        <a:spcAft>
                          <a:spcPts val="0"/>
                        </a:spcAft>
                        <a:buNone/>
                      </a:pPr>
                      <a:r>
                        <a:rPr lang="en"/>
                        <a:t>Bible</a:t>
                      </a:r>
                      <a:endParaRPr/>
                    </a:p>
                  </a:txBody>
                  <a:tcPr marT="91425" marB="91425" marR="91425" marL="91425">
                    <a:solidFill>
                      <a:srgbClr val="CFE2F3"/>
                    </a:solidFill>
                  </a:tcPr>
                </a:tc>
                <a:tc>
                  <a:txBody>
                    <a:bodyPr/>
                    <a:lstStyle/>
                    <a:p>
                      <a:pPr indent="0" lvl="0" marL="0" rtl="0" algn="l">
                        <a:spcBef>
                          <a:spcPts val="0"/>
                        </a:spcBef>
                        <a:spcAft>
                          <a:spcPts val="0"/>
                        </a:spcAft>
                        <a:buNone/>
                      </a:pPr>
                      <a:r>
                        <a:rPr lang="en"/>
                        <a:t>0.396,-1.10</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0.374,-1.05</a:t>
                      </a:r>
                      <a:endParaRPr/>
                    </a:p>
                  </a:txBody>
                  <a:tcPr marT="91425" marB="91425" marR="91425" marL="91425"/>
                </a:tc>
              </a:tr>
              <a:tr h="381000">
                <a:tc>
                  <a:txBody>
                    <a:bodyPr/>
                    <a:lstStyle/>
                    <a:p>
                      <a:pPr indent="0" lvl="0" marL="0" rtl="0" algn="l">
                        <a:spcBef>
                          <a:spcPts val="0"/>
                        </a:spcBef>
                        <a:spcAft>
                          <a:spcPts val="0"/>
                        </a:spcAft>
                        <a:buNone/>
                      </a:pPr>
                      <a:r>
                        <a:rPr lang="en"/>
                        <a:t>Biomed</a:t>
                      </a:r>
                      <a:endParaRPr/>
                    </a:p>
                  </a:txBody>
                  <a:tcPr marT="91425" marB="91425" marR="91425" marL="91425">
                    <a:solidFill>
                      <a:srgbClr val="CFE2F3"/>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0.377,-1.11</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0.353,-1.30</a:t>
                      </a:r>
                      <a:endParaRPr/>
                    </a:p>
                  </a:txBody>
                  <a:tcPr marT="91425" marB="91425" marR="91425" marL="91425"/>
                </a:tc>
              </a:tr>
              <a:tr h="381000">
                <a:tc>
                  <a:txBody>
                    <a:bodyPr/>
                    <a:lstStyle/>
                    <a:p>
                      <a:pPr indent="0" lvl="0" marL="0" rtl="0" algn="l">
                        <a:spcBef>
                          <a:spcPts val="0"/>
                        </a:spcBef>
                        <a:spcAft>
                          <a:spcPts val="0"/>
                        </a:spcAft>
                        <a:buNone/>
                      </a:pPr>
                      <a:r>
                        <a:rPr lang="en"/>
                        <a:t>Europarl</a:t>
                      </a:r>
                      <a:endParaRPr/>
                    </a:p>
                  </a:txBody>
                  <a:tcPr marT="91425" marB="91425" marR="91425" marL="91425">
                    <a:solidFill>
                      <a:srgbClr val="CFE2F3"/>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b="1" lang="en"/>
                        <a:t>0.513</a:t>
                      </a:r>
                      <a:r>
                        <a:rPr lang="en"/>
                        <a:t>,-1.03</a:t>
                      </a:r>
                      <a:endParaRPr/>
                    </a:p>
                  </a:txBody>
                  <a:tcPr marT="91425" marB="91425" marR="91425" marL="91425"/>
                </a:tc>
                <a:tc>
                  <a:txBody>
                    <a:bodyPr/>
                    <a:lstStyle/>
                    <a:p>
                      <a:pPr indent="0" lvl="0" marL="0" rtl="0" algn="l">
                        <a:spcBef>
                          <a:spcPts val="0"/>
                        </a:spcBef>
                        <a:spcAft>
                          <a:spcPts val="0"/>
                        </a:spcAft>
                        <a:buNone/>
                      </a:pPr>
                      <a:r>
                        <a:rPr b="1" lang="en"/>
                        <a:t>0.458</a:t>
                      </a:r>
                      <a:r>
                        <a:rPr lang="en"/>
                        <a:t>,-1.34</a:t>
                      </a:r>
                      <a:endParaRPr/>
                    </a:p>
                  </a:txBody>
                  <a:tcPr marT="91425" marB="91425" marR="91425" marL="91425"/>
                </a:tc>
              </a:tr>
              <a:tr h="381000">
                <a:tc>
                  <a:txBody>
                    <a:bodyPr/>
                    <a:lstStyle/>
                    <a:p>
                      <a:pPr indent="0" lvl="0" marL="0" rtl="0" algn="l">
                        <a:spcBef>
                          <a:spcPts val="0"/>
                        </a:spcBef>
                        <a:spcAft>
                          <a:spcPts val="0"/>
                        </a:spcAft>
                        <a:buNone/>
                      </a:pPr>
                      <a:r>
                        <a:rPr lang="en"/>
                        <a:t>Full</a:t>
                      </a:r>
                      <a:endParaRPr/>
                    </a:p>
                  </a:txBody>
                  <a:tcPr marT="91425" marB="91425" marR="91425" marL="91425">
                    <a:solidFill>
                      <a:srgbClr val="CFE2F3"/>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0.399,-1.21</a:t>
                      </a:r>
                      <a:endParaRPr/>
                    </a:p>
                  </a:txBody>
                  <a:tcPr marT="91425" marB="91425" marR="91425" marL="91425"/>
                </a:tc>
              </a:tr>
            </a:tbl>
          </a:graphicData>
        </a:graphic>
      </p:graphicFrame>
      <p:cxnSp>
        <p:nvCxnSpPr>
          <p:cNvPr id="128" name="Google Shape;128;p23"/>
          <p:cNvCxnSpPr/>
          <p:nvPr/>
        </p:nvCxnSpPr>
        <p:spPr>
          <a:xfrm>
            <a:off x="3462275" y="1381825"/>
            <a:ext cx="1105500" cy="8214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Neural Network</a:t>
            </a:r>
            <a:endParaRPr/>
          </a:p>
        </p:txBody>
      </p:sp>
      <p:sp>
        <p:nvSpPr>
          <p:cNvPr id="134" name="Google Shape;134;p24"/>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&lt;analysis + running results&gt;</a:t>
            </a:r>
            <a:endParaRPr/>
          </a:p>
          <a:p>
            <a:pPr indent="0" lvl="0" marL="0" rtl="0" algn="l">
              <a:spcBef>
                <a:spcPts val="1600"/>
              </a:spcBef>
              <a:spcAft>
                <a:spcPts val="0"/>
              </a:spcAft>
              <a:buNone/>
            </a:pPr>
            <a:r>
              <a:rPr lang="en"/>
              <a:t>Using Keras’ functional API to build neural network</a:t>
            </a:r>
            <a:endParaRPr/>
          </a:p>
          <a:p>
            <a:pPr indent="0" lvl="0" marL="0" rtl="0" algn="l">
              <a:spcBef>
                <a:spcPts val="1600"/>
              </a:spcBef>
              <a:spcAft>
                <a:spcPts val="1600"/>
              </a:spcAft>
              <a:buNone/>
            </a:pPr>
            <a:r>
              <a:t/>
            </a:r>
            <a:endParaRPr/>
          </a:p>
        </p:txBody>
      </p:sp>
      <p:pic>
        <p:nvPicPr>
          <p:cNvPr id="135" name="Google Shape;135;p24"/>
          <p:cNvPicPr preferRelativeResize="0"/>
          <p:nvPr/>
        </p:nvPicPr>
        <p:blipFill>
          <a:blip r:embed="rId3">
            <a:alphaModFix/>
          </a:blip>
          <a:stretch>
            <a:fillRect/>
          </a:stretch>
        </p:blipFill>
        <p:spPr>
          <a:xfrm>
            <a:off x="3432125" y="357800"/>
            <a:ext cx="3186025" cy="4315526"/>
          </a:xfrm>
          <a:prstGeom prst="rect">
            <a:avLst/>
          </a:prstGeom>
          <a:noFill/>
          <a:ln>
            <a:noFill/>
          </a:ln>
        </p:spPr>
      </p:pic>
      <p:graphicFrame>
        <p:nvGraphicFramePr>
          <p:cNvPr id="136" name="Google Shape;136;p24"/>
          <p:cNvGraphicFramePr/>
          <p:nvPr/>
        </p:nvGraphicFramePr>
        <p:xfrm>
          <a:off x="6664075" y="2398025"/>
          <a:ext cx="3000000" cy="3000000"/>
        </p:xfrm>
        <a:graphic>
          <a:graphicData uri="http://schemas.openxmlformats.org/drawingml/2006/table">
            <a:tbl>
              <a:tblPr>
                <a:noFill/>
                <a:tableStyleId>{5538F6A3-C5DF-40CA-968F-17E35FBDF56F}</a:tableStyleId>
              </a:tblPr>
              <a:tblGrid>
                <a:gridCol w="812375"/>
                <a:gridCol w="766300"/>
                <a:gridCol w="858450"/>
              </a:tblGrid>
              <a:tr h="381000">
                <a:tc>
                  <a:txBody>
                    <a:bodyPr/>
                    <a:lstStyle/>
                    <a:p>
                      <a:pPr indent="0" lvl="0" marL="0" rtl="0" algn="l">
                        <a:spcBef>
                          <a:spcPts val="0"/>
                        </a:spcBef>
                        <a:spcAft>
                          <a:spcPts val="0"/>
                        </a:spcAft>
                        <a:buNone/>
                      </a:pPr>
                      <a:r>
                        <a:t/>
                      </a:r>
                      <a:endParaRPr/>
                    </a:p>
                  </a:txBody>
                  <a:tcPr marT="91425" marB="91425" marR="91425" marL="91425">
                    <a:solidFill>
                      <a:srgbClr val="CFE2F3"/>
                    </a:solidFill>
                  </a:tcPr>
                </a:tc>
                <a:tc>
                  <a:txBody>
                    <a:bodyPr/>
                    <a:lstStyle/>
                    <a:p>
                      <a:pPr indent="0" lvl="0" marL="0" rtl="0" algn="l">
                        <a:spcBef>
                          <a:spcPts val="0"/>
                        </a:spcBef>
                        <a:spcAft>
                          <a:spcPts val="0"/>
                        </a:spcAft>
                        <a:buNone/>
                      </a:pPr>
                      <a:r>
                        <a:rPr lang="en" sz="1200"/>
                        <a:t>Acc</a:t>
                      </a:r>
                      <a:endParaRPr sz="1200"/>
                    </a:p>
                  </a:txBody>
                  <a:tcPr marT="91425" marB="91425" marR="91425" marL="91425">
                    <a:solidFill>
                      <a:srgbClr val="CFE2F3"/>
                    </a:solidFill>
                  </a:tcPr>
                </a:tc>
                <a:tc>
                  <a:txBody>
                    <a:bodyPr/>
                    <a:lstStyle/>
                    <a:p>
                      <a:pPr indent="0" lvl="0" marL="0" rtl="0" algn="l">
                        <a:spcBef>
                          <a:spcPts val="0"/>
                        </a:spcBef>
                        <a:spcAft>
                          <a:spcPts val="0"/>
                        </a:spcAft>
                        <a:buNone/>
                      </a:pPr>
                      <a:r>
                        <a:rPr lang="en" sz="1200"/>
                        <a:t>R2_score</a:t>
                      </a:r>
                      <a:endParaRPr sz="1200"/>
                    </a:p>
                  </a:txBody>
                  <a:tcPr marT="91425" marB="91425" marR="91425" marL="91425">
                    <a:solidFill>
                      <a:srgbClr val="CFE2F3"/>
                    </a:solidFill>
                  </a:tcPr>
                </a:tc>
              </a:tr>
              <a:tr h="381000">
                <a:tc>
                  <a:txBody>
                    <a:bodyPr/>
                    <a:lstStyle/>
                    <a:p>
                      <a:pPr indent="0" lvl="0" marL="0" rtl="0" algn="l">
                        <a:spcBef>
                          <a:spcPts val="0"/>
                        </a:spcBef>
                        <a:spcAft>
                          <a:spcPts val="0"/>
                        </a:spcAft>
                        <a:buNone/>
                      </a:pPr>
                      <a:r>
                        <a:rPr lang="en" sz="1300"/>
                        <a:t>Neural</a:t>
                      </a:r>
                      <a:endParaRPr sz="1300"/>
                    </a:p>
                    <a:p>
                      <a:pPr indent="0" lvl="0" marL="0" rtl="0" algn="l">
                        <a:spcBef>
                          <a:spcPts val="0"/>
                        </a:spcBef>
                        <a:spcAft>
                          <a:spcPts val="0"/>
                        </a:spcAft>
                        <a:buNone/>
                      </a:pPr>
                      <a:r>
                        <a:rPr lang="en" sz="1300"/>
                        <a:t>Network</a:t>
                      </a:r>
                      <a:endParaRPr sz="1300"/>
                    </a:p>
                  </a:txBody>
                  <a:tcPr marT="91425" marB="91425" marR="91425" marL="91425"/>
                </a:tc>
                <a:tc>
                  <a:txBody>
                    <a:bodyPr/>
                    <a:lstStyle/>
                    <a:p>
                      <a:pPr indent="0" lvl="0" marL="0" rtl="0" algn="l">
                        <a:spcBef>
                          <a:spcPts val="0"/>
                        </a:spcBef>
                        <a:spcAft>
                          <a:spcPts val="0"/>
                        </a:spcAft>
                        <a:buNone/>
                      </a:pPr>
                      <a:r>
                        <a:rPr lang="en"/>
                        <a:t>0.613</a:t>
                      </a:r>
                      <a:endParaRPr/>
                    </a:p>
                  </a:txBody>
                  <a:tcPr marT="91425" marB="91425" marR="91425" marL="91425"/>
                </a:tc>
                <a:tc>
                  <a:txBody>
                    <a:bodyPr/>
                    <a:lstStyle/>
                    <a:p>
                      <a:pPr indent="0" lvl="0" marL="0" rtl="0" algn="l">
                        <a:spcBef>
                          <a:spcPts val="0"/>
                        </a:spcBef>
                        <a:spcAft>
                          <a:spcPts val="0"/>
                        </a:spcAft>
                        <a:buNone/>
                      </a:pPr>
                      <a:r>
                        <a:rPr lang="en"/>
                        <a:t>-2.65 *</a:t>
                      </a:r>
                      <a:endParaRPr/>
                    </a:p>
                    <a:p>
                      <a:pPr indent="0" lvl="0" marL="0" rtl="0" algn="l">
                        <a:spcBef>
                          <a:spcPts val="0"/>
                        </a:spcBef>
                        <a:spcAft>
                          <a:spcPts val="0"/>
                        </a:spcAft>
                        <a:buNone/>
                      </a:pPr>
                      <a:r>
                        <a:rPr lang="en"/>
                        <a:t>10^-6</a:t>
                      </a:r>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Linear Regression</a:t>
            </a:r>
            <a:endParaRPr/>
          </a:p>
        </p:txBody>
      </p:sp>
      <p:sp>
        <p:nvSpPr>
          <p:cNvPr id="142" name="Google Shape;142;p25"/>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&lt;analysis + running results&gt;</a:t>
            </a:r>
            <a:br>
              <a:rPr lang="en"/>
            </a:br>
            <a:br>
              <a:rPr lang="en"/>
            </a:br>
            <a:r>
              <a:rPr lang="en"/>
              <a:t>Using the Scikit-learn’s Linear Regression model</a:t>
            </a:r>
            <a:endParaRPr/>
          </a:p>
        </p:txBody>
      </p:sp>
      <p:graphicFrame>
        <p:nvGraphicFramePr>
          <p:cNvPr id="143" name="Google Shape;143;p25"/>
          <p:cNvGraphicFramePr/>
          <p:nvPr/>
        </p:nvGraphicFramePr>
        <p:xfrm>
          <a:off x="3901650" y="1311188"/>
          <a:ext cx="3000000" cy="3000000"/>
        </p:xfrm>
        <a:graphic>
          <a:graphicData uri="http://schemas.openxmlformats.org/drawingml/2006/table">
            <a:tbl>
              <a:tblPr>
                <a:noFill/>
                <a:tableStyleId>{5538F6A3-C5DF-40CA-968F-17E35FBDF56F}</a:tableStyleId>
              </a:tblPr>
              <a:tblGrid>
                <a:gridCol w="1035925"/>
                <a:gridCol w="900475"/>
                <a:gridCol w="728225"/>
                <a:gridCol w="823375"/>
                <a:gridCol w="831875"/>
              </a:tblGrid>
              <a:tr h="550625">
                <a:tc>
                  <a:txBody>
                    <a:bodyPr/>
                    <a:lstStyle/>
                    <a:p>
                      <a:pPr indent="0" lvl="0" marL="0" rtl="0" algn="ctr">
                        <a:spcBef>
                          <a:spcPts val="0"/>
                        </a:spcBef>
                        <a:spcAft>
                          <a:spcPts val="0"/>
                        </a:spcAft>
                        <a:buNone/>
                      </a:pPr>
                      <a:r>
                        <a:t/>
                      </a:r>
                      <a:endParaRPr sz="1300"/>
                    </a:p>
                  </a:txBody>
                  <a:tcPr marT="91425" marB="91425" marR="91425" marL="91425" anchor="ctr">
                    <a:solidFill>
                      <a:srgbClr val="CFE2F3"/>
                    </a:solidFill>
                  </a:tcPr>
                </a:tc>
                <a:tc>
                  <a:txBody>
                    <a:bodyPr/>
                    <a:lstStyle/>
                    <a:p>
                      <a:pPr indent="0" lvl="0" marL="0" rtl="0" algn="ctr">
                        <a:spcBef>
                          <a:spcPts val="0"/>
                        </a:spcBef>
                        <a:spcAft>
                          <a:spcPts val="0"/>
                        </a:spcAft>
                        <a:buNone/>
                      </a:pPr>
                      <a:r>
                        <a:rPr lang="en" sz="1200"/>
                        <a:t>Pearson’s R</a:t>
                      </a:r>
                      <a:endParaRPr sz="1200"/>
                    </a:p>
                  </a:txBody>
                  <a:tcPr marT="91425" marB="91425" marR="91425" marL="91425" anchor="ctr">
                    <a:solidFill>
                      <a:srgbClr val="CFE2F3"/>
                    </a:solidFill>
                  </a:tcPr>
                </a:tc>
                <a:tc>
                  <a:txBody>
                    <a:bodyPr/>
                    <a:lstStyle/>
                    <a:p>
                      <a:pPr indent="0" lvl="0" marL="0" rtl="0" algn="ctr">
                        <a:spcBef>
                          <a:spcPts val="0"/>
                        </a:spcBef>
                        <a:spcAft>
                          <a:spcPts val="0"/>
                        </a:spcAft>
                        <a:buNone/>
                      </a:pPr>
                      <a:r>
                        <a:rPr lang="en" sz="1200"/>
                        <a:t>R2</a:t>
                      </a:r>
                      <a:endParaRPr sz="1200"/>
                    </a:p>
                  </a:txBody>
                  <a:tcPr marT="91425" marB="91425" marR="91425" marL="91425" anchor="ctr">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1200"/>
                        <a:t>MSE</a:t>
                      </a:r>
                      <a:endParaRPr sz="1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solidFill>
                      <a:srgbClr val="CFE2F3"/>
                    </a:solidFill>
                  </a:tcPr>
                </a:tc>
                <a:tc>
                  <a:txBody>
                    <a:bodyPr/>
                    <a:lstStyle/>
                    <a:p>
                      <a:pPr indent="0" lvl="0" marL="0" rtl="0" algn="ctr">
                        <a:spcBef>
                          <a:spcPts val="0"/>
                        </a:spcBef>
                        <a:spcAft>
                          <a:spcPts val="0"/>
                        </a:spcAft>
                        <a:buNone/>
                      </a:pPr>
                      <a:r>
                        <a:rPr lang="en" sz="1200"/>
                        <a:t>MAE</a:t>
                      </a:r>
                      <a:endParaRPr sz="1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r>
              <a:tr h="550625">
                <a:tc>
                  <a:txBody>
                    <a:bodyPr/>
                    <a:lstStyle/>
                    <a:p>
                      <a:pPr indent="0" lvl="0" marL="0" rtl="0" algn="ctr">
                        <a:spcBef>
                          <a:spcPts val="0"/>
                        </a:spcBef>
                        <a:spcAft>
                          <a:spcPts val="0"/>
                        </a:spcAft>
                        <a:buNone/>
                      </a:pPr>
                      <a:r>
                        <a:rPr lang="en" sz="1300"/>
                        <a:t>Linear Regression</a:t>
                      </a:r>
                      <a:endParaRPr sz="1300"/>
                    </a:p>
                  </a:txBody>
                  <a:tcPr marT="91425" marB="91425" marR="91425" marL="91425" anchor="ctr"/>
                </a:tc>
                <a:tc>
                  <a:txBody>
                    <a:bodyPr/>
                    <a:lstStyle/>
                    <a:p>
                      <a:pPr indent="0" lvl="0" marL="0" rtl="0" algn="ctr">
                        <a:spcBef>
                          <a:spcPts val="0"/>
                        </a:spcBef>
                        <a:spcAft>
                          <a:spcPts val="0"/>
                        </a:spcAft>
                        <a:buNone/>
                      </a:pPr>
                      <a:r>
                        <a:rPr lang="en" sz="1200"/>
                        <a:t>0.379</a:t>
                      </a:r>
                      <a:endParaRPr sz="1200"/>
                    </a:p>
                  </a:txBody>
                  <a:tcPr marT="91425" marB="91425" marR="91425" marL="91425" anchor="ctr"/>
                </a:tc>
                <a:tc>
                  <a:txBody>
                    <a:bodyPr/>
                    <a:lstStyle/>
                    <a:p>
                      <a:pPr indent="0" lvl="0" marL="0" rtl="0" algn="ctr">
                        <a:spcBef>
                          <a:spcPts val="0"/>
                        </a:spcBef>
                        <a:spcAft>
                          <a:spcPts val="0"/>
                        </a:spcAft>
                        <a:buNone/>
                      </a:pPr>
                      <a:r>
                        <a:rPr lang="en" sz="1200"/>
                        <a:t>0.003</a:t>
                      </a:r>
                      <a:endParaRPr sz="1200"/>
                    </a:p>
                  </a:txBody>
                  <a:tcPr marT="91425" marB="91425" marR="91425" marL="91425" anchor="ctr">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t>0.017</a:t>
                      </a:r>
                      <a:endParaRPr sz="1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200"/>
                        <a:t>0.102</a:t>
                      </a:r>
                      <a:endParaRPr sz="1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BERT</a:t>
            </a:r>
            <a:endParaRPr sz="1200"/>
          </a:p>
        </p:txBody>
      </p:sp>
      <p:sp>
        <p:nvSpPr>
          <p:cNvPr id="149" name="Google Shape;149;p26"/>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&lt;analysis + running results&gt;</a:t>
            </a:r>
            <a:endParaRPr/>
          </a:p>
          <a:p>
            <a:pPr indent="0" lvl="0" marL="0" rtl="0" algn="l">
              <a:spcBef>
                <a:spcPts val="1600"/>
              </a:spcBef>
              <a:spcAft>
                <a:spcPts val="1600"/>
              </a:spcAft>
              <a:buNone/>
            </a:pPr>
            <a:r>
              <a:rPr lang="en"/>
              <a:t>Using the pretrained BERT (bert-base-uncased) model from Huggingface</a:t>
            </a:r>
            <a:endParaRPr/>
          </a:p>
        </p:txBody>
      </p:sp>
      <p:graphicFrame>
        <p:nvGraphicFramePr>
          <p:cNvPr id="150" name="Google Shape;150;p26"/>
          <p:cNvGraphicFramePr/>
          <p:nvPr/>
        </p:nvGraphicFramePr>
        <p:xfrm>
          <a:off x="3536075" y="631138"/>
          <a:ext cx="3000000" cy="3000000"/>
        </p:xfrm>
        <a:graphic>
          <a:graphicData uri="http://schemas.openxmlformats.org/drawingml/2006/table">
            <a:tbl>
              <a:tblPr>
                <a:noFill/>
                <a:tableStyleId>{5538F6A3-C5DF-40CA-968F-17E35FBDF56F}</a:tableStyleId>
              </a:tblPr>
              <a:tblGrid>
                <a:gridCol w="725700"/>
                <a:gridCol w="913125"/>
                <a:gridCol w="1062300"/>
                <a:gridCol w="745225"/>
                <a:gridCol w="950900"/>
                <a:gridCol w="950900"/>
              </a:tblGrid>
              <a:tr h="550625">
                <a:tc>
                  <a:txBody>
                    <a:bodyPr/>
                    <a:lstStyle/>
                    <a:p>
                      <a:pPr indent="0" lvl="0" marL="0" rtl="0" algn="ctr">
                        <a:spcBef>
                          <a:spcPts val="0"/>
                        </a:spcBef>
                        <a:spcAft>
                          <a:spcPts val="0"/>
                        </a:spcAft>
                        <a:buNone/>
                      </a:pPr>
                      <a:r>
                        <a:rPr lang="en" sz="1300"/>
                        <a:t>Epoch</a:t>
                      </a:r>
                      <a:endParaRPr sz="1300"/>
                    </a:p>
                  </a:txBody>
                  <a:tcPr marT="91425" marB="91425" marR="91425" marL="91425" anchor="ctr">
                    <a:solidFill>
                      <a:srgbClr val="CFE2F3"/>
                    </a:solidFill>
                  </a:tcPr>
                </a:tc>
                <a:tc>
                  <a:txBody>
                    <a:bodyPr/>
                    <a:lstStyle/>
                    <a:p>
                      <a:pPr indent="0" lvl="0" marL="0" rtl="0" algn="ctr">
                        <a:spcBef>
                          <a:spcPts val="0"/>
                        </a:spcBef>
                        <a:spcAft>
                          <a:spcPts val="0"/>
                        </a:spcAft>
                        <a:buNone/>
                      </a:pPr>
                      <a:r>
                        <a:rPr lang="en" sz="1200"/>
                        <a:t>Pearson’s R</a:t>
                      </a:r>
                      <a:endParaRPr sz="1200"/>
                    </a:p>
                  </a:txBody>
                  <a:tcPr marT="91425" marB="91425" marR="91425" marL="91425" anchor="ctr">
                    <a:solidFill>
                      <a:srgbClr val="CFE2F3"/>
                    </a:solidFill>
                  </a:tcPr>
                </a:tc>
                <a:tc>
                  <a:txBody>
                    <a:bodyPr/>
                    <a:lstStyle/>
                    <a:p>
                      <a:pPr indent="0" lvl="0" marL="0" rtl="0" algn="ctr">
                        <a:spcBef>
                          <a:spcPts val="0"/>
                        </a:spcBef>
                        <a:spcAft>
                          <a:spcPts val="0"/>
                        </a:spcAft>
                        <a:buNone/>
                      </a:pPr>
                      <a:r>
                        <a:rPr lang="en" sz="1200"/>
                        <a:t>Spearman’s Rho</a:t>
                      </a:r>
                      <a:endParaRPr sz="1200"/>
                    </a:p>
                  </a:txBody>
                  <a:tcPr marT="91425" marB="91425" marR="91425" marL="91425" anchor="ctr">
                    <a:lnR cap="flat" cmpd="sng" w="9525">
                      <a:solidFill>
                        <a:srgbClr val="9E9E9E"/>
                      </a:solidFill>
                      <a:prstDash val="solid"/>
                      <a:round/>
                      <a:headEnd len="sm" w="sm" type="none"/>
                      <a:tailEnd len="sm" w="sm" type="none"/>
                    </a:lnR>
                    <a:solidFill>
                      <a:srgbClr val="CFE2F3"/>
                    </a:solidFill>
                  </a:tcPr>
                </a:tc>
                <a:tc>
                  <a:txBody>
                    <a:bodyPr/>
                    <a:lstStyle/>
                    <a:p>
                      <a:pPr indent="0" lvl="0" marL="0" rtl="0" algn="ctr">
                        <a:spcBef>
                          <a:spcPts val="0"/>
                        </a:spcBef>
                        <a:spcAft>
                          <a:spcPts val="0"/>
                        </a:spcAft>
                        <a:buNone/>
                      </a:pPr>
                      <a:r>
                        <a:rPr lang="en" sz="1200"/>
                        <a:t>R2</a:t>
                      </a:r>
                      <a:endParaRPr sz="1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1200"/>
                        <a:t>MSE</a:t>
                      </a:r>
                      <a:endParaRPr sz="1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solidFill>
                      <a:srgbClr val="CFE2F3"/>
                    </a:solidFill>
                  </a:tcPr>
                </a:tc>
                <a:tc>
                  <a:txBody>
                    <a:bodyPr/>
                    <a:lstStyle/>
                    <a:p>
                      <a:pPr indent="0" lvl="0" marL="0" rtl="0" algn="ctr">
                        <a:spcBef>
                          <a:spcPts val="0"/>
                        </a:spcBef>
                        <a:spcAft>
                          <a:spcPts val="0"/>
                        </a:spcAft>
                        <a:buNone/>
                      </a:pPr>
                      <a:r>
                        <a:rPr lang="en" sz="1200"/>
                        <a:t>MAE</a:t>
                      </a:r>
                      <a:endParaRPr sz="1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r>
              <a:tr h="433300">
                <a:tc>
                  <a:txBody>
                    <a:bodyPr/>
                    <a:lstStyle/>
                    <a:p>
                      <a:pPr indent="0" lvl="0" marL="0" rtl="0" algn="ctr">
                        <a:spcBef>
                          <a:spcPts val="0"/>
                        </a:spcBef>
                        <a:spcAft>
                          <a:spcPts val="0"/>
                        </a:spcAft>
                        <a:buNone/>
                      </a:pPr>
                      <a:r>
                        <a:rPr lang="en" sz="1300"/>
                        <a:t>1</a:t>
                      </a:r>
                      <a:endParaRPr sz="1300"/>
                    </a:p>
                  </a:txBody>
                  <a:tcPr marT="91425" marB="91425" marR="91425" marL="91425" anchor="ctr"/>
                </a:tc>
                <a:tc>
                  <a:txBody>
                    <a:bodyPr/>
                    <a:lstStyle/>
                    <a:p>
                      <a:pPr indent="0" lvl="0" marL="0" rtl="0" algn="ctr">
                        <a:spcBef>
                          <a:spcPts val="0"/>
                        </a:spcBef>
                        <a:spcAft>
                          <a:spcPts val="0"/>
                        </a:spcAft>
                        <a:buNone/>
                      </a:pPr>
                      <a:r>
                        <a:rPr lang="en"/>
                        <a:t>0.730</a:t>
                      </a:r>
                      <a:endParaRPr/>
                    </a:p>
                  </a:txBody>
                  <a:tcPr marT="91425" marB="91425" marR="91425" marL="91425" anchor="ctr"/>
                </a:tc>
                <a:tc>
                  <a:txBody>
                    <a:bodyPr/>
                    <a:lstStyle/>
                    <a:p>
                      <a:pPr indent="0" lvl="0" marL="0" rtl="0" algn="ctr">
                        <a:spcBef>
                          <a:spcPts val="0"/>
                        </a:spcBef>
                        <a:spcAft>
                          <a:spcPts val="0"/>
                        </a:spcAft>
                        <a:buNone/>
                      </a:pPr>
                      <a:r>
                        <a:rPr lang="en"/>
                        <a:t>0.700</a:t>
                      </a:r>
                      <a:endParaRPr/>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0.533</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0.008</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0.069</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75800">
                <a:tc>
                  <a:txBody>
                    <a:bodyPr/>
                    <a:lstStyle/>
                    <a:p>
                      <a:pPr indent="0" lvl="0" marL="0" rtl="0" algn="ctr">
                        <a:spcBef>
                          <a:spcPts val="0"/>
                        </a:spcBef>
                        <a:spcAft>
                          <a:spcPts val="0"/>
                        </a:spcAft>
                        <a:buNone/>
                      </a:pPr>
                      <a:r>
                        <a:rPr lang="en" sz="1300"/>
                        <a:t>2</a:t>
                      </a:r>
                      <a:endParaRPr sz="1300"/>
                    </a:p>
                  </a:txBody>
                  <a:tcPr marT="91425" marB="91425" marR="91425" marL="91425" anchor="ctr"/>
                </a:tc>
                <a:tc>
                  <a:txBody>
                    <a:bodyPr/>
                    <a:lstStyle/>
                    <a:p>
                      <a:pPr indent="0" lvl="0" marL="0" rtl="0" algn="ctr">
                        <a:spcBef>
                          <a:spcPts val="0"/>
                        </a:spcBef>
                        <a:spcAft>
                          <a:spcPts val="0"/>
                        </a:spcAft>
                        <a:buNone/>
                      </a:pPr>
                      <a:r>
                        <a:rPr lang="en"/>
                        <a:t>0.750</a:t>
                      </a:r>
                      <a:endParaRPr/>
                    </a:p>
                  </a:txBody>
                  <a:tcPr marT="91425" marB="91425" marR="91425" marL="91425" anchor="ctr"/>
                </a:tc>
                <a:tc>
                  <a:txBody>
                    <a:bodyPr/>
                    <a:lstStyle/>
                    <a:p>
                      <a:pPr indent="0" lvl="0" marL="0" rtl="0" algn="ctr">
                        <a:spcBef>
                          <a:spcPts val="0"/>
                        </a:spcBef>
                        <a:spcAft>
                          <a:spcPts val="0"/>
                        </a:spcAft>
                        <a:buNone/>
                      </a:pPr>
                      <a:r>
                        <a:rPr lang="en"/>
                        <a:t>0.717</a:t>
                      </a:r>
                      <a:endParaRPr/>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0.563</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0.007</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0.068</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75800">
                <a:tc>
                  <a:txBody>
                    <a:bodyPr/>
                    <a:lstStyle/>
                    <a:p>
                      <a:pPr indent="0" lvl="0" marL="0" rtl="0" algn="ctr">
                        <a:spcBef>
                          <a:spcPts val="0"/>
                        </a:spcBef>
                        <a:spcAft>
                          <a:spcPts val="0"/>
                        </a:spcAft>
                        <a:buNone/>
                      </a:pPr>
                      <a:r>
                        <a:rPr lang="en" sz="1300"/>
                        <a:t>3</a:t>
                      </a:r>
                      <a:endParaRPr sz="1300"/>
                    </a:p>
                  </a:txBody>
                  <a:tcPr marT="91425" marB="91425" marR="91425" marL="91425" anchor="ctr"/>
                </a:tc>
                <a:tc>
                  <a:txBody>
                    <a:bodyPr/>
                    <a:lstStyle/>
                    <a:p>
                      <a:pPr indent="0" lvl="0" marL="0" rtl="0" algn="ctr">
                        <a:spcBef>
                          <a:spcPts val="0"/>
                        </a:spcBef>
                        <a:spcAft>
                          <a:spcPts val="0"/>
                        </a:spcAft>
                        <a:buNone/>
                      </a:pPr>
                      <a:r>
                        <a:rPr lang="en"/>
                        <a:t>0.755</a:t>
                      </a:r>
                      <a:endParaRPr/>
                    </a:p>
                  </a:txBody>
                  <a:tcPr marT="91425" marB="91425" marR="91425" marL="91425" anchor="ctr"/>
                </a:tc>
                <a:tc>
                  <a:txBody>
                    <a:bodyPr/>
                    <a:lstStyle/>
                    <a:p>
                      <a:pPr indent="0" lvl="0" marL="0" rtl="0" algn="ctr">
                        <a:spcBef>
                          <a:spcPts val="0"/>
                        </a:spcBef>
                        <a:spcAft>
                          <a:spcPts val="0"/>
                        </a:spcAft>
                        <a:buNone/>
                      </a:pPr>
                      <a:r>
                        <a:rPr lang="en"/>
                        <a:t>0.724</a:t>
                      </a:r>
                      <a:endParaRPr/>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0.570</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0.007</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0.067</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75800">
                <a:tc>
                  <a:txBody>
                    <a:bodyPr/>
                    <a:lstStyle/>
                    <a:p>
                      <a:pPr indent="0" lvl="0" marL="0" rtl="0" algn="ctr">
                        <a:spcBef>
                          <a:spcPts val="0"/>
                        </a:spcBef>
                        <a:spcAft>
                          <a:spcPts val="0"/>
                        </a:spcAft>
                        <a:buNone/>
                      </a:pPr>
                      <a:r>
                        <a:rPr lang="en" sz="1300"/>
                        <a:t>4</a:t>
                      </a:r>
                      <a:endParaRPr sz="1300"/>
                    </a:p>
                  </a:txBody>
                  <a:tcPr marT="91425" marB="91425" marR="91425" marL="91425" anchor="ctr"/>
                </a:tc>
                <a:tc>
                  <a:txBody>
                    <a:bodyPr/>
                    <a:lstStyle/>
                    <a:p>
                      <a:pPr indent="0" lvl="0" marL="0" rtl="0" algn="ctr">
                        <a:spcBef>
                          <a:spcPts val="0"/>
                        </a:spcBef>
                        <a:spcAft>
                          <a:spcPts val="0"/>
                        </a:spcAft>
                        <a:buNone/>
                      </a:pPr>
                      <a:r>
                        <a:rPr lang="en"/>
                        <a:t>0.750</a:t>
                      </a:r>
                      <a:endParaRPr/>
                    </a:p>
                  </a:txBody>
                  <a:tcPr marT="91425" marB="91425" marR="91425" marL="91425" anchor="ctr"/>
                </a:tc>
                <a:tc>
                  <a:txBody>
                    <a:bodyPr/>
                    <a:lstStyle/>
                    <a:p>
                      <a:pPr indent="0" lvl="0" marL="0" rtl="0" algn="ctr">
                        <a:spcBef>
                          <a:spcPts val="0"/>
                        </a:spcBef>
                        <a:spcAft>
                          <a:spcPts val="0"/>
                        </a:spcAft>
                        <a:buNone/>
                      </a:pPr>
                      <a:r>
                        <a:rPr lang="en"/>
                        <a:t>0.714</a:t>
                      </a:r>
                      <a:endParaRPr/>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0.563</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0.007</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0.067</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84300">
                <a:tc>
                  <a:txBody>
                    <a:bodyPr/>
                    <a:lstStyle/>
                    <a:p>
                      <a:pPr indent="0" lvl="0" marL="0" rtl="0" algn="ctr">
                        <a:spcBef>
                          <a:spcPts val="0"/>
                        </a:spcBef>
                        <a:spcAft>
                          <a:spcPts val="0"/>
                        </a:spcAft>
                        <a:buNone/>
                      </a:pPr>
                      <a:r>
                        <a:rPr lang="en" sz="1300"/>
                        <a:t>5</a:t>
                      </a:r>
                      <a:endParaRPr sz="1300"/>
                    </a:p>
                  </a:txBody>
                  <a:tcPr marT="91425" marB="91425" marR="91425" marL="91425" anchor="ctr"/>
                </a:tc>
                <a:tc>
                  <a:txBody>
                    <a:bodyPr/>
                    <a:lstStyle/>
                    <a:p>
                      <a:pPr indent="0" lvl="0" marL="0" rtl="0" algn="ctr">
                        <a:spcBef>
                          <a:spcPts val="0"/>
                        </a:spcBef>
                        <a:spcAft>
                          <a:spcPts val="0"/>
                        </a:spcAft>
                        <a:buNone/>
                      </a:pPr>
                      <a:r>
                        <a:rPr lang="en"/>
                        <a:t>0.747</a:t>
                      </a:r>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0.714</a:t>
                      </a:r>
                      <a:endParaRPr/>
                    </a:p>
                  </a:txBody>
                  <a:tcPr marT="91425" marB="91425" marR="91425" marL="91425" anchor="ctr">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0.559</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0.008</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0.071</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84300">
                <a:tc>
                  <a:txBody>
                    <a:bodyPr/>
                    <a:lstStyle/>
                    <a:p>
                      <a:pPr indent="0" lvl="0" marL="0" rtl="0" algn="ctr">
                        <a:spcBef>
                          <a:spcPts val="0"/>
                        </a:spcBef>
                        <a:spcAft>
                          <a:spcPts val="0"/>
                        </a:spcAft>
                        <a:buNone/>
                      </a:pPr>
                      <a:r>
                        <a:rPr lang="en" sz="1300"/>
                        <a:t>6</a:t>
                      </a:r>
                      <a:endParaRPr sz="1300"/>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0.749</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0.715</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0.561</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0.008</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0.071</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01300">
                <a:tc>
                  <a:txBody>
                    <a:bodyPr/>
                    <a:lstStyle/>
                    <a:p>
                      <a:pPr indent="0" lvl="0" marL="0" rtl="0" algn="ctr">
                        <a:spcBef>
                          <a:spcPts val="0"/>
                        </a:spcBef>
                        <a:spcAft>
                          <a:spcPts val="0"/>
                        </a:spcAft>
                        <a:buNone/>
                      </a:pPr>
                      <a:r>
                        <a:rPr lang="en" sz="1300"/>
                        <a:t>7</a:t>
                      </a:r>
                      <a:endParaRPr sz="1300"/>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0.737</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0.706</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0.543</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0.009</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0.074</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Overall Results</a:t>
            </a:r>
            <a:endParaRPr/>
          </a:p>
        </p:txBody>
      </p:sp>
      <p:sp>
        <p:nvSpPr>
          <p:cNvPr id="156" name="Google Shape;156;p27"/>
          <p:cNvSpPr txBox="1"/>
          <p:nvPr>
            <p:ph idx="1" type="body"/>
          </p:nvPr>
        </p:nvSpPr>
        <p:spPr>
          <a:xfrm>
            <a:off x="471900" y="1696575"/>
            <a:ext cx="8187600" cy="3385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SemEval official results</a:t>
            </a:r>
            <a:endParaRPr/>
          </a:p>
        </p:txBody>
      </p:sp>
      <p:graphicFrame>
        <p:nvGraphicFramePr>
          <p:cNvPr id="157" name="Google Shape;157;p27"/>
          <p:cNvGraphicFramePr/>
          <p:nvPr/>
        </p:nvGraphicFramePr>
        <p:xfrm>
          <a:off x="561000" y="2105350"/>
          <a:ext cx="3000000" cy="3000000"/>
        </p:xfrm>
        <a:graphic>
          <a:graphicData uri="http://schemas.openxmlformats.org/drawingml/2006/table">
            <a:tbl>
              <a:tblPr>
                <a:noFill/>
                <a:tableStyleId>{5538F6A3-C5DF-40CA-968F-17E35FBDF56F}</a:tableStyleId>
              </a:tblPr>
              <a:tblGrid>
                <a:gridCol w="1246800"/>
                <a:gridCol w="1246800"/>
                <a:gridCol w="1246800"/>
                <a:gridCol w="1246800"/>
                <a:gridCol w="1246800"/>
                <a:gridCol w="1246800"/>
              </a:tblGrid>
              <a:tr h="174275">
                <a:tc>
                  <a:txBody>
                    <a:bodyPr/>
                    <a:lstStyle/>
                    <a:p>
                      <a:pPr indent="0" lvl="0" marL="0" rtl="0" algn="l">
                        <a:spcBef>
                          <a:spcPts val="0"/>
                        </a:spcBef>
                        <a:spcAft>
                          <a:spcPts val="0"/>
                        </a:spcAft>
                        <a:buNone/>
                      </a:pPr>
                      <a:r>
                        <a:rPr lang="en" sz="1200"/>
                        <a:t>Rank</a:t>
                      </a:r>
                      <a:endParaRPr sz="1200"/>
                    </a:p>
                  </a:txBody>
                  <a:tcPr marT="45700" marB="45700" marR="91425" marL="91425">
                    <a:solidFill>
                      <a:srgbClr val="CFE2F3"/>
                    </a:solidFill>
                  </a:tcPr>
                </a:tc>
                <a:tc>
                  <a:txBody>
                    <a:bodyPr/>
                    <a:lstStyle/>
                    <a:p>
                      <a:pPr indent="0" lvl="0" marL="0" rtl="0" algn="l">
                        <a:spcBef>
                          <a:spcPts val="0"/>
                        </a:spcBef>
                        <a:spcAft>
                          <a:spcPts val="0"/>
                        </a:spcAft>
                        <a:buNone/>
                      </a:pPr>
                      <a:r>
                        <a:rPr lang="en" sz="1200"/>
                        <a:t>Pearson</a:t>
                      </a:r>
                      <a:endParaRPr sz="1200"/>
                    </a:p>
                  </a:txBody>
                  <a:tcPr marT="91425" marB="91425" marR="91425" marL="91425">
                    <a:solidFill>
                      <a:srgbClr val="CFE2F3"/>
                    </a:solidFill>
                  </a:tcPr>
                </a:tc>
                <a:tc>
                  <a:txBody>
                    <a:bodyPr/>
                    <a:lstStyle/>
                    <a:p>
                      <a:pPr indent="0" lvl="0" marL="0" rtl="0" algn="l">
                        <a:spcBef>
                          <a:spcPts val="0"/>
                        </a:spcBef>
                        <a:spcAft>
                          <a:spcPts val="0"/>
                        </a:spcAft>
                        <a:buNone/>
                      </a:pPr>
                      <a:r>
                        <a:rPr lang="en" sz="1200"/>
                        <a:t>Spearman</a:t>
                      </a:r>
                      <a:endParaRPr sz="1200"/>
                    </a:p>
                  </a:txBody>
                  <a:tcPr marT="91425" marB="91425" marR="91425" marL="91425">
                    <a:solidFill>
                      <a:srgbClr val="CFE2F3"/>
                    </a:solidFill>
                  </a:tcPr>
                </a:tc>
                <a:tc>
                  <a:txBody>
                    <a:bodyPr/>
                    <a:lstStyle/>
                    <a:p>
                      <a:pPr indent="0" lvl="0" marL="0" rtl="0" algn="l">
                        <a:spcBef>
                          <a:spcPts val="0"/>
                        </a:spcBef>
                        <a:spcAft>
                          <a:spcPts val="0"/>
                        </a:spcAft>
                        <a:buNone/>
                      </a:pPr>
                      <a:r>
                        <a:rPr lang="en" sz="1200"/>
                        <a:t>MAE</a:t>
                      </a:r>
                      <a:endParaRPr sz="1200"/>
                    </a:p>
                  </a:txBody>
                  <a:tcPr marT="91425" marB="91425" marR="91425" marL="91425">
                    <a:solidFill>
                      <a:srgbClr val="CFE2F3"/>
                    </a:solidFill>
                  </a:tcPr>
                </a:tc>
                <a:tc>
                  <a:txBody>
                    <a:bodyPr/>
                    <a:lstStyle/>
                    <a:p>
                      <a:pPr indent="0" lvl="0" marL="0" rtl="0" algn="l">
                        <a:spcBef>
                          <a:spcPts val="0"/>
                        </a:spcBef>
                        <a:spcAft>
                          <a:spcPts val="0"/>
                        </a:spcAft>
                        <a:buNone/>
                      </a:pPr>
                      <a:r>
                        <a:rPr lang="en" sz="1200"/>
                        <a:t>MSE</a:t>
                      </a:r>
                      <a:endParaRPr sz="1200"/>
                    </a:p>
                  </a:txBody>
                  <a:tcPr marT="91425" marB="91425" marR="91425" marL="91425">
                    <a:solidFill>
                      <a:srgbClr val="CFE2F3"/>
                    </a:solidFill>
                  </a:tcPr>
                </a:tc>
                <a:tc>
                  <a:txBody>
                    <a:bodyPr/>
                    <a:lstStyle/>
                    <a:p>
                      <a:pPr indent="0" lvl="0" marL="0" rtl="0" algn="l">
                        <a:spcBef>
                          <a:spcPts val="0"/>
                        </a:spcBef>
                        <a:spcAft>
                          <a:spcPts val="0"/>
                        </a:spcAft>
                        <a:buNone/>
                      </a:pPr>
                      <a:r>
                        <a:rPr lang="en" sz="1200"/>
                        <a:t>R2</a:t>
                      </a:r>
                      <a:endParaRPr sz="1200"/>
                    </a:p>
                  </a:txBody>
                  <a:tcPr marT="91425" marB="91425" marR="91425" marL="91425">
                    <a:solidFill>
                      <a:srgbClr val="CFE2F3"/>
                    </a:solidFill>
                  </a:tcPr>
                </a:tc>
              </a:tr>
              <a:tr h="244625">
                <a:tc>
                  <a:txBody>
                    <a:bodyPr/>
                    <a:lstStyle/>
                    <a:p>
                      <a:pPr indent="0" lvl="0" marL="0" rtl="0" algn="l">
                        <a:spcBef>
                          <a:spcPts val="0"/>
                        </a:spcBef>
                        <a:spcAft>
                          <a:spcPts val="0"/>
                        </a:spcAft>
                        <a:buNone/>
                      </a:pPr>
                      <a:r>
                        <a:rPr lang="en" sz="1200"/>
                        <a:t>1</a:t>
                      </a:r>
                      <a:endParaRPr sz="1200"/>
                    </a:p>
                  </a:txBody>
                  <a:tcPr marT="91425" marB="91425" marR="91425" marL="91425">
                    <a:solidFill>
                      <a:srgbClr val="CFE2F3"/>
                    </a:solidFill>
                  </a:tcPr>
                </a:tc>
                <a:tc>
                  <a:txBody>
                    <a:bodyPr/>
                    <a:lstStyle/>
                    <a:p>
                      <a:pPr indent="0" lvl="0" marL="0" rtl="0" algn="l">
                        <a:spcBef>
                          <a:spcPts val="0"/>
                        </a:spcBef>
                        <a:spcAft>
                          <a:spcPts val="0"/>
                        </a:spcAft>
                        <a:buNone/>
                      </a:pPr>
                      <a:r>
                        <a:rPr lang="en" sz="1200"/>
                        <a:t>0.7886</a:t>
                      </a:r>
                      <a:endParaRPr sz="1200"/>
                    </a:p>
                  </a:txBody>
                  <a:tcPr marT="91425" marB="91425" marR="91425" marL="91425"/>
                </a:tc>
                <a:tc>
                  <a:txBody>
                    <a:bodyPr/>
                    <a:lstStyle/>
                    <a:p>
                      <a:pPr indent="0" lvl="0" marL="0" rtl="0" algn="l">
                        <a:spcBef>
                          <a:spcPts val="0"/>
                        </a:spcBef>
                        <a:spcAft>
                          <a:spcPts val="0"/>
                        </a:spcAft>
                        <a:buNone/>
                      </a:pPr>
                      <a:r>
                        <a:rPr lang="en" sz="1200"/>
                        <a:t>0.7369</a:t>
                      </a:r>
                      <a:endParaRPr sz="1200"/>
                    </a:p>
                  </a:txBody>
                  <a:tcPr marT="91425" marB="91425" marR="91425" marL="91425"/>
                </a:tc>
                <a:tc>
                  <a:txBody>
                    <a:bodyPr/>
                    <a:lstStyle/>
                    <a:p>
                      <a:pPr indent="0" lvl="0" marL="0" rtl="0" algn="l">
                        <a:spcBef>
                          <a:spcPts val="0"/>
                        </a:spcBef>
                        <a:spcAft>
                          <a:spcPts val="0"/>
                        </a:spcAft>
                        <a:buNone/>
                      </a:pPr>
                      <a:r>
                        <a:rPr lang="en" sz="1200"/>
                        <a:t>0.0609</a:t>
                      </a:r>
                      <a:endParaRPr sz="1200"/>
                    </a:p>
                  </a:txBody>
                  <a:tcPr marT="91425" marB="91425" marR="91425" marL="91425"/>
                </a:tc>
                <a:tc>
                  <a:txBody>
                    <a:bodyPr/>
                    <a:lstStyle/>
                    <a:p>
                      <a:pPr indent="0" lvl="0" marL="0" rtl="0" algn="l">
                        <a:spcBef>
                          <a:spcPts val="0"/>
                        </a:spcBef>
                        <a:spcAft>
                          <a:spcPts val="0"/>
                        </a:spcAft>
                        <a:buNone/>
                      </a:pPr>
                      <a:r>
                        <a:rPr lang="en" sz="1200"/>
                        <a:t>0.0062</a:t>
                      </a:r>
                      <a:endParaRPr sz="1200"/>
                    </a:p>
                  </a:txBody>
                  <a:tcPr marT="91425" marB="91425" marR="91425" marL="91425"/>
                </a:tc>
                <a:tc>
                  <a:txBody>
                    <a:bodyPr/>
                    <a:lstStyle/>
                    <a:p>
                      <a:pPr indent="0" lvl="0" marL="0" rtl="0" algn="l">
                        <a:spcBef>
                          <a:spcPts val="0"/>
                        </a:spcBef>
                        <a:spcAft>
                          <a:spcPts val="0"/>
                        </a:spcAft>
                        <a:buNone/>
                      </a:pPr>
                      <a:r>
                        <a:rPr lang="en" sz="1200"/>
                        <a:t>0.6172</a:t>
                      </a:r>
                      <a:endParaRPr sz="1200"/>
                    </a:p>
                  </a:txBody>
                  <a:tcPr marT="91425" marB="91425" marR="91425" marL="91425"/>
                </a:tc>
              </a:tr>
              <a:tr h="244625">
                <a:tc>
                  <a:txBody>
                    <a:bodyPr/>
                    <a:lstStyle/>
                    <a:p>
                      <a:pPr indent="0" lvl="0" marL="0" rtl="0" algn="l">
                        <a:spcBef>
                          <a:spcPts val="0"/>
                        </a:spcBef>
                        <a:spcAft>
                          <a:spcPts val="0"/>
                        </a:spcAft>
                        <a:buNone/>
                      </a:pPr>
                      <a:r>
                        <a:rPr lang="en" sz="1200"/>
                        <a:t>2</a:t>
                      </a:r>
                      <a:endParaRPr sz="1200"/>
                    </a:p>
                  </a:txBody>
                  <a:tcPr marT="91425" marB="91425" marR="91425" marL="91425">
                    <a:solidFill>
                      <a:srgbClr val="CFE2F3"/>
                    </a:solidFill>
                  </a:tcPr>
                </a:tc>
                <a:tc>
                  <a:txBody>
                    <a:bodyPr/>
                    <a:lstStyle/>
                    <a:p>
                      <a:pPr indent="0" lvl="0" marL="0" rtl="0" algn="l">
                        <a:spcBef>
                          <a:spcPts val="0"/>
                        </a:spcBef>
                        <a:spcAft>
                          <a:spcPts val="0"/>
                        </a:spcAft>
                        <a:buNone/>
                      </a:pPr>
                      <a:r>
                        <a:rPr lang="en" sz="1200"/>
                        <a:t>0.7882</a:t>
                      </a:r>
                      <a:endParaRPr sz="1200"/>
                    </a:p>
                  </a:txBody>
                  <a:tcPr marT="91425" marB="91425" marR="91425" marL="91425"/>
                </a:tc>
                <a:tc>
                  <a:txBody>
                    <a:bodyPr/>
                    <a:lstStyle/>
                    <a:p>
                      <a:pPr indent="0" lvl="0" marL="0" rtl="0" algn="l">
                        <a:spcBef>
                          <a:spcPts val="0"/>
                        </a:spcBef>
                        <a:spcAft>
                          <a:spcPts val="0"/>
                        </a:spcAft>
                        <a:buNone/>
                      </a:pPr>
                      <a:r>
                        <a:rPr lang="en" sz="1200"/>
                        <a:t>0.7425</a:t>
                      </a:r>
                      <a:endParaRPr sz="1200"/>
                    </a:p>
                  </a:txBody>
                  <a:tcPr marT="91425" marB="91425" marR="91425" marL="91425"/>
                </a:tc>
                <a:tc>
                  <a:txBody>
                    <a:bodyPr/>
                    <a:lstStyle/>
                    <a:p>
                      <a:pPr indent="0" lvl="0" marL="0" rtl="0" algn="l">
                        <a:spcBef>
                          <a:spcPts val="0"/>
                        </a:spcBef>
                        <a:spcAft>
                          <a:spcPts val="0"/>
                        </a:spcAft>
                        <a:buNone/>
                      </a:pPr>
                      <a:r>
                        <a:rPr lang="en" sz="1200"/>
                        <a:t>0.0610</a:t>
                      </a:r>
                      <a:endParaRPr sz="1200"/>
                    </a:p>
                  </a:txBody>
                  <a:tcPr marT="91425" marB="91425" marR="91425" marL="91425"/>
                </a:tc>
                <a:tc>
                  <a:txBody>
                    <a:bodyPr/>
                    <a:lstStyle/>
                    <a:p>
                      <a:pPr indent="0" lvl="0" marL="0" rtl="0" algn="l">
                        <a:spcBef>
                          <a:spcPts val="0"/>
                        </a:spcBef>
                        <a:spcAft>
                          <a:spcPts val="0"/>
                        </a:spcAft>
                        <a:buNone/>
                      </a:pPr>
                      <a:r>
                        <a:rPr lang="en" sz="1200"/>
                        <a:t>0.0061</a:t>
                      </a:r>
                      <a:endParaRPr sz="1200"/>
                    </a:p>
                  </a:txBody>
                  <a:tcPr marT="91425" marB="91425" marR="91425" marL="91425"/>
                </a:tc>
                <a:tc>
                  <a:txBody>
                    <a:bodyPr/>
                    <a:lstStyle/>
                    <a:p>
                      <a:pPr indent="0" lvl="0" marL="0" rtl="0" algn="l">
                        <a:spcBef>
                          <a:spcPts val="0"/>
                        </a:spcBef>
                        <a:spcAft>
                          <a:spcPts val="0"/>
                        </a:spcAft>
                        <a:buNone/>
                      </a:pPr>
                      <a:r>
                        <a:rPr lang="en" sz="1200"/>
                        <a:t>0.6210</a:t>
                      </a:r>
                      <a:endParaRPr sz="1200"/>
                    </a:p>
                  </a:txBody>
                  <a:tcPr marT="91425" marB="91425" marR="91425" marL="91425"/>
                </a:tc>
              </a:tr>
              <a:tr h="244625">
                <a:tc>
                  <a:txBody>
                    <a:bodyPr/>
                    <a:lstStyle/>
                    <a:p>
                      <a:pPr indent="0" lvl="0" marL="0" rtl="0" algn="l">
                        <a:spcBef>
                          <a:spcPts val="0"/>
                        </a:spcBef>
                        <a:spcAft>
                          <a:spcPts val="0"/>
                        </a:spcAft>
                        <a:buNone/>
                      </a:pPr>
                      <a:r>
                        <a:rPr lang="en" sz="1200"/>
                        <a:t>…</a:t>
                      </a:r>
                      <a:endParaRPr sz="1200"/>
                    </a:p>
                  </a:txBody>
                  <a:tcPr marT="91425" marB="91425" marR="91425" marL="91425">
                    <a:solidFill>
                      <a:srgbClr val="CFE2F3"/>
                    </a:solidFill>
                  </a:tcPr>
                </a:tc>
                <a:tc>
                  <a:txBody>
                    <a:bodyPr/>
                    <a:lstStyle/>
                    <a:p>
                      <a:pPr indent="0" lvl="0" marL="0" rtl="0" algn="l">
                        <a:spcBef>
                          <a:spcPts val="0"/>
                        </a:spcBef>
                        <a:spcAft>
                          <a:spcPts val="0"/>
                        </a:spcAft>
                        <a:buNone/>
                      </a:pPr>
                      <a:r>
                        <a:rPr lang="en" sz="1200"/>
                        <a:t>…</a:t>
                      </a:r>
                      <a:endParaRPr sz="1200"/>
                    </a:p>
                  </a:txBody>
                  <a:tcPr marT="91425" marB="91425" marR="91425" marL="91425"/>
                </a:tc>
                <a:tc>
                  <a:txBody>
                    <a:bodyPr/>
                    <a:lstStyle/>
                    <a:p>
                      <a:pPr indent="0" lvl="0" marL="0" rtl="0" algn="l">
                        <a:spcBef>
                          <a:spcPts val="0"/>
                        </a:spcBef>
                        <a:spcAft>
                          <a:spcPts val="0"/>
                        </a:spcAft>
                        <a:buNone/>
                      </a:pPr>
                      <a:r>
                        <a:rPr lang="en" sz="1200"/>
                        <a:t>…</a:t>
                      </a:r>
                      <a:endParaRPr sz="1200"/>
                    </a:p>
                  </a:txBody>
                  <a:tcPr marT="91425" marB="91425" marR="91425" marL="91425"/>
                </a:tc>
                <a:tc>
                  <a:txBody>
                    <a:bodyPr/>
                    <a:lstStyle/>
                    <a:p>
                      <a:pPr indent="0" lvl="0" marL="0" rtl="0" algn="l">
                        <a:spcBef>
                          <a:spcPts val="0"/>
                        </a:spcBef>
                        <a:spcAft>
                          <a:spcPts val="0"/>
                        </a:spcAft>
                        <a:buNone/>
                      </a:pPr>
                      <a:r>
                        <a:rPr lang="en" sz="1200"/>
                        <a:t>…</a:t>
                      </a:r>
                      <a:endParaRPr sz="1200"/>
                    </a:p>
                  </a:txBody>
                  <a:tcPr marT="91425" marB="91425" marR="91425" marL="91425"/>
                </a:tc>
                <a:tc>
                  <a:txBody>
                    <a:bodyPr/>
                    <a:lstStyle/>
                    <a:p>
                      <a:pPr indent="0" lvl="0" marL="0" rtl="0" algn="l">
                        <a:spcBef>
                          <a:spcPts val="0"/>
                        </a:spcBef>
                        <a:spcAft>
                          <a:spcPts val="0"/>
                        </a:spcAft>
                        <a:buNone/>
                      </a:pPr>
                      <a:r>
                        <a:rPr lang="en" sz="1200"/>
                        <a:t>…</a:t>
                      </a:r>
                      <a:endParaRPr sz="1200"/>
                    </a:p>
                  </a:txBody>
                  <a:tcPr marT="91425" marB="91425" marR="91425" marL="91425"/>
                </a:tc>
                <a:tc>
                  <a:txBody>
                    <a:bodyPr/>
                    <a:lstStyle/>
                    <a:p>
                      <a:pPr indent="0" lvl="0" marL="0" rtl="0" algn="l">
                        <a:spcBef>
                          <a:spcPts val="0"/>
                        </a:spcBef>
                        <a:spcAft>
                          <a:spcPts val="0"/>
                        </a:spcAft>
                        <a:buNone/>
                      </a:pPr>
                      <a:r>
                        <a:rPr lang="en" sz="1200"/>
                        <a:t>…</a:t>
                      </a:r>
                      <a:endParaRPr sz="1200"/>
                    </a:p>
                  </a:txBody>
                  <a:tcPr marT="91425" marB="91425" marR="91425" marL="91425"/>
                </a:tc>
              </a:tr>
              <a:tr h="244625">
                <a:tc>
                  <a:txBody>
                    <a:bodyPr/>
                    <a:lstStyle/>
                    <a:p>
                      <a:pPr indent="0" lvl="0" marL="0" rtl="0" algn="l">
                        <a:spcBef>
                          <a:spcPts val="0"/>
                        </a:spcBef>
                        <a:spcAft>
                          <a:spcPts val="0"/>
                        </a:spcAft>
                        <a:buNone/>
                      </a:pPr>
                      <a:r>
                        <a:rPr lang="en" sz="1200"/>
                        <a:t>31</a:t>
                      </a:r>
                      <a:endParaRPr sz="1200"/>
                    </a:p>
                  </a:txBody>
                  <a:tcPr marT="91425" marB="91425" marR="91425" marL="91425">
                    <a:solidFill>
                      <a:srgbClr val="CFE2F3"/>
                    </a:solidFill>
                  </a:tcPr>
                </a:tc>
                <a:tc>
                  <a:txBody>
                    <a:bodyPr/>
                    <a:lstStyle/>
                    <a:p>
                      <a:pPr indent="0" lvl="0" marL="0" rtl="0" algn="l">
                        <a:spcBef>
                          <a:spcPts val="0"/>
                        </a:spcBef>
                        <a:spcAft>
                          <a:spcPts val="0"/>
                        </a:spcAft>
                        <a:buNone/>
                      </a:pPr>
                      <a:r>
                        <a:rPr lang="en" sz="1200"/>
                        <a:t>0.7509</a:t>
                      </a:r>
                      <a:endParaRPr sz="1200"/>
                    </a:p>
                  </a:txBody>
                  <a:tcPr marT="91425" marB="91425" marR="91425" marL="91425"/>
                </a:tc>
                <a:tc>
                  <a:txBody>
                    <a:bodyPr/>
                    <a:lstStyle/>
                    <a:p>
                      <a:pPr indent="0" lvl="0" marL="0" rtl="0" algn="l">
                        <a:spcBef>
                          <a:spcPts val="0"/>
                        </a:spcBef>
                        <a:spcAft>
                          <a:spcPts val="0"/>
                        </a:spcAft>
                        <a:buNone/>
                      </a:pPr>
                      <a:r>
                        <a:rPr lang="en" sz="1200"/>
                        <a:t>0.7086</a:t>
                      </a:r>
                      <a:endParaRPr sz="1200"/>
                    </a:p>
                  </a:txBody>
                  <a:tcPr marT="91425" marB="91425" marR="91425" marL="91425"/>
                </a:tc>
                <a:tc>
                  <a:txBody>
                    <a:bodyPr/>
                    <a:lstStyle/>
                    <a:p>
                      <a:pPr indent="0" lvl="0" marL="0" rtl="0" algn="l">
                        <a:spcBef>
                          <a:spcPts val="0"/>
                        </a:spcBef>
                        <a:spcAft>
                          <a:spcPts val="0"/>
                        </a:spcAft>
                        <a:buNone/>
                      </a:pPr>
                      <a:r>
                        <a:rPr lang="en" sz="1200"/>
                        <a:t>0.0649</a:t>
                      </a:r>
                      <a:endParaRPr sz="1200"/>
                    </a:p>
                  </a:txBody>
                  <a:tcPr marT="91425" marB="91425" marR="91425" marL="91425"/>
                </a:tc>
                <a:tc>
                  <a:txBody>
                    <a:bodyPr/>
                    <a:lstStyle/>
                    <a:p>
                      <a:pPr indent="0" lvl="0" marL="0" rtl="0" algn="l">
                        <a:spcBef>
                          <a:spcPts val="0"/>
                        </a:spcBef>
                        <a:spcAft>
                          <a:spcPts val="0"/>
                        </a:spcAft>
                        <a:buNone/>
                      </a:pPr>
                      <a:r>
                        <a:rPr lang="en" sz="1200"/>
                        <a:t>0.0072</a:t>
                      </a:r>
                      <a:endParaRPr sz="1200"/>
                    </a:p>
                  </a:txBody>
                  <a:tcPr marT="91425" marB="91425" marR="91425" marL="91425"/>
                </a:tc>
                <a:tc>
                  <a:txBody>
                    <a:bodyPr/>
                    <a:lstStyle/>
                    <a:p>
                      <a:pPr indent="0" lvl="0" marL="0" rtl="0" algn="l">
                        <a:spcBef>
                          <a:spcPts val="0"/>
                        </a:spcBef>
                        <a:spcAft>
                          <a:spcPts val="0"/>
                        </a:spcAft>
                        <a:buNone/>
                      </a:pPr>
                      <a:r>
                        <a:rPr lang="en" sz="1200"/>
                        <a:t>0.5536</a:t>
                      </a:r>
                      <a:endParaRPr sz="1200"/>
                    </a:p>
                  </a:txBody>
                  <a:tcPr marT="91425" marB="91425" marR="91425" marL="91425"/>
                </a:tc>
              </a:tr>
              <a:tr h="244625">
                <a:tc>
                  <a:txBody>
                    <a:bodyPr/>
                    <a:lstStyle/>
                    <a:p>
                      <a:pPr indent="0" lvl="0" marL="0" rtl="0" algn="l">
                        <a:spcBef>
                          <a:spcPts val="0"/>
                        </a:spcBef>
                        <a:spcAft>
                          <a:spcPts val="0"/>
                        </a:spcAft>
                        <a:buNone/>
                      </a:pPr>
                      <a:r>
                        <a:rPr lang="en" sz="1200"/>
                        <a:t>32</a:t>
                      </a:r>
                      <a:endParaRPr sz="1200"/>
                    </a:p>
                  </a:txBody>
                  <a:tcPr marT="91425" marB="91425" marR="91425" marL="91425">
                    <a:solidFill>
                      <a:srgbClr val="CFE2F3"/>
                    </a:solidFill>
                  </a:tcPr>
                </a:tc>
                <a:tc>
                  <a:txBody>
                    <a:bodyPr/>
                    <a:lstStyle/>
                    <a:p>
                      <a:pPr indent="0" lvl="0" marL="0" rtl="0" algn="l">
                        <a:spcBef>
                          <a:spcPts val="0"/>
                        </a:spcBef>
                        <a:spcAft>
                          <a:spcPts val="0"/>
                        </a:spcAft>
                        <a:buNone/>
                      </a:pPr>
                      <a:r>
                        <a:rPr lang="en" sz="1200"/>
                        <a:t>0.7503</a:t>
                      </a:r>
                      <a:endParaRPr sz="1200"/>
                    </a:p>
                  </a:txBody>
                  <a:tcPr marT="91425" marB="91425" marR="91425" marL="91425"/>
                </a:tc>
                <a:tc>
                  <a:txBody>
                    <a:bodyPr/>
                    <a:lstStyle/>
                    <a:p>
                      <a:pPr indent="0" lvl="0" marL="0" rtl="0" algn="l">
                        <a:spcBef>
                          <a:spcPts val="0"/>
                        </a:spcBef>
                        <a:spcAft>
                          <a:spcPts val="0"/>
                        </a:spcAft>
                        <a:buNone/>
                      </a:pPr>
                      <a:r>
                        <a:rPr lang="en" sz="1200"/>
                        <a:t>0.7180</a:t>
                      </a:r>
                      <a:endParaRPr sz="1200"/>
                    </a:p>
                  </a:txBody>
                  <a:tcPr marT="91425" marB="91425" marR="91425" marL="91425"/>
                </a:tc>
                <a:tc>
                  <a:txBody>
                    <a:bodyPr/>
                    <a:lstStyle/>
                    <a:p>
                      <a:pPr indent="0" lvl="0" marL="0" rtl="0" algn="l">
                        <a:spcBef>
                          <a:spcPts val="0"/>
                        </a:spcBef>
                        <a:spcAft>
                          <a:spcPts val="0"/>
                        </a:spcAft>
                        <a:buNone/>
                      </a:pPr>
                      <a:r>
                        <a:rPr lang="en" sz="1200"/>
                        <a:t>0.0652</a:t>
                      </a:r>
                      <a:endParaRPr sz="1200"/>
                    </a:p>
                  </a:txBody>
                  <a:tcPr marT="91425" marB="91425" marR="91425" marL="91425"/>
                </a:tc>
                <a:tc>
                  <a:txBody>
                    <a:bodyPr/>
                    <a:lstStyle/>
                    <a:p>
                      <a:pPr indent="0" lvl="0" marL="0" rtl="0" algn="l">
                        <a:spcBef>
                          <a:spcPts val="0"/>
                        </a:spcBef>
                        <a:spcAft>
                          <a:spcPts val="0"/>
                        </a:spcAft>
                        <a:buNone/>
                      </a:pPr>
                      <a:r>
                        <a:rPr lang="en" sz="1200"/>
                        <a:t>0.0073</a:t>
                      </a:r>
                      <a:endParaRPr sz="1200"/>
                    </a:p>
                  </a:txBody>
                  <a:tcPr marT="91425" marB="91425" marR="91425" marL="91425"/>
                </a:tc>
                <a:tc>
                  <a:txBody>
                    <a:bodyPr/>
                    <a:lstStyle/>
                    <a:p>
                      <a:pPr indent="0" lvl="0" marL="0" rtl="0" algn="l">
                        <a:spcBef>
                          <a:spcPts val="0"/>
                        </a:spcBef>
                        <a:spcAft>
                          <a:spcPts val="0"/>
                        </a:spcAft>
                        <a:buNone/>
                      </a:pPr>
                      <a:r>
                        <a:rPr lang="en" sz="1200"/>
                        <a:t>0.5477</a:t>
                      </a:r>
                      <a:endParaRPr sz="1200"/>
                    </a:p>
                  </a:txBody>
                  <a:tcPr marT="91425" marB="91425" marR="91425" marL="91425"/>
                </a:tc>
              </a:tr>
              <a:tr h="244625">
                <a:tc>
                  <a:txBody>
                    <a:bodyPr/>
                    <a:lstStyle/>
                    <a:p>
                      <a:pPr indent="0" lvl="0" marL="0" rtl="0" algn="l">
                        <a:spcBef>
                          <a:spcPts val="0"/>
                        </a:spcBef>
                        <a:spcAft>
                          <a:spcPts val="0"/>
                        </a:spcAft>
                        <a:buNone/>
                      </a:pPr>
                      <a:r>
                        <a:rPr b="1" lang="en" sz="1200"/>
                        <a:t>Team PFW</a:t>
                      </a:r>
                      <a:endParaRPr b="1" sz="1200"/>
                    </a:p>
                  </a:txBody>
                  <a:tcPr marT="91425" marB="91425" marR="91425" marL="91425">
                    <a:solidFill>
                      <a:srgbClr val="CFE2F3"/>
                    </a:solidFill>
                  </a:tcPr>
                </a:tc>
                <a:tc>
                  <a:txBody>
                    <a:bodyPr/>
                    <a:lstStyle/>
                    <a:p>
                      <a:pPr indent="0" lvl="0" marL="0" rtl="0" algn="l">
                        <a:spcBef>
                          <a:spcPts val="0"/>
                        </a:spcBef>
                        <a:spcAft>
                          <a:spcPts val="0"/>
                        </a:spcAft>
                        <a:buNone/>
                      </a:pPr>
                      <a:r>
                        <a:rPr b="1" lang="en" sz="1200"/>
                        <a:t>0.7492</a:t>
                      </a:r>
                      <a:endParaRPr b="1" sz="1200"/>
                    </a:p>
                  </a:txBody>
                  <a:tcPr marT="91425" marB="91425" marR="91425" marL="91425"/>
                </a:tc>
                <a:tc>
                  <a:txBody>
                    <a:bodyPr/>
                    <a:lstStyle/>
                    <a:p>
                      <a:pPr indent="0" lvl="0" marL="0" rtl="0" algn="l">
                        <a:spcBef>
                          <a:spcPts val="0"/>
                        </a:spcBef>
                        <a:spcAft>
                          <a:spcPts val="0"/>
                        </a:spcAft>
                        <a:buNone/>
                      </a:pPr>
                      <a:r>
                        <a:rPr b="1" lang="en" sz="1200"/>
                        <a:t>0.7156</a:t>
                      </a:r>
                      <a:endParaRPr b="1" sz="1200"/>
                    </a:p>
                  </a:txBody>
                  <a:tcPr marT="91425" marB="91425" marR="91425" marL="91425"/>
                </a:tc>
                <a:tc>
                  <a:txBody>
                    <a:bodyPr/>
                    <a:lstStyle/>
                    <a:p>
                      <a:pPr indent="0" lvl="0" marL="0" rtl="0" algn="l">
                        <a:spcBef>
                          <a:spcPts val="0"/>
                        </a:spcBef>
                        <a:spcAft>
                          <a:spcPts val="0"/>
                        </a:spcAft>
                        <a:buNone/>
                      </a:pPr>
                      <a:r>
                        <a:rPr b="1" lang="en" sz="1200"/>
                        <a:t>0.0707</a:t>
                      </a:r>
                      <a:endParaRPr b="1" sz="1200"/>
                    </a:p>
                  </a:txBody>
                  <a:tcPr marT="91425" marB="91425" marR="91425" marL="91425"/>
                </a:tc>
                <a:tc>
                  <a:txBody>
                    <a:bodyPr/>
                    <a:lstStyle/>
                    <a:p>
                      <a:pPr indent="0" lvl="0" marL="0" rtl="0" algn="l">
                        <a:spcBef>
                          <a:spcPts val="0"/>
                        </a:spcBef>
                        <a:spcAft>
                          <a:spcPts val="0"/>
                        </a:spcAft>
                        <a:buNone/>
                      </a:pPr>
                      <a:r>
                        <a:rPr b="1" lang="en" sz="1200"/>
                        <a:t>0.0082</a:t>
                      </a:r>
                      <a:endParaRPr b="1" sz="1200"/>
                    </a:p>
                  </a:txBody>
                  <a:tcPr marT="91425" marB="91425" marR="91425" marL="91425"/>
                </a:tc>
                <a:tc>
                  <a:txBody>
                    <a:bodyPr/>
                    <a:lstStyle/>
                    <a:p>
                      <a:pPr indent="0" lvl="0" marL="0" rtl="0" algn="l">
                        <a:spcBef>
                          <a:spcPts val="0"/>
                        </a:spcBef>
                        <a:spcAft>
                          <a:spcPts val="0"/>
                        </a:spcAft>
                        <a:buNone/>
                      </a:pPr>
                      <a:r>
                        <a:rPr b="1" lang="en" sz="1200"/>
                        <a:t>0.5613</a:t>
                      </a:r>
                      <a:endParaRPr b="1" sz="1200"/>
                    </a:p>
                  </a:txBody>
                  <a:tcPr marT="91425" marB="91425" marR="91425" marL="91425"/>
                </a:tc>
              </a:tr>
              <a:tr h="244625">
                <a:tc>
                  <a:txBody>
                    <a:bodyPr/>
                    <a:lstStyle/>
                    <a:p>
                      <a:pPr indent="0" lvl="0" marL="0" rtl="0" algn="l">
                        <a:spcBef>
                          <a:spcPts val="0"/>
                        </a:spcBef>
                        <a:spcAft>
                          <a:spcPts val="0"/>
                        </a:spcAft>
                        <a:buNone/>
                      </a:pPr>
                      <a:r>
                        <a:rPr lang="en" sz="1200"/>
                        <a:t>33</a:t>
                      </a:r>
                      <a:endParaRPr sz="1200"/>
                    </a:p>
                  </a:txBody>
                  <a:tcPr marT="91425" marB="91425" marR="91425" marL="91425">
                    <a:solidFill>
                      <a:srgbClr val="CFE2F3"/>
                    </a:solidFill>
                  </a:tcPr>
                </a:tc>
                <a:tc>
                  <a:txBody>
                    <a:bodyPr/>
                    <a:lstStyle/>
                    <a:p>
                      <a:pPr indent="0" lvl="0" marL="0" rtl="0" algn="l">
                        <a:spcBef>
                          <a:spcPts val="0"/>
                        </a:spcBef>
                        <a:spcAft>
                          <a:spcPts val="0"/>
                        </a:spcAft>
                        <a:buNone/>
                      </a:pPr>
                      <a:r>
                        <a:rPr lang="en" sz="1200"/>
                        <a:t>0.7482</a:t>
                      </a:r>
                      <a:endParaRPr sz="1200"/>
                    </a:p>
                  </a:txBody>
                  <a:tcPr marT="91425" marB="91425" marR="91425" marL="91425"/>
                </a:tc>
                <a:tc>
                  <a:txBody>
                    <a:bodyPr/>
                    <a:lstStyle/>
                    <a:p>
                      <a:pPr indent="0" lvl="0" marL="0" rtl="0" algn="l">
                        <a:spcBef>
                          <a:spcPts val="0"/>
                        </a:spcBef>
                        <a:spcAft>
                          <a:spcPts val="0"/>
                        </a:spcAft>
                        <a:buNone/>
                      </a:pPr>
                      <a:r>
                        <a:rPr lang="en" sz="1200"/>
                        <a:t>0.7237</a:t>
                      </a:r>
                      <a:endParaRPr sz="1200"/>
                    </a:p>
                  </a:txBody>
                  <a:tcPr marT="91425" marB="91425" marR="91425" marL="91425"/>
                </a:tc>
                <a:tc>
                  <a:txBody>
                    <a:bodyPr/>
                    <a:lstStyle/>
                    <a:p>
                      <a:pPr indent="0" lvl="0" marL="0" rtl="0" algn="l">
                        <a:spcBef>
                          <a:spcPts val="0"/>
                        </a:spcBef>
                        <a:spcAft>
                          <a:spcPts val="0"/>
                        </a:spcAft>
                        <a:buNone/>
                      </a:pPr>
                      <a:r>
                        <a:rPr lang="en" sz="1200"/>
                        <a:t>0.0649</a:t>
                      </a:r>
                      <a:endParaRPr sz="1200"/>
                    </a:p>
                  </a:txBody>
                  <a:tcPr marT="91425" marB="91425" marR="91425" marL="91425"/>
                </a:tc>
                <a:tc>
                  <a:txBody>
                    <a:bodyPr/>
                    <a:lstStyle/>
                    <a:p>
                      <a:pPr indent="0" lvl="0" marL="0" rtl="0" algn="l">
                        <a:spcBef>
                          <a:spcPts val="0"/>
                        </a:spcBef>
                        <a:spcAft>
                          <a:spcPts val="0"/>
                        </a:spcAft>
                        <a:buNone/>
                      </a:pPr>
                      <a:r>
                        <a:rPr lang="en" sz="1200"/>
                        <a:t>0.0072</a:t>
                      </a:r>
                      <a:endParaRPr sz="1200"/>
                    </a:p>
                  </a:txBody>
                  <a:tcPr marT="91425" marB="91425" marR="91425" marL="91425"/>
                </a:tc>
                <a:tc>
                  <a:txBody>
                    <a:bodyPr/>
                    <a:lstStyle/>
                    <a:p>
                      <a:pPr indent="0" lvl="0" marL="0" rtl="0" algn="l">
                        <a:spcBef>
                          <a:spcPts val="0"/>
                        </a:spcBef>
                        <a:spcAft>
                          <a:spcPts val="0"/>
                        </a:spcAft>
                        <a:buNone/>
                      </a:pPr>
                      <a:r>
                        <a:rPr lang="en" sz="1200"/>
                        <a:t>0.5525</a:t>
                      </a:r>
                      <a:endParaRPr sz="1200"/>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63" name="Google Shape;163;p28"/>
          <p:cNvSpPr txBox="1"/>
          <p:nvPr>
            <p:ph idx="1" type="body"/>
          </p:nvPr>
        </p:nvSpPr>
        <p:spPr>
          <a:xfrm>
            <a:off x="471900" y="1919075"/>
            <a:ext cx="8187600" cy="2710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There are many potential use cases and applications using LCP</a:t>
            </a:r>
            <a:br>
              <a:rPr lang="en" sz="1500"/>
            </a:br>
            <a:endParaRPr sz="1500"/>
          </a:p>
          <a:p>
            <a:pPr indent="-323850" lvl="0" marL="457200" rtl="0" algn="l">
              <a:spcBef>
                <a:spcPts val="0"/>
              </a:spcBef>
              <a:spcAft>
                <a:spcPts val="0"/>
              </a:spcAft>
              <a:buSzPts val="1500"/>
              <a:buChar char="●"/>
            </a:pPr>
            <a:r>
              <a:rPr lang="en" sz="1500"/>
              <a:t>Helps downstream NLP related tasks</a:t>
            </a:r>
            <a:br>
              <a:rPr lang="en" sz="1500"/>
            </a:br>
            <a:endParaRPr sz="1500"/>
          </a:p>
          <a:p>
            <a:pPr indent="-323850" lvl="0" marL="457200" rtl="0" algn="l">
              <a:spcBef>
                <a:spcPts val="0"/>
              </a:spcBef>
              <a:spcAft>
                <a:spcPts val="0"/>
              </a:spcAft>
              <a:buSzPts val="1500"/>
              <a:buChar char="●"/>
            </a:pPr>
            <a:r>
              <a:rPr lang="en" sz="1500"/>
              <a:t>Extension to other languages</a:t>
            </a:r>
            <a:br>
              <a:rPr lang="en" sz="1500"/>
            </a:br>
            <a:endParaRPr sz="1500"/>
          </a:p>
          <a:p>
            <a:pPr indent="-323850" lvl="0" marL="457200" rtl="0" algn="l">
              <a:spcBef>
                <a:spcPts val="0"/>
              </a:spcBef>
              <a:spcAft>
                <a:spcPts val="0"/>
              </a:spcAft>
              <a:buSzPts val="1500"/>
              <a:buChar char="●"/>
            </a:pPr>
            <a:r>
              <a:rPr lang="en" sz="1500"/>
              <a:t>Multilingual LCP, Cross-lingual LCP</a:t>
            </a:r>
            <a:endParaRPr sz="15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What’s next?</a:t>
            </a:r>
            <a:endParaRPr/>
          </a:p>
        </p:txBody>
      </p:sp>
      <p:sp>
        <p:nvSpPr>
          <p:cNvPr id="169" name="Google Shape;169;p29"/>
          <p:cNvSpPr txBox="1"/>
          <p:nvPr>
            <p:ph idx="1" type="body"/>
          </p:nvPr>
        </p:nvSpPr>
        <p:spPr>
          <a:xfrm>
            <a:off x="471900" y="1919075"/>
            <a:ext cx="81876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work:</a:t>
            </a:r>
            <a:endParaRPr/>
          </a:p>
          <a:p>
            <a:pPr indent="-317500" lvl="0" marL="457200" rtl="0" algn="l">
              <a:spcBef>
                <a:spcPts val="1600"/>
              </a:spcBef>
              <a:spcAft>
                <a:spcPts val="0"/>
              </a:spcAft>
              <a:buSzPts val="1400"/>
              <a:buChar char="●"/>
            </a:pPr>
            <a:r>
              <a:rPr lang="en"/>
              <a:t>Try Open AI’s GPT-2 model</a:t>
            </a:r>
            <a:endParaRPr/>
          </a:p>
          <a:p>
            <a:pPr indent="-317500" lvl="0" marL="457200" rtl="0" algn="l">
              <a:spcBef>
                <a:spcPts val="0"/>
              </a:spcBef>
              <a:spcAft>
                <a:spcPts val="0"/>
              </a:spcAft>
              <a:buSzPts val="1400"/>
              <a:buChar char="●"/>
            </a:pPr>
            <a:r>
              <a:rPr lang="en"/>
              <a:t>Investigate how preprocessing the text </a:t>
            </a:r>
            <a:r>
              <a:rPr lang="en"/>
              <a:t>effects</a:t>
            </a:r>
            <a:r>
              <a:rPr lang="en"/>
              <a:t> model accuracy</a:t>
            </a:r>
            <a:endParaRPr/>
          </a:p>
          <a:p>
            <a:pPr indent="0" lvl="0" marL="45720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75" name="Google Shape;175;p30"/>
          <p:cNvSpPr txBox="1"/>
          <p:nvPr>
            <p:ph idx="1" type="body"/>
          </p:nvPr>
        </p:nvSpPr>
        <p:spPr>
          <a:xfrm>
            <a:off x="471900" y="1919075"/>
            <a:ext cx="8187600" cy="2710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a:t>https://sites.google.com/view/lcpsharedtask2021</a:t>
            </a:r>
            <a:endParaRPr/>
          </a:p>
          <a:p>
            <a:pPr indent="-317500" lvl="0" marL="457200" rtl="0" algn="l">
              <a:spcBef>
                <a:spcPts val="0"/>
              </a:spcBef>
              <a:spcAft>
                <a:spcPts val="0"/>
              </a:spcAft>
              <a:buSzPts val="1400"/>
              <a:buAutoNum type="arabicPeriod"/>
            </a:pPr>
            <a:r>
              <a:rPr lang="en"/>
              <a:t>https://aclanthology.org/2021.semeval-1.1.pdf</a:t>
            </a:r>
            <a:endParaRPr/>
          </a:p>
          <a:p>
            <a:pPr indent="-317500" lvl="0" marL="457200" rtl="0" algn="l">
              <a:spcBef>
                <a:spcPts val="0"/>
              </a:spcBef>
              <a:spcAft>
                <a:spcPts val="0"/>
              </a:spcAft>
              <a:buSzPts val="1400"/>
              <a:buAutoNum type="arabicPeriod"/>
            </a:pPr>
            <a:r>
              <a:rPr lang="en"/>
              <a:t>https://arxiv.org/pdf/1810.04805.pdf (BERT: Pre-training of Deep Bidirectional Transformers for Language Understanding)</a:t>
            </a:r>
            <a:endParaRPr/>
          </a:p>
          <a:p>
            <a:pPr indent="-317500" lvl="0" marL="457200" rtl="0" algn="l">
              <a:spcBef>
                <a:spcPts val="0"/>
              </a:spcBef>
              <a:spcAft>
                <a:spcPts val="0"/>
              </a:spcAft>
              <a:buSzPts val="1400"/>
              <a:buAutoNum type="arabicPeriod"/>
            </a:pPr>
            <a:r>
              <a:rPr lang="en"/>
              <a:t>https://dl.acm.org/doi/pdf/10.1145/3557885</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Lexical Complexity anyway?</a:t>
            </a:r>
            <a:endParaRPr/>
          </a:p>
        </p:txBody>
      </p:sp>
      <p:sp>
        <p:nvSpPr>
          <p:cNvPr id="79" name="Google Shape;79;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Lexical: relating to the words or vocabulary of a language</a:t>
            </a:r>
            <a:br>
              <a:rPr lang="en"/>
            </a:br>
            <a:endParaRPr/>
          </a:p>
          <a:p>
            <a:pPr indent="-342900" lvl="0" marL="457200" rtl="0" algn="l">
              <a:spcBef>
                <a:spcPts val="0"/>
              </a:spcBef>
              <a:spcAft>
                <a:spcPts val="0"/>
              </a:spcAft>
              <a:buSzPts val="1800"/>
              <a:buChar char="●"/>
            </a:pPr>
            <a:r>
              <a:rPr lang="en"/>
              <a:t>a.k.a Language complexity</a:t>
            </a:r>
            <a:br>
              <a:rPr lang="en"/>
            </a:br>
            <a:endParaRPr/>
          </a:p>
          <a:p>
            <a:pPr indent="-342900" lvl="0" marL="457200" rtl="0" algn="l">
              <a:spcBef>
                <a:spcPts val="0"/>
              </a:spcBef>
              <a:spcAft>
                <a:spcPts val="0"/>
              </a:spcAft>
              <a:buSzPts val="1800"/>
              <a:buChar char="●"/>
            </a:pPr>
            <a:r>
              <a:rPr lang="en"/>
              <a:t>Can be:</a:t>
            </a:r>
            <a:endParaRPr/>
          </a:p>
          <a:p>
            <a:pPr indent="-317500" lvl="1" marL="914400" rtl="0" algn="l">
              <a:spcBef>
                <a:spcPts val="0"/>
              </a:spcBef>
              <a:spcAft>
                <a:spcPts val="0"/>
              </a:spcAft>
              <a:buSzPts val="1400"/>
              <a:buChar char="○"/>
            </a:pPr>
            <a:r>
              <a:rPr lang="en"/>
              <a:t>P</a:t>
            </a:r>
            <a:r>
              <a:rPr lang="en"/>
              <a:t>honological - related to speech sounds</a:t>
            </a:r>
            <a:endParaRPr/>
          </a:p>
          <a:p>
            <a:pPr indent="-317500" lvl="1" marL="914400" rtl="0" algn="l">
              <a:spcBef>
                <a:spcPts val="0"/>
              </a:spcBef>
              <a:spcAft>
                <a:spcPts val="0"/>
              </a:spcAft>
              <a:buSzPts val="1400"/>
              <a:buChar char="○"/>
            </a:pPr>
            <a:r>
              <a:rPr lang="en"/>
              <a:t>Morphological - related to forms of words, in particular inflected forms</a:t>
            </a:r>
            <a:endParaRPr/>
          </a:p>
          <a:p>
            <a:pPr indent="-317500" lvl="1" marL="914400" rtl="0" algn="l">
              <a:spcBef>
                <a:spcPts val="0"/>
              </a:spcBef>
              <a:spcAft>
                <a:spcPts val="0"/>
              </a:spcAft>
              <a:buSzPts val="1400"/>
              <a:buChar char="○"/>
            </a:pPr>
            <a:r>
              <a:rPr lang="en"/>
              <a:t>Syntactic - related to the syntax of words</a:t>
            </a:r>
            <a:endParaRPr/>
          </a:p>
          <a:p>
            <a:pPr indent="-317500" lvl="1" marL="914400" rtl="0" algn="l">
              <a:spcBef>
                <a:spcPts val="0"/>
              </a:spcBef>
              <a:spcAft>
                <a:spcPts val="0"/>
              </a:spcAft>
              <a:buSzPts val="1400"/>
              <a:buChar char="○"/>
            </a:pPr>
            <a:r>
              <a:rPr lang="en"/>
              <a:t>Semantic - related to the meaning of a word, phrase, or text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a:t>
            </a:r>
            <a:endParaRPr/>
          </a:p>
        </p:txBody>
      </p:sp>
      <p:sp>
        <p:nvSpPr>
          <p:cNvPr id="85" name="Google Shape;85;p1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Lexical complexity plays a crucial role in reading comprehension.</a:t>
            </a:r>
            <a:br>
              <a:rPr lang="en" sz="1300"/>
            </a:br>
            <a:endParaRPr sz="1300"/>
          </a:p>
          <a:p>
            <a:pPr indent="-311150" lvl="0" marL="457200" rtl="0" algn="l">
              <a:spcBef>
                <a:spcPts val="0"/>
              </a:spcBef>
              <a:spcAft>
                <a:spcPts val="0"/>
              </a:spcAft>
              <a:buSzPts val="1300"/>
              <a:buChar char="●"/>
            </a:pPr>
            <a:r>
              <a:rPr lang="en" sz="1300"/>
              <a:t>Predicting lexical complexity accurately can enable a system to better guide a user to an appropriate text, or tailor a text to a user’s needs.</a:t>
            </a:r>
            <a:br>
              <a:rPr lang="en" sz="1300"/>
            </a:br>
            <a:endParaRPr sz="1300"/>
          </a:p>
          <a:p>
            <a:pPr indent="-311150" lvl="0" marL="457200" rtl="0" algn="l">
              <a:spcBef>
                <a:spcPts val="0"/>
              </a:spcBef>
              <a:spcAft>
                <a:spcPts val="0"/>
              </a:spcAft>
              <a:buSzPts val="1300"/>
              <a:buChar char="●"/>
            </a:pPr>
            <a:r>
              <a:rPr lang="en" sz="1300"/>
              <a:t>Eg, systems have been developed to simplify texts for second language learners, native speakers with low literacy levels, and people with reading disabilities.</a:t>
            </a:r>
            <a:br>
              <a:rPr lang="en" sz="1300"/>
            </a:br>
            <a:endParaRPr sz="1300"/>
          </a:p>
          <a:p>
            <a:pPr indent="-304800" lvl="0" marL="457200" rtl="0" algn="l">
              <a:spcBef>
                <a:spcPts val="0"/>
              </a:spcBef>
              <a:spcAft>
                <a:spcPts val="0"/>
              </a:spcAft>
              <a:buSzPts val="1200"/>
              <a:buChar char="●"/>
            </a:pPr>
            <a:r>
              <a:rPr lang="en" sz="1300"/>
              <a:t>B</a:t>
            </a:r>
            <a:r>
              <a:rPr lang="en" sz="1300"/>
              <a:t>uilding block for other natural language processing (NLP) tasks.</a:t>
            </a:r>
            <a:endParaRPr sz="1200"/>
          </a:p>
          <a:p>
            <a:pPr indent="0" lvl="0" marL="457200" rtl="0" algn="l">
              <a:spcBef>
                <a:spcPts val="1600"/>
              </a:spcBef>
              <a:spcAft>
                <a:spcPts val="1600"/>
              </a:spcAft>
              <a:buNone/>
            </a:pPr>
            <a:r>
              <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Task &amp; Dataset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Task</a:t>
            </a:r>
            <a:endParaRPr/>
          </a:p>
        </p:txBody>
      </p:sp>
      <p:sp>
        <p:nvSpPr>
          <p:cNvPr id="96" name="Google Shape;96;p18"/>
          <p:cNvSpPr txBox="1"/>
          <p:nvPr>
            <p:ph idx="1" type="body"/>
          </p:nvPr>
        </p:nvSpPr>
        <p:spPr>
          <a:xfrm>
            <a:off x="471900" y="1919075"/>
            <a:ext cx="8222100" cy="30459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T</a:t>
            </a:r>
            <a:r>
              <a:rPr lang="en" sz="1200"/>
              <a:t>o predict the complexity value of words in context.</a:t>
            </a:r>
            <a:br>
              <a:rPr lang="en" sz="1200"/>
            </a:br>
            <a:endParaRPr sz="1200"/>
          </a:p>
          <a:p>
            <a:pPr indent="-304800" lvl="0" marL="457200" rtl="0" algn="l">
              <a:spcBef>
                <a:spcPts val="0"/>
              </a:spcBef>
              <a:spcAft>
                <a:spcPts val="0"/>
              </a:spcAft>
              <a:buSzPts val="1200"/>
              <a:buChar char="●"/>
            </a:pPr>
            <a:r>
              <a:rPr lang="en" sz="1200"/>
              <a:t>Likert Scale points (with continuous scale threshold in brackets):</a:t>
            </a:r>
            <a:br>
              <a:rPr lang="en" sz="1200"/>
            </a:br>
            <a:endParaRPr sz="1200"/>
          </a:p>
          <a:p>
            <a:pPr indent="-304800" lvl="1" marL="914400" rtl="0" algn="l">
              <a:spcBef>
                <a:spcPts val="0"/>
              </a:spcBef>
              <a:spcAft>
                <a:spcPts val="0"/>
              </a:spcAft>
              <a:buSzPts val="1200"/>
              <a:buChar char="○"/>
            </a:pPr>
            <a:r>
              <a:rPr lang="en" sz="1200"/>
              <a:t>Very Easy (0): Words which were very familiar to an annotator</a:t>
            </a:r>
            <a:br>
              <a:rPr lang="en" sz="1200"/>
            </a:br>
            <a:endParaRPr sz="1200"/>
          </a:p>
          <a:p>
            <a:pPr indent="-304800" lvl="1" marL="914400" rtl="0" algn="l">
              <a:spcBef>
                <a:spcPts val="0"/>
              </a:spcBef>
              <a:spcAft>
                <a:spcPts val="0"/>
              </a:spcAft>
              <a:buSzPts val="1200"/>
              <a:buChar char="○"/>
            </a:pPr>
            <a:r>
              <a:rPr lang="en" sz="1200"/>
              <a:t>Easy (0.25): Words with which an annotator was aware of the meaning</a:t>
            </a:r>
            <a:br>
              <a:rPr lang="en" sz="1200"/>
            </a:br>
            <a:endParaRPr sz="1200"/>
          </a:p>
          <a:p>
            <a:pPr indent="-304800" lvl="1" marL="914400" rtl="0" algn="l">
              <a:spcBef>
                <a:spcPts val="0"/>
              </a:spcBef>
              <a:spcAft>
                <a:spcPts val="0"/>
              </a:spcAft>
              <a:buSzPts val="1200"/>
              <a:buChar char="○"/>
            </a:pPr>
            <a:r>
              <a:rPr lang="en" sz="1200"/>
              <a:t>Neutral (0.5): A word which was neither difficult nor easy</a:t>
            </a:r>
            <a:br>
              <a:rPr lang="en" sz="1200"/>
            </a:br>
            <a:endParaRPr sz="1200"/>
          </a:p>
          <a:p>
            <a:pPr indent="-304800" lvl="1" marL="914400" rtl="0" algn="l">
              <a:spcBef>
                <a:spcPts val="0"/>
              </a:spcBef>
              <a:spcAft>
                <a:spcPts val="0"/>
              </a:spcAft>
              <a:buSzPts val="1200"/>
              <a:buChar char="○"/>
            </a:pPr>
            <a:r>
              <a:rPr lang="en" sz="1200"/>
              <a:t>Difficult (0.75): Words which an annotator was unclear of the meaning, but may have been able to infer the meaning from the sentence.</a:t>
            </a:r>
            <a:br>
              <a:rPr lang="en" sz="1200"/>
            </a:br>
            <a:endParaRPr sz="1200"/>
          </a:p>
          <a:p>
            <a:pPr indent="-304800" lvl="1" marL="914400" rtl="0" algn="l">
              <a:spcBef>
                <a:spcPts val="0"/>
              </a:spcBef>
              <a:spcAft>
                <a:spcPts val="0"/>
              </a:spcAft>
              <a:buSzPts val="1200"/>
              <a:buChar char="○"/>
            </a:pPr>
            <a:r>
              <a:rPr lang="en" sz="1200"/>
              <a:t>Very Difficult (1): Words that an annotator had never seen before, or were very unclear.</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Dataset</a:t>
            </a:r>
            <a:endParaRPr/>
          </a:p>
        </p:txBody>
      </p:sp>
      <p:sp>
        <p:nvSpPr>
          <p:cNvPr id="102" name="Google Shape;102;p1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A</a:t>
            </a:r>
            <a:r>
              <a:rPr lang="en" sz="1200"/>
              <a:t>ugmented version of CompLex, a multi-domain English dataset with sentences annotated using a 5-point Likert scale (1-5) described in Shardlow et al. (2020)</a:t>
            </a:r>
            <a:br>
              <a:rPr lang="en" sz="1200"/>
            </a:br>
            <a:endParaRPr sz="1200"/>
          </a:p>
          <a:p>
            <a:pPr indent="-304800" lvl="0" marL="457200" rtl="0" algn="l">
              <a:spcBef>
                <a:spcPts val="0"/>
              </a:spcBef>
              <a:spcAft>
                <a:spcPts val="0"/>
              </a:spcAft>
              <a:buSzPts val="1200"/>
              <a:buChar char="●"/>
            </a:pPr>
            <a:r>
              <a:rPr lang="en" sz="1200"/>
              <a:t>Includes text from:</a:t>
            </a:r>
            <a:endParaRPr sz="1200"/>
          </a:p>
          <a:p>
            <a:pPr indent="-304800" lvl="1" marL="914400" rtl="0" algn="l">
              <a:spcBef>
                <a:spcPts val="0"/>
              </a:spcBef>
              <a:spcAft>
                <a:spcPts val="0"/>
              </a:spcAft>
              <a:buSzPts val="1200"/>
              <a:buChar char="○"/>
            </a:pPr>
            <a:r>
              <a:rPr lang="en" sz="1200"/>
              <a:t>The World English Bible translation - no archaic words, contains religious language which may be complex</a:t>
            </a:r>
            <a:br>
              <a:rPr lang="en" sz="1200"/>
            </a:br>
            <a:endParaRPr sz="1200"/>
          </a:p>
          <a:p>
            <a:pPr indent="-304800" lvl="1" marL="914400" rtl="0" algn="l">
              <a:spcBef>
                <a:spcPts val="0"/>
              </a:spcBef>
              <a:spcAft>
                <a:spcPts val="0"/>
              </a:spcAft>
              <a:buSzPts val="1200"/>
              <a:buChar char="○"/>
            </a:pPr>
            <a:r>
              <a:rPr lang="en" sz="1200"/>
              <a:t>English portion of the European </a:t>
            </a:r>
            <a:r>
              <a:rPr lang="en" sz="1200"/>
              <a:t>Parliament</a:t>
            </a:r>
            <a:r>
              <a:rPr lang="en" sz="1200"/>
              <a:t> proceedings - varied corpus talking about european policy</a:t>
            </a:r>
            <a:br>
              <a:rPr lang="en" sz="1200"/>
            </a:br>
            <a:endParaRPr sz="1200"/>
          </a:p>
          <a:p>
            <a:pPr indent="-304800" lvl="1" marL="914400" rtl="0" algn="l">
              <a:spcBef>
                <a:spcPts val="0"/>
              </a:spcBef>
              <a:spcAft>
                <a:spcPts val="0"/>
              </a:spcAft>
              <a:buSzPts val="1200"/>
              <a:buChar char="○"/>
            </a:pPr>
            <a:r>
              <a:rPr lang="en" sz="1200"/>
              <a:t>Select articles from CRAFT corpus, which are from the biomedical domain. These present a very specialised type of language that will be unfamiliar to non-domain experts.</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Dataset</a:t>
            </a:r>
            <a:endParaRPr/>
          </a:p>
        </p:txBody>
      </p:sp>
      <p:pic>
        <p:nvPicPr>
          <p:cNvPr id="108" name="Google Shape;108;p20"/>
          <p:cNvPicPr preferRelativeResize="0"/>
          <p:nvPr/>
        </p:nvPicPr>
        <p:blipFill>
          <a:blip r:embed="rId3">
            <a:alphaModFix/>
          </a:blip>
          <a:stretch>
            <a:fillRect/>
          </a:stretch>
        </p:blipFill>
        <p:spPr>
          <a:xfrm>
            <a:off x="229175" y="2065075"/>
            <a:ext cx="4109000" cy="2852050"/>
          </a:xfrm>
          <a:prstGeom prst="rect">
            <a:avLst/>
          </a:prstGeom>
          <a:noFill/>
          <a:ln>
            <a:noFill/>
          </a:ln>
        </p:spPr>
      </p:pic>
      <p:graphicFrame>
        <p:nvGraphicFramePr>
          <p:cNvPr id="109" name="Google Shape;109;p20"/>
          <p:cNvGraphicFramePr/>
          <p:nvPr/>
        </p:nvGraphicFramePr>
        <p:xfrm>
          <a:off x="4457025" y="2138050"/>
          <a:ext cx="3000000" cy="3000000"/>
        </p:xfrm>
        <a:graphic>
          <a:graphicData uri="http://schemas.openxmlformats.org/drawingml/2006/table">
            <a:tbl>
              <a:tblPr>
                <a:noFill/>
                <a:tableStyleId>{5538F6A3-C5DF-40CA-968F-17E35FBDF56F}</a:tableStyleId>
              </a:tblPr>
              <a:tblGrid>
                <a:gridCol w="1556525"/>
                <a:gridCol w="1292450"/>
                <a:gridCol w="1292450"/>
              </a:tblGrid>
              <a:tr h="413025">
                <a:tc>
                  <a:txBody>
                    <a:bodyPr/>
                    <a:lstStyle/>
                    <a:p>
                      <a:pPr indent="0" lvl="0" marL="0" rtl="0" algn="l">
                        <a:spcBef>
                          <a:spcPts val="0"/>
                        </a:spcBef>
                        <a:spcAft>
                          <a:spcPts val="0"/>
                        </a:spcAft>
                        <a:buNone/>
                      </a:pPr>
                      <a:r>
                        <a:t/>
                      </a:r>
                      <a:endParaRPr/>
                    </a:p>
                  </a:txBody>
                  <a:tcPr marT="91425" marB="91425" marR="91425" marL="91425">
                    <a:solidFill>
                      <a:srgbClr val="CFE2F3"/>
                    </a:solidFill>
                  </a:tcPr>
                </a:tc>
                <a:tc>
                  <a:txBody>
                    <a:bodyPr/>
                    <a:lstStyle/>
                    <a:p>
                      <a:pPr indent="0" lvl="0" marL="0" rtl="0" algn="ctr">
                        <a:spcBef>
                          <a:spcPts val="0"/>
                        </a:spcBef>
                        <a:spcAft>
                          <a:spcPts val="0"/>
                        </a:spcAft>
                        <a:buNone/>
                      </a:pPr>
                      <a:r>
                        <a:rPr lang="en"/>
                        <a:t>Training</a:t>
                      </a:r>
                      <a:endParaRPr/>
                    </a:p>
                  </a:txBody>
                  <a:tcPr marT="91425" marB="91425" marR="91425" marL="91425">
                    <a:solidFill>
                      <a:srgbClr val="CFE2F3"/>
                    </a:solidFill>
                  </a:tcPr>
                </a:tc>
                <a:tc>
                  <a:txBody>
                    <a:bodyPr/>
                    <a:lstStyle/>
                    <a:p>
                      <a:pPr indent="0" lvl="0" marL="0" rtl="0" algn="ctr">
                        <a:spcBef>
                          <a:spcPts val="0"/>
                        </a:spcBef>
                        <a:spcAft>
                          <a:spcPts val="0"/>
                        </a:spcAft>
                        <a:buNone/>
                      </a:pPr>
                      <a:r>
                        <a:rPr lang="en"/>
                        <a:t>Test</a:t>
                      </a:r>
                      <a:endParaRPr/>
                    </a:p>
                  </a:txBody>
                  <a:tcPr marT="91425" marB="91425" marR="91425" marL="91425">
                    <a:solidFill>
                      <a:srgbClr val="CFE2F3"/>
                    </a:solidFill>
                  </a:tcPr>
                </a:tc>
              </a:tr>
              <a:tr h="635450">
                <a:tc>
                  <a:txBody>
                    <a:bodyPr/>
                    <a:lstStyle/>
                    <a:p>
                      <a:pPr indent="0" lvl="0" marL="0" rtl="0" algn="l">
                        <a:spcBef>
                          <a:spcPts val="0"/>
                        </a:spcBef>
                        <a:spcAft>
                          <a:spcPts val="0"/>
                        </a:spcAft>
                        <a:buNone/>
                      </a:pPr>
                      <a:r>
                        <a:rPr lang="en"/>
                        <a:t>Biblical text</a:t>
                      </a:r>
                      <a:endParaRPr/>
                    </a:p>
                  </a:txBody>
                  <a:tcPr marT="91425" marB="91425" marR="91425" marL="91425"/>
                </a:tc>
                <a:tc>
                  <a:txBody>
                    <a:bodyPr/>
                    <a:lstStyle/>
                    <a:p>
                      <a:pPr indent="0" lvl="0" marL="0" rtl="0" algn="ctr">
                        <a:spcBef>
                          <a:spcPts val="0"/>
                        </a:spcBef>
                        <a:spcAft>
                          <a:spcPts val="0"/>
                        </a:spcAft>
                        <a:buNone/>
                      </a:pPr>
                      <a:r>
                        <a:rPr lang="en"/>
                        <a:t>2,574</a:t>
                      </a:r>
                      <a:endParaRPr/>
                    </a:p>
                  </a:txBody>
                  <a:tcPr marT="91425" marB="91425" marR="91425" marL="91425"/>
                </a:tc>
                <a:tc>
                  <a:txBody>
                    <a:bodyPr/>
                    <a:lstStyle/>
                    <a:p>
                      <a:pPr indent="0" lvl="0" marL="0" rtl="0" algn="ctr">
                        <a:spcBef>
                          <a:spcPts val="0"/>
                        </a:spcBef>
                        <a:spcAft>
                          <a:spcPts val="0"/>
                        </a:spcAft>
                        <a:buNone/>
                      </a:pPr>
                      <a:r>
                        <a:rPr lang="en"/>
                        <a:t>283</a:t>
                      </a:r>
                      <a:endParaRPr/>
                    </a:p>
                  </a:txBody>
                  <a:tcPr marT="91425" marB="91425" marR="91425" marL="91425"/>
                </a:tc>
              </a:tr>
              <a:tr h="635450">
                <a:tc>
                  <a:txBody>
                    <a:bodyPr/>
                    <a:lstStyle/>
                    <a:p>
                      <a:pPr indent="0" lvl="0" marL="0" rtl="0" algn="l">
                        <a:spcBef>
                          <a:spcPts val="0"/>
                        </a:spcBef>
                        <a:spcAft>
                          <a:spcPts val="0"/>
                        </a:spcAft>
                        <a:buNone/>
                      </a:pPr>
                      <a:r>
                        <a:rPr lang="en"/>
                        <a:t>Biomedical articles</a:t>
                      </a:r>
                      <a:endParaRPr/>
                    </a:p>
                  </a:txBody>
                  <a:tcPr marT="91425" marB="91425" marR="91425" marL="91425"/>
                </a:tc>
                <a:tc>
                  <a:txBody>
                    <a:bodyPr/>
                    <a:lstStyle/>
                    <a:p>
                      <a:pPr indent="0" lvl="0" marL="0" rtl="0" algn="ctr">
                        <a:spcBef>
                          <a:spcPts val="0"/>
                        </a:spcBef>
                        <a:spcAft>
                          <a:spcPts val="0"/>
                        </a:spcAft>
                        <a:buNone/>
                      </a:pPr>
                      <a:r>
                        <a:rPr lang="en"/>
                        <a:t>2,576</a:t>
                      </a:r>
                      <a:endParaRPr/>
                    </a:p>
                  </a:txBody>
                  <a:tcPr marT="91425" marB="91425" marR="91425" marL="91425"/>
                </a:tc>
                <a:tc>
                  <a:txBody>
                    <a:bodyPr/>
                    <a:lstStyle/>
                    <a:p>
                      <a:pPr indent="0" lvl="0" marL="0" rtl="0" algn="ctr">
                        <a:spcBef>
                          <a:spcPts val="0"/>
                        </a:spcBef>
                        <a:spcAft>
                          <a:spcPts val="0"/>
                        </a:spcAft>
                        <a:buNone/>
                      </a:pPr>
                      <a:r>
                        <a:rPr lang="en"/>
                        <a:t>289</a:t>
                      </a:r>
                      <a:endParaRPr/>
                    </a:p>
                  </a:txBody>
                  <a:tcPr marT="91425" marB="91425" marR="91425" marL="91425"/>
                </a:tc>
              </a:tr>
              <a:tr h="635450">
                <a:tc>
                  <a:txBody>
                    <a:bodyPr/>
                    <a:lstStyle/>
                    <a:p>
                      <a:pPr indent="0" lvl="0" marL="0" rtl="0" algn="l">
                        <a:spcBef>
                          <a:spcPts val="0"/>
                        </a:spcBef>
                        <a:spcAft>
                          <a:spcPts val="0"/>
                        </a:spcAft>
                        <a:buNone/>
                      </a:pPr>
                      <a:r>
                        <a:rPr lang="en"/>
                        <a:t>Euro Parl Proceedings</a:t>
                      </a:r>
                      <a:endParaRPr/>
                    </a:p>
                  </a:txBody>
                  <a:tcPr marT="91425" marB="91425" marR="91425" marL="91425"/>
                </a:tc>
                <a:tc>
                  <a:txBody>
                    <a:bodyPr/>
                    <a:lstStyle/>
                    <a:p>
                      <a:pPr indent="0" lvl="0" marL="0" rtl="0" algn="ctr">
                        <a:spcBef>
                          <a:spcPts val="0"/>
                        </a:spcBef>
                        <a:spcAft>
                          <a:spcPts val="0"/>
                        </a:spcAft>
                        <a:buNone/>
                      </a:pPr>
                      <a:r>
                        <a:rPr lang="en"/>
                        <a:t>2,512</a:t>
                      </a:r>
                      <a:endParaRPr/>
                    </a:p>
                  </a:txBody>
                  <a:tcPr marT="91425" marB="91425" marR="91425" marL="91425"/>
                </a:tc>
                <a:tc>
                  <a:txBody>
                    <a:bodyPr/>
                    <a:lstStyle/>
                    <a:p>
                      <a:pPr indent="0" lvl="0" marL="0" rtl="0" algn="ctr">
                        <a:spcBef>
                          <a:spcPts val="0"/>
                        </a:spcBef>
                        <a:spcAft>
                          <a:spcPts val="0"/>
                        </a:spcAft>
                        <a:buNone/>
                      </a:pPr>
                      <a:r>
                        <a:rPr lang="en"/>
                        <a:t>345</a:t>
                      </a:r>
                      <a:endParaRPr/>
                    </a:p>
                  </a:txBody>
                  <a:tcPr marT="91425" marB="91425" marR="91425" marL="91425"/>
                </a:tc>
              </a:tr>
              <a:tr h="413025">
                <a:tc>
                  <a:txBody>
                    <a:bodyPr/>
                    <a:lstStyle/>
                    <a:p>
                      <a:pPr indent="0" lvl="0" marL="0" rtl="0" algn="l">
                        <a:spcBef>
                          <a:spcPts val="0"/>
                        </a:spcBef>
                        <a:spcAft>
                          <a:spcPts val="0"/>
                        </a:spcAft>
                        <a:buNone/>
                      </a:pPr>
                      <a:r>
                        <a:rPr b="1" lang="en"/>
                        <a:t>Total</a:t>
                      </a:r>
                      <a:endParaRPr b="1"/>
                    </a:p>
                  </a:txBody>
                  <a:tcPr marT="91425" marB="91425" marR="91425" marL="91425"/>
                </a:tc>
                <a:tc>
                  <a:txBody>
                    <a:bodyPr/>
                    <a:lstStyle/>
                    <a:p>
                      <a:pPr indent="0" lvl="0" marL="0" rtl="0" algn="ctr">
                        <a:spcBef>
                          <a:spcPts val="0"/>
                        </a:spcBef>
                        <a:spcAft>
                          <a:spcPts val="0"/>
                        </a:spcAft>
                        <a:buNone/>
                      </a:pPr>
                      <a:r>
                        <a:rPr b="1" lang="en"/>
                        <a:t>7,662</a:t>
                      </a:r>
                      <a:endParaRPr b="1"/>
                    </a:p>
                  </a:txBody>
                  <a:tcPr marT="91425" marB="91425" marR="91425" marL="91425"/>
                </a:tc>
                <a:tc>
                  <a:txBody>
                    <a:bodyPr/>
                    <a:lstStyle/>
                    <a:p>
                      <a:pPr indent="0" lvl="0" marL="0" rtl="0" algn="ctr">
                        <a:spcBef>
                          <a:spcPts val="0"/>
                        </a:spcBef>
                        <a:spcAft>
                          <a:spcPts val="0"/>
                        </a:spcAft>
                        <a:buNone/>
                      </a:pPr>
                      <a:r>
                        <a:rPr b="1" lang="en"/>
                        <a:t>917</a:t>
                      </a:r>
                      <a:endParaRPr b="1"/>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Approaches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