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48" r:id="rId1"/>
  </p:sldMasterIdLst>
  <p:notesMasterIdLst>
    <p:notesMasterId r:id="rId10"/>
  </p:notesMasterIdLst>
  <p:sldIdLst>
    <p:sldId id="256" r:id="rId2"/>
    <p:sldId id="280" r:id="rId3"/>
    <p:sldId id="257" r:id="rId4"/>
    <p:sldId id="281" r:id="rId5"/>
    <p:sldId id="282" r:id="rId6"/>
    <p:sldId id="284" r:id="rId7"/>
    <p:sldId id="283" r:id="rId8"/>
    <p:sldId id="285" r:id="rId9"/>
  </p:sldIdLst>
  <p:sldSz cx="9144000" cy="6858000" type="screen4x3"/>
  <p:notesSz cx="6997700" cy="9283700"/>
  <p:embeddedFontLst>
    <p:embeddedFont>
      <p:font typeface="Comic Sans MS" pitchFamily="66" charset="0"/>
      <p:regular r:id="rId11"/>
      <p:bold r:id="rId12"/>
    </p:embeddedFont>
  </p:embeddedFont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D00"/>
    <a:srgbClr val="FA6E00"/>
    <a:srgbClr val="7CCDE6"/>
    <a:srgbClr val="0080B4"/>
    <a:srgbClr val="005374"/>
    <a:srgbClr val="C6EE00"/>
    <a:srgbClr val="89A400"/>
    <a:srgbClr val="00715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46" autoAdjust="0"/>
  </p:normalViewPr>
  <p:slideViewPr>
    <p:cSldViewPr>
      <p:cViewPr varScale="1">
        <p:scale>
          <a:sx n="63" d="100"/>
          <a:sy n="63" d="100"/>
        </p:scale>
        <p:origin x="-1374" y="-96"/>
      </p:cViewPr>
      <p:guideLst>
        <p:guide orient="horz" pos="666"/>
        <p:guide pos="2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46085125" cy="4608512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6" tIns="46513" rIns="93026" bIns="46513" numCol="1" anchor="t" anchorCtr="0" compatLnSpc="1">
            <a:prstTxWarp prst="textNoShape">
              <a:avLst/>
            </a:prstTxWarp>
          </a:bodyPr>
          <a:lstStyle>
            <a:lvl1pPr defTabSz="930372">
              <a:defRPr sz="120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6" tIns="46513" rIns="93026" bIns="46513" numCol="1" anchor="t" anchorCtr="0" compatLnSpc="1">
            <a:prstTxWarp prst="textNoShape">
              <a:avLst/>
            </a:prstTxWarp>
          </a:bodyPr>
          <a:lstStyle>
            <a:lvl1pPr algn="r" defTabSz="930372">
              <a:defRPr sz="120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9513" y="696913"/>
            <a:ext cx="4638675" cy="3479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6" tIns="46513" rIns="93026" bIns="465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6" tIns="46513" rIns="93026" bIns="46513" numCol="1" anchor="b" anchorCtr="0" compatLnSpc="1">
            <a:prstTxWarp prst="textNoShape">
              <a:avLst/>
            </a:prstTxWarp>
          </a:bodyPr>
          <a:lstStyle>
            <a:lvl1pPr defTabSz="930372">
              <a:defRPr sz="120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6" tIns="46513" rIns="93026" bIns="46513" numCol="1" anchor="b" anchorCtr="0" compatLnSpc="1">
            <a:prstTxWarp prst="textNoShape">
              <a:avLst/>
            </a:prstTxWarp>
          </a:bodyPr>
          <a:lstStyle>
            <a:lvl1pPr algn="r" defTabSz="930372">
              <a:defRPr sz="1200">
                <a:cs typeface="+mn-cs"/>
              </a:defRPr>
            </a:lvl1pPr>
          </a:lstStyle>
          <a:p>
            <a:pPr>
              <a:defRPr/>
            </a:pPr>
            <a:fld id="{588AD1E8-1D82-48DF-A375-D4FDAA409C0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3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2"/>
          <p:cNvSpPr>
            <a:spLocks noChangeArrowheads="1"/>
          </p:cNvSpPr>
          <p:nvPr userDrawn="1"/>
        </p:nvSpPr>
        <p:spPr bwMode="auto">
          <a:xfrm>
            <a:off x="296863" y="1449388"/>
            <a:ext cx="8550275" cy="265430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de-DE">
                <a:cs typeface="+mn-cs"/>
              </a:rPr>
              <a:t>Platzhalter für Bild, Bild auf Titelfolie hinter das Logo einsetzen</a:t>
            </a:r>
          </a:p>
        </p:txBody>
      </p:sp>
      <p:pic>
        <p:nvPicPr>
          <p:cNvPr id="5" name="Grafik 9" descr="iz2.jp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6863" y="1449388"/>
            <a:ext cx="8582025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7"/>
          <p:cNvSpPr>
            <a:spLocks noChangeArrowheads="1"/>
          </p:cNvSpPr>
          <p:nvPr userDrawn="1"/>
        </p:nvSpPr>
        <p:spPr bwMode="auto">
          <a:xfrm>
            <a:off x="287338" y="4103688"/>
            <a:ext cx="8583612" cy="2192337"/>
          </a:xfrm>
          <a:prstGeom prst="rect">
            <a:avLst/>
          </a:prstGeom>
          <a:solidFill>
            <a:srgbClr val="FFF0B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de-DE">
                <a:cs typeface="+mn-cs"/>
              </a:rPr>
              <a:t>   </a:t>
            </a:r>
          </a:p>
        </p:txBody>
      </p:sp>
      <p:pic>
        <p:nvPicPr>
          <p:cNvPr id="7" name="Picture 13" descr="TUBS_CO_150dpi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741363"/>
            <a:ext cx="2517775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18"/>
          <p:cNvSpPr>
            <a:spLocks noChangeArrowheads="1"/>
          </p:cNvSpPr>
          <p:nvPr userDrawn="1"/>
        </p:nvSpPr>
        <p:spPr bwMode="auto">
          <a:xfrm>
            <a:off x="287338" y="6297613"/>
            <a:ext cx="8583612" cy="287337"/>
          </a:xfrm>
          <a:prstGeom prst="rect">
            <a:avLst/>
          </a:prstGeom>
          <a:solidFill>
            <a:srgbClr val="BE1E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>
              <a:cs typeface="+mn-cs"/>
            </a:endParaRPr>
          </a:p>
        </p:txBody>
      </p:sp>
      <p:graphicFrame>
        <p:nvGraphicFramePr>
          <p:cNvPr id="9" name="Object 2"/>
          <p:cNvGraphicFramePr>
            <a:graphicFrameLocks noChangeAspect="1"/>
          </p:cNvGraphicFramePr>
          <p:nvPr/>
        </p:nvGraphicFramePr>
        <p:xfrm>
          <a:off x="6526213" y="847725"/>
          <a:ext cx="2320925" cy="466725"/>
        </p:xfrm>
        <a:graphic>
          <a:graphicData uri="http://schemas.openxmlformats.org/presentationml/2006/ole">
            <p:oleObj spid="_x0000_s21506" name="Acrobat Document" r:id="rId5" imgW="5343457" imgH="1076257" progId="AcroExch.Document.7">
              <p:embed/>
            </p:oleObj>
          </a:graphicData>
        </a:graphic>
      </p:graphicFrame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1850" y="4356100"/>
            <a:ext cx="7772400" cy="783090"/>
          </a:xfrm>
        </p:spPr>
        <p:txBody>
          <a:bodyPr/>
          <a:lstStyle>
            <a:lvl1pPr>
              <a:defRPr sz="2400" baseline="0">
                <a:latin typeface="+mj-lt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30263" y="5499100"/>
            <a:ext cx="7747000" cy="720210"/>
          </a:xfrm>
        </p:spPr>
        <p:txBody>
          <a:bodyPr/>
          <a:lstStyle>
            <a:lvl1pPr>
              <a:defRPr sz="1800" b="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el und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0" y="111125"/>
            <a:ext cx="8375650" cy="708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iagrammplatzhalter 2"/>
          <p:cNvSpPr>
            <a:spLocks noGrp="1"/>
          </p:cNvSpPr>
          <p:nvPr>
            <p:ph type="chart" idx="1"/>
          </p:nvPr>
        </p:nvSpPr>
        <p:spPr>
          <a:xfrm>
            <a:off x="431800" y="1042988"/>
            <a:ext cx="8375650" cy="4772025"/>
          </a:xfrm>
        </p:spPr>
        <p:txBody>
          <a:bodyPr/>
          <a:lstStyle/>
          <a:p>
            <a:pPr lvl="0"/>
            <a:endParaRPr lang="de-DE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8"/>
          <p:cNvSpPr>
            <a:spLocks noChangeArrowheads="1"/>
          </p:cNvSpPr>
          <p:nvPr userDrawn="1"/>
        </p:nvSpPr>
        <p:spPr bwMode="auto">
          <a:xfrm>
            <a:off x="0" y="0"/>
            <a:ext cx="9144000" cy="863600"/>
          </a:xfrm>
          <a:prstGeom prst="rect">
            <a:avLst/>
          </a:prstGeom>
          <a:solidFill>
            <a:srgbClr val="DDDDDD"/>
          </a:solidFill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de-DE">
              <a:solidFill>
                <a:schemeClr val="accent2"/>
              </a:solidFill>
              <a:cs typeface="+mn-cs"/>
            </a:endParaRPr>
          </a:p>
        </p:txBody>
      </p:sp>
      <p:sp>
        <p:nvSpPr>
          <p:cNvPr id="5" name="Line 14"/>
          <p:cNvSpPr>
            <a:spLocks noChangeShapeType="1"/>
          </p:cNvSpPr>
          <p:nvPr userDrawn="1"/>
        </p:nvSpPr>
        <p:spPr bwMode="auto">
          <a:xfrm>
            <a:off x="0" y="6091238"/>
            <a:ext cx="9144000" cy="0"/>
          </a:xfrm>
          <a:prstGeom prst="line">
            <a:avLst/>
          </a:prstGeom>
          <a:noFill/>
          <a:ln w="9525">
            <a:solidFill>
              <a:srgbClr val="BE1E3C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>
              <a:cs typeface="+mn-cs"/>
            </a:endParaRPr>
          </a:p>
        </p:txBody>
      </p:sp>
      <p:pic>
        <p:nvPicPr>
          <p:cNvPr id="6" name="Picture 20" descr="TUBS_CO_70vH_150dpi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915025"/>
            <a:ext cx="1762125" cy="65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feld 6"/>
          <p:cNvSpPr txBox="1"/>
          <p:nvPr userDrawn="1"/>
        </p:nvSpPr>
        <p:spPr>
          <a:xfrm>
            <a:off x="1820863" y="6140450"/>
            <a:ext cx="2460610" cy="138499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de-DE" sz="900" dirty="0" smtClean="0">
                <a:latin typeface="+mn-lt"/>
                <a:cs typeface="+mn-cs"/>
              </a:rPr>
              <a:t>Winfried Hellmann, Max Franke | Battle </a:t>
            </a:r>
            <a:r>
              <a:rPr lang="de-DE" sz="900" dirty="0" err="1" smtClean="0">
                <a:latin typeface="+mn-lt"/>
                <a:cs typeface="+mn-cs"/>
              </a:rPr>
              <a:t>Beavers</a:t>
            </a:r>
            <a:endParaRPr lang="de-DE" sz="900" dirty="0">
              <a:latin typeface="+mn-lt"/>
              <a:cs typeface="+mn-cs"/>
            </a:endParaRPr>
          </a:p>
        </p:txBody>
      </p:sp>
      <p:graphicFrame>
        <p:nvGraphicFramePr>
          <p:cNvPr id="8" name="Object 10"/>
          <p:cNvGraphicFramePr>
            <a:graphicFrameLocks noChangeAspect="1"/>
          </p:cNvGraphicFramePr>
          <p:nvPr/>
        </p:nvGraphicFramePr>
        <p:xfrm>
          <a:off x="7092950" y="6145213"/>
          <a:ext cx="1935163" cy="388937"/>
        </p:xfrm>
        <a:graphic>
          <a:graphicData uri="http://schemas.openxmlformats.org/presentationml/2006/ole">
            <p:oleObj spid="_x0000_s22530" name="Acrobat Document" r:id="rId4" imgW="5343457" imgH="1076257" progId="AcroExch.Document.7">
              <p:embed/>
            </p:oleObj>
          </a:graphicData>
        </a:graphic>
      </p:graphicFrame>
      <p:sp>
        <p:nvSpPr>
          <p:cNvPr id="10" name="Rectangle 6"/>
          <p:cNvSpPr>
            <a:spLocks noChangeArrowheads="1"/>
          </p:cNvSpPr>
          <p:nvPr userDrawn="1"/>
        </p:nvSpPr>
        <p:spPr bwMode="auto">
          <a:xfrm>
            <a:off x="0" y="0"/>
            <a:ext cx="9144000" cy="863600"/>
          </a:xfrm>
          <a:prstGeom prst="rect">
            <a:avLst/>
          </a:prstGeom>
          <a:solidFill>
            <a:schemeClr val="hlink"/>
          </a:solidFill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de-DE">
              <a:solidFill>
                <a:schemeClr val="accent2"/>
              </a:solidFill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10"/>
          </p:nvPr>
        </p:nvSpPr>
        <p:spPr>
          <a:xfrm>
            <a:off x="431800" y="1057275"/>
            <a:ext cx="8370888" cy="4802613"/>
          </a:xfrm>
        </p:spPr>
        <p:txBody>
          <a:bodyPr anchor="ctr"/>
          <a:lstStyle>
            <a:lvl1pPr marL="190800" indent="-190800"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1pPr>
            <a:lvl2pPr>
              <a:defRPr baseline="0">
                <a:solidFill>
                  <a:srgbClr val="C00000"/>
                </a:solidFill>
                <a:latin typeface="+mn-lt"/>
              </a:defRPr>
            </a:lvl2pPr>
            <a:lvl3pPr marL="190800" indent="-190800">
              <a:buFont typeface="Wingdings" pitchFamily="2" charset="2"/>
              <a:buChar char="§"/>
              <a:defRPr sz="2400">
                <a:solidFill>
                  <a:schemeClr val="bg1">
                    <a:lumMod val="50000"/>
                  </a:schemeClr>
                </a:solidFill>
                <a:latin typeface="+mn-lt"/>
              </a:defRPr>
            </a:lvl3pPr>
            <a:lvl4pPr marL="190800" indent="-190800">
              <a:buFont typeface="Wingdings" pitchFamily="2" charset="2"/>
              <a:buChar char="§"/>
              <a:defRPr sz="2400">
                <a:solidFill>
                  <a:schemeClr val="bg1">
                    <a:lumMod val="50000"/>
                  </a:schemeClr>
                </a:solidFill>
                <a:latin typeface="+mn-lt"/>
              </a:defRPr>
            </a:lvl4pPr>
            <a:lvl5pPr>
              <a:buNone/>
              <a:defRPr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8"/>
          <p:cNvSpPr>
            <a:spLocks noChangeArrowheads="1"/>
          </p:cNvSpPr>
          <p:nvPr userDrawn="1"/>
        </p:nvSpPr>
        <p:spPr bwMode="auto">
          <a:xfrm>
            <a:off x="0" y="0"/>
            <a:ext cx="9144000" cy="863600"/>
          </a:xfrm>
          <a:prstGeom prst="rect">
            <a:avLst/>
          </a:prstGeom>
          <a:solidFill>
            <a:srgbClr val="DDDDDD"/>
          </a:solidFill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de-DE">
              <a:solidFill>
                <a:schemeClr val="accent2"/>
              </a:solidFill>
              <a:cs typeface="+mn-cs"/>
            </a:endParaRPr>
          </a:p>
        </p:txBody>
      </p:sp>
      <p:sp>
        <p:nvSpPr>
          <p:cNvPr id="1038" name="Line 14"/>
          <p:cNvSpPr>
            <a:spLocks noChangeShapeType="1"/>
          </p:cNvSpPr>
          <p:nvPr userDrawn="1"/>
        </p:nvSpPr>
        <p:spPr bwMode="auto">
          <a:xfrm>
            <a:off x="0" y="6091238"/>
            <a:ext cx="9144000" cy="0"/>
          </a:xfrm>
          <a:prstGeom prst="line">
            <a:avLst/>
          </a:prstGeom>
          <a:noFill/>
          <a:ln w="9525">
            <a:solidFill>
              <a:srgbClr val="BE1E3C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>
              <a:cs typeface="+mn-cs"/>
            </a:endParaRPr>
          </a:p>
        </p:txBody>
      </p:sp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111125"/>
            <a:ext cx="837565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Mastertitelformat bearbeiten (24pt, fett)</a:t>
            </a:r>
          </a:p>
        </p:txBody>
      </p:sp>
      <p:sp>
        <p:nvSpPr>
          <p:cNvPr id="10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042988"/>
            <a:ext cx="8375650" cy="477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Mastertextformat bearbeiten (24pt – rot oder schwarz)</a:t>
            </a:r>
          </a:p>
          <a:p>
            <a:pPr lvl="1"/>
            <a:r>
              <a:rPr lang="de-DE" dirty="0" smtClean="0"/>
              <a:t>Zweite Ebene (24pt)</a:t>
            </a:r>
          </a:p>
          <a:p>
            <a:pPr lvl="2"/>
            <a:r>
              <a:rPr lang="de-DE" dirty="0" smtClean="0"/>
              <a:t>Dritte Ebene (20pt, 1cm Einrückung)</a:t>
            </a:r>
          </a:p>
          <a:p>
            <a:pPr lvl="3"/>
            <a:r>
              <a:rPr lang="de-DE" dirty="0" smtClean="0"/>
              <a:t>Vierte Ebene (20pt, 1,5 cm Einrückung)</a:t>
            </a:r>
          </a:p>
          <a:p>
            <a:pPr lvl="4"/>
            <a:r>
              <a:rPr lang="de-DE" dirty="0" smtClean="0"/>
              <a:t>Fünfte Ebene (16pt, 2 cm Einrückung)</a:t>
            </a:r>
          </a:p>
        </p:txBody>
      </p:sp>
      <p:pic>
        <p:nvPicPr>
          <p:cNvPr id="1032" name="Picture 20" descr="TUBS_CO_70vH_150dpi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0" y="5915025"/>
            <a:ext cx="1762125" cy="65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feld 7"/>
          <p:cNvSpPr txBox="1"/>
          <p:nvPr userDrawn="1"/>
        </p:nvSpPr>
        <p:spPr>
          <a:xfrm>
            <a:off x="1820863" y="6140450"/>
            <a:ext cx="2619307" cy="276999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de-DE" sz="900" dirty="0" smtClean="0">
                <a:latin typeface="+mn-lt"/>
                <a:cs typeface="+mn-cs"/>
              </a:rPr>
              <a:t>Winfried</a:t>
            </a:r>
            <a:r>
              <a:rPr lang="de-DE" sz="900" baseline="0" dirty="0" smtClean="0">
                <a:latin typeface="+mn-lt"/>
                <a:cs typeface="+mn-cs"/>
              </a:rPr>
              <a:t>  Hellmann, Max Franke</a:t>
            </a:r>
            <a:r>
              <a:rPr lang="de-DE" sz="900" dirty="0" smtClean="0">
                <a:latin typeface="+mn-lt"/>
                <a:cs typeface="+mn-cs"/>
              </a:rPr>
              <a:t> </a:t>
            </a:r>
            <a:r>
              <a:rPr lang="de-DE" sz="900" dirty="0">
                <a:latin typeface="+mn-lt"/>
                <a:cs typeface="+mn-cs"/>
              </a:rPr>
              <a:t>|  </a:t>
            </a:r>
            <a:r>
              <a:rPr lang="de-DE" sz="900" dirty="0" smtClean="0">
                <a:latin typeface="+mn-lt"/>
                <a:cs typeface="+mn-cs"/>
              </a:rPr>
              <a:t>Battle</a:t>
            </a:r>
            <a:r>
              <a:rPr lang="de-DE" sz="900" baseline="0" dirty="0" smtClean="0">
                <a:latin typeface="+mn-lt"/>
                <a:cs typeface="+mn-cs"/>
              </a:rPr>
              <a:t> </a:t>
            </a:r>
            <a:r>
              <a:rPr lang="de-DE" sz="900" baseline="0" dirty="0" err="1" smtClean="0">
                <a:latin typeface="+mn-lt"/>
                <a:cs typeface="+mn-cs"/>
              </a:rPr>
              <a:t>Beavers</a:t>
            </a:r>
            <a:r>
              <a:rPr lang="de-DE" sz="900" dirty="0" smtClean="0">
                <a:latin typeface="+mn-lt"/>
                <a:cs typeface="+mn-cs"/>
              </a:rPr>
              <a:t> </a:t>
            </a:r>
            <a:endParaRPr lang="de-DE" sz="900" dirty="0">
              <a:latin typeface="+mn-lt"/>
              <a:cs typeface="+mn-cs"/>
            </a:endParaRPr>
          </a:p>
          <a:p>
            <a:pPr>
              <a:defRPr/>
            </a:pPr>
            <a:endParaRPr lang="de-DE" sz="900" dirty="0">
              <a:latin typeface="+mn-lt"/>
              <a:cs typeface="+mn-cs"/>
            </a:endParaRPr>
          </a:p>
        </p:txBody>
      </p:sp>
      <p:graphicFrame>
        <p:nvGraphicFramePr>
          <p:cNvPr id="1026" name="Object 10"/>
          <p:cNvGraphicFramePr>
            <a:graphicFrameLocks noChangeAspect="1"/>
          </p:cNvGraphicFramePr>
          <p:nvPr/>
        </p:nvGraphicFramePr>
        <p:xfrm>
          <a:off x="7092950" y="6145213"/>
          <a:ext cx="1935163" cy="388937"/>
        </p:xfrm>
        <a:graphic>
          <a:graphicData uri="http://schemas.openxmlformats.org/presentationml/2006/ole">
            <p:oleObj spid="_x0000_s1026" name="Acrobat Document" r:id="rId9" imgW="5343457" imgH="1076257" progId="AcroExch.Document.7">
              <p:embed/>
            </p:oleObj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1" r:id="rId2"/>
    <p:sldLayoutId id="2147483672" r:id="rId3"/>
    <p:sldLayoutId id="2147483673" r:id="rId4"/>
    <p:sldLayoutId id="2147483675" r:id="rId5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+mn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NexusSansPro-Bold" pitchFamily="2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NexusSansPro-Bold" pitchFamily="2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NexusSansPro-Bold" pitchFamily="2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NexusSansPro-Bold" pitchFamily="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190500" indent="-1889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2pPr>
      <a:lvl3pPr marL="361950" indent="-16986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3pPr>
      <a:lvl4pPr marL="542925" indent="-1793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742950" indent="-19843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12001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6573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1145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5717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Untertitel 7"/>
          <p:cNvSpPr>
            <a:spLocks noGrp="1"/>
          </p:cNvSpPr>
          <p:nvPr>
            <p:ph type="subTitle" idx="1"/>
          </p:nvPr>
        </p:nvSpPr>
        <p:spPr>
          <a:xfrm>
            <a:off x="830263" y="5499100"/>
            <a:ext cx="7747000" cy="720725"/>
          </a:xfrm>
        </p:spPr>
        <p:txBody>
          <a:bodyPr/>
          <a:lstStyle/>
          <a:p>
            <a:pPr marL="0" indent="0" eaLnBrk="1" hangingPunct="1"/>
            <a:r>
              <a:rPr lang="de-DE" sz="1600" dirty="0" smtClean="0"/>
              <a:t>Gruppe </a:t>
            </a:r>
            <a:r>
              <a:rPr lang="de-DE" sz="1600" dirty="0" err="1" smtClean="0"/>
              <a:t>Beavers</a:t>
            </a:r>
            <a:r>
              <a:rPr lang="de-DE" sz="1600" dirty="0" smtClean="0"/>
              <a:t>: Winfried Hellmann, Max Franke</a:t>
            </a:r>
            <a:endParaRPr lang="de-DE" sz="1600" dirty="0" smtClean="0"/>
          </a:p>
        </p:txBody>
      </p:sp>
      <p:sp>
        <p:nvSpPr>
          <p:cNvPr id="9219" name="Titel 8"/>
          <p:cNvSpPr>
            <a:spLocks noGrp="1"/>
          </p:cNvSpPr>
          <p:nvPr>
            <p:ph type="ctrTitle"/>
          </p:nvPr>
        </p:nvSpPr>
        <p:spPr>
          <a:xfrm>
            <a:off x="831850" y="4356100"/>
            <a:ext cx="7772400" cy="782638"/>
          </a:xfrm>
        </p:spPr>
        <p:txBody>
          <a:bodyPr/>
          <a:lstStyle/>
          <a:p>
            <a:pPr eaLnBrk="1" hangingPunct="1"/>
            <a:r>
              <a:rPr lang="de-DE" dirty="0" smtClean="0"/>
              <a:t>Battle </a:t>
            </a:r>
            <a:r>
              <a:rPr lang="de-DE" dirty="0" err="1" smtClean="0"/>
              <a:t>Beavers</a:t>
            </a:r>
            <a:endParaRPr lang="de-DE" dirty="0" smtClean="0"/>
          </a:p>
        </p:txBody>
      </p:sp>
      <p:pic>
        <p:nvPicPr>
          <p:cNvPr id="4" name="Grafik 3" descr="beav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68996" y="4284095"/>
            <a:ext cx="1686148" cy="20357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b="1" dirty="0" smtClean="0"/>
              <a:t>Agenda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>
          <a:xfrm>
            <a:off x="431800" y="1057275"/>
            <a:ext cx="8370888" cy="4802188"/>
          </a:xfrm>
        </p:spPr>
        <p:txBody>
          <a:bodyPr/>
          <a:lstStyle/>
          <a:p>
            <a:pPr eaLnBrk="1" hangingPunct="1">
              <a:defRPr/>
            </a:pPr>
            <a:r>
              <a:rPr lang="de-DE" sz="2000" dirty="0" smtClean="0"/>
              <a:t>Spieli</a:t>
            </a:r>
            <a:r>
              <a:rPr lang="de-DE" sz="2000" dirty="0" smtClean="0">
                <a:latin typeface="+mn-lt"/>
              </a:rPr>
              <a:t>dee</a:t>
            </a:r>
          </a:p>
          <a:p>
            <a:pPr eaLnBrk="1" hangingPunct="1">
              <a:defRPr/>
            </a:pPr>
            <a:r>
              <a:rPr lang="de-DE" sz="2000" dirty="0" smtClean="0">
                <a:latin typeface="+mn-lt"/>
              </a:rPr>
              <a:t>Features</a:t>
            </a:r>
          </a:p>
          <a:p>
            <a:pPr lvl="4" eaLnBrk="1" hangingPunct="1">
              <a:buFont typeface="Arial" pitchFamily="34" charset="0"/>
              <a:buChar char="•"/>
              <a:defRPr/>
            </a:pPr>
            <a:r>
              <a:rPr lang="de-DE" sz="2000" dirty="0" smtClean="0">
                <a:latin typeface="+mn-lt"/>
              </a:rPr>
              <a:t>DTN</a:t>
            </a:r>
          </a:p>
          <a:p>
            <a:pPr lvl="4" eaLnBrk="1" hangingPunct="1">
              <a:buFont typeface="Arial" pitchFamily="34" charset="0"/>
              <a:buChar char="•"/>
              <a:defRPr/>
            </a:pPr>
            <a:r>
              <a:rPr lang="de-DE" sz="2000" dirty="0" smtClean="0">
                <a:latin typeface="+mn-lt"/>
              </a:rPr>
              <a:t>Spiel</a:t>
            </a:r>
          </a:p>
          <a:p>
            <a:pPr eaLnBrk="1" hangingPunct="1">
              <a:defRPr/>
            </a:pPr>
            <a:r>
              <a:rPr lang="de-DE" sz="2000" dirty="0" smtClean="0">
                <a:latin typeface="+mn-lt"/>
              </a:rPr>
              <a:t>Live-Demo</a:t>
            </a:r>
          </a:p>
          <a:p>
            <a:pPr eaLnBrk="1" hangingPunct="1">
              <a:defRPr/>
            </a:pPr>
            <a:r>
              <a:rPr lang="de-DE" sz="2000" dirty="0" smtClean="0">
                <a:latin typeface="+mn-lt"/>
              </a:rPr>
              <a:t>Probleme</a:t>
            </a:r>
            <a:endParaRPr lang="de-DE" sz="2000" dirty="0" smtClean="0">
              <a:latin typeface="+mn-lt"/>
            </a:endParaRPr>
          </a:p>
          <a:p>
            <a:pPr eaLnBrk="1" hangingPunct="1">
              <a:defRPr/>
            </a:pPr>
            <a:endParaRPr lang="de-D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 smtClean="0"/>
              <a:t>Spielidee</a:t>
            </a:r>
            <a:endParaRPr lang="de-DE" dirty="0" smtClean="0"/>
          </a:p>
        </p:txBody>
      </p:sp>
      <p:sp>
        <p:nvSpPr>
          <p:cNvPr id="1024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2816804" y="1448780"/>
            <a:ext cx="5990645" cy="4402745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Char char="§"/>
            </a:pPr>
            <a:r>
              <a:rPr lang="de-DE" dirty="0" smtClean="0"/>
              <a:t>Strategie-</a:t>
            </a:r>
            <a:r>
              <a:rPr lang="de-DE" dirty="0" err="1" smtClean="0"/>
              <a:t>shooter</a:t>
            </a:r>
            <a:endParaRPr lang="de-DE" sz="2000" dirty="0" smtClean="0">
              <a:solidFill>
                <a:schemeClr val="tx1"/>
              </a:solidFill>
            </a:endParaRPr>
          </a:p>
          <a:p>
            <a:pPr marL="0" indent="0" eaLnBrk="1" hangingPunct="1">
              <a:buFont typeface="Wingdings" pitchFamily="2" charset="2"/>
              <a:buChar char="§"/>
            </a:pPr>
            <a:r>
              <a:rPr lang="de-DE" sz="2000" dirty="0" smtClean="0">
                <a:solidFill>
                  <a:schemeClr val="tx1"/>
                </a:solidFill>
              </a:rPr>
              <a:t>Rundenbasiert </a:t>
            </a:r>
          </a:p>
          <a:p>
            <a:pPr marL="0" indent="0" eaLnBrk="1" hangingPunct="1">
              <a:buFont typeface="Wingdings" pitchFamily="2" charset="2"/>
              <a:buChar char="§"/>
            </a:pPr>
            <a:r>
              <a:rPr lang="de-DE" sz="2000" dirty="0" smtClean="0">
                <a:solidFill>
                  <a:schemeClr val="tx1"/>
                </a:solidFill>
              </a:rPr>
              <a:t>simultane Ausführung</a:t>
            </a:r>
          </a:p>
          <a:p>
            <a:pPr marL="0" indent="0" eaLnBrk="1" hangingPunct="1">
              <a:buFont typeface="Wingdings" pitchFamily="2" charset="2"/>
              <a:buChar char="§"/>
            </a:pPr>
            <a:r>
              <a:rPr lang="de-DE" sz="2000" dirty="0" smtClean="0">
                <a:solidFill>
                  <a:schemeClr val="tx1"/>
                </a:solidFill>
              </a:rPr>
              <a:t>Ähnlich zu X-COM oder </a:t>
            </a:r>
            <a:r>
              <a:rPr lang="de-DE" sz="2000" dirty="0" err="1" smtClean="0">
                <a:solidFill>
                  <a:schemeClr val="tx1"/>
                </a:solidFill>
              </a:rPr>
              <a:t>Frozen</a:t>
            </a:r>
            <a:r>
              <a:rPr lang="de-DE" sz="2000" dirty="0" smtClean="0">
                <a:solidFill>
                  <a:schemeClr val="tx1"/>
                </a:solidFill>
              </a:rPr>
              <a:t> Synapse</a:t>
            </a:r>
          </a:p>
          <a:p>
            <a:pPr marL="0" indent="0" eaLnBrk="1" hangingPunct="1">
              <a:buFont typeface="Wingdings" pitchFamily="2" charset="2"/>
              <a:buChar char="§"/>
            </a:pPr>
            <a:r>
              <a:rPr lang="de-DE" sz="2000" dirty="0" smtClean="0">
                <a:solidFill>
                  <a:schemeClr val="tx1"/>
                </a:solidFill>
              </a:rPr>
              <a:t>Pro Spieler ein Team von </a:t>
            </a:r>
            <a:r>
              <a:rPr lang="de-DE" sz="2000" dirty="0" err="1" smtClean="0">
                <a:solidFill>
                  <a:schemeClr val="tx1"/>
                </a:solidFill>
              </a:rPr>
              <a:t>Biebern</a:t>
            </a:r>
            <a:endParaRPr lang="de-DE" sz="2000" dirty="0" smtClean="0">
              <a:solidFill>
                <a:schemeClr val="tx1"/>
              </a:solidFill>
            </a:endParaRPr>
          </a:p>
          <a:p>
            <a:pPr marL="0" indent="0" eaLnBrk="1" hangingPunct="1">
              <a:buFont typeface="Wingdings" pitchFamily="2" charset="2"/>
              <a:buChar char="§"/>
            </a:pPr>
            <a:r>
              <a:rPr lang="de-DE" sz="2000" dirty="0" smtClean="0">
                <a:solidFill>
                  <a:schemeClr val="tx1"/>
                </a:solidFill>
              </a:rPr>
              <a:t>Spielmodus: Team-Death-Match</a:t>
            </a:r>
          </a:p>
          <a:p>
            <a:pPr marL="0" indent="0" eaLnBrk="1" hangingPunct="1">
              <a:buFont typeface="Wingdings" pitchFamily="2" charset="2"/>
              <a:buChar char="§"/>
            </a:pPr>
            <a:r>
              <a:rPr lang="de-DE" sz="2000" dirty="0" smtClean="0">
                <a:solidFill>
                  <a:schemeClr val="tx1"/>
                </a:solidFill>
              </a:rPr>
              <a:t>Steuerung aus 2D Vogelperspektive</a:t>
            </a:r>
            <a:endParaRPr lang="de-DE" sz="2000" dirty="0" smtClean="0">
              <a:solidFill>
                <a:schemeClr val="tx1"/>
              </a:solidFill>
            </a:endParaRPr>
          </a:p>
        </p:txBody>
      </p:sp>
      <p:pic>
        <p:nvPicPr>
          <p:cNvPr id="4" name="Grafik 3" descr="bulb_beav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313765"/>
            <a:ext cx="2456765" cy="45394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 smtClean="0"/>
              <a:t>Features - DTN</a:t>
            </a:r>
            <a:endParaRPr lang="de-DE" dirty="0" smtClean="0"/>
          </a:p>
        </p:txBody>
      </p:sp>
      <p:sp>
        <p:nvSpPr>
          <p:cNvPr id="1024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521550" y="1088740"/>
            <a:ext cx="4230210" cy="4772025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Char char="§"/>
            </a:pPr>
            <a:r>
              <a:rPr lang="de-DE" sz="2000" dirty="0" smtClean="0">
                <a:solidFill>
                  <a:schemeClr val="tx1"/>
                </a:solidFill>
              </a:rPr>
              <a:t> Planungsphase offline möglich</a:t>
            </a:r>
          </a:p>
          <a:p>
            <a:pPr marL="0" indent="0" eaLnBrk="1" hangingPunct="1">
              <a:buFont typeface="Wingdings" pitchFamily="2" charset="2"/>
              <a:buChar char="§"/>
            </a:pPr>
            <a:r>
              <a:rPr lang="de-DE" sz="2000" dirty="0" smtClean="0">
                <a:solidFill>
                  <a:schemeClr val="tx1"/>
                </a:solidFill>
              </a:rPr>
              <a:t> simultan mehrere Spiele</a:t>
            </a:r>
          </a:p>
          <a:p>
            <a:pPr marL="0" indent="0" eaLnBrk="1" hangingPunct="1">
              <a:buFont typeface="Wingdings" pitchFamily="2" charset="2"/>
              <a:buChar char="§"/>
            </a:pPr>
            <a:r>
              <a:rPr lang="de-DE" sz="2000" dirty="0" smtClean="0">
                <a:solidFill>
                  <a:schemeClr val="tx1"/>
                </a:solidFill>
              </a:rPr>
              <a:t> Verarbeitung der Nachrichten               </a:t>
            </a:r>
          </a:p>
          <a:p>
            <a:pPr marL="0" indent="0" eaLnBrk="1" hangingPunct="1"/>
            <a:r>
              <a:rPr lang="de-DE" dirty="0" smtClean="0"/>
              <a:t>   </a:t>
            </a:r>
            <a:r>
              <a:rPr lang="de-DE" sz="2000" dirty="0" smtClean="0">
                <a:solidFill>
                  <a:schemeClr val="tx1"/>
                </a:solidFill>
              </a:rPr>
              <a:t>im Hintergrund</a:t>
            </a:r>
          </a:p>
          <a:p>
            <a:pPr marL="0" indent="0" eaLnBrk="1" hangingPunct="1">
              <a:buFont typeface="Wingdings" pitchFamily="2" charset="2"/>
              <a:buChar char="§"/>
            </a:pPr>
            <a:r>
              <a:rPr lang="de-DE" sz="2000" dirty="0" smtClean="0">
                <a:solidFill>
                  <a:schemeClr val="tx1"/>
                </a:solidFill>
              </a:rPr>
              <a:t> </a:t>
            </a:r>
            <a:r>
              <a:rPr lang="de-DE" sz="2000" dirty="0" smtClean="0">
                <a:solidFill>
                  <a:schemeClr val="tx1"/>
                </a:solidFill>
              </a:rPr>
              <a:t>Spiel kann jederzeit </a:t>
            </a:r>
          </a:p>
          <a:p>
            <a:pPr marL="0" indent="0" eaLnBrk="1" hangingPunct="1"/>
            <a:r>
              <a:rPr lang="de-DE" dirty="0" smtClean="0"/>
              <a:t>   f</a:t>
            </a:r>
            <a:r>
              <a:rPr lang="de-DE" sz="2000" dirty="0" smtClean="0">
                <a:solidFill>
                  <a:schemeClr val="tx1"/>
                </a:solidFill>
              </a:rPr>
              <a:t>ortgesetzt werden</a:t>
            </a:r>
          </a:p>
        </p:txBody>
      </p:sp>
      <p:pic>
        <p:nvPicPr>
          <p:cNvPr id="4" name="Grafik 3" descr="computer_beav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05815" y="1133745"/>
            <a:ext cx="4238185" cy="46805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 smtClean="0"/>
              <a:t>Features - Spiel</a:t>
            </a:r>
            <a:endParaRPr lang="de-DE" dirty="0" smtClean="0"/>
          </a:p>
        </p:txBody>
      </p:sp>
      <p:sp>
        <p:nvSpPr>
          <p:cNvPr id="10243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itchFamily="2" charset="2"/>
              <a:buChar char="§"/>
            </a:pPr>
            <a:r>
              <a:rPr lang="de-DE" sz="2000" dirty="0" smtClean="0">
                <a:solidFill>
                  <a:schemeClr val="tx1"/>
                </a:solidFill>
              </a:rPr>
              <a:t>Spiel-</a:t>
            </a:r>
            <a:r>
              <a:rPr lang="de-DE" dirty="0" smtClean="0"/>
              <a:t>E</a:t>
            </a:r>
            <a:r>
              <a:rPr lang="de-DE" sz="2000" dirty="0" smtClean="0">
                <a:solidFill>
                  <a:schemeClr val="tx1"/>
                </a:solidFill>
              </a:rPr>
              <a:t>ngine: </a:t>
            </a:r>
            <a:r>
              <a:rPr lang="de-DE" sz="2000" dirty="0" err="1" smtClean="0">
                <a:solidFill>
                  <a:schemeClr val="tx1"/>
                </a:solidFill>
              </a:rPr>
              <a:t>AndEngine</a:t>
            </a:r>
            <a:endParaRPr lang="de-DE" sz="2000" dirty="0" smtClean="0">
              <a:solidFill>
                <a:schemeClr val="tx1"/>
              </a:solidFill>
            </a:endParaRPr>
          </a:p>
          <a:p>
            <a:pPr marL="0" indent="0" eaLnBrk="1" hangingPunct="1">
              <a:buFont typeface="Wingdings" pitchFamily="2" charset="2"/>
              <a:buChar char="§"/>
            </a:pPr>
            <a:r>
              <a:rPr lang="de-DE" sz="2000" dirty="0" smtClean="0">
                <a:solidFill>
                  <a:schemeClr val="tx1"/>
                </a:solidFill>
              </a:rPr>
              <a:t>Automatisierte Wegfindung (A*)</a:t>
            </a:r>
          </a:p>
          <a:p>
            <a:pPr marL="0" indent="0" eaLnBrk="1" hangingPunct="1">
              <a:buFont typeface="Wingdings" pitchFamily="2" charset="2"/>
              <a:buChar char="§"/>
            </a:pPr>
            <a:r>
              <a:rPr lang="de-DE" sz="2000" dirty="0" smtClean="0">
                <a:solidFill>
                  <a:schemeClr val="tx1"/>
                </a:solidFill>
              </a:rPr>
              <a:t>Automatische Erkennung von gegnerischen Bibern</a:t>
            </a:r>
          </a:p>
          <a:p>
            <a:pPr marL="0" indent="0" eaLnBrk="1" hangingPunct="1">
              <a:buFont typeface="Wingdings" pitchFamily="2" charset="2"/>
              <a:buChar char="§"/>
            </a:pPr>
            <a:r>
              <a:rPr lang="de-DE" sz="2000" dirty="0" smtClean="0">
                <a:solidFill>
                  <a:schemeClr val="tx1"/>
                </a:solidFill>
              </a:rPr>
              <a:t>Mehrere Befehle für Biber möglich:</a:t>
            </a:r>
          </a:p>
          <a:p>
            <a:pPr marL="0" indent="0" eaLnBrk="1" hangingPunct="1">
              <a:buFont typeface="Arial" pitchFamily="34" charset="0"/>
              <a:buChar char="•"/>
            </a:pPr>
            <a:r>
              <a:rPr lang="de-DE" sz="2000" dirty="0" smtClean="0">
                <a:solidFill>
                  <a:schemeClr val="tx1"/>
                </a:solidFill>
              </a:rPr>
              <a:t>Bewegen</a:t>
            </a:r>
          </a:p>
          <a:p>
            <a:pPr marL="0" indent="0" eaLnBrk="1" hangingPunct="1">
              <a:buFont typeface="Arial" pitchFamily="34" charset="0"/>
              <a:buChar char="•"/>
            </a:pPr>
            <a:r>
              <a:rPr lang="de-DE" sz="2000" dirty="0" smtClean="0">
                <a:solidFill>
                  <a:schemeClr val="tx1"/>
                </a:solidFill>
              </a:rPr>
              <a:t>Ziel anvisieren</a:t>
            </a:r>
          </a:p>
          <a:p>
            <a:pPr marL="0" indent="0" eaLnBrk="1" hangingPunct="1">
              <a:buFont typeface="Arial" pitchFamily="34" charset="0"/>
              <a:buChar char="•"/>
            </a:pPr>
            <a:r>
              <a:rPr lang="de-DE" sz="2000" dirty="0" smtClean="0">
                <a:solidFill>
                  <a:schemeClr val="tx1"/>
                </a:solidFill>
              </a:rPr>
              <a:t>Warten</a:t>
            </a:r>
          </a:p>
          <a:p>
            <a:pPr marL="0" indent="0" eaLnBrk="1" hangingPunct="1">
              <a:buFont typeface="Arial" pitchFamily="34" charset="0"/>
              <a:buChar char="•"/>
            </a:pPr>
            <a:r>
              <a:rPr lang="de-DE" sz="2000" dirty="0" smtClean="0">
                <a:solidFill>
                  <a:schemeClr val="tx1"/>
                </a:solidFill>
              </a:rPr>
              <a:t>Beschuss ignorieren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31800" y="1079500"/>
            <a:ext cx="8375650" cy="4772025"/>
          </a:xfrm>
        </p:spPr>
        <p:txBody>
          <a:bodyPr/>
          <a:lstStyle/>
          <a:p>
            <a:pPr marL="0" indent="0" algn="ctr" eaLnBrk="1" hangingPunct="1"/>
            <a:endParaRPr lang="de-DE" sz="2800" b="1" dirty="0" smtClean="0">
              <a:solidFill>
                <a:schemeClr val="tx1"/>
              </a:solidFill>
            </a:endParaRPr>
          </a:p>
          <a:p>
            <a:pPr marL="0" indent="0" algn="ctr" eaLnBrk="1" hangingPunct="1"/>
            <a:endParaRPr lang="de-DE" sz="2800" b="1" dirty="0" smtClean="0">
              <a:solidFill>
                <a:schemeClr val="tx1"/>
              </a:solidFill>
            </a:endParaRPr>
          </a:p>
          <a:p>
            <a:pPr marL="0" indent="0" algn="ctr" eaLnBrk="1" hangingPunct="1"/>
            <a:endParaRPr lang="de-DE" sz="2800" b="1" dirty="0" smtClean="0">
              <a:solidFill>
                <a:schemeClr val="tx1"/>
              </a:solidFill>
            </a:endParaRPr>
          </a:p>
          <a:p>
            <a:pPr marL="0" indent="0" algn="ctr" eaLnBrk="1" hangingPunct="1"/>
            <a:endParaRPr lang="de-DE" sz="2800" b="1" dirty="0" smtClean="0">
              <a:solidFill>
                <a:schemeClr val="tx1"/>
              </a:solidFill>
            </a:endParaRPr>
          </a:p>
          <a:p>
            <a:pPr marL="0" indent="0" algn="ctr" eaLnBrk="1" hangingPunct="1"/>
            <a:r>
              <a:rPr lang="de-DE" sz="2800" b="1" dirty="0" smtClean="0">
                <a:solidFill>
                  <a:schemeClr val="tx1"/>
                </a:solidFill>
              </a:rPr>
              <a:t>LIVE DEMO</a:t>
            </a:r>
            <a:endParaRPr lang="de-DE" sz="2800" b="1" dirty="0" smtClean="0">
              <a:solidFill>
                <a:schemeClr val="tx1"/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341530" y="233645"/>
            <a:ext cx="50593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400" b="1" dirty="0" smtClean="0">
                <a:latin typeface="+mj-lt"/>
              </a:rPr>
              <a:t>Über 90.000</a:t>
            </a:r>
            <a:r>
              <a:rPr lang="de-DE" sz="2400" b="1" dirty="0" smtClean="0">
                <a:latin typeface="+mj-lt"/>
              </a:rPr>
              <a:t> Zeilen Code später…</a:t>
            </a:r>
            <a:endParaRPr lang="de-DE" sz="2400" b="1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 smtClean="0"/>
              <a:t>Probleme</a:t>
            </a:r>
            <a:endParaRPr lang="de-DE" dirty="0" smtClean="0"/>
          </a:p>
        </p:txBody>
      </p:sp>
      <p:sp>
        <p:nvSpPr>
          <p:cNvPr id="10243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itchFamily="2" charset="2"/>
              <a:buChar char="§"/>
            </a:pPr>
            <a:r>
              <a:rPr lang="de-DE" sz="2000" dirty="0" smtClean="0">
                <a:solidFill>
                  <a:schemeClr val="tx1"/>
                </a:solidFill>
              </a:rPr>
              <a:t>Verlust eines Teammitgliedes</a:t>
            </a:r>
          </a:p>
          <a:p>
            <a:pPr marL="0" indent="0" eaLnBrk="1" hangingPunct="1">
              <a:buFont typeface="Wingdings" pitchFamily="2" charset="2"/>
              <a:buChar char="§"/>
            </a:pPr>
            <a:r>
              <a:rPr lang="de-DE" sz="2000" dirty="0" smtClean="0">
                <a:solidFill>
                  <a:schemeClr val="tx1"/>
                </a:solidFill>
              </a:rPr>
              <a:t>Aufwand war schlecht abschätzbar</a:t>
            </a:r>
          </a:p>
          <a:p>
            <a:pPr marL="0" indent="0" eaLnBrk="1" hangingPunct="1">
              <a:buFont typeface="Wingdings" pitchFamily="2" charset="2"/>
              <a:buChar char="§"/>
            </a:pPr>
            <a:r>
              <a:rPr lang="de-DE" sz="2000" dirty="0" smtClean="0">
                <a:solidFill>
                  <a:schemeClr val="tx1"/>
                </a:solidFill>
              </a:rPr>
              <a:t>Instabilität von IBR-DTN</a:t>
            </a:r>
          </a:p>
          <a:p>
            <a:pPr marL="0" indent="0" eaLnBrk="1" hangingPunct="1">
              <a:buFont typeface="Wingdings" pitchFamily="2" charset="2"/>
              <a:buChar char="§"/>
            </a:pPr>
            <a:r>
              <a:rPr lang="de-DE" dirty="0" smtClean="0"/>
              <a:t>Mangelnde Dokumentation von IBR-DTN</a:t>
            </a:r>
            <a:endParaRPr lang="de-DE" sz="2000" dirty="0" smtClean="0">
              <a:solidFill>
                <a:schemeClr val="tx1"/>
              </a:solidFill>
            </a:endParaRPr>
          </a:p>
          <a:p>
            <a:pPr marL="0" indent="0" eaLnBrk="1" hangingPunct="1">
              <a:buFont typeface="Wingdings" pitchFamily="2" charset="2"/>
              <a:buChar char="§"/>
            </a:pPr>
            <a:r>
              <a:rPr lang="de-DE" sz="2000" dirty="0" smtClean="0">
                <a:solidFill>
                  <a:schemeClr val="tx1"/>
                </a:solidFill>
              </a:rPr>
              <a:t>Bugs in der </a:t>
            </a:r>
            <a:r>
              <a:rPr lang="de-DE" sz="2000" dirty="0" err="1" smtClean="0">
                <a:solidFill>
                  <a:schemeClr val="tx1"/>
                </a:solidFill>
              </a:rPr>
              <a:t>AndEngine</a:t>
            </a:r>
            <a:endParaRPr lang="de-DE" sz="20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31800" y="1079500"/>
            <a:ext cx="8375650" cy="4772025"/>
          </a:xfrm>
        </p:spPr>
        <p:txBody>
          <a:bodyPr/>
          <a:lstStyle/>
          <a:p>
            <a:pPr marL="0" indent="0" algn="ctr" eaLnBrk="1" hangingPunct="1"/>
            <a:endParaRPr lang="de-DE" sz="2800" b="1" dirty="0" smtClean="0">
              <a:solidFill>
                <a:schemeClr val="tx1"/>
              </a:solidFill>
            </a:endParaRPr>
          </a:p>
          <a:p>
            <a:pPr marL="0" indent="0" algn="ctr" eaLnBrk="1" hangingPunct="1"/>
            <a:endParaRPr lang="de-DE" sz="2800" b="1" dirty="0" smtClean="0">
              <a:solidFill>
                <a:schemeClr val="tx1"/>
              </a:solidFill>
            </a:endParaRPr>
          </a:p>
          <a:p>
            <a:pPr marL="0" indent="0" algn="ctr" eaLnBrk="1" hangingPunct="1"/>
            <a:endParaRPr lang="de-DE" sz="2800" b="1" dirty="0" smtClean="0">
              <a:solidFill>
                <a:schemeClr val="tx1"/>
              </a:solidFill>
            </a:endParaRPr>
          </a:p>
          <a:p>
            <a:pPr marL="0" indent="0" algn="ctr" eaLnBrk="1" hangingPunct="1"/>
            <a:endParaRPr lang="de-DE" sz="2800" b="1" dirty="0" smtClean="0">
              <a:solidFill>
                <a:schemeClr val="tx1"/>
              </a:solidFill>
            </a:endParaRPr>
          </a:p>
        </p:txBody>
      </p:sp>
      <p:pic>
        <p:nvPicPr>
          <p:cNvPr id="4" name="Grafik 3" descr="beav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46875" y="3203975"/>
            <a:ext cx="1797981" cy="2170733"/>
          </a:xfrm>
          <a:prstGeom prst="rect">
            <a:avLst/>
          </a:prstGeom>
        </p:spPr>
      </p:pic>
      <p:sp>
        <p:nvSpPr>
          <p:cNvPr id="5" name="Wolkenförmige Legende 4"/>
          <p:cNvSpPr/>
          <p:nvPr/>
        </p:nvSpPr>
        <p:spPr>
          <a:xfrm>
            <a:off x="4256965" y="1493785"/>
            <a:ext cx="1800200" cy="1305145"/>
          </a:xfrm>
          <a:prstGeom prst="cloudCallout">
            <a:avLst>
              <a:gd name="adj1" fmla="val -32686"/>
              <a:gd name="adj2" fmla="val 84686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6" name="Textfeld 5"/>
          <p:cNvSpPr txBox="1"/>
          <p:nvPr/>
        </p:nvSpPr>
        <p:spPr>
          <a:xfrm>
            <a:off x="4842030" y="1718810"/>
            <a:ext cx="7650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b="1" dirty="0" smtClean="0">
                <a:latin typeface="Comic Sans MS" pitchFamily="66" charset="0"/>
              </a:rPr>
              <a:t>?</a:t>
            </a:r>
            <a:endParaRPr lang="de-DE" sz="4400" b="1" dirty="0">
              <a:latin typeface="Comic Sans MS" pitchFamily="66" charset="0"/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title"/>
          </p:nvPr>
        </p:nvSpPr>
        <p:spPr>
          <a:xfrm>
            <a:off x="206515" y="1043735"/>
            <a:ext cx="2970070" cy="978055"/>
          </a:xfrm>
        </p:spPr>
        <p:txBody>
          <a:bodyPr/>
          <a:lstStyle/>
          <a:p>
            <a:pPr eaLnBrk="1" hangingPunct="1"/>
            <a:r>
              <a:rPr lang="de-DE" dirty="0" smtClean="0"/>
              <a:t>Danke für Eure Aufmerksamkeit</a:t>
            </a:r>
            <a:br>
              <a:rPr lang="de-DE" dirty="0" smtClean="0"/>
            </a:br>
            <a:endParaRPr lang="de-DE" dirty="0" smtClean="0"/>
          </a:p>
        </p:txBody>
      </p:sp>
      <p:sp>
        <p:nvSpPr>
          <p:cNvPr id="8" name="Rectangle 5"/>
          <p:cNvSpPr txBox="1">
            <a:spLocks noChangeArrowheads="1"/>
          </p:cNvSpPr>
          <p:nvPr/>
        </p:nvSpPr>
        <p:spPr bwMode="auto">
          <a:xfrm>
            <a:off x="6192180" y="5139190"/>
            <a:ext cx="274530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2200" b="1" kern="0" dirty="0" smtClean="0">
                <a:latin typeface="+mj-lt"/>
                <a:ea typeface="+mj-ea"/>
                <a:cs typeface="+mj-cs"/>
              </a:rPr>
              <a:t>Danke an Mai für die Zeichnungen</a:t>
            </a:r>
            <a:endParaRPr kumimoji="0" lang="de-DE" sz="2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TU Braunschweig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BE1E3C"/>
      </a:accent1>
      <a:accent2>
        <a:srgbClr val="4DA6CB"/>
      </a:accent2>
      <a:accent3>
        <a:srgbClr val="ADBF4D"/>
      </a:accent3>
      <a:accent4>
        <a:srgbClr val="FA6E00"/>
      </a:accent4>
      <a:accent5>
        <a:srgbClr val="407E97"/>
      </a:accent5>
      <a:accent6>
        <a:srgbClr val="984098"/>
      </a:accent6>
      <a:hlink>
        <a:srgbClr val="BE1E3C"/>
      </a:hlink>
      <a:folHlink>
        <a:srgbClr val="760054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Galathea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/>
      </a:spPr>
      <a:bodyPr rtlCol="0" anchor="ctr"/>
      <a:lstStyle>
        <a:defPPr algn="ctr">
          <a:defRPr dirty="0" smtClean="0"/>
        </a:defPPr>
      </a:lstStyle>
      <a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E1E3C"/>
        </a:accent1>
        <a:accent2>
          <a:srgbClr val="4DA6CB"/>
        </a:accent2>
        <a:accent3>
          <a:srgbClr val="FFFFFF"/>
        </a:accent3>
        <a:accent4>
          <a:srgbClr val="000000"/>
        </a:accent4>
        <a:accent5>
          <a:srgbClr val="DBABAF"/>
        </a:accent5>
        <a:accent6>
          <a:srgbClr val="4596B8"/>
        </a:accent6>
        <a:hlink>
          <a:srgbClr val="BE1E3C"/>
        </a:hlink>
        <a:folHlink>
          <a:srgbClr val="76005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132</Words>
  <Application>Microsoft Office PowerPoint</Application>
  <PresentationFormat>Bildschirmpräsentation (4:3)</PresentationFormat>
  <Paragraphs>50</Paragraphs>
  <Slides>8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5" baseType="lpstr">
      <vt:lpstr>Arial</vt:lpstr>
      <vt:lpstr>NexusSansPro-Bold</vt:lpstr>
      <vt:lpstr>NexusSansPro-Regular</vt:lpstr>
      <vt:lpstr>Wingdings</vt:lpstr>
      <vt:lpstr>Comic Sans MS</vt:lpstr>
      <vt:lpstr>Standarddesign</vt:lpstr>
      <vt:lpstr>Adobe Acrobat Document</vt:lpstr>
      <vt:lpstr>Battle Beavers</vt:lpstr>
      <vt:lpstr>Agenda </vt:lpstr>
      <vt:lpstr>Spielidee</vt:lpstr>
      <vt:lpstr>Features - DTN</vt:lpstr>
      <vt:lpstr>Features - Spiel</vt:lpstr>
      <vt:lpstr>Folie 6</vt:lpstr>
      <vt:lpstr>Probleme</vt:lpstr>
      <vt:lpstr>Danke für Eure Aufmerksamkeit </vt:lpstr>
    </vt:vector>
  </TitlesOfParts>
  <Company>wir design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TU-BS, IBR, CD-Powerpoint-Vorlage, deutsch</dc:title>
  <dc:creator>Felix Büsching</dc:creator>
  <dc:description>Institut für Betriebssysteme und Rechnerverbund</dc:description>
  <cp:lastModifiedBy>Max</cp:lastModifiedBy>
  <cp:revision>161</cp:revision>
  <dcterms:created xsi:type="dcterms:W3CDTF">2007-08-29T07:13:29Z</dcterms:created>
  <dcterms:modified xsi:type="dcterms:W3CDTF">2012-07-24T03:51:55Z</dcterms:modified>
</cp:coreProperties>
</file>