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60" r:id="rId6"/>
    <p:sldId id="262" r:id="rId7"/>
    <p:sldId id="265" r:id="rId8"/>
    <p:sldId id="263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00"/>
  </p:normalViewPr>
  <p:slideViewPr>
    <p:cSldViewPr snapToGrid="0">
      <p:cViewPr>
        <p:scale>
          <a:sx n="72" d="100"/>
          <a:sy n="72" d="100"/>
        </p:scale>
        <p:origin x="1584" y="33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014E6-884A-4A5B-9747-8D2F5658B5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8EDC3-34CF-4823-AE10-E1F44129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 of sales units in 2021 = 0</a:t>
          </a:r>
        </a:p>
      </dgm:t>
    </dgm:pt>
    <dgm:pt modelId="{804B6800-8FC7-4C41-AFB3-B50535D58EDB}" type="parTrans" cxnId="{45D0237C-3C56-429D-830E-9A56D930FC4D}">
      <dgm:prSet/>
      <dgm:spPr/>
      <dgm:t>
        <a:bodyPr/>
        <a:lstStyle/>
        <a:p>
          <a:endParaRPr lang="en-US"/>
        </a:p>
      </dgm:t>
    </dgm:pt>
    <dgm:pt modelId="{993541DA-9BB3-449B-A04C-EC6EAEECEB83}" type="sibTrans" cxnId="{45D0237C-3C56-429D-830E-9A56D930FC4D}">
      <dgm:prSet/>
      <dgm:spPr/>
      <dgm:t>
        <a:bodyPr/>
        <a:lstStyle/>
        <a:p>
          <a:endParaRPr lang="en-US"/>
        </a:p>
      </dgm:t>
    </dgm:pt>
    <dgm:pt modelId="{2D6C2583-4518-4DC2-9039-967B50775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 of sales units in 2022 &gt; 0</a:t>
          </a:r>
        </a:p>
      </dgm:t>
    </dgm:pt>
    <dgm:pt modelId="{D98D35EE-E85B-4D0A-A50C-B74E6610D193}" type="parTrans" cxnId="{43C3BEB4-853C-4D43-B491-22EECD9FDAEB}">
      <dgm:prSet/>
      <dgm:spPr/>
      <dgm:t>
        <a:bodyPr/>
        <a:lstStyle/>
        <a:p>
          <a:endParaRPr lang="en-US"/>
        </a:p>
      </dgm:t>
    </dgm:pt>
    <dgm:pt modelId="{9910C589-3051-48F2-9AEB-08D339B5163F}" type="sibTrans" cxnId="{43C3BEB4-853C-4D43-B491-22EECD9FDAEB}">
      <dgm:prSet/>
      <dgm:spPr/>
      <dgm:t>
        <a:bodyPr/>
        <a:lstStyle/>
        <a:p>
          <a:endParaRPr lang="en-US"/>
        </a:p>
      </dgm:t>
    </dgm:pt>
    <dgm:pt modelId="{88CDD346-379E-4017-A89A-85D4FA257A03}" type="pres">
      <dgm:prSet presAssocID="{80B014E6-884A-4A5B-9747-8D2F5658B58D}" presName="root" presStyleCnt="0">
        <dgm:presLayoutVars>
          <dgm:dir/>
          <dgm:resizeHandles val="exact"/>
        </dgm:presLayoutVars>
      </dgm:prSet>
      <dgm:spPr/>
    </dgm:pt>
    <dgm:pt modelId="{FFA79770-B5D9-426A-845F-4B3B225CA4A5}" type="pres">
      <dgm:prSet presAssocID="{1968EDC3-34CF-4823-AE10-E1F4412965B8}" presName="compNode" presStyleCnt="0"/>
      <dgm:spPr/>
    </dgm:pt>
    <dgm:pt modelId="{B3FC351C-5CBB-4497-9826-977F42BBC5D7}" type="pres">
      <dgm:prSet presAssocID="{1968EDC3-34CF-4823-AE10-E1F4412965B8}" presName="bgRect" presStyleLbl="bgShp" presStyleIdx="0" presStyleCnt="2" custLinFactNeighborX="3203" custLinFactNeighborY="4953"/>
      <dgm:spPr/>
    </dgm:pt>
    <dgm:pt modelId="{A3E356F7-7846-4F52-BD5F-2F57A384B503}" type="pres">
      <dgm:prSet presAssocID="{1968EDC3-34CF-4823-AE10-E1F4412965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957A83-38D1-4982-846D-C69E1CD3BCDE}" type="pres">
      <dgm:prSet presAssocID="{1968EDC3-34CF-4823-AE10-E1F4412965B8}" presName="spaceRect" presStyleCnt="0"/>
      <dgm:spPr/>
    </dgm:pt>
    <dgm:pt modelId="{E755DD76-615F-49D9-AD78-AB7295324F21}" type="pres">
      <dgm:prSet presAssocID="{1968EDC3-34CF-4823-AE10-E1F4412965B8}" presName="parTx" presStyleLbl="revTx" presStyleIdx="0" presStyleCnt="2" custScaleX="108946">
        <dgm:presLayoutVars>
          <dgm:chMax val="0"/>
          <dgm:chPref val="0"/>
        </dgm:presLayoutVars>
      </dgm:prSet>
      <dgm:spPr/>
    </dgm:pt>
    <dgm:pt modelId="{B3F99F56-5D0E-4DC5-BF0A-0D886D2C3F1F}" type="pres">
      <dgm:prSet presAssocID="{993541DA-9BB3-449B-A04C-EC6EAEECEB83}" presName="sibTrans" presStyleCnt="0"/>
      <dgm:spPr/>
    </dgm:pt>
    <dgm:pt modelId="{04282D14-7E03-4217-BD7B-B5A0290FDBB5}" type="pres">
      <dgm:prSet presAssocID="{2D6C2583-4518-4DC2-9039-967B50775EC4}" presName="compNode" presStyleCnt="0"/>
      <dgm:spPr/>
    </dgm:pt>
    <dgm:pt modelId="{BB65EBD3-1BCD-49BC-B3EF-917067AF0F54}" type="pres">
      <dgm:prSet presAssocID="{2D6C2583-4518-4DC2-9039-967B50775EC4}" presName="bgRect" presStyleLbl="bgShp" presStyleIdx="1" presStyleCnt="2" custLinFactNeighborX="7716" custLinFactNeighborY="-1302"/>
      <dgm:spPr/>
    </dgm:pt>
    <dgm:pt modelId="{15E99D2D-891B-487B-A5A5-D2ABF1D9E440}" type="pres">
      <dgm:prSet presAssocID="{2D6C2583-4518-4DC2-9039-967B50775E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21337C-CEF4-4857-BA66-FC486D568783}" type="pres">
      <dgm:prSet presAssocID="{2D6C2583-4518-4DC2-9039-967B50775EC4}" presName="spaceRect" presStyleCnt="0"/>
      <dgm:spPr/>
    </dgm:pt>
    <dgm:pt modelId="{2CBF9EAC-555E-4A77-9B3A-F13254F4FFEC}" type="pres">
      <dgm:prSet presAssocID="{2D6C2583-4518-4DC2-9039-967B50775EC4}" presName="parTx" presStyleLbl="revTx" presStyleIdx="1" presStyleCnt="2" custScaleX="107271">
        <dgm:presLayoutVars>
          <dgm:chMax val="0"/>
          <dgm:chPref val="0"/>
        </dgm:presLayoutVars>
      </dgm:prSet>
      <dgm:spPr/>
    </dgm:pt>
  </dgm:ptLst>
  <dgm:cxnLst>
    <dgm:cxn modelId="{D1EFCF19-19A8-4B55-BA53-AA5F9E1108C8}" type="presOf" srcId="{1968EDC3-34CF-4823-AE10-E1F4412965B8}" destId="{E755DD76-615F-49D9-AD78-AB7295324F21}" srcOrd="0" destOrd="0" presId="urn:microsoft.com/office/officeart/2018/2/layout/IconVerticalSolidList"/>
    <dgm:cxn modelId="{766F7526-A4ED-40F6-B8F3-CDF2E1683783}" type="presOf" srcId="{80B014E6-884A-4A5B-9747-8D2F5658B58D}" destId="{88CDD346-379E-4017-A89A-85D4FA257A03}" srcOrd="0" destOrd="0" presId="urn:microsoft.com/office/officeart/2018/2/layout/IconVerticalSolidList"/>
    <dgm:cxn modelId="{45D0237C-3C56-429D-830E-9A56D930FC4D}" srcId="{80B014E6-884A-4A5B-9747-8D2F5658B58D}" destId="{1968EDC3-34CF-4823-AE10-E1F4412965B8}" srcOrd="0" destOrd="0" parTransId="{804B6800-8FC7-4C41-AFB3-B50535D58EDB}" sibTransId="{993541DA-9BB3-449B-A04C-EC6EAEECEB83}"/>
    <dgm:cxn modelId="{43C3BEB4-853C-4D43-B491-22EECD9FDAEB}" srcId="{80B014E6-884A-4A5B-9747-8D2F5658B58D}" destId="{2D6C2583-4518-4DC2-9039-967B50775EC4}" srcOrd="1" destOrd="0" parTransId="{D98D35EE-E85B-4D0A-A50C-B74E6610D193}" sibTransId="{9910C589-3051-48F2-9AEB-08D339B5163F}"/>
    <dgm:cxn modelId="{5BD642D5-425D-40DB-934A-3FD93FB7FB86}" type="presOf" srcId="{2D6C2583-4518-4DC2-9039-967B50775EC4}" destId="{2CBF9EAC-555E-4A77-9B3A-F13254F4FFEC}" srcOrd="0" destOrd="0" presId="urn:microsoft.com/office/officeart/2018/2/layout/IconVerticalSolidList"/>
    <dgm:cxn modelId="{E09C79EE-0939-4B7A-8BC6-F321B5603499}" type="presParOf" srcId="{88CDD346-379E-4017-A89A-85D4FA257A03}" destId="{FFA79770-B5D9-426A-845F-4B3B225CA4A5}" srcOrd="0" destOrd="0" presId="urn:microsoft.com/office/officeart/2018/2/layout/IconVerticalSolidList"/>
    <dgm:cxn modelId="{A5697B97-A2A8-4378-B6D2-71C64164860A}" type="presParOf" srcId="{FFA79770-B5D9-426A-845F-4B3B225CA4A5}" destId="{B3FC351C-5CBB-4497-9826-977F42BBC5D7}" srcOrd="0" destOrd="0" presId="urn:microsoft.com/office/officeart/2018/2/layout/IconVerticalSolidList"/>
    <dgm:cxn modelId="{EC4D1DD3-5760-4484-A31A-E1DE348AE73A}" type="presParOf" srcId="{FFA79770-B5D9-426A-845F-4B3B225CA4A5}" destId="{A3E356F7-7846-4F52-BD5F-2F57A384B503}" srcOrd="1" destOrd="0" presId="urn:microsoft.com/office/officeart/2018/2/layout/IconVerticalSolidList"/>
    <dgm:cxn modelId="{251A0E56-C92E-48B0-8BE3-3A3E64253ACD}" type="presParOf" srcId="{FFA79770-B5D9-426A-845F-4B3B225CA4A5}" destId="{BB957A83-38D1-4982-846D-C69E1CD3BCDE}" srcOrd="2" destOrd="0" presId="urn:microsoft.com/office/officeart/2018/2/layout/IconVerticalSolidList"/>
    <dgm:cxn modelId="{EE8E5D67-DB73-4942-AE3B-B4F718BC6872}" type="presParOf" srcId="{FFA79770-B5D9-426A-845F-4B3B225CA4A5}" destId="{E755DD76-615F-49D9-AD78-AB7295324F21}" srcOrd="3" destOrd="0" presId="urn:microsoft.com/office/officeart/2018/2/layout/IconVerticalSolidList"/>
    <dgm:cxn modelId="{306D8568-A858-4481-BDBB-2A6AD6788430}" type="presParOf" srcId="{88CDD346-379E-4017-A89A-85D4FA257A03}" destId="{B3F99F56-5D0E-4DC5-BF0A-0D886D2C3F1F}" srcOrd="1" destOrd="0" presId="urn:microsoft.com/office/officeart/2018/2/layout/IconVerticalSolidList"/>
    <dgm:cxn modelId="{94FBC600-1E1C-4F89-9588-45E1B60A3530}" type="presParOf" srcId="{88CDD346-379E-4017-A89A-85D4FA257A03}" destId="{04282D14-7E03-4217-BD7B-B5A0290FDBB5}" srcOrd="2" destOrd="0" presId="urn:microsoft.com/office/officeart/2018/2/layout/IconVerticalSolidList"/>
    <dgm:cxn modelId="{F6ACC46E-9CA1-485D-88B7-4AD3ECD12D56}" type="presParOf" srcId="{04282D14-7E03-4217-BD7B-B5A0290FDBB5}" destId="{BB65EBD3-1BCD-49BC-B3EF-917067AF0F54}" srcOrd="0" destOrd="0" presId="urn:microsoft.com/office/officeart/2018/2/layout/IconVerticalSolidList"/>
    <dgm:cxn modelId="{E4D762B3-9082-47B7-B859-72930CD4AC72}" type="presParOf" srcId="{04282D14-7E03-4217-BD7B-B5A0290FDBB5}" destId="{15E99D2D-891B-487B-A5A5-D2ABF1D9E440}" srcOrd="1" destOrd="0" presId="urn:microsoft.com/office/officeart/2018/2/layout/IconVerticalSolidList"/>
    <dgm:cxn modelId="{4CD5DEA0-225C-4E4C-AF7F-D2A1A8E61033}" type="presParOf" srcId="{04282D14-7E03-4217-BD7B-B5A0290FDBB5}" destId="{F421337C-CEF4-4857-BA66-FC486D568783}" srcOrd="2" destOrd="0" presId="urn:microsoft.com/office/officeart/2018/2/layout/IconVerticalSolidList"/>
    <dgm:cxn modelId="{D99F5BC2-ABC3-4C13-8CB8-DC4A0776B3F2}" type="presParOf" srcId="{04282D14-7E03-4217-BD7B-B5A0290FDBB5}" destId="{2CBF9EAC-555E-4A77-9B3A-F13254F4FF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43F06-6885-6A45-9EBB-E3F03EF5CC65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24F6A-3F29-404E-9F62-4312A57B77D3}">
      <dgm:prSet custT="1"/>
      <dgm:spPr/>
      <dgm:t>
        <a:bodyPr/>
        <a:lstStyle/>
        <a:p>
          <a:r>
            <a:rPr lang="en-US" sz="2800" b="1" dirty="0"/>
            <a:t>Dollar Change: </a:t>
          </a:r>
          <a:endParaRPr lang="en-US" sz="2800" dirty="0"/>
        </a:p>
      </dgm:t>
    </dgm:pt>
    <dgm:pt modelId="{9C56AAE1-7B14-4B4D-B7C5-2AB3942670F5}" type="parTrans" cxnId="{DA7DB84A-FDB2-BA44-8E9E-9ACC587121C0}">
      <dgm:prSet/>
      <dgm:spPr/>
      <dgm:t>
        <a:bodyPr/>
        <a:lstStyle/>
        <a:p>
          <a:endParaRPr lang="en-US"/>
        </a:p>
      </dgm:t>
    </dgm:pt>
    <dgm:pt modelId="{FD8119A7-CFC5-774E-9826-8C692711A636}" type="sibTrans" cxnId="{DA7DB84A-FDB2-BA44-8E9E-9ACC587121C0}">
      <dgm:prSet/>
      <dgm:spPr/>
      <dgm:t>
        <a:bodyPr/>
        <a:lstStyle/>
        <a:p>
          <a:endParaRPr lang="en-US"/>
        </a:p>
      </dgm:t>
    </dgm:pt>
    <dgm:pt modelId="{E37A5C69-C71E-734C-BE82-AAD2868D040F}">
      <dgm:prSet custT="1"/>
      <dgm:spPr/>
      <dgm:t>
        <a:bodyPr/>
        <a:lstStyle/>
        <a:p>
          <a:r>
            <a:rPr lang="en-US" sz="2000" dirty="0"/>
            <a:t>Largest increase ($): </a:t>
          </a:r>
          <a:r>
            <a:rPr lang="en-US" sz="1800" b="1" dirty="0"/>
            <a:t>DISNEY STORE MINI BRANDS -CAPSULE-SERIES 1 </a:t>
          </a:r>
          <a:r>
            <a:rPr lang="en-US" sz="2000" dirty="0">
              <a:solidFill>
                <a:schemeClr val="accent1"/>
              </a:solidFill>
            </a:rPr>
            <a:t>(+ $38,097,268)</a:t>
          </a:r>
        </a:p>
      </dgm:t>
    </dgm:pt>
    <dgm:pt modelId="{88B300A9-1478-D244-8A8D-B77CD4E9309D}" type="parTrans" cxnId="{72B533DD-9493-DE4E-BD9C-D3D7E95E0364}">
      <dgm:prSet/>
      <dgm:spPr/>
      <dgm:t>
        <a:bodyPr/>
        <a:lstStyle/>
        <a:p>
          <a:endParaRPr lang="en-US"/>
        </a:p>
      </dgm:t>
    </dgm:pt>
    <dgm:pt modelId="{084594E9-F712-6444-B810-3EE09F61E970}" type="sibTrans" cxnId="{72B533DD-9493-DE4E-BD9C-D3D7E95E0364}">
      <dgm:prSet/>
      <dgm:spPr/>
      <dgm:t>
        <a:bodyPr/>
        <a:lstStyle/>
        <a:p>
          <a:endParaRPr lang="en-US"/>
        </a:p>
      </dgm:t>
    </dgm:pt>
    <dgm:pt modelId="{F10104C3-80B6-BA4B-B086-F748C4468F14}">
      <dgm:prSet custT="1"/>
      <dgm:spPr/>
      <dgm:t>
        <a:bodyPr/>
        <a:lstStyle/>
        <a:p>
          <a:r>
            <a:rPr lang="en-US" sz="2000" dirty="0"/>
            <a:t>Largest decrease ($): </a:t>
          </a:r>
          <a:r>
            <a:rPr lang="en-US" sz="1800" b="1" dirty="0"/>
            <a:t>TOY MINI BRANDS -CAPSULE-SERIES 1</a:t>
          </a:r>
          <a:r>
            <a:rPr lang="en-US" sz="2000" b="1" dirty="0"/>
            <a:t> </a:t>
          </a:r>
          <a:r>
            <a:rPr lang="en-US" sz="2000" dirty="0">
              <a:solidFill>
                <a:srgbClr val="FF0000"/>
              </a:solidFill>
            </a:rPr>
            <a:t>(- $43,227,439)</a:t>
          </a:r>
        </a:p>
      </dgm:t>
    </dgm:pt>
    <dgm:pt modelId="{CA698B5E-37B0-DE4E-814E-5D1132963603}" type="parTrans" cxnId="{743F4AA2-E611-E64F-9FA4-418851573CB0}">
      <dgm:prSet/>
      <dgm:spPr/>
      <dgm:t>
        <a:bodyPr/>
        <a:lstStyle/>
        <a:p>
          <a:endParaRPr lang="en-US"/>
        </a:p>
      </dgm:t>
    </dgm:pt>
    <dgm:pt modelId="{228882DB-B5D6-E04A-9746-2BFEF87E683E}" type="sibTrans" cxnId="{743F4AA2-E611-E64F-9FA4-418851573CB0}">
      <dgm:prSet/>
      <dgm:spPr/>
      <dgm:t>
        <a:bodyPr/>
        <a:lstStyle/>
        <a:p>
          <a:endParaRPr lang="en-US"/>
        </a:p>
      </dgm:t>
    </dgm:pt>
    <dgm:pt modelId="{87BB73CC-CF60-1743-BC0B-B2EEA366C252}">
      <dgm:prSet custT="1"/>
      <dgm:spPr/>
      <dgm:t>
        <a:bodyPr/>
        <a:lstStyle/>
        <a:p>
          <a:r>
            <a:rPr lang="en-US" sz="2800" b="1" dirty="0"/>
            <a:t>Percentage Change:</a:t>
          </a:r>
          <a:endParaRPr lang="en-US" sz="2800" dirty="0"/>
        </a:p>
      </dgm:t>
    </dgm:pt>
    <dgm:pt modelId="{19D54A1C-024F-F642-92DA-910CF8A92E3D}" type="parTrans" cxnId="{7CD055ED-9C78-BB48-9592-85655CFC8F48}">
      <dgm:prSet/>
      <dgm:spPr/>
      <dgm:t>
        <a:bodyPr/>
        <a:lstStyle/>
        <a:p>
          <a:endParaRPr lang="en-US"/>
        </a:p>
      </dgm:t>
    </dgm:pt>
    <dgm:pt modelId="{4790BEFD-BF44-F64F-8046-49D355B8A29B}" type="sibTrans" cxnId="{7CD055ED-9C78-BB48-9592-85655CFC8F48}">
      <dgm:prSet/>
      <dgm:spPr/>
      <dgm:t>
        <a:bodyPr/>
        <a:lstStyle/>
        <a:p>
          <a:endParaRPr lang="en-US"/>
        </a:p>
      </dgm:t>
    </dgm:pt>
    <dgm:pt modelId="{7E526743-7E1E-AC48-9F2A-E50CDDCBB92C}">
      <dgm:prSet custT="1"/>
      <dgm:spPr/>
      <dgm:t>
        <a:bodyPr/>
        <a:lstStyle/>
        <a:p>
          <a:r>
            <a:rPr lang="en-US" sz="2000" dirty="0"/>
            <a:t>Largest increase (%): </a:t>
          </a:r>
          <a:r>
            <a:rPr lang="en-US" sz="1800" b="1" dirty="0"/>
            <a:t>PLUSHY PETS -CAPSULE-SERIES 1 </a:t>
          </a:r>
          <a:endParaRPr lang="en-US" sz="2000" b="1" dirty="0"/>
        </a:p>
      </dgm:t>
    </dgm:pt>
    <dgm:pt modelId="{6E98170B-627C-FA41-A30D-81A735E09650}" type="parTrans" cxnId="{F3154623-024E-164C-95DC-638B0EE5CD69}">
      <dgm:prSet/>
      <dgm:spPr/>
      <dgm:t>
        <a:bodyPr/>
        <a:lstStyle/>
        <a:p>
          <a:endParaRPr lang="en-US"/>
        </a:p>
      </dgm:t>
    </dgm:pt>
    <dgm:pt modelId="{8DEFEFC0-2BA1-9F4A-8A02-1F8DD2A56AC1}" type="sibTrans" cxnId="{F3154623-024E-164C-95DC-638B0EE5CD69}">
      <dgm:prSet/>
      <dgm:spPr/>
      <dgm:t>
        <a:bodyPr/>
        <a:lstStyle/>
        <a:p>
          <a:endParaRPr lang="en-US"/>
        </a:p>
      </dgm:t>
    </dgm:pt>
    <dgm:pt modelId="{710A0E3E-B4DF-3243-BD6A-8E022510F526}">
      <dgm:prSet custT="1"/>
      <dgm:spPr/>
      <dgm:t>
        <a:bodyPr/>
        <a:lstStyle/>
        <a:p>
          <a:r>
            <a:rPr lang="en-US" sz="2000" dirty="0"/>
            <a:t>Largest decrease (%): </a:t>
          </a:r>
          <a:r>
            <a:rPr lang="en-US" sz="1800" b="1" dirty="0"/>
            <a:t>UNICORN SQUAD -CAPSULE-SERIES 2</a:t>
          </a:r>
          <a:endParaRPr lang="en-US" sz="2000" b="1" dirty="0"/>
        </a:p>
      </dgm:t>
    </dgm:pt>
    <dgm:pt modelId="{06F60AA6-213F-5742-BE46-344C83AB8648}" type="parTrans" cxnId="{63C154ED-3615-8A4B-949F-0DA04EBD30C2}">
      <dgm:prSet/>
      <dgm:spPr/>
      <dgm:t>
        <a:bodyPr/>
        <a:lstStyle/>
        <a:p>
          <a:endParaRPr lang="en-US"/>
        </a:p>
      </dgm:t>
    </dgm:pt>
    <dgm:pt modelId="{067A9B3D-4110-FA45-8943-621B68A5EC47}" type="sibTrans" cxnId="{63C154ED-3615-8A4B-949F-0DA04EBD30C2}">
      <dgm:prSet/>
      <dgm:spPr/>
      <dgm:t>
        <a:bodyPr/>
        <a:lstStyle/>
        <a:p>
          <a:endParaRPr lang="en-US"/>
        </a:p>
      </dgm:t>
    </dgm:pt>
    <dgm:pt modelId="{F63B111B-1727-A646-8679-18C54F2AB835}" type="pres">
      <dgm:prSet presAssocID="{EC043F06-6885-6A45-9EBB-E3F03EF5CC65}" presName="Name0" presStyleCnt="0">
        <dgm:presLayoutVars>
          <dgm:dir/>
          <dgm:animLvl val="lvl"/>
          <dgm:resizeHandles val="exact"/>
        </dgm:presLayoutVars>
      </dgm:prSet>
      <dgm:spPr/>
    </dgm:pt>
    <dgm:pt modelId="{746A30DF-C84A-0A49-B7F7-243855104A04}" type="pres">
      <dgm:prSet presAssocID="{65324F6A-3F29-404E-9F62-4312A57B77D3}" presName="linNode" presStyleCnt="0"/>
      <dgm:spPr/>
    </dgm:pt>
    <dgm:pt modelId="{94CB5882-E74A-F043-9655-10AA2FE36D51}" type="pres">
      <dgm:prSet presAssocID="{65324F6A-3F29-404E-9F62-4312A57B77D3}" presName="parentText" presStyleLbl="node1" presStyleIdx="0" presStyleCnt="2" custScaleX="70162">
        <dgm:presLayoutVars>
          <dgm:chMax val="1"/>
          <dgm:bulletEnabled val="1"/>
        </dgm:presLayoutVars>
      </dgm:prSet>
      <dgm:spPr/>
    </dgm:pt>
    <dgm:pt modelId="{ABD5E17A-D572-A24E-8ECF-BFCB2D311C6E}" type="pres">
      <dgm:prSet presAssocID="{65324F6A-3F29-404E-9F62-4312A57B77D3}" presName="descendantText" presStyleLbl="alignAccFollowNode1" presStyleIdx="0" presStyleCnt="2" custScaleX="106793">
        <dgm:presLayoutVars>
          <dgm:bulletEnabled val="1"/>
        </dgm:presLayoutVars>
      </dgm:prSet>
      <dgm:spPr/>
    </dgm:pt>
    <dgm:pt modelId="{E50C456B-70E0-C840-A429-EF6F3D61F5D7}" type="pres">
      <dgm:prSet presAssocID="{FD8119A7-CFC5-774E-9826-8C692711A636}" presName="sp" presStyleCnt="0"/>
      <dgm:spPr/>
    </dgm:pt>
    <dgm:pt modelId="{E9F48558-4BBC-1C49-8BB6-9259AF26B725}" type="pres">
      <dgm:prSet presAssocID="{87BB73CC-CF60-1743-BC0B-B2EEA366C252}" presName="linNode" presStyleCnt="0"/>
      <dgm:spPr/>
    </dgm:pt>
    <dgm:pt modelId="{E7686858-E48E-9E49-94EA-43DCF5A02F90}" type="pres">
      <dgm:prSet presAssocID="{87BB73CC-CF60-1743-BC0B-B2EEA366C252}" presName="parentText" presStyleLbl="node1" presStyleIdx="1" presStyleCnt="2" custScaleX="71341">
        <dgm:presLayoutVars>
          <dgm:chMax val="1"/>
          <dgm:bulletEnabled val="1"/>
        </dgm:presLayoutVars>
      </dgm:prSet>
      <dgm:spPr/>
    </dgm:pt>
    <dgm:pt modelId="{9E1207D2-7786-3142-B6A0-B04674C701EA}" type="pres">
      <dgm:prSet presAssocID="{87BB73CC-CF60-1743-BC0B-B2EEA366C252}" presName="descendantText" presStyleLbl="alignAccFollowNode1" presStyleIdx="1" presStyleCnt="2" custScaleX="106497">
        <dgm:presLayoutVars>
          <dgm:bulletEnabled val="1"/>
        </dgm:presLayoutVars>
      </dgm:prSet>
      <dgm:spPr/>
    </dgm:pt>
  </dgm:ptLst>
  <dgm:cxnLst>
    <dgm:cxn modelId="{C6D7F206-816F-DF44-B298-CCE4295330C4}" type="presOf" srcId="{65324F6A-3F29-404E-9F62-4312A57B77D3}" destId="{94CB5882-E74A-F043-9655-10AA2FE36D51}" srcOrd="0" destOrd="0" presId="urn:microsoft.com/office/officeart/2005/8/layout/vList5"/>
    <dgm:cxn modelId="{F3154623-024E-164C-95DC-638B0EE5CD69}" srcId="{87BB73CC-CF60-1743-BC0B-B2EEA366C252}" destId="{7E526743-7E1E-AC48-9F2A-E50CDDCBB92C}" srcOrd="0" destOrd="0" parTransId="{6E98170B-627C-FA41-A30D-81A735E09650}" sibTransId="{8DEFEFC0-2BA1-9F4A-8A02-1F8DD2A56AC1}"/>
    <dgm:cxn modelId="{6F4FF63C-A0C7-9B4B-8D5A-A17F9F7C6AE0}" type="presOf" srcId="{F10104C3-80B6-BA4B-B086-F748C4468F14}" destId="{ABD5E17A-D572-A24E-8ECF-BFCB2D311C6E}" srcOrd="0" destOrd="1" presId="urn:microsoft.com/office/officeart/2005/8/layout/vList5"/>
    <dgm:cxn modelId="{DA7DB84A-FDB2-BA44-8E9E-9ACC587121C0}" srcId="{EC043F06-6885-6A45-9EBB-E3F03EF5CC65}" destId="{65324F6A-3F29-404E-9F62-4312A57B77D3}" srcOrd="0" destOrd="0" parTransId="{9C56AAE1-7B14-4B4D-B7C5-2AB3942670F5}" sibTransId="{FD8119A7-CFC5-774E-9826-8C692711A636}"/>
    <dgm:cxn modelId="{78F44E64-B20D-E54E-B0E3-89FD1B641AAE}" type="presOf" srcId="{EC043F06-6885-6A45-9EBB-E3F03EF5CC65}" destId="{F63B111B-1727-A646-8679-18C54F2AB835}" srcOrd="0" destOrd="0" presId="urn:microsoft.com/office/officeart/2005/8/layout/vList5"/>
    <dgm:cxn modelId="{743F4AA2-E611-E64F-9FA4-418851573CB0}" srcId="{65324F6A-3F29-404E-9F62-4312A57B77D3}" destId="{F10104C3-80B6-BA4B-B086-F748C4468F14}" srcOrd="1" destOrd="0" parTransId="{CA698B5E-37B0-DE4E-814E-5D1132963603}" sibTransId="{228882DB-B5D6-E04A-9746-2BFEF87E683E}"/>
    <dgm:cxn modelId="{10C21DA5-81A5-3D44-8E1E-1A72BCC1BAB0}" type="presOf" srcId="{710A0E3E-B4DF-3243-BD6A-8E022510F526}" destId="{9E1207D2-7786-3142-B6A0-B04674C701EA}" srcOrd="0" destOrd="1" presId="urn:microsoft.com/office/officeart/2005/8/layout/vList5"/>
    <dgm:cxn modelId="{DDEFAEC1-2BFB-7A40-8E40-A7AC304C5C01}" type="presOf" srcId="{7E526743-7E1E-AC48-9F2A-E50CDDCBB92C}" destId="{9E1207D2-7786-3142-B6A0-B04674C701EA}" srcOrd="0" destOrd="0" presId="urn:microsoft.com/office/officeart/2005/8/layout/vList5"/>
    <dgm:cxn modelId="{7CE5C1D6-11FB-0946-8AC6-FE7B9D481941}" type="presOf" srcId="{87BB73CC-CF60-1743-BC0B-B2EEA366C252}" destId="{E7686858-E48E-9E49-94EA-43DCF5A02F90}" srcOrd="0" destOrd="0" presId="urn:microsoft.com/office/officeart/2005/8/layout/vList5"/>
    <dgm:cxn modelId="{72B533DD-9493-DE4E-BD9C-D3D7E95E0364}" srcId="{65324F6A-3F29-404E-9F62-4312A57B77D3}" destId="{E37A5C69-C71E-734C-BE82-AAD2868D040F}" srcOrd="0" destOrd="0" parTransId="{88B300A9-1478-D244-8A8D-B77CD4E9309D}" sibTransId="{084594E9-F712-6444-B810-3EE09F61E970}"/>
    <dgm:cxn modelId="{63C154ED-3615-8A4B-949F-0DA04EBD30C2}" srcId="{87BB73CC-CF60-1743-BC0B-B2EEA366C252}" destId="{710A0E3E-B4DF-3243-BD6A-8E022510F526}" srcOrd="1" destOrd="0" parTransId="{06F60AA6-213F-5742-BE46-344C83AB8648}" sibTransId="{067A9B3D-4110-FA45-8943-621B68A5EC47}"/>
    <dgm:cxn modelId="{7CD055ED-9C78-BB48-9592-85655CFC8F48}" srcId="{EC043F06-6885-6A45-9EBB-E3F03EF5CC65}" destId="{87BB73CC-CF60-1743-BC0B-B2EEA366C252}" srcOrd="1" destOrd="0" parTransId="{19D54A1C-024F-F642-92DA-910CF8A92E3D}" sibTransId="{4790BEFD-BF44-F64F-8046-49D355B8A29B}"/>
    <dgm:cxn modelId="{F74E55F4-D38B-284A-A59B-066AD44A1E2D}" type="presOf" srcId="{E37A5C69-C71E-734C-BE82-AAD2868D040F}" destId="{ABD5E17A-D572-A24E-8ECF-BFCB2D311C6E}" srcOrd="0" destOrd="0" presId="urn:microsoft.com/office/officeart/2005/8/layout/vList5"/>
    <dgm:cxn modelId="{CDDE70BA-22A7-3F4F-8A35-F5ECD618EA9F}" type="presParOf" srcId="{F63B111B-1727-A646-8679-18C54F2AB835}" destId="{746A30DF-C84A-0A49-B7F7-243855104A04}" srcOrd="0" destOrd="0" presId="urn:microsoft.com/office/officeart/2005/8/layout/vList5"/>
    <dgm:cxn modelId="{BA59AD7C-E21A-E941-BBE2-DA61CD19C678}" type="presParOf" srcId="{746A30DF-C84A-0A49-B7F7-243855104A04}" destId="{94CB5882-E74A-F043-9655-10AA2FE36D51}" srcOrd="0" destOrd="0" presId="urn:microsoft.com/office/officeart/2005/8/layout/vList5"/>
    <dgm:cxn modelId="{A56CEE47-BBDA-1146-AE0D-96C248F98EC4}" type="presParOf" srcId="{746A30DF-C84A-0A49-B7F7-243855104A04}" destId="{ABD5E17A-D572-A24E-8ECF-BFCB2D311C6E}" srcOrd="1" destOrd="0" presId="urn:microsoft.com/office/officeart/2005/8/layout/vList5"/>
    <dgm:cxn modelId="{21834810-706A-894D-B1A2-7436013B38C9}" type="presParOf" srcId="{F63B111B-1727-A646-8679-18C54F2AB835}" destId="{E50C456B-70E0-C840-A429-EF6F3D61F5D7}" srcOrd="1" destOrd="0" presId="urn:microsoft.com/office/officeart/2005/8/layout/vList5"/>
    <dgm:cxn modelId="{94E57348-280E-7846-BC4B-12E8A8062065}" type="presParOf" srcId="{F63B111B-1727-A646-8679-18C54F2AB835}" destId="{E9F48558-4BBC-1C49-8BB6-9259AF26B725}" srcOrd="2" destOrd="0" presId="urn:microsoft.com/office/officeart/2005/8/layout/vList5"/>
    <dgm:cxn modelId="{6DE37B2C-34A1-CE40-A4A8-91DB2260204D}" type="presParOf" srcId="{E9F48558-4BBC-1C49-8BB6-9259AF26B725}" destId="{E7686858-E48E-9E49-94EA-43DCF5A02F90}" srcOrd="0" destOrd="0" presId="urn:microsoft.com/office/officeart/2005/8/layout/vList5"/>
    <dgm:cxn modelId="{A294AAB3-D724-A64B-8073-3CFDB95721A9}" type="presParOf" srcId="{E9F48558-4BBC-1C49-8BB6-9259AF26B725}" destId="{9E1207D2-7786-3142-B6A0-B04674C701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C351C-5CBB-4497-9826-977F42BBC5D7}">
      <dsp:nvSpPr>
        <dsp:cNvPr id="0" name=""/>
        <dsp:cNvSpPr/>
      </dsp:nvSpPr>
      <dsp:spPr>
        <a:xfrm>
          <a:off x="0" y="806521"/>
          <a:ext cx="4124759" cy="1349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356F7-7846-4F52-BD5F-2F57A384B503}">
      <dsp:nvSpPr>
        <dsp:cNvPr id="0" name=""/>
        <dsp:cNvSpPr/>
      </dsp:nvSpPr>
      <dsp:spPr>
        <a:xfrm>
          <a:off x="352367" y="1043286"/>
          <a:ext cx="742127" cy="742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5DD76-615F-49D9-AD78-AB7295324F21}">
      <dsp:nvSpPr>
        <dsp:cNvPr id="0" name=""/>
        <dsp:cNvSpPr/>
      </dsp:nvSpPr>
      <dsp:spPr>
        <a:xfrm>
          <a:off x="1388011" y="739689"/>
          <a:ext cx="2792550" cy="134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03" tIns="142803" rIns="142803" bIns="1428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 of sales units in 2021 = 0</a:t>
          </a:r>
        </a:p>
      </dsp:txBody>
      <dsp:txXfrm>
        <a:off x="1388011" y="739689"/>
        <a:ext cx="2792550" cy="1349322"/>
      </dsp:txXfrm>
    </dsp:sp>
    <dsp:sp modelId="{BB65EBD3-1BCD-49BC-B3EF-917067AF0F54}">
      <dsp:nvSpPr>
        <dsp:cNvPr id="0" name=""/>
        <dsp:cNvSpPr/>
      </dsp:nvSpPr>
      <dsp:spPr>
        <a:xfrm>
          <a:off x="0" y="2408774"/>
          <a:ext cx="4124759" cy="1349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99D2D-891B-487B-A5A5-D2ABF1D9E440}">
      <dsp:nvSpPr>
        <dsp:cNvPr id="0" name=""/>
        <dsp:cNvSpPr/>
      </dsp:nvSpPr>
      <dsp:spPr>
        <a:xfrm>
          <a:off x="352367" y="2729940"/>
          <a:ext cx="742127" cy="742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F9EAC-555E-4A77-9B3A-F13254F4FFEC}">
      <dsp:nvSpPr>
        <dsp:cNvPr id="0" name=""/>
        <dsp:cNvSpPr/>
      </dsp:nvSpPr>
      <dsp:spPr>
        <a:xfrm>
          <a:off x="1409478" y="2426342"/>
          <a:ext cx="2749616" cy="134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03" tIns="142803" rIns="142803" bIns="1428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 of sales units in 2022 &gt; 0</a:t>
          </a:r>
        </a:p>
      </dsp:txBody>
      <dsp:txXfrm>
        <a:off x="1409478" y="2426342"/>
        <a:ext cx="2749616" cy="1349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5E17A-D572-A24E-8ECF-BFCB2D311C6E}">
      <dsp:nvSpPr>
        <dsp:cNvPr id="0" name=""/>
        <dsp:cNvSpPr/>
      </dsp:nvSpPr>
      <dsp:spPr>
        <a:xfrm rot="5400000">
          <a:off x="5697431" y="-2498465"/>
          <a:ext cx="1752089" cy="71871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Largest increase ($): </a:t>
          </a:r>
          <a:r>
            <a:rPr lang="en-US" sz="1800" b="1" kern="1200" dirty="0"/>
            <a:t>DISNEY STORE MINI BRANDS -CAPSULE-SERIES 1 </a:t>
          </a:r>
          <a:r>
            <a:rPr lang="en-US" sz="2000" kern="1200" dirty="0">
              <a:solidFill>
                <a:schemeClr val="accent1"/>
              </a:solidFill>
            </a:rPr>
            <a:t>(+ $38,097,268)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Largest decrease ($): </a:t>
          </a:r>
          <a:r>
            <a:rPr lang="en-US" sz="1800" b="1" kern="1200" dirty="0"/>
            <a:t>TOY MINI BRANDS -CAPSULE-SERIES 1</a:t>
          </a:r>
          <a:r>
            <a:rPr lang="en-US" sz="2000" b="1" kern="1200" dirty="0"/>
            <a:t> </a:t>
          </a:r>
          <a:r>
            <a:rPr lang="en-US" sz="2000" kern="1200" dirty="0">
              <a:solidFill>
                <a:srgbClr val="FF0000"/>
              </a:solidFill>
            </a:rPr>
            <a:t>(- $43,227,439)</a:t>
          </a:r>
        </a:p>
      </dsp:txBody>
      <dsp:txXfrm rot="-5400000">
        <a:off x="2979900" y="304596"/>
        <a:ext cx="7101621" cy="1581029"/>
      </dsp:txXfrm>
    </dsp:sp>
    <dsp:sp modelId="{94CB5882-E74A-F043-9655-10AA2FE36D51}">
      <dsp:nvSpPr>
        <dsp:cNvPr id="0" name=""/>
        <dsp:cNvSpPr/>
      </dsp:nvSpPr>
      <dsp:spPr>
        <a:xfrm>
          <a:off x="323836" y="54"/>
          <a:ext cx="2656063" cy="21901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Dollar Change: </a:t>
          </a:r>
          <a:endParaRPr lang="en-US" sz="2800" kern="1200" dirty="0"/>
        </a:p>
      </dsp:txBody>
      <dsp:txXfrm>
        <a:off x="430748" y="106966"/>
        <a:ext cx="2442239" cy="1976287"/>
      </dsp:txXfrm>
    </dsp:sp>
    <dsp:sp modelId="{9E1207D2-7786-3142-B6A0-B04674C701EA}">
      <dsp:nvSpPr>
        <dsp:cNvPr id="0" name=""/>
        <dsp:cNvSpPr/>
      </dsp:nvSpPr>
      <dsp:spPr>
        <a:xfrm rot="5400000">
          <a:off x="5732103" y="-188887"/>
          <a:ext cx="1752089" cy="71672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Largest increase (%): </a:t>
          </a:r>
          <a:r>
            <a:rPr lang="en-US" sz="1800" b="1" kern="1200" dirty="0"/>
            <a:t>PLUSHY PETS -CAPSULE-SERIES 1 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Largest decrease (%): </a:t>
          </a:r>
          <a:r>
            <a:rPr lang="en-US" sz="1800" b="1" kern="1200" dirty="0"/>
            <a:t>UNICORN SQUAD -CAPSULE-SERIES 2</a:t>
          </a:r>
          <a:endParaRPr lang="en-US" sz="2000" b="1" kern="1200" dirty="0"/>
        </a:p>
      </dsp:txBody>
      <dsp:txXfrm rot="-5400000">
        <a:off x="3024532" y="2604214"/>
        <a:ext cx="7081701" cy="1581029"/>
      </dsp:txXfrm>
    </dsp:sp>
    <dsp:sp modelId="{E7686858-E48E-9E49-94EA-43DCF5A02F90}">
      <dsp:nvSpPr>
        <dsp:cNvPr id="0" name=""/>
        <dsp:cNvSpPr/>
      </dsp:nvSpPr>
      <dsp:spPr>
        <a:xfrm>
          <a:off x="323836" y="2299672"/>
          <a:ext cx="2700696" cy="21901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Percentage Change:</a:t>
          </a:r>
          <a:endParaRPr lang="en-US" sz="2800" kern="1200" dirty="0"/>
        </a:p>
      </dsp:txBody>
      <dsp:txXfrm>
        <a:off x="430748" y="2406584"/>
        <a:ext cx="2486872" cy="197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BA6D-1A77-9648-918B-C3C776B32F0C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78303-9500-F24F-8B60-B06BC520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Sales Growth</a:t>
            </a:r>
            <a:r>
              <a:rPr lang="en-US" dirty="0"/>
              <a:t>: Brand A achieved an impressive 11.96% growth in sales from 2021 to 2022.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Current Status</a:t>
            </a:r>
            <a:r>
              <a:rPr lang="en-US" dirty="0"/>
              <a:t>: The brand is demonstrating strong growth, reflecting successful strategies and market expansion.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1" dirty="0"/>
              <a:t>Mature Aspect</a:t>
            </a:r>
            <a:r>
              <a:rPr lang="en-US" dirty="0"/>
              <a:t>: If Brand A is established and has shown periods of stability, this growth indicates that it is currently experiencing a favorable phase of expansion or revitalization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Growing Brand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Positive YoY% Growth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Generally, a brand is considered to be growing if it has a positive YoY% growth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Thresholds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</a:rPr>
              <a:t>Threshold:</a:t>
            </a:r>
          </a:p>
          <a:p>
            <a:pPr>
              <a:lnSpc>
                <a:spcPct val="150000"/>
              </a:lnSpc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High Growth (10% or more)</a:t>
            </a:r>
            <a:endParaRPr lang="en-US" sz="3200" b="1" i="0" u="none" strike="noStrike" cap="all" dirty="0">
              <a:solidFill>
                <a:srgbClr val="000000"/>
              </a:solidFill>
              <a:effectLst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Moderate Growth (5% to 10%)</a:t>
            </a:r>
            <a:endParaRPr lang="en-US" sz="3200" b="1" cap="all" dirty="0">
              <a:solidFill>
                <a:srgbClr val="000000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Low Growth (1% to 5%)</a:t>
            </a:r>
            <a:endParaRPr lang="en-US" sz="3200" b="1" cap="all" dirty="0">
              <a:ea typeface="+mn-ea"/>
              <a:cs typeface="+mn-cs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2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  // Sum of sales units in 2021 should be 0</a:t>
            </a:r>
          </a:p>
          <a:p>
            <a:r>
              <a:rPr lang="en-US" dirty="0"/>
              <a:t>  SUM(IF YEAR([Sales date]) = 2021 THEN [Sales units] ELSE 0 END) = 0 AND</a:t>
            </a:r>
          </a:p>
          <a:p>
            <a:endParaRPr lang="en-US" dirty="0"/>
          </a:p>
          <a:p>
            <a:r>
              <a:rPr lang="en-US" dirty="0"/>
              <a:t>  // Sum of sales units in 2022 should be greater than 0</a:t>
            </a:r>
          </a:p>
          <a:p>
            <a:r>
              <a:rPr lang="en-US" dirty="0"/>
              <a:t>  SUM(IF YEAR([Sales date]) = 2022 THEN [Sales units] ELSE 0 END) &gt; 0</a:t>
            </a:r>
          </a:p>
          <a:p>
            <a:endParaRPr lang="en-US" dirty="0"/>
          </a:p>
          <a:p>
            <a:r>
              <a:rPr lang="en-US" dirty="0"/>
              <a:t>THEN 'Launched in 2022'</a:t>
            </a:r>
          </a:p>
          <a:p>
            <a:r>
              <a:rPr lang="en-US" dirty="0"/>
              <a:t>ELSE 'Not Launched in 2022'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Which product/series saw the largest increase and decline Year over year and why? (dollar increase)</a:t>
            </a:r>
          </a:p>
          <a:p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([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Current_Period_Sales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] - 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Previous_Period_Sales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]) / 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Previous_Period_Sales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What were the ending inventory dollars (at retail) in 2022 across the brand? Which product contributed the most? What does it mean for  ZURU and retailers?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i="0" u="none" strike="noStrike" dirty="0">
                <a:effectLst/>
              </a:rPr>
              <a:t>Top-Contributing Product</a:t>
            </a:r>
            <a:r>
              <a:rPr lang="en-US" sz="1600" b="0" i="0" u="none" strike="noStrike" dirty="0">
                <a:effectLst/>
              </a:rPr>
              <a:t>: </a:t>
            </a:r>
            <a:r>
              <a:rPr lang="en-US" sz="1600" b="1" i="0" u="none" strike="noStrike" dirty="0">
                <a:solidFill>
                  <a:schemeClr val="accent2"/>
                </a:solidFill>
                <a:effectLst/>
              </a:rPr>
              <a:t>W ($20M)</a:t>
            </a:r>
            <a:r>
              <a:rPr lang="en-US" sz="1600" b="0" i="0" u="none" strike="noStrike" dirty="0">
                <a:solidFill>
                  <a:schemeClr val="accent2"/>
                </a:solidFill>
                <a:effectLst/>
              </a:rPr>
              <a:t> </a:t>
            </a:r>
            <a:r>
              <a:rPr lang="en-US" sz="1600" b="0" i="0" u="none" strike="noStrike" dirty="0">
                <a:effectLst/>
              </a:rPr>
              <a:t>had the highest </a:t>
            </a:r>
          </a:p>
          <a:p>
            <a:pPr marL="0" indent="0">
              <a:buNone/>
            </a:pPr>
            <a:r>
              <a:rPr lang="en-US" sz="1600" b="0" i="0" u="none" strike="noStrike" dirty="0">
                <a:effectLst/>
              </a:rPr>
              <a:t>ending inventory dollars at retail in 2022.</a:t>
            </a: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	Inventory Dollar (Value) = STORE_OH * (</a:t>
            </a:r>
            <a:r>
              <a:rPr lang="en-US" sz="1400" b="0" i="0" u="none" strike="noStrike" dirty="0" err="1">
                <a:effectLst/>
              </a:rPr>
              <a:t>Sales_Dollars</a:t>
            </a:r>
            <a:r>
              <a:rPr lang="en-US" sz="1400" b="0" i="0" u="none" strike="noStrike" dirty="0">
                <a:effectLst/>
              </a:rPr>
              <a:t> / </a:t>
            </a:r>
            <a:r>
              <a:rPr lang="en-US" sz="1400" b="0" i="0" u="none" strike="noStrike" dirty="0" err="1">
                <a:effectLst/>
              </a:rPr>
              <a:t>Sales_units</a:t>
            </a:r>
            <a:r>
              <a:rPr lang="en-US" sz="1400" b="0" i="0" u="none" strike="noStrike" dirty="0">
                <a:effectLst/>
              </a:rPr>
              <a:t>)</a:t>
            </a:r>
          </a:p>
          <a:p>
            <a:pPr marL="0" indent="0">
              <a:buNone/>
            </a:pPr>
            <a:endParaRPr lang="en-US" sz="1200" b="0" i="0" u="none" strike="noStrike" dirty="0">
              <a:effectLst/>
            </a:endParaRPr>
          </a:p>
          <a:p>
            <a:pPr marL="0" indent="0"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For ZURU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Overproduction / Low Sales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Potential misalignment between production and market demand.</a:t>
            </a:r>
          </a:p>
          <a:p>
            <a:pPr lvl="2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Action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Reassess production levels, marketing strategies, and sales forecasts.</a:t>
            </a:r>
          </a:p>
          <a:p>
            <a:pPr lvl="1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Review Sales and Promotions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Align production and marketing strategies with demand.</a:t>
            </a:r>
          </a:p>
          <a:p>
            <a:pPr lvl="1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Investigate Supply Chain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Ensure timely deliveries to match peak sales periods.</a:t>
            </a:r>
          </a:p>
          <a:p>
            <a:pPr marL="0" indent="0"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For Retailers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Excess Inventory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May require markdowns or promotions, impacting profit margins.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Action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Consider inventory management strategies to optimize shelf space and clear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Optimize Promotions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Reassess timing and effectiveness of promotions to avoid excess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Manage Inventory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Consider adjusting pricing or running promotions to clear surplus inventory.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 Which retailer is more efficient at managing inventory?</a:t>
            </a:r>
          </a:p>
          <a:p>
            <a:endParaRPr lang="en-US" dirty="0"/>
          </a:p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 efficient at managing inventory, we can calculate and compare metrics like:</a:t>
            </a:r>
          </a:p>
          <a:p>
            <a:pPr algn="l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Inventory Turnover Ratio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This measures how often inventory is sold and replaced over a period.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higher ratio indicates more efficient inventory management, as it means the retailer is selling and replacing inventory more frequently.</a:t>
            </a:r>
          </a:p>
          <a:p>
            <a:pPr algn="l" fontAlgn="b"/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Inventory Turnover Ratio=Sales Units/Average Inventory on Hand =Average Inventory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HandSales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Units​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 Days Sales of Inventory (DSI)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This measures how many days it takes for inventory to be sold. 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lower DSI indicates more efficient inventory management, as it means the retailer takes fewer days to sell their inventory.</a:t>
            </a:r>
          </a:p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DSI=Average Inventory on Hand/Sales Units per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dayDSI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Is there a product group we should discontinue? Why?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78303-9500-F24F-8B60-B06BC5203A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7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2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8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2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5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8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07B8C247-EC5A-8F42-719A-9759036D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04816-FDCE-B49F-3549-833F4957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971" y="1554046"/>
            <a:ext cx="7160357" cy="4164820"/>
          </a:xfrm>
        </p:spPr>
        <p:txBody>
          <a:bodyPr anchor="t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 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Business Operations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25037-2BF3-E98E-7647-04731843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Winnie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2EF6E-F4B6-F0F5-84C7-CCD88A60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336390"/>
            <a:ext cx="6726577" cy="1182927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000" b="1" cap="all" dirty="0">
                <a:latin typeface="+mn-lt"/>
                <a:ea typeface="+mn-ea"/>
                <a:cs typeface="+mn-cs"/>
              </a:rPr>
            </a:br>
            <a:endParaRPr lang="en-US" sz="20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EF718DD-19C6-FFE0-56A1-A82295D756A8}"/>
              </a:ext>
            </a:extLst>
          </p:cNvPr>
          <p:cNvSpPr txBox="1">
            <a:spLocks/>
          </p:cNvSpPr>
          <p:nvPr/>
        </p:nvSpPr>
        <p:spPr>
          <a:xfrm>
            <a:off x="803776" y="2829330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800" b="1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0676257F-4220-6A27-9393-A468F2B2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79" y="3429000"/>
            <a:ext cx="2607284" cy="3049455"/>
          </a:xfrm>
          <a:prstGeom prst="rect">
            <a:avLst/>
          </a:prstGeom>
        </p:spPr>
      </p:pic>
      <p:sp>
        <p:nvSpPr>
          <p:cNvPr id="1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1042" y="17552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9792" y="227721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B7A3FB-CD97-003C-E177-397DB3326AF8}"/>
              </a:ext>
            </a:extLst>
          </p:cNvPr>
          <p:cNvSpPr txBox="1">
            <a:spLocks/>
          </p:cNvSpPr>
          <p:nvPr/>
        </p:nvSpPr>
        <p:spPr>
          <a:xfrm>
            <a:off x="682406" y="1206366"/>
            <a:ext cx="6969314" cy="2636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cap="all" dirty="0">
                <a:latin typeface="+mn-lt"/>
                <a:ea typeface="+mn-ea"/>
                <a:cs typeface="+mn-cs"/>
              </a:rPr>
              <a:t>Brand A is a growing &amp; Mature Brand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High Sales Growth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1800" b="1" i="0" u="none" strike="noStrike" dirty="0">
                <a:solidFill>
                  <a:schemeClr val="accent1"/>
                </a:solidFill>
                <a:effectLst/>
              </a:rPr>
              <a:t>11.96%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tota</a:t>
            </a:r>
            <a:r>
              <a:rPr lang="en-US" sz="1800" dirty="0">
                <a:solidFill>
                  <a:srgbClr val="000000"/>
                </a:solidFill>
              </a:rPr>
              <a:t>l sales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increase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2021 vs 2022: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$201.68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Million vs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$225.8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Million total sales</a:t>
            </a:r>
          </a:p>
          <a:p>
            <a:pPr>
              <a:lnSpc>
                <a:spcPct val="150000"/>
              </a:lnSpc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-webkit-standard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168B-078F-0E8B-6D52-E8E44A3C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493" y="3314213"/>
            <a:ext cx="5422260" cy="32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4434E-1A94-F59E-C154-0BADD6D4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Out of Stock / overstock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8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64D23980-CA1B-B477-7430-700DAABC8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1096" y="1787030"/>
            <a:ext cx="5924413" cy="4073663"/>
          </a:xfrm>
        </p:spPr>
      </p:pic>
    </p:spTree>
    <p:extLst>
      <p:ext uri="{BB962C8B-B14F-4D97-AF65-F5344CB8AC3E}">
        <p14:creationId xmlns:p14="http://schemas.microsoft.com/office/powerpoint/2010/main" val="6246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E158B-86F8-F5AC-E6E2-53C43B0B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01" y="1852714"/>
            <a:ext cx="4412419" cy="36262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distinct products does Brand A have?</a:t>
            </a: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products by selling price point (average retail </a:t>
            </a: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 unit)</a:t>
            </a: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 descr="A screenshot of a computer&#10;&#10;Description automatically generated">
            <a:extLst>
              <a:ext uri="{FF2B5EF4-FFF2-40B4-BE49-F238E27FC236}">
                <a16:creationId xmlns:a16="http://schemas.microsoft.com/office/drawing/2014/main" id="{6C074BF5-2FB5-9880-88C9-28667391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284216"/>
            <a:ext cx="5569864" cy="2436814"/>
          </a:xfrm>
          <a:prstGeom prst="rect">
            <a:avLst/>
          </a:prstGeom>
        </p:spPr>
      </p:pic>
      <p:sp>
        <p:nvSpPr>
          <p:cNvPr id="5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419ADDC-B0FF-6697-0C96-CF11648DBFEB}"/>
              </a:ext>
            </a:extLst>
          </p:cNvPr>
          <p:cNvSpPr txBox="1">
            <a:spLocks/>
          </p:cNvSpPr>
          <p:nvPr/>
        </p:nvSpPr>
        <p:spPr>
          <a:xfrm>
            <a:off x="6165293" y="1978571"/>
            <a:ext cx="5416259" cy="2611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121 distinct products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92 distinct products with sales</a:t>
            </a:r>
          </a:p>
        </p:txBody>
      </p:sp>
    </p:spTree>
    <p:extLst>
      <p:ext uri="{BB962C8B-B14F-4D97-AF65-F5344CB8AC3E}">
        <p14:creationId xmlns:p14="http://schemas.microsoft.com/office/powerpoint/2010/main" val="324207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7282B-FD75-AC50-57E5-2500502E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19" y="1346590"/>
            <a:ext cx="6958700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3 Retailers in Both 2021 &amp; 2022</a:t>
            </a:r>
            <a:b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T, W, a</a:t>
            </a:r>
            <a:b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FF7A258-DB63-B074-56C3-371502A6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188"/>
          <a:stretch/>
        </p:blipFill>
        <p:spPr>
          <a:xfrm>
            <a:off x="929772" y="4077393"/>
            <a:ext cx="10706376" cy="222530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3DECB1-DF50-671B-9A99-D7D611C6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39" y="1981551"/>
            <a:ext cx="2923642" cy="11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28328-642A-D49D-946E-B399A814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03" y="460227"/>
            <a:ext cx="9342287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 Selling Product</a:t>
            </a:r>
          </a:p>
        </p:txBody>
      </p:sp>
      <p:sp>
        <p:nvSpPr>
          <p:cNvPr id="5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3BDBF-3C97-8DF4-C185-436CE92A823D}"/>
              </a:ext>
            </a:extLst>
          </p:cNvPr>
          <p:cNvSpPr txBox="1"/>
          <p:nvPr/>
        </p:nvSpPr>
        <p:spPr>
          <a:xfrm>
            <a:off x="481392" y="1627005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DE7AC-4E6B-A5AA-D968-867BD58CD610}"/>
              </a:ext>
            </a:extLst>
          </p:cNvPr>
          <p:cNvSpPr txBox="1"/>
          <p:nvPr/>
        </p:nvSpPr>
        <p:spPr>
          <a:xfrm>
            <a:off x="6219446" y="1627005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2022</a:t>
            </a: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2E4257C1-1DE0-1C34-3756-FE363BB9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" y="2507195"/>
            <a:ext cx="5080000" cy="29083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400DDE7-531C-9BC7-114E-0D072BCF1C98}"/>
              </a:ext>
            </a:extLst>
          </p:cNvPr>
          <p:cNvSpPr txBox="1">
            <a:spLocks/>
          </p:cNvSpPr>
          <p:nvPr/>
        </p:nvSpPr>
        <p:spPr>
          <a:xfrm>
            <a:off x="6030473" y="5687454"/>
            <a:ext cx="4894514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 MINI BRANDS -CAPSULE-SERIES 3 remained top 5 in both years</a:t>
            </a:r>
          </a:p>
        </p:txBody>
      </p:sp>
      <p:pic>
        <p:nvPicPr>
          <p:cNvPr id="4" name="Picture 3" descr="A screenshot of a white and blue chart&#10;&#10;Description automatically generated">
            <a:extLst>
              <a:ext uri="{FF2B5EF4-FFF2-40B4-BE49-F238E27FC236}">
                <a16:creationId xmlns:a16="http://schemas.microsoft.com/office/drawing/2014/main" id="{CEAC1598-F602-66F8-694F-BC4C762E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20"/>
          <a:stretch/>
        </p:blipFill>
        <p:spPr>
          <a:xfrm>
            <a:off x="5914427" y="2521368"/>
            <a:ext cx="5092700" cy="28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D79D3-502A-98BB-1521-A3DB54BC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8643"/>
            <a:ext cx="6390840" cy="2225532"/>
          </a:xfrm>
        </p:spPr>
        <p:txBody>
          <a:bodyPr anchor="t">
            <a:normAutofit/>
          </a:bodyPr>
          <a:lstStyle/>
          <a:p>
            <a:r>
              <a:rPr lang="en-US" sz="4400" b="1" dirty="0"/>
              <a:t>Products launched </a:t>
            </a:r>
            <a:br>
              <a:rPr lang="en-US" sz="4400" b="1" dirty="0"/>
            </a:br>
            <a:r>
              <a:rPr lang="en-US" sz="4400" b="1" dirty="0"/>
              <a:t>in 2022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057A30C-D999-47A5-E1DA-6804779D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382738"/>
              </p:ext>
            </p:extLst>
          </p:nvPr>
        </p:nvGraphicFramePr>
        <p:xfrm>
          <a:off x="7490482" y="1867414"/>
          <a:ext cx="4124759" cy="451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graph of a number of capsules&#10;&#10;Description automatically generated">
            <a:extLst>
              <a:ext uri="{FF2B5EF4-FFF2-40B4-BE49-F238E27FC236}">
                <a16:creationId xmlns:a16="http://schemas.microsoft.com/office/drawing/2014/main" id="{066C6A16-2BBF-4AFF-10D9-5FF7D010FE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283" y="2437402"/>
            <a:ext cx="6290098" cy="36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4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FC0E-D23A-D5BE-62B9-27E7E01F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829" y="4060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Largest increase and decline </a:t>
            </a:r>
            <a:br>
              <a:rPr lang="en-US" sz="3600" b="1" dirty="0"/>
            </a:br>
            <a:r>
              <a:rPr lang="en-US" sz="3600" b="1" dirty="0"/>
              <a:t>year over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C1A3CA-7699-14FE-3F67-CF2446995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38503"/>
              </p:ext>
            </p:extLst>
          </p:nvPr>
        </p:nvGraphicFramePr>
        <p:xfrm>
          <a:off x="838200" y="1962149"/>
          <a:ext cx="10515600" cy="448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0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B93FC-2C14-8E4E-35DE-2BDD2711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44" y="365989"/>
            <a:ext cx="8866804" cy="1182927"/>
          </a:xfrm>
        </p:spPr>
        <p:txBody>
          <a:bodyPr anchor="b">
            <a:no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Ending Inventory Analysis for 2022: </a:t>
            </a:r>
            <a:endParaRPr lang="en-US" sz="66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DE97-A258-4A18-21BE-0F6E26DA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44" y="2059257"/>
            <a:ext cx="7099947" cy="334445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b="1" i="0" u="none" strike="noStrike" dirty="0">
                <a:effectLst/>
              </a:rPr>
              <a:t>Top-Contributing Product</a:t>
            </a:r>
            <a:r>
              <a:rPr lang="en-US" sz="1800" b="0" i="0" u="none" strike="noStrike" dirty="0">
                <a:effectLst/>
              </a:rPr>
              <a:t>: </a:t>
            </a:r>
            <a:r>
              <a:rPr lang="en-US" sz="1800" b="1" i="0" u="none" strike="noStrike" dirty="0">
                <a:solidFill>
                  <a:schemeClr val="accent2"/>
                </a:solidFill>
                <a:effectLst/>
              </a:rPr>
              <a:t>W ($20M)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</a:rPr>
              <a:t> </a:t>
            </a:r>
            <a:r>
              <a:rPr lang="en-US" sz="1800" b="0" i="0" u="none" strike="noStrike" dirty="0">
                <a:effectLst/>
              </a:rPr>
              <a:t>had the highest ending inventory dollars at retail in 2022.</a:t>
            </a: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	</a:t>
            </a:r>
            <a:endParaRPr lang="en-US" sz="1200" b="0" i="0" u="none" strike="noStrike" dirty="0">
              <a:effectLst/>
            </a:endParaRPr>
          </a:p>
          <a:p>
            <a:pPr marL="0" indent="0" algn="l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For 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 algn="l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Overproduction / Low Sales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Potential misalignment between production and market demand.</a:t>
            </a:r>
          </a:p>
          <a:p>
            <a:pPr marL="0" indent="0" algn="l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Review Sales and Promotions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Align production and marketing strategies with demand.</a:t>
            </a:r>
          </a:p>
          <a:p>
            <a:pPr marL="0" indent="0" algn="l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Investigate Supply Chain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Ensure timely deliveries to match peak sales periods.</a:t>
            </a:r>
          </a:p>
          <a:p>
            <a:pPr marL="0" indent="0" algn="l"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For Retailers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 algn="l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Excess Inventory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May require markdowns or promotions, impacting profit margins.</a:t>
            </a:r>
          </a:p>
          <a:p>
            <a:pPr marL="0" indent="0" algn="l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Optimize Promotions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Reassess timing and effectiveness of promotions to avoid excess stock.</a:t>
            </a:r>
          </a:p>
          <a:p>
            <a:pPr marL="0" indent="0" algn="l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Manage Inventory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Consider adjusting pricing or running promotions to clear surplus inventory.</a:t>
            </a:r>
          </a:p>
          <a:p>
            <a:endParaRPr lang="en-US" sz="1000" dirty="0"/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 descr="A screenshot of a data&#10;&#10;Description automatically generated">
            <a:extLst>
              <a:ext uri="{FF2B5EF4-FFF2-40B4-BE49-F238E27FC236}">
                <a16:creationId xmlns:a16="http://schemas.microsoft.com/office/drawing/2014/main" id="{B357C2DC-794B-9154-2D9F-DF7103E9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422" y="2833351"/>
            <a:ext cx="4566009" cy="22085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0EC585-1A29-65B3-6908-709C967C2073}"/>
              </a:ext>
            </a:extLst>
          </p:cNvPr>
          <p:cNvSpPr txBox="1"/>
          <p:nvPr/>
        </p:nvSpPr>
        <p:spPr>
          <a:xfrm>
            <a:off x="7596901" y="5244637"/>
            <a:ext cx="4517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Inventory Dollar (Value) </a:t>
            </a:r>
          </a:p>
          <a:p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=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Store_oh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* (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Sales_Dollars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/ </a:t>
            </a:r>
            <a:r>
              <a:rPr lang="en-US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Sales_units</a:t>
            </a: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8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59775-6C60-5EA5-627A-8164BABD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87748" cy="786112"/>
          </a:xfrm>
        </p:spPr>
        <p:txBody>
          <a:bodyPr anchor="t">
            <a:noAutofit/>
          </a:bodyPr>
          <a:lstStyle/>
          <a:p>
            <a:r>
              <a:rPr lang="en-US" sz="2800" b="1" dirty="0"/>
              <a:t>Which retailer is more efficient at managing inventory?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F366F48-6CFC-CF57-8B0A-F2AF9919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85" y="3079425"/>
            <a:ext cx="5703673" cy="30942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C2BC4-9AF7-A2FF-92B7-54F6757B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094" y="1431655"/>
            <a:ext cx="4777934" cy="5120755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Inventory Turnover Ratio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= Sales Units / Average Inventory on Hand 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Highest Ratio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 Retailer T sells and replaces inventory the most frequently.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Improve Collaborations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Work closely with Retailer T to understand their methods and integrate best practices into your operations.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88B2F-5EF1-A982-B086-9B09F7C12C81}"/>
              </a:ext>
            </a:extLst>
          </p:cNvPr>
          <p:cNvSpPr txBox="1"/>
          <p:nvPr/>
        </p:nvSpPr>
        <p:spPr>
          <a:xfrm>
            <a:off x="991215" y="2225071"/>
            <a:ext cx="55811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chemeClr val="accent2"/>
                </a:solidFill>
                <a:effectLst/>
              </a:rPr>
              <a:t>Retailer T</a:t>
            </a:r>
            <a:r>
              <a:rPr lang="en-US" sz="2000" b="0" i="0" u="none" strike="noStrike" dirty="0">
                <a:solidFill>
                  <a:schemeClr val="accent2"/>
                </a:solidFill>
                <a:effectLst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is the most efficient at managing inventor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7731B-6183-1805-3425-BC74EA7D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53" y="-11716"/>
            <a:ext cx="5744064" cy="2344840"/>
          </a:xfrm>
        </p:spPr>
        <p:txBody>
          <a:bodyPr anchor="b"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Product we should  discontinue </a:t>
            </a:r>
            <a:endParaRPr lang="en-US" sz="4400" dirty="0"/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99CA18-764E-B8F0-C46A-7EF7C1D6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22" y="2827760"/>
            <a:ext cx="6039726" cy="2888627"/>
          </a:xfrm>
        </p:spPr>
        <p:txBody>
          <a:bodyPr anchor="t">
            <a:normAutofit fontScale="92500"/>
          </a:bodyPr>
          <a:lstStyle/>
          <a:p>
            <a:r>
              <a:rPr lang="en-US" sz="2200" b="1" dirty="0"/>
              <a:t>BULK</a:t>
            </a:r>
            <a:r>
              <a:rPr lang="en-US" sz="2200" dirty="0"/>
              <a:t> is the first group that should be discontinued</a:t>
            </a:r>
          </a:p>
          <a:p>
            <a:pPr lvl="1"/>
            <a:r>
              <a:rPr lang="en-US" sz="2200" dirty="0"/>
              <a:t>Negative Sales Growth </a:t>
            </a:r>
            <a:r>
              <a:rPr lang="en-US" sz="2200" dirty="0">
                <a:solidFill>
                  <a:srgbClr val="FF0000"/>
                </a:solidFill>
              </a:rPr>
              <a:t>(-83%)</a:t>
            </a:r>
          </a:p>
          <a:p>
            <a:pPr lvl="1"/>
            <a:r>
              <a:rPr lang="en-US" sz="2200" dirty="0"/>
              <a:t>Contributing to </a:t>
            </a:r>
            <a:r>
              <a:rPr lang="en-US" sz="2200" b="1" dirty="0"/>
              <a:t>0%</a:t>
            </a:r>
            <a:r>
              <a:rPr lang="en-US" sz="2200" dirty="0"/>
              <a:t> of total sales  </a:t>
            </a:r>
          </a:p>
          <a:p>
            <a:pPr marL="457200" lvl="1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b="1" dirty="0"/>
              <a:t>Collectors Case </a:t>
            </a:r>
            <a:r>
              <a:rPr lang="en-US" sz="2200" dirty="0"/>
              <a:t>is another product group that could be considered to discontinued </a:t>
            </a:r>
          </a:p>
          <a:p>
            <a:pPr lvl="1"/>
            <a:r>
              <a:rPr lang="en-US" sz="2200" dirty="0"/>
              <a:t>Low Sales Growth </a:t>
            </a:r>
            <a:r>
              <a:rPr lang="en-US" sz="2200" dirty="0">
                <a:solidFill>
                  <a:schemeClr val="tx2"/>
                </a:solidFill>
              </a:rPr>
              <a:t>(3%)</a:t>
            </a:r>
          </a:p>
          <a:p>
            <a:pPr lvl="1"/>
            <a:r>
              <a:rPr lang="en-US" sz="2200" dirty="0"/>
              <a:t>Contributing to </a:t>
            </a:r>
            <a:r>
              <a:rPr lang="en-US" sz="2200" b="1" dirty="0"/>
              <a:t>5.8% </a:t>
            </a:r>
            <a:r>
              <a:rPr lang="en-US" sz="2200" dirty="0"/>
              <a:t>of total sales  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 descr="A blue circle with yellow and blue text&#10;&#10;Description automatically generated">
            <a:extLst>
              <a:ext uri="{FF2B5EF4-FFF2-40B4-BE49-F238E27FC236}">
                <a16:creationId xmlns:a16="http://schemas.microsoft.com/office/drawing/2014/main" id="{6B31A2C6-AD83-292B-BCA1-581B0442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9" y="4267791"/>
            <a:ext cx="3149464" cy="242508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shot of a group&#10;&#10;Description automatically generated">
            <a:extLst>
              <a:ext uri="{FF2B5EF4-FFF2-40B4-BE49-F238E27FC236}">
                <a16:creationId xmlns:a16="http://schemas.microsoft.com/office/drawing/2014/main" id="{DE67504C-13DB-3892-4458-73D8997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285"/>
          <a:stretch/>
        </p:blipFill>
        <p:spPr>
          <a:xfrm>
            <a:off x="7832597" y="1575297"/>
            <a:ext cx="3549045" cy="2111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2C1E85-13A8-96BF-C399-33390AB80F05}"/>
              </a:ext>
            </a:extLst>
          </p:cNvPr>
          <p:cNvSpPr txBox="1"/>
          <p:nvPr/>
        </p:nvSpPr>
        <p:spPr>
          <a:xfrm>
            <a:off x="8033659" y="3979726"/>
            <a:ext cx="314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% of Total Sales contributed by product 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A96EB-3F3C-916E-CA29-BDBD90A5C28E}"/>
              </a:ext>
            </a:extLst>
          </p:cNvPr>
          <p:cNvSpPr txBox="1"/>
          <p:nvPr/>
        </p:nvSpPr>
        <p:spPr>
          <a:xfrm>
            <a:off x="8414369" y="1160704"/>
            <a:ext cx="314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Growth by product group</a:t>
            </a:r>
          </a:p>
        </p:txBody>
      </p:sp>
    </p:spTree>
    <p:extLst>
      <p:ext uri="{BB962C8B-B14F-4D97-AF65-F5344CB8AC3E}">
        <p14:creationId xmlns:p14="http://schemas.microsoft.com/office/powerpoint/2010/main" val="25171793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1002</TotalTime>
  <Words>1040</Words>
  <Application>Microsoft Macintosh PowerPoint</Application>
  <PresentationFormat>Widescreen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-webkit-standard</vt:lpstr>
      <vt:lpstr>Aptos</vt:lpstr>
      <vt:lpstr>Arial</vt:lpstr>
      <vt:lpstr>Calibri</vt:lpstr>
      <vt:lpstr>Gill Sans Nova</vt:lpstr>
      <vt:lpstr>Univers</vt:lpstr>
      <vt:lpstr>GradientVTI</vt:lpstr>
      <vt:lpstr>  Business Operations Analysis</vt:lpstr>
      <vt:lpstr>How many distinct products does Brand A have?  Group products by selling price point (average retail  per unit)     </vt:lpstr>
      <vt:lpstr>Top 3 Retailers in Both 2021 &amp; 2022 T, W, a </vt:lpstr>
      <vt:lpstr>Top 5 Selling Product</vt:lpstr>
      <vt:lpstr>Products launched  in 2022</vt:lpstr>
      <vt:lpstr>Largest increase and decline  year over year</vt:lpstr>
      <vt:lpstr>Ending Inventory Analysis for 2022: </vt:lpstr>
      <vt:lpstr>Which retailer is more efficient at managing inventory?</vt:lpstr>
      <vt:lpstr>Product we should  discontinue </vt:lpstr>
      <vt:lpstr> </vt:lpstr>
      <vt:lpstr>Product Out of Stock / overstock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c10365</dc:creator>
  <cp:lastModifiedBy>c10365</cp:lastModifiedBy>
  <cp:revision>21</cp:revision>
  <dcterms:created xsi:type="dcterms:W3CDTF">2024-08-27T04:11:11Z</dcterms:created>
  <dcterms:modified xsi:type="dcterms:W3CDTF">2024-08-28T18:58:26Z</dcterms:modified>
</cp:coreProperties>
</file>