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Economica"/>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5F642C-22E3-4F75-884C-7AF41FB0A669}">
  <a:tblStyle styleId="{B55F642C-22E3-4F75-884C-7AF41FB0A6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20" Type="http://schemas.openxmlformats.org/officeDocument/2006/relationships/slide" Target="slides/slide13.xml"/><Relationship Id="rId42" Type="http://schemas.openxmlformats.org/officeDocument/2006/relationships/font" Target="fonts/Economica-boldItalic.fntdata"/><Relationship Id="rId41" Type="http://schemas.openxmlformats.org/officeDocument/2006/relationships/font" Target="fonts/Economica-italic.fntdata"/><Relationship Id="rId22" Type="http://schemas.openxmlformats.org/officeDocument/2006/relationships/slide" Target="slides/slide15.xml"/><Relationship Id="rId44" Type="http://schemas.openxmlformats.org/officeDocument/2006/relationships/font" Target="fonts/OpenSans-bold.fntdata"/><Relationship Id="rId21" Type="http://schemas.openxmlformats.org/officeDocument/2006/relationships/slide" Target="slides/slide14.xml"/><Relationship Id="rId43" Type="http://schemas.openxmlformats.org/officeDocument/2006/relationships/font" Target="fonts/OpenSans-regular.fntdata"/><Relationship Id="rId24" Type="http://schemas.openxmlformats.org/officeDocument/2006/relationships/slide" Target="slides/slide17.xml"/><Relationship Id="rId46" Type="http://schemas.openxmlformats.org/officeDocument/2006/relationships/font" Target="fonts/OpenSans-boldItalic.fntdata"/><Relationship Id="rId23" Type="http://schemas.openxmlformats.org/officeDocument/2006/relationships/slide" Target="slides/slide16.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Economica-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291088cd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291088cd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291088cdd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291088cdd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Now let’s look at p-value.</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Among all holidays, only easter, 4th of July and Thanksgiving have p-value less than 0.05. Therefore they are significantly positively related to consumption.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Among all media spendings, Billboard is significantly related to consumption. One more dollar investing in Billboard is correlated with about 3 units increase in consumption. Also, influencer is slightly significant.</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Among all displays, Large Header Only is significant. Ordering one more Large Header Only display is correlated with 340 units increase in consumption.  Also, Large Hutch is slightly significant.</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Then we are wondering how each tactic affects specific product’s consumption. Thus, we did following regression analyses.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291088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291088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table above shows the contribution of each tactic to each of products. </a:t>
            </a:r>
            <a:endParaRPr/>
          </a:p>
          <a:p>
            <a:pPr indent="0" lvl="0" marL="0" rtl="0" algn="l">
              <a:spcBef>
                <a:spcPts val="0"/>
              </a:spcBef>
              <a:spcAft>
                <a:spcPts val="0"/>
              </a:spcAft>
              <a:buNone/>
            </a:pPr>
            <a:r>
              <a:rPr lang="en"/>
              <a:t>For instance, the coefficient of Geography for KH 12 CT Original is 78500 suggests that on average, weekly volume sale in Walmart or Target would be about </a:t>
            </a:r>
            <a:r>
              <a:rPr lang="en">
                <a:solidFill>
                  <a:schemeClr val="dk1"/>
                </a:solidFill>
              </a:rPr>
              <a:t>78500 pounds higher than in other store.</a:t>
            </a:r>
            <a:endParaRPr>
              <a:solidFill>
                <a:schemeClr val="dk1"/>
              </a:solidFill>
            </a:endParaRPr>
          </a:p>
          <a:p>
            <a:pPr indent="0" lvl="0" marL="0" rtl="0" algn="l">
              <a:spcBef>
                <a:spcPts val="0"/>
              </a:spcBef>
              <a:spcAft>
                <a:spcPts val="0"/>
              </a:spcAft>
              <a:buNone/>
            </a:pPr>
            <a:r>
              <a:rPr lang="en">
                <a:solidFill>
                  <a:schemeClr val="dk1"/>
                </a:solidFill>
              </a:rPr>
              <a:t>Another example is that the coefficient of Chicken Program/Meal Deal for KH 12 CT Butter is about 310, which suggests that if chicken program/meal deal is implemented for the product, then it’s weekly volume sale would be increased by 310 pounds.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291088cd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291088cd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the relationships between products and tactics.</a:t>
            </a:r>
            <a:endParaRPr/>
          </a:p>
          <a:p>
            <a:pPr indent="0" lvl="0" marL="0" rtl="0" algn="l">
              <a:spcBef>
                <a:spcPts val="0"/>
              </a:spcBef>
              <a:spcAft>
                <a:spcPts val="0"/>
              </a:spcAft>
              <a:buNone/>
            </a:pPr>
            <a:r>
              <a:rPr lang="en"/>
              <a:t>We can see that each of products has multiple tactics that effectively boost its weekly in-store volume sale.</a:t>
            </a:r>
            <a:endParaRPr/>
          </a:p>
          <a:p>
            <a:pPr indent="0" lvl="0" marL="0" rtl="0" algn="l">
              <a:spcBef>
                <a:spcPts val="0"/>
              </a:spcBef>
              <a:spcAft>
                <a:spcPts val="0"/>
              </a:spcAft>
              <a:buNone/>
            </a:pPr>
            <a:r>
              <a:rPr lang="en"/>
              <a:t>And each of tactics are positively affecting the volume sale of multiple products.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291088cd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291088cd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a:t>
            </a:r>
            <a:r>
              <a:rPr lang="en"/>
              <a:t> June-2020, only half of the regions have implemented digital advertisement, which is the test group.</a:t>
            </a:r>
            <a:endParaRPr/>
          </a:p>
          <a:p>
            <a:pPr indent="0" lvl="0" marL="0" rtl="0" algn="l">
              <a:spcBef>
                <a:spcPts val="0"/>
              </a:spcBef>
              <a:spcAft>
                <a:spcPts val="0"/>
              </a:spcAft>
              <a:buNone/>
            </a:pPr>
            <a:r>
              <a:rPr lang="en"/>
              <a:t>Hence, the rest of the regions would be the control group.</a:t>
            </a:r>
            <a:endParaRPr/>
          </a:p>
          <a:p>
            <a:pPr indent="0" lvl="0" marL="0" rtl="0" algn="l">
              <a:spcBef>
                <a:spcPts val="0"/>
              </a:spcBef>
              <a:spcAft>
                <a:spcPts val="0"/>
              </a:spcAft>
              <a:buNone/>
            </a:pPr>
            <a:r>
              <a:rPr lang="en"/>
              <a:t>For each week during the testing period, we calculated the growth rate compared to the same week in 2019.</a:t>
            </a:r>
            <a:endParaRPr/>
          </a:p>
          <a:p>
            <a:pPr indent="0" lvl="0" marL="0" rtl="0" algn="l">
              <a:spcBef>
                <a:spcPts val="0"/>
              </a:spcBef>
              <a:spcAft>
                <a:spcPts val="0"/>
              </a:spcAft>
              <a:buNone/>
            </a:pPr>
            <a:r>
              <a:rPr lang="en"/>
              <a:t>The graph has shown that generally, test group’s avg growth rate is around 4% higher than control group.</a:t>
            </a:r>
            <a:endParaRPr/>
          </a:p>
          <a:p>
            <a:pPr indent="0" lvl="0" marL="0" rtl="0" algn="l">
              <a:spcBef>
                <a:spcPts val="0"/>
              </a:spcBef>
              <a:spcAft>
                <a:spcPts val="0"/>
              </a:spcAft>
              <a:buNone/>
            </a:pPr>
            <a:r>
              <a:rPr lang="en"/>
              <a:t>While the p-value is below 0.05, we conclude that the difference is statistically significant.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291088c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291088c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regression formula derived above, we are able to isolate the impact on consumption of each individual tactics (media spending and display), as well as other factors (Holidays).</a:t>
            </a:r>
            <a:endParaRPr/>
          </a:p>
          <a:p>
            <a:pPr indent="0" lvl="0" marL="0" rtl="0" algn="l">
              <a:spcBef>
                <a:spcPts val="0"/>
              </a:spcBef>
              <a:spcAft>
                <a:spcPts val="0"/>
              </a:spcAft>
              <a:buNone/>
            </a:pPr>
            <a:r>
              <a:rPr lang="en"/>
              <a:t>Hence, we can calculate incremental consumption generated solely by marketing tactics, which is the return of tactics by the formula circled in the box.</a:t>
            </a:r>
            <a:endParaRPr/>
          </a:p>
          <a:p>
            <a:pPr indent="0" lvl="0" marL="0" rtl="0" algn="l">
              <a:spcBef>
                <a:spcPts val="0"/>
              </a:spcBef>
              <a:spcAft>
                <a:spcPts val="0"/>
              </a:spcAft>
              <a:buNone/>
            </a:pPr>
            <a:r>
              <a:rPr lang="en"/>
              <a:t>With that, we calculated the average return during each campaign period and found that Brunch 2020,  </a:t>
            </a:r>
            <a:r>
              <a:rPr lang="en">
                <a:solidFill>
                  <a:schemeClr val="dk1"/>
                </a:solidFill>
              </a:rPr>
              <a:t>Holiday 2019 and Easter 2019 </a:t>
            </a:r>
            <a:r>
              <a:rPr lang="en"/>
              <a:t>generated </a:t>
            </a:r>
            <a:r>
              <a:rPr lang="en"/>
              <a:t>the highest return.</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291088cdd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291088cdd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ROI here equals to the return in the previous slide divided by total media spending of the week.</a:t>
            </a:r>
            <a:endParaRPr/>
          </a:p>
          <a:p>
            <a:pPr indent="0" lvl="0" marL="0" rtl="0" algn="l">
              <a:spcBef>
                <a:spcPts val="0"/>
              </a:spcBef>
              <a:spcAft>
                <a:spcPts val="0"/>
              </a:spcAft>
              <a:buNone/>
            </a:pPr>
            <a:r>
              <a:rPr lang="en"/>
              <a:t>And after calculating the average ROI for each month, we found that April, May, June and September are the months with the highest ROI.</a:t>
            </a:r>
            <a:endParaRPr/>
          </a:p>
          <a:p>
            <a:pPr indent="0" lvl="0" marL="0" rtl="0" algn="l">
              <a:spcBef>
                <a:spcPts val="0"/>
              </a:spcBef>
              <a:spcAft>
                <a:spcPts val="0"/>
              </a:spcAft>
              <a:buNone/>
            </a:pPr>
            <a:r>
              <a:rPr lang="en"/>
              <a:t>However, as the ROI in 2020 is affected by covid especially in the first half of 2020, hence we calculate again excluding 2020.</a:t>
            </a:r>
            <a:endParaRPr/>
          </a:p>
          <a:p>
            <a:pPr indent="0" lvl="0" marL="0" rtl="0" algn="l">
              <a:spcBef>
                <a:spcPts val="0"/>
              </a:spcBef>
              <a:spcAft>
                <a:spcPts val="0"/>
              </a:spcAft>
              <a:buNone/>
            </a:pPr>
            <a:r>
              <a:rPr lang="en"/>
              <a:t>And consequently it shows that April and September would generally return </a:t>
            </a:r>
            <a:r>
              <a:rPr lang="en"/>
              <a:t>significantly higher than other months</a:t>
            </a:r>
            <a:r>
              <a:rPr lang="en"/>
              <a:t> throughout the year.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291088cdd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291088cdd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Summary: Overall, it is recommended that King’s Hawaiian prioritizes their spending on marketing tactics including billboard, influencer, mass, feature, TPR and display, on products including KH 12 CT Original &amp; KH 24 CT Original, and also during the April, September, and some major holidays throughout the year, so that King’s Hawaiian can maximize the return and impact of their marketing campaigns. (If possible, KH should also </a:t>
            </a:r>
            <a:r>
              <a:rPr lang="en">
                <a:solidFill>
                  <a:schemeClr val="dk1"/>
                </a:solidFill>
              </a:rPr>
              <a:t>increase spending efficiency during holidays because holiday campaigns have high return but not necessarily high ROI)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291088cdd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291088cdd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291088cdd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291088cdd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24b7bfef6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24b7bfef6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291088cd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291088cd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24b7bfef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24b7bfef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24b7bfef6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24b7bfef6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24b7bfef6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24b7bfef6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24b7bfef6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24b7bfef6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24b7bfef6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24b7bfef6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24b7bfef6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24b7bfef6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24b7bfef6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24b7bfef6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24b7bfef6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24b7bfef6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24b7bfef6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24b7bfef6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24b7bfef6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24b7bfef6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291088cdd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291088cdd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24b7bfef6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24b7bfef6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24b7bfef6_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24b7bfef6_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291088cdd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291088cdd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291088cd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291088c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developed this consumption by year graph based on the given dataset called 2016-2020 consumption by week. And we can see from the above graph that the total consumption is slightly increasing each year with a few spikes in each year and the highest spike was at the end of year 2019.</a:t>
            </a:r>
            <a:endParaRPr/>
          </a:p>
          <a:p>
            <a:pPr indent="0" lvl="0" marL="0" rtl="0" algn="l">
              <a:spcBef>
                <a:spcPts val="0"/>
              </a:spcBef>
              <a:spcAft>
                <a:spcPts val="0"/>
              </a:spcAft>
              <a:buNone/>
            </a:pPr>
            <a:r>
              <a:rPr lang="en"/>
              <a:t>And then we use the marketing campaigns in each year to find out the holiday period each year and set these holidays as dummy variables and we created barplots based on the dummys. We can tell by the two graphs on the right side that when holiday occurs, the mean of the consumption is a lot higher than without holidays. </a:t>
            </a:r>
            <a:endParaRPr/>
          </a:p>
          <a:p>
            <a:pPr indent="0" lvl="0" marL="0" rtl="0" algn="l">
              <a:spcBef>
                <a:spcPts val="0"/>
              </a:spcBef>
              <a:spcAft>
                <a:spcPts val="0"/>
              </a:spcAft>
              <a:buNone/>
            </a:pPr>
            <a:r>
              <a:rPr lang="en"/>
              <a:t>Hence, we decided to dig deeper into the relationship between holiday campaigns and consumption and more details will be explained later.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291088cdd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291088cdd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is also developed based on 2016-2020 consumption by week. But instead we created the consumption by product graph and from the graph, we can see that the product called 19 KH orig 12 pk has the highest consumption value and it is a lot higher than the rest of other products.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291088cd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291088cd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these two barplots on the left, these are two examples of the relationship between media spending (ex. TV and digital) and products. When holiday comes up, the mean of media spending is higher but without holiday, the media spending has multiple outliers. And these two joingplots in the middle demonstrated the relationship between media spending (ex. TV and digital) and consumption. We can see that there are correlations between these two variables and we have decided to run regression analysis to test if it is statistically significant.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291088cdd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291088cdd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these two barplots on the left, these are two examples of the relationship between display (ex. Large hutch) and products. When holiday comes up, the mean of media spending is higher than without holidays. And the jointplot in the middle demonstrated the relationship between display (ex.Large Hutch) and consumption. We can see that there are correlations between these two variables and we have decided to run regression analysis based on that. And more details will be talked about later.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291088cd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291088cd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For this multiple linear regression model, we would like to use all holiday campaigns, media spendings, and displays to predict the Consumption. We measured media spending by dollar value and measured displays by quantity ordered. Holiday campaigns are dummies.</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Since, we consider that campaigns and tactics may have delay effect on consumption, we adjust the data accordingly.</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In our model, our independent variables explain almost 82% of variation in consumption.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All holiday campaigns are positively correlated with consumption. And their coefficients are extremely large. 4th of July relates the greatest increase in consumption.</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Most of media spendings have positive relationship with consumption. Influencer relates the most increase in consumption</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Similarly, most displays have positive correlation with consumption.  Large Header Only relates the most increase in consumption.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4.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127.0.0.1:805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37725" y="0"/>
            <a:ext cx="9068548" cy="2483425"/>
          </a:xfrm>
          <a:prstGeom prst="rect">
            <a:avLst/>
          </a:prstGeom>
          <a:noFill/>
          <a:ln>
            <a:noFill/>
          </a:ln>
        </p:spPr>
      </p:pic>
      <p:pic>
        <p:nvPicPr>
          <p:cNvPr id="65" name="Google Shape;65;p15"/>
          <p:cNvPicPr preferRelativeResize="0"/>
          <p:nvPr/>
        </p:nvPicPr>
        <p:blipFill rotWithShape="1">
          <a:blip r:embed="rId4">
            <a:alphaModFix/>
          </a:blip>
          <a:srcRect b="-184360" l="84150" r="-95373" t="184360"/>
          <a:stretch/>
        </p:blipFill>
        <p:spPr>
          <a:xfrm>
            <a:off x="7822150" y="4496725"/>
            <a:ext cx="1246525" cy="477500"/>
          </a:xfrm>
          <a:prstGeom prst="rect">
            <a:avLst/>
          </a:prstGeom>
          <a:noFill/>
          <a:ln>
            <a:noFill/>
          </a:ln>
        </p:spPr>
      </p:pic>
      <p:pic>
        <p:nvPicPr>
          <p:cNvPr id="66" name="Google Shape;66;p15"/>
          <p:cNvPicPr preferRelativeResize="0"/>
          <p:nvPr/>
        </p:nvPicPr>
        <p:blipFill>
          <a:blip r:embed="rId5">
            <a:alphaModFix/>
          </a:blip>
          <a:stretch>
            <a:fillRect/>
          </a:stretch>
        </p:blipFill>
        <p:spPr>
          <a:xfrm>
            <a:off x="37725" y="4303925"/>
            <a:ext cx="1573375" cy="670300"/>
          </a:xfrm>
          <a:prstGeom prst="rect">
            <a:avLst/>
          </a:prstGeom>
          <a:noFill/>
          <a:ln>
            <a:noFill/>
          </a:ln>
        </p:spPr>
      </p:pic>
      <p:sp>
        <p:nvSpPr>
          <p:cNvPr id="67" name="Google Shape;67;p15"/>
          <p:cNvSpPr txBox="1"/>
          <p:nvPr/>
        </p:nvSpPr>
        <p:spPr>
          <a:xfrm>
            <a:off x="1230300" y="2650222"/>
            <a:ext cx="6683400" cy="9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lt2"/>
                </a:solidFill>
                <a:latin typeface="Open Sans"/>
                <a:ea typeface="Open Sans"/>
                <a:cs typeface="Open Sans"/>
                <a:sym typeface="Open Sans"/>
              </a:rPr>
              <a:t>Marketing Analysis Report</a:t>
            </a:r>
            <a:endParaRPr sz="3300">
              <a:solidFill>
                <a:schemeClr val="lt2"/>
              </a:solidFill>
              <a:latin typeface="Open Sans"/>
              <a:ea typeface="Open Sans"/>
              <a:cs typeface="Open Sans"/>
              <a:sym typeface="Open Sans"/>
            </a:endParaRPr>
          </a:p>
          <a:p>
            <a:pPr indent="0" lvl="0" marL="0" rtl="0" algn="ctr">
              <a:spcBef>
                <a:spcPts val="0"/>
              </a:spcBef>
              <a:spcAft>
                <a:spcPts val="0"/>
              </a:spcAft>
              <a:buNone/>
            </a:pPr>
            <a:r>
              <a:rPr lang="en" sz="2200">
                <a:solidFill>
                  <a:schemeClr val="lt2"/>
                </a:solidFill>
                <a:latin typeface="Open Sans"/>
                <a:ea typeface="Open Sans"/>
                <a:cs typeface="Open Sans"/>
                <a:sym typeface="Open Sans"/>
              </a:rPr>
              <a:t>Group 6</a:t>
            </a:r>
            <a:endParaRPr sz="2200">
              <a:solidFill>
                <a:schemeClr val="lt2"/>
              </a:solidFill>
              <a:latin typeface="Open Sans"/>
              <a:ea typeface="Open Sans"/>
              <a:cs typeface="Open Sans"/>
              <a:sym typeface="Open Sans"/>
            </a:endParaRPr>
          </a:p>
        </p:txBody>
      </p:sp>
      <p:sp>
        <p:nvSpPr>
          <p:cNvPr id="68" name="Google Shape;68;p15"/>
          <p:cNvSpPr txBox="1"/>
          <p:nvPr/>
        </p:nvSpPr>
        <p:spPr>
          <a:xfrm>
            <a:off x="7699125" y="3498825"/>
            <a:ext cx="1683900" cy="14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Open Sans"/>
                <a:ea typeface="Open Sans"/>
                <a:cs typeface="Open Sans"/>
                <a:sym typeface="Open Sans"/>
              </a:rPr>
              <a:t>By:</a:t>
            </a:r>
            <a:endParaRPr sz="1300">
              <a:solidFill>
                <a:schemeClr val="lt2"/>
              </a:solidFill>
              <a:latin typeface="Open Sans"/>
              <a:ea typeface="Open Sans"/>
              <a:cs typeface="Open Sans"/>
              <a:sym typeface="Open Sans"/>
            </a:endParaRPr>
          </a:p>
          <a:p>
            <a:pPr indent="0" lvl="0" marL="0" rtl="0" algn="l">
              <a:spcBef>
                <a:spcPts val="0"/>
              </a:spcBef>
              <a:spcAft>
                <a:spcPts val="0"/>
              </a:spcAft>
              <a:buNone/>
            </a:pPr>
            <a:r>
              <a:rPr lang="en" sz="1300">
                <a:solidFill>
                  <a:schemeClr val="lt2"/>
                </a:solidFill>
                <a:latin typeface="Open Sans"/>
                <a:ea typeface="Open Sans"/>
                <a:cs typeface="Open Sans"/>
                <a:sym typeface="Open Sans"/>
              </a:rPr>
              <a:t>     Binghong Xie</a:t>
            </a:r>
            <a:endParaRPr sz="1300">
              <a:solidFill>
                <a:schemeClr val="lt2"/>
              </a:solidFill>
              <a:latin typeface="Open Sans"/>
              <a:ea typeface="Open Sans"/>
              <a:cs typeface="Open Sans"/>
              <a:sym typeface="Open Sans"/>
            </a:endParaRPr>
          </a:p>
          <a:p>
            <a:pPr indent="0" lvl="0" marL="0" rtl="0" algn="l">
              <a:spcBef>
                <a:spcPts val="0"/>
              </a:spcBef>
              <a:spcAft>
                <a:spcPts val="0"/>
              </a:spcAft>
              <a:buNone/>
            </a:pPr>
            <a:r>
              <a:rPr lang="en" sz="1300">
                <a:solidFill>
                  <a:schemeClr val="lt2"/>
                </a:solidFill>
                <a:latin typeface="Open Sans"/>
                <a:ea typeface="Open Sans"/>
                <a:cs typeface="Open Sans"/>
                <a:sym typeface="Open Sans"/>
              </a:rPr>
              <a:t>     Guoqiong Sun</a:t>
            </a:r>
            <a:endParaRPr sz="1300">
              <a:solidFill>
                <a:schemeClr val="lt2"/>
              </a:solidFill>
              <a:latin typeface="Open Sans"/>
              <a:ea typeface="Open Sans"/>
              <a:cs typeface="Open Sans"/>
              <a:sym typeface="Open Sans"/>
            </a:endParaRPr>
          </a:p>
          <a:p>
            <a:pPr indent="0" lvl="0" marL="0" rtl="0" algn="l">
              <a:spcBef>
                <a:spcPts val="0"/>
              </a:spcBef>
              <a:spcAft>
                <a:spcPts val="0"/>
              </a:spcAft>
              <a:buNone/>
            </a:pPr>
            <a:r>
              <a:rPr lang="en" sz="1300">
                <a:solidFill>
                  <a:schemeClr val="lt2"/>
                </a:solidFill>
                <a:latin typeface="Open Sans"/>
                <a:ea typeface="Open Sans"/>
                <a:cs typeface="Open Sans"/>
                <a:sym typeface="Open Sans"/>
              </a:rPr>
              <a:t>     Haixian Liao </a:t>
            </a:r>
            <a:endParaRPr sz="1300">
              <a:solidFill>
                <a:schemeClr val="lt2"/>
              </a:solidFill>
              <a:latin typeface="Open Sans"/>
              <a:ea typeface="Open Sans"/>
              <a:cs typeface="Open Sans"/>
              <a:sym typeface="Open Sans"/>
            </a:endParaRPr>
          </a:p>
          <a:p>
            <a:pPr indent="0" lvl="0" marL="0" rtl="0" algn="l">
              <a:spcBef>
                <a:spcPts val="0"/>
              </a:spcBef>
              <a:spcAft>
                <a:spcPts val="0"/>
              </a:spcAft>
              <a:buNone/>
            </a:pPr>
            <a:r>
              <a:rPr lang="en" sz="1300">
                <a:solidFill>
                  <a:schemeClr val="lt2"/>
                </a:solidFill>
                <a:latin typeface="Open Sans"/>
                <a:ea typeface="Open Sans"/>
                <a:cs typeface="Open Sans"/>
                <a:sym typeface="Open Sans"/>
              </a:rPr>
              <a:t>     Shiru Xu</a:t>
            </a:r>
            <a:endParaRPr sz="1300">
              <a:solidFill>
                <a:schemeClr val="lt2"/>
              </a:solidFill>
              <a:latin typeface="Open Sans"/>
              <a:ea typeface="Open Sans"/>
              <a:cs typeface="Open Sans"/>
              <a:sym typeface="Open Sans"/>
            </a:endParaRPr>
          </a:p>
          <a:p>
            <a:pPr indent="0" lvl="0" marL="0" rtl="0" algn="l">
              <a:spcBef>
                <a:spcPts val="0"/>
              </a:spcBef>
              <a:spcAft>
                <a:spcPts val="0"/>
              </a:spcAft>
              <a:buNone/>
            </a:pPr>
            <a:r>
              <a:rPr lang="en" sz="1300">
                <a:solidFill>
                  <a:schemeClr val="lt2"/>
                </a:solidFill>
                <a:latin typeface="Open Sans"/>
                <a:ea typeface="Open Sans"/>
                <a:cs typeface="Open Sans"/>
                <a:sym typeface="Open Sans"/>
              </a:rPr>
              <a:t>     Yulin Zhang</a:t>
            </a:r>
            <a:endParaRPr sz="1300">
              <a:solidFill>
                <a:schemeClr val="lt2"/>
              </a:solidFill>
              <a:latin typeface="Open Sans"/>
              <a:ea typeface="Open Sans"/>
              <a:cs typeface="Open Sans"/>
              <a:sym typeface="Open Sans"/>
            </a:endParaRPr>
          </a:p>
          <a:p>
            <a:pPr indent="0" lvl="0" marL="0" rtl="0" algn="l">
              <a:spcBef>
                <a:spcPts val="0"/>
              </a:spcBef>
              <a:spcAft>
                <a:spcPts val="0"/>
              </a:spcAft>
              <a:buNone/>
            </a:pPr>
            <a:r>
              <a:rPr lang="en" sz="1300">
                <a:solidFill>
                  <a:schemeClr val="lt2"/>
                </a:solidFill>
                <a:latin typeface="Open Sans"/>
                <a:ea typeface="Open Sans"/>
                <a:cs typeface="Open Sans"/>
                <a:sym typeface="Open Sans"/>
              </a:rPr>
              <a:t>     Zihao Zhao</a:t>
            </a:r>
            <a:endParaRPr sz="1300">
              <a:solidFill>
                <a:schemeClr val="lt2"/>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70600" y="192875"/>
            <a:ext cx="40617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a:p>
            <a:pPr indent="0" lvl="0" marL="914400" rtl="0" algn="l">
              <a:spcBef>
                <a:spcPts val="0"/>
              </a:spcBef>
              <a:spcAft>
                <a:spcPts val="0"/>
              </a:spcAft>
              <a:buNone/>
            </a:pPr>
            <a:r>
              <a:rPr lang="en"/>
              <a:t>Regression </a:t>
            </a:r>
            <a:endParaRPr/>
          </a:p>
        </p:txBody>
      </p:sp>
      <p:sp>
        <p:nvSpPr>
          <p:cNvPr id="139" name="Google Shape;139;p24"/>
          <p:cNvSpPr txBox="1"/>
          <p:nvPr>
            <p:ph idx="1" type="body"/>
          </p:nvPr>
        </p:nvSpPr>
        <p:spPr>
          <a:xfrm>
            <a:off x="4712825" y="1024175"/>
            <a:ext cx="4119600" cy="388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Significantly Positively Related to Consumption: </a:t>
            </a:r>
            <a:endParaRPr/>
          </a:p>
          <a:p>
            <a:pPr indent="-342900" lvl="0" marL="457200" rtl="0" algn="l">
              <a:lnSpc>
                <a:spcPct val="100000"/>
              </a:lnSpc>
              <a:spcBef>
                <a:spcPts val="1600"/>
              </a:spcBef>
              <a:spcAft>
                <a:spcPts val="0"/>
              </a:spcAft>
              <a:buSzPts val="1800"/>
              <a:buChar char="●"/>
            </a:pPr>
            <a:r>
              <a:rPr lang="en"/>
              <a:t>Holiday Campaigns</a:t>
            </a:r>
            <a:endParaRPr/>
          </a:p>
          <a:p>
            <a:pPr indent="-317500" lvl="1" marL="914400" rtl="0" algn="l">
              <a:lnSpc>
                <a:spcPct val="100000"/>
              </a:lnSpc>
              <a:spcBef>
                <a:spcPts val="0"/>
              </a:spcBef>
              <a:spcAft>
                <a:spcPts val="0"/>
              </a:spcAft>
              <a:buSzPts val="1400"/>
              <a:buChar char="○"/>
            </a:pPr>
            <a:r>
              <a:rPr lang="en"/>
              <a:t>Easter</a:t>
            </a:r>
            <a:r>
              <a:rPr lang="en"/>
              <a:t> </a:t>
            </a:r>
            <a:endParaRPr/>
          </a:p>
          <a:p>
            <a:pPr indent="-317500" lvl="1" marL="914400" rtl="0" algn="l">
              <a:lnSpc>
                <a:spcPct val="100000"/>
              </a:lnSpc>
              <a:spcBef>
                <a:spcPts val="0"/>
              </a:spcBef>
              <a:spcAft>
                <a:spcPts val="0"/>
              </a:spcAft>
              <a:buSzPts val="1400"/>
              <a:buChar char="○"/>
            </a:pPr>
            <a:r>
              <a:rPr lang="en"/>
              <a:t>4th of July </a:t>
            </a:r>
            <a:endParaRPr/>
          </a:p>
          <a:p>
            <a:pPr indent="-317500" lvl="1" marL="914400" rtl="0" algn="l">
              <a:lnSpc>
                <a:spcPct val="100000"/>
              </a:lnSpc>
              <a:spcBef>
                <a:spcPts val="0"/>
              </a:spcBef>
              <a:spcAft>
                <a:spcPts val="0"/>
              </a:spcAft>
              <a:buSzPts val="1400"/>
              <a:buChar char="○"/>
            </a:pPr>
            <a:r>
              <a:rPr lang="en"/>
              <a:t>Thanksgiving </a:t>
            </a:r>
            <a:endParaRPr/>
          </a:p>
          <a:p>
            <a:pPr indent="-342900" lvl="0" marL="457200" rtl="0" algn="l">
              <a:lnSpc>
                <a:spcPct val="100000"/>
              </a:lnSpc>
              <a:spcBef>
                <a:spcPts val="0"/>
              </a:spcBef>
              <a:spcAft>
                <a:spcPts val="0"/>
              </a:spcAft>
              <a:buSzPts val="1800"/>
              <a:buChar char="●"/>
            </a:pPr>
            <a:r>
              <a:rPr lang="en"/>
              <a:t>Media Spending</a:t>
            </a:r>
            <a:endParaRPr/>
          </a:p>
          <a:p>
            <a:pPr indent="-317500" lvl="1" marL="914400" rtl="0" algn="l">
              <a:lnSpc>
                <a:spcPct val="100000"/>
              </a:lnSpc>
              <a:spcBef>
                <a:spcPts val="0"/>
              </a:spcBef>
              <a:spcAft>
                <a:spcPts val="0"/>
              </a:spcAft>
              <a:buSzPts val="1400"/>
              <a:buChar char="○"/>
            </a:pPr>
            <a:r>
              <a:rPr lang="en"/>
              <a:t>BillBoard </a:t>
            </a:r>
            <a:endParaRPr/>
          </a:p>
          <a:p>
            <a:pPr indent="-317500" lvl="1" marL="914400" rtl="0" algn="l">
              <a:lnSpc>
                <a:spcPct val="100000"/>
              </a:lnSpc>
              <a:spcBef>
                <a:spcPts val="0"/>
              </a:spcBef>
              <a:spcAft>
                <a:spcPts val="0"/>
              </a:spcAft>
              <a:buSzPts val="1400"/>
              <a:buChar char="○"/>
            </a:pPr>
            <a:r>
              <a:rPr lang="en"/>
              <a:t>Influencer (slightly significant) </a:t>
            </a:r>
            <a:endParaRPr/>
          </a:p>
          <a:p>
            <a:pPr indent="-342900" lvl="0" marL="457200" rtl="0" algn="l">
              <a:lnSpc>
                <a:spcPct val="100000"/>
              </a:lnSpc>
              <a:spcBef>
                <a:spcPts val="0"/>
              </a:spcBef>
              <a:spcAft>
                <a:spcPts val="0"/>
              </a:spcAft>
              <a:buSzPts val="1800"/>
              <a:buChar char="●"/>
            </a:pPr>
            <a:r>
              <a:rPr lang="en"/>
              <a:t>Displays </a:t>
            </a:r>
            <a:endParaRPr/>
          </a:p>
          <a:p>
            <a:pPr indent="-317500" lvl="1" marL="914400" rtl="0" algn="l">
              <a:lnSpc>
                <a:spcPct val="100000"/>
              </a:lnSpc>
              <a:spcBef>
                <a:spcPts val="0"/>
              </a:spcBef>
              <a:spcAft>
                <a:spcPts val="0"/>
              </a:spcAft>
              <a:buSzPts val="1400"/>
              <a:buChar char="○"/>
            </a:pPr>
            <a:r>
              <a:rPr lang="en"/>
              <a:t>Large Header Only </a:t>
            </a:r>
            <a:endParaRPr/>
          </a:p>
          <a:p>
            <a:pPr indent="-317500" lvl="1" marL="914400" rtl="0" algn="l">
              <a:lnSpc>
                <a:spcPct val="100000"/>
              </a:lnSpc>
              <a:spcBef>
                <a:spcPts val="0"/>
              </a:spcBef>
              <a:spcAft>
                <a:spcPts val="0"/>
              </a:spcAft>
              <a:buSzPts val="1400"/>
              <a:buChar char="○"/>
            </a:pPr>
            <a:r>
              <a:rPr lang="en"/>
              <a:t>Large Hutch (slightly significant) </a:t>
            </a:r>
            <a:endParaRPr/>
          </a:p>
          <a:p>
            <a:pPr indent="0" lvl="0" marL="91440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lang="en"/>
              <a:t> </a:t>
            </a:r>
            <a:endParaRPr/>
          </a:p>
        </p:txBody>
      </p:sp>
      <p:pic>
        <p:nvPicPr>
          <p:cNvPr id="140" name="Google Shape;140;p24"/>
          <p:cNvPicPr preferRelativeResize="0"/>
          <p:nvPr/>
        </p:nvPicPr>
        <p:blipFill>
          <a:blip r:embed="rId3">
            <a:alphaModFix/>
          </a:blip>
          <a:stretch>
            <a:fillRect/>
          </a:stretch>
        </p:blipFill>
        <p:spPr>
          <a:xfrm>
            <a:off x="152400" y="152400"/>
            <a:ext cx="438480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546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Product-specific </a:t>
            </a:r>
            <a:r>
              <a:rPr lang="en"/>
              <a:t>Consumption</a:t>
            </a:r>
            <a:r>
              <a:rPr lang="en"/>
              <a:t> Boosted By Tactics </a:t>
            </a:r>
            <a:endParaRPr/>
          </a:p>
        </p:txBody>
      </p:sp>
      <p:sp>
        <p:nvSpPr>
          <p:cNvPr id="146" name="Google Shape;146;p25"/>
          <p:cNvSpPr txBox="1"/>
          <p:nvPr>
            <p:ph idx="1" type="body"/>
          </p:nvPr>
        </p:nvSpPr>
        <p:spPr>
          <a:xfrm>
            <a:off x="311700" y="919050"/>
            <a:ext cx="8520600" cy="40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Furthermore,  we went a little bit deeper into the impact of each of tactics to examine how certain tactic would affect </a:t>
            </a:r>
            <a:r>
              <a:rPr lang="en"/>
              <a:t>consumption</a:t>
            </a:r>
            <a:r>
              <a:rPr lang="en"/>
              <a:t> for all products and how certain product would be affected by tactics.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47" name="Google Shape;147;p25"/>
          <p:cNvGraphicFramePr/>
          <p:nvPr/>
        </p:nvGraphicFramePr>
        <p:xfrm>
          <a:off x="456950" y="2161000"/>
          <a:ext cx="3000000" cy="3000000"/>
        </p:xfrm>
        <a:graphic>
          <a:graphicData uri="http://schemas.openxmlformats.org/drawingml/2006/table">
            <a:tbl>
              <a:tblPr>
                <a:noFill/>
                <a:tableStyleId>{B55F642C-22E3-4F75-884C-7AF41FB0A669}</a:tableStyleId>
              </a:tblPr>
              <a:tblGrid>
                <a:gridCol w="2057525"/>
                <a:gridCol w="2057525"/>
                <a:gridCol w="2057525"/>
                <a:gridCol w="2057525"/>
              </a:tblGrid>
              <a:tr h="757025">
                <a:tc>
                  <a:txBody>
                    <a:bodyPr/>
                    <a:lstStyle/>
                    <a:p>
                      <a:pPr indent="0" lvl="0" marL="0" rtl="0" algn="ctr">
                        <a:spcBef>
                          <a:spcPts val="0"/>
                        </a:spcBef>
                        <a:spcAft>
                          <a:spcPts val="0"/>
                        </a:spcAft>
                        <a:buClr>
                          <a:schemeClr val="dk1"/>
                        </a:buClr>
                        <a:buSzPts val="1100"/>
                        <a:buFont typeface="Arial"/>
                        <a:buNone/>
                      </a:pPr>
                      <a:r>
                        <a:rPr lang="en">
                          <a:solidFill>
                            <a:schemeClr val="dk1"/>
                          </a:solidFill>
                        </a:rPr>
                        <a:t>KH 12 CT Original</a:t>
                      </a:r>
                      <a:endParaRPr sz="1050">
                        <a:solidFill>
                          <a:schemeClr val="dk1"/>
                        </a:solidFill>
                        <a:highlight>
                          <a:srgbClr val="FFFFFF"/>
                        </a:highlight>
                      </a:endParaRPr>
                    </a:p>
                    <a:p>
                      <a:pPr indent="0" lvl="0" marL="0" marR="0" rtl="0" algn="ctr">
                        <a:lnSpc>
                          <a:spcPct val="100000"/>
                        </a:lnSpc>
                        <a:spcBef>
                          <a:spcPts val="0"/>
                        </a:spcBef>
                        <a:spcAft>
                          <a:spcPts val="0"/>
                        </a:spcAft>
                        <a:buNone/>
                      </a:pPr>
                      <a:r>
                        <a:t/>
                      </a:r>
                      <a:endParaRPr/>
                    </a:p>
                    <a:p>
                      <a:pPr indent="0" lvl="0" marL="0" rtl="0" algn="ctr">
                        <a:spcBef>
                          <a:spcPts val="0"/>
                        </a:spcBef>
                        <a:spcAft>
                          <a:spcPts val="0"/>
                        </a:spcAft>
                        <a:buNone/>
                      </a:pPr>
                      <a:r>
                        <a:t/>
                      </a:r>
                      <a:endParaRPr/>
                    </a:p>
                  </a:txBody>
                  <a:tcPr marT="91425" marB="91425" marR="91425" marL="91425">
                    <a:lnL cap="flat" cmpd="sng" w="9525">
                      <a:solidFill>
                        <a:srgbClr val="76A5AF">
                          <a:alpha val="0"/>
                        </a:srgbClr>
                      </a:solidFill>
                      <a:prstDash val="solid"/>
                      <a:round/>
                      <a:headEnd len="sm" w="sm" type="none"/>
                      <a:tailEnd len="sm" w="sm" type="none"/>
                    </a:lnL>
                    <a:lnR cap="flat" cmpd="sng" w="9525">
                      <a:solidFill>
                        <a:srgbClr val="76A5AF">
                          <a:alpha val="0"/>
                        </a:srgbClr>
                      </a:solidFill>
                      <a:prstDash val="solid"/>
                      <a:round/>
                      <a:headEnd len="sm" w="sm" type="none"/>
                      <a:tailEnd len="sm" w="sm" type="none"/>
                    </a:lnR>
                    <a:lnT cap="flat" cmpd="sng" w="9525">
                      <a:solidFill>
                        <a:srgbClr val="76A5AF">
                          <a:alpha val="0"/>
                        </a:srgbClr>
                      </a:solidFill>
                      <a:prstDash val="solid"/>
                      <a:round/>
                      <a:headEnd len="sm" w="sm" type="none"/>
                      <a:tailEnd len="sm" w="sm" type="none"/>
                    </a:lnT>
                    <a:lnB cap="flat" cmpd="sng" w="9525">
                      <a:solidFill>
                        <a:srgbClr val="76A5AF">
                          <a:alpha val="0"/>
                        </a:srgbClr>
                      </a:solidFill>
                      <a:prstDash val="solid"/>
                      <a:round/>
                      <a:headEnd len="sm" w="sm" type="none"/>
                      <a:tailEnd len="sm" w="sm" type="none"/>
                    </a:lnB>
                    <a:solidFill>
                      <a:srgbClr val="76A5AF"/>
                    </a:solidFill>
                  </a:tcPr>
                </a:tc>
                <a:tc>
                  <a:txBody>
                    <a:bodyPr/>
                    <a:lstStyle/>
                    <a:p>
                      <a:pPr indent="0" lvl="0" marL="0" rtl="0" algn="ctr">
                        <a:spcBef>
                          <a:spcPts val="0"/>
                        </a:spcBef>
                        <a:spcAft>
                          <a:spcPts val="0"/>
                        </a:spcAft>
                        <a:buNone/>
                      </a:pPr>
                      <a:r>
                        <a:rPr lang="en"/>
                        <a:t>KH 12 CT Butter</a:t>
                      </a:r>
                      <a:endParaRPr/>
                    </a:p>
                  </a:txBody>
                  <a:tcPr marT="91425" marB="91425" marR="91425" marL="91425">
                    <a:lnL cap="flat" cmpd="sng" w="9525">
                      <a:solidFill>
                        <a:srgbClr val="76A5AF">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solidFill>
                      <a:srgbClr val="93C47D"/>
                    </a:solidFill>
                  </a:tcPr>
                </a:tc>
                <a:tc>
                  <a:txBody>
                    <a:bodyPr/>
                    <a:lstStyle/>
                    <a:p>
                      <a:pPr indent="0" lvl="0" marL="0" rtl="0" algn="ctr">
                        <a:spcBef>
                          <a:spcPts val="0"/>
                        </a:spcBef>
                        <a:spcAft>
                          <a:spcPts val="0"/>
                        </a:spcAft>
                        <a:buNone/>
                      </a:pPr>
                      <a:r>
                        <a:rPr lang="en"/>
                        <a:t>KH 24 CT Original</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n"/>
                        <a:t>KH Round Bread</a:t>
                      </a:r>
                      <a:endParaRPr/>
                    </a:p>
                  </a:txBody>
                  <a:tcPr marT="91425" marB="91425" marR="91425" marL="91425">
                    <a:lnL cap="flat" cmpd="sng" w="9525">
                      <a:solidFill>
                        <a:srgbClr val="9E9E9E">
                          <a:alpha val="0"/>
                        </a:srgbClr>
                      </a:solidFill>
                      <a:prstDash val="solid"/>
                      <a:round/>
                      <a:headEnd len="sm" w="sm" type="none"/>
                      <a:tailEnd len="sm" w="sm" type="none"/>
                    </a:lnL>
                    <a:solidFill>
                      <a:srgbClr val="F6B26B"/>
                    </a:solidFill>
                  </a:tcPr>
                </a:tc>
              </a:tr>
              <a:tr h="2015925">
                <a:tc>
                  <a:txBody>
                    <a:bodyPr/>
                    <a:lstStyle/>
                    <a:p>
                      <a:pPr indent="0" lvl="0" marL="0" rtl="0" algn="l">
                        <a:spcBef>
                          <a:spcPts val="0"/>
                        </a:spcBef>
                        <a:spcAft>
                          <a:spcPts val="0"/>
                        </a:spcAft>
                        <a:buNone/>
                      </a:pPr>
                      <a:r>
                        <a:t/>
                      </a:r>
                      <a:endParaRPr/>
                    </a:p>
                  </a:txBody>
                  <a:tcPr marT="91425" marB="91425" marR="91425" marL="91425">
                    <a:lnT cap="flat" cmpd="sng" w="9525">
                      <a:solidFill>
                        <a:srgbClr val="76A5AF">
                          <a:alpha val="0"/>
                        </a:srgbClr>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48" name="Google Shape;148;p25"/>
          <p:cNvPicPr preferRelativeResize="0"/>
          <p:nvPr/>
        </p:nvPicPr>
        <p:blipFill>
          <a:blip r:embed="rId3">
            <a:alphaModFix/>
          </a:blip>
          <a:stretch>
            <a:fillRect/>
          </a:stretch>
        </p:blipFill>
        <p:spPr>
          <a:xfrm>
            <a:off x="452625" y="2571750"/>
            <a:ext cx="2057525" cy="2355675"/>
          </a:xfrm>
          <a:prstGeom prst="rect">
            <a:avLst/>
          </a:prstGeom>
          <a:noFill/>
          <a:ln>
            <a:noFill/>
          </a:ln>
        </p:spPr>
      </p:pic>
      <p:pic>
        <p:nvPicPr>
          <p:cNvPr id="149" name="Google Shape;149;p25"/>
          <p:cNvPicPr preferRelativeResize="0"/>
          <p:nvPr/>
        </p:nvPicPr>
        <p:blipFill>
          <a:blip r:embed="rId4">
            <a:alphaModFix/>
          </a:blip>
          <a:stretch>
            <a:fillRect/>
          </a:stretch>
        </p:blipFill>
        <p:spPr>
          <a:xfrm>
            <a:off x="2510150" y="2571750"/>
            <a:ext cx="2057525" cy="2329950"/>
          </a:xfrm>
          <a:prstGeom prst="rect">
            <a:avLst/>
          </a:prstGeom>
          <a:noFill/>
          <a:ln>
            <a:noFill/>
          </a:ln>
        </p:spPr>
      </p:pic>
      <p:pic>
        <p:nvPicPr>
          <p:cNvPr id="150" name="Google Shape;150;p25"/>
          <p:cNvPicPr preferRelativeResize="0"/>
          <p:nvPr/>
        </p:nvPicPr>
        <p:blipFill>
          <a:blip r:embed="rId5">
            <a:alphaModFix/>
          </a:blip>
          <a:stretch>
            <a:fillRect/>
          </a:stretch>
        </p:blipFill>
        <p:spPr>
          <a:xfrm>
            <a:off x="4572000" y="2571750"/>
            <a:ext cx="2057525" cy="2329950"/>
          </a:xfrm>
          <a:prstGeom prst="rect">
            <a:avLst/>
          </a:prstGeom>
          <a:noFill/>
          <a:ln>
            <a:noFill/>
          </a:ln>
        </p:spPr>
      </p:pic>
      <p:pic>
        <p:nvPicPr>
          <p:cNvPr id="151" name="Google Shape;151;p25"/>
          <p:cNvPicPr preferRelativeResize="0"/>
          <p:nvPr/>
        </p:nvPicPr>
        <p:blipFill>
          <a:blip r:embed="rId6">
            <a:alphaModFix/>
          </a:blip>
          <a:stretch>
            <a:fillRect/>
          </a:stretch>
        </p:blipFill>
        <p:spPr>
          <a:xfrm>
            <a:off x="6620875" y="2571750"/>
            <a:ext cx="2057525" cy="231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1224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Presented in the </a:t>
            </a:r>
            <a:r>
              <a:rPr lang="en" u="sng">
                <a:solidFill>
                  <a:schemeClr val="hlink"/>
                </a:solidFill>
                <a:hlinkClick r:id="rId3"/>
              </a:rPr>
              <a:t>Dashboard</a:t>
            </a:r>
            <a:endParaRPr/>
          </a:p>
        </p:txBody>
      </p:sp>
      <p:sp>
        <p:nvSpPr>
          <p:cNvPr id="157" name="Google Shape;157;p26"/>
          <p:cNvSpPr txBox="1"/>
          <p:nvPr/>
        </p:nvSpPr>
        <p:spPr>
          <a:xfrm>
            <a:off x="509875" y="1111188"/>
            <a:ext cx="37893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Products:</a:t>
            </a:r>
            <a:endParaRPr>
              <a:latin typeface="Open Sans"/>
              <a:ea typeface="Open Sans"/>
              <a:cs typeface="Open Sans"/>
              <a:sym typeface="Open Sans"/>
            </a:endParaRPr>
          </a:p>
        </p:txBody>
      </p:sp>
      <p:sp>
        <p:nvSpPr>
          <p:cNvPr id="158" name="Google Shape;158;p26"/>
          <p:cNvSpPr txBox="1"/>
          <p:nvPr/>
        </p:nvSpPr>
        <p:spPr>
          <a:xfrm>
            <a:off x="782700" y="1426975"/>
            <a:ext cx="3954900" cy="3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KH 12 CT Original</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KH 12 CT Butter</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KH 4 CT Original</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KH Hamburger Buns</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KH Hot Dog Buns</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KH Sliced BreadD</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KH 24 CT Original</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KH Mini Subs</a:t>
            </a:r>
            <a:endParaRPr sz="1000">
              <a:latin typeface="Open Sans"/>
              <a:ea typeface="Open Sans"/>
              <a:cs typeface="Open Sans"/>
              <a:sym typeface="Open Sans"/>
            </a:endParaRPr>
          </a:p>
          <a:p>
            <a:pPr indent="0" lvl="0" marL="914400" rtl="0" algn="l">
              <a:spcBef>
                <a:spcPts val="0"/>
              </a:spcBef>
              <a:spcAft>
                <a:spcPts val="0"/>
              </a:spcAft>
              <a:buNone/>
            </a:pPr>
            <a:r>
              <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rPr lang="en" sz="1000">
                <a:solidFill>
                  <a:schemeClr val="dk1"/>
                </a:solidFill>
                <a:latin typeface="Open Sans"/>
                <a:ea typeface="Open Sans"/>
                <a:cs typeface="Open Sans"/>
                <a:sym typeface="Open Sans"/>
              </a:rPr>
              <a:t>KH 18 CT</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rPr lang="en" sz="1000">
                <a:solidFill>
                  <a:schemeClr val="dk1"/>
                </a:solidFill>
                <a:latin typeface="Open Sans"/>
                <a:ea typeface="Open Sans"/>
                <a:cs typeface="Open Sans"/>
                <a:sym typeface="Open Sans"/>
              </a:rPr>
              <a:t>KH Slider Buns</a:t>
            </a:r>
            <a:endParaRPr sz="10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1"/>
              </a:solidFill>
              <a:latin typeface="Open Sans"/>
              <a:ea typeface="Open Sans"/>
              <a:cs typeface="Open Sans"/>
              <a:sym typeface="Open Sans"/>
            </a:endParaRPr>
          </a:p>
          <a:p>
            <a:pPr indent="0" lvl="0" marL="914400" rtl="0" algn="l">
              <a:spcBef>
                <a:spcPts val="0"/>
              </a:spcBef>
              <a:spcAft>
                <a:spcPts val="0"/>
              </a:spcAft>
              <a:buNone/>
            </a:pPr>
            <a:r>
              <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p:txBody>
      </p:sp>
      <p:sp>
        <p:nvSpPr>
          <p:cNvPr id="159" name="Google Shape;159;p26"/>
          <p:cNvSpPr txBox="1"/>
          <p:nvPr/>
        </p:nvSpPr>
        <p:spPr>
          <a:xfrm>
            <a:off x="4351625" y="1085125"/>
            <a:ext cx="30048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Effective Tactics：</a:t>
            </a:r>
            <a:endParaRPr>
              <a:latin typeface="Open Sans"/>
              <a:ea typeface="Open Sans"/>
              <a:cs typeface="Open Sans"/>
              <a:sym typeface="Open Sans"/>
            </a:endParaRPr>
          </a:p>
        </p:txBody>
      </p:sp>
      <p:sp>
        <p:nvSpPr>
          <p:cNvPr id="160" name="Google Shape;160;p26"/>
          <p:cNvSpPr txBox="1"/>
          <p:nvPr/>
        </p:nvSpPr>
        <p:spPr>
          <a:xfrm>
            <a:off x="4743800" y="1432400"/>
            <a:ext cx="3656100" cy="31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Mass</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Display</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Feature</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TPR</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Feature&amp;TPR</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Chicken Program/Meal Deal</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Secondary Deli</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Secondary Bakery</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Secondary Center Store</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Retail Coverage</a:t>
            </a:r>
            <a:endParaRPr sz="1000">
              <a:latin typeface="Open Sans"/>
              <a:ea typeface="Open Sans"/>
              <a:cs typeface="Open Sans"/>
              <a:sym typeface="Open Sans"/>
            </a:endParaRPr>
          </a:p>
        </p:txBody>
      </p:sp>
      <p:cxnSp>
        <p:nvCxnSpPr>
          <p:cNvPr id="161" name="Google Shape;161;p26"/>
          <p:cNvCxnSpPr/>
          <p:nvPr/>
        </p:nvCxnSpPr>
        <p:spPr>
          <a:xfrm>
            <a:off x="2087000" y="1591150"/>
            <a:ext cx="2679000" cy="0"/>
          </a:xfrm>
          <a:prstGeom prst="straightConnector1">
            <a:avLst/>
          </a:prstGeom>
          <a:noFill/>
          <a:ln cap="flat" cmpd="sng" w="9525">
            <a:solidFill>
              <a:srgbClr val="FF0000"/>
            </a:solidFill>
            <a:prstDash val="solid"/>
            <a:round/>
            <a:headEnd len="med" w="med" type="none"/>
            <a:tailEnd len="med" w="med" type="stealth"/>
          </a:ln>
        </p:spPr>
      </p:cxnSp>
      <p:cxnSp>
        <p:nvCxnSpPr>
          <p:cNvPr id="162" name="Google Shape;162;p26"/>
          <p:cNvCxnSpPr/>
          <p:nvPr/>
        </p:nvCxnSpPr>
        <p:spPr>
          <a:xfrm>
            <a:off x="2094400" y="1613350"/>
            <a:ext cx="2671800" cy="1213800"/>
          </a:xfrm>
          <a:prstGeom prst="straightConnector1">
            <a:avLst/>
          </a:prstGeom>
          <a:noFill/>
          <a:ln cap="flat" cmpd="sng" w="9525">
            <a:solidFill>
              <a:srgbClr val="FF0000"/>
            </a:solidFill>
            <a:prstDash val="solid"/>
            <a:round/>
            <a:headEnd len="med" w="med" type="none"/>
            <a:tailEnd len="med" w="med" type="stealth"/>
          </a:ln>
        </p:spPr>
      </p:cxnSp>
      <p:cxnSp>
        <p:nvCxnSpPr>
          <p:cNvPr id="163" name="Google Shape;163;p26"/>
          <p:cNvCxnSpPr/>
          <p:nvPr/>
        </p:nvCxnSpPr>
        <p:spPr>
          <a:xfrm>
            <a:off x="2094400" y="1620750"/>
            <a:ext cx="2664300" cy="584700"/>
          </a:xfrm>
          <a:prstGeom prst="straightConnector1">
            <a:avLst/>
          </a:prstGeom>
          <a:noFill/>
          <a:ln cap="flat" cmpd="sng" w="9525">
            <a:solidFill>
              <a:srgbClr val="FF0000"/>
            </a:solidFill>
            <a:prstDash val="solid"/>
            <a:round/>
            <a:headEnd len="med" w="med" type="none"/>
            <a:tailEnd len="med" w="med" type="stealth"/>
          </a:ln>
        </p:spPr>
      </p:cxnSp>
      <p:cxnSp>
        <p:nvCxnSpPr>
          <p:cNvPr id="164" name="Google Shape;164;p26"/>
          <p:cNvCxnSpPr/>
          <p:nvPr/>
        </p:nvCxnSpPr>
        <p:spPr>
          <a:xfrm flipH="1" rot="10800000">
            <a:off x="2109200" y="1605875"/>
            <a:ext cx="2619900" cy="318300"/>
          </a:xfrm>
          <a:prstGeom prst="straightConnector1">
            <a:avLst/>
          </a:prstGeom>
          <a:noFill/>
          <a:ln cap="flat" cmpd="sng" w="9525">
            <a:solidFill>
              <a:srgbClr val="38761D"/>
            </a:solidFill>
            <a:prstDash val="solid"/>
            <a:round/>
            <a:headEnd len="med" w="med" type="none"/>
            <a:tailEnd len="med" w="med" type="stealth"/>
          </a:ln>
        </p:spPr>
      </p:cxnSp>
      <p:cxnSp>
        <p:nvCxnSpPr>
          <p:cNvPr id="165" name="Google Shape;165;p26"/>
          <p:cNvCxnSpPr/>
          <p:nvPr/>
        </p:nvCxnSpPr>
        <p:spPr>
          <a:xfrm>
            <a:off x="2124000" y="1931600"/>
            <a:ext cx="2612400" cy="888000"/>
          </a:xfrm>
          <a:prstGeom prst="straightConnector1">
            <a:avLst/>
          </a:prstGeom>
          <a:noFill/>
          <a:ln cap="flat" cmpd="sng" w="9525">
            <a:solidFill>
              <a:srgbClr val="38761D"/>
            </a:solidFill>
            <a:prstDash val="solid"/>
            <a:round/>
            <a:headEnd len="med" w="med" type="none"/>
            <a:tailEnd len="med" w="med" type="stealth"/>
          </a:ln>
        </p:spPr>
      </p:cxnSp>
      <p:cxnSp>
        <p:nvCxnSpPr>
          <p:cNvPr id="166" name="Google Shape;166;p26"/>
          <p:cNvCxnSpPr/>
          <p:nvPr/>
        </p:nvCxnSpPr>
        <p:spPr>
          <a:xfrm flipH="1" rot="10800000">
            <a:off x="2116600" y="1901925"/>
            <a:ext cx="2619900" cy="318300"/>
          </a:xfrm>
          <a:prstGeom prst="straightConnector1">
            <a:avLst/>
          </a:prstGeom>
          <a:noFill/>
          <a:ln cap="flat" cmpd="sng" w="9525">
            <a:solidFill>
              <a:srgbClr val="FF9900"/>
            </a:solidFill>
            <a:prstDash val="solid"/>
            <a:round/>
            <a:headEnd len="med" w="med" type="none"/>
            <a:tailEnd len="med" w="med" type="stealth"/>
          </a:ln>
        </p:spPr>
      </p:cxnSp>
      <p:cxnSp>
        <p:nvCxnSpPr>
          <p:cNvPr id="167" name="Google Shape;167;p26"/>
          <p:cNvCxnSpPr/>
          <p:nvPr/>
        </p:nvCxnSpPr>
        <p:spPr>
          <a:xfrm>
            <a:off x="2146200" y="2235025"/>
            <a:ext cx="2590200" cy="570000"/>
          </a:xfrm>
          <a:prstGeom prst="straightConnector1">
            <a:avLst/>
          </a:prstGeom>
          <a:noFill/>
          <a:ln cap="flat" cmpd="sng" w="9525">
            <a:solidFill>
              <a:srgbClr val="FF9900"/>
            </a:solidFill>
            <a:prstDash val="solid"/>
            <a:round/>
            <a:headEnd len="med" w="med" type="none"/>
            <a:tailEnd len="med" w="med" type="stealth"/>
          </a:ln>
        </p:spPr>
      </p:cxnSp>
      <p:cxnSp>
        <p:nvCxnSpPr>
          <p:cNvPr id="168" name="Google Shape;168;p26"/>
          <p:cNvCxnSpPr/>
          <p:nvPr/>
        </p:nvCxnSpPr>
        <p:spPr>
          <a:xfrm flipH="1" rot="10800000">
            <a:off x="2161000" y="2205325"/>
            <a:ext cx="2553300" cy="29700"/>
          </a:xfrm>
          <a:prstGeom prst="straightConnector1">
            <a:avLst/>
          </a:prstGeom>
          <a:noFill/>
          <a:ln cap="flat" cmpd="sng" w="9525">
            <a:solidFill>
              <a:srgbClr val="FF9900"/>
            </a:solidFill>
            <a:prstDash val="solid"/>
            <a:round/>
            <a:headEnd len="med" w="med" type="none"/>
            <a:tailEnd len="med" w="med" type="stealth"/>
          </a:ln>
        </p:spPr>
      </p:cxnSp>
      <p:cxnSp>
        <p:nvCxnSpPr>
          <p:cNvPr id="169" name="Google Shape;169;p26"/>
          <p:cNvCxnSpPr/>
          <p:nvPr/>
        </p:nvCxnSpPr>
        <p:spPr>
          <a:xfrm flipH="1" rot="10800000">
            <a:off x="2257225" y="2205450"/>
            <a:ext cx="2471700" cy="333000"/>
          </a:xfrm>
          <a:prstGeom prst="straightConnector1">
            <a:avLst/>
          </a:prstGeom>
          <a:noFill/>
          <a:ln cap="flat" cmpd="sng" w="9525">
            <a:solidFill>
              <a:srgbClr val="9900FF"/>
            </a:solidFill>
            <a:prstDash val="solid"/>
            <a:round/>
            <a:headEnd len="med" w="med" type="none"/>
            <a:tailEnd len="med" w="med" type="stealth"/>
          </a:ln>
        </p:spPr>
      </p:cxnSp>
      <p:cxnSp>
        <p:nvCxnSpPr>
          <p:cNvPr id="170" name="Google Shape;170;p26"/>
          <p:cNvCxnSpPr/>
          <p:nvPr/>
        </p:nvCxnSpPr>
        <p:spPr>
          <a:xfrm flipH="1" rot="10800000">
            <a:off x="2279425" y="1606050"/>
            <a:ext cx="2434800" cy="932400"/>
          </a:xfrm>
          <a:prstGeom prst="straightConnector1">
            <a:avLst/>
          </a:prstGeom>
          <a:noFill/>
          <a:ln cap="flat" cmpd="sng" w="9525">
            <a:solidFill>
              <a:srgbClr val="9900FF"/>
            </a:solidFill>
            <a:prstDash val="solid"/>
            <a:round/>
            <a:headEnd len="med" w="med" type="none"/>
            <a:tailEnd len="med" w="med" type="stealth"/>
          </a:ln>
        </p:spPr>
      </p:cxnSp>
      <p:cxnSp>
        <p:nvCxnSpPr>
          <p:cNvPr id="171" name="Google Shape;171;p26"/>
          <p:cNvCxnSpPr/>
          <p:nvPr/>
        </p:nvCxnSpPr>
        <p:spPr>
          <a:xfrm>
            <a:off x="2294225" y="2545850"/>
            <a:ext cx="2405100" cy="266400"/>
          </a:xfrm>
          <a:prstGeom prst="straightConnector1">
            <a:avLst/>
          </a:prstGeom>
          <a:noFill/>
          <a:ln cap="flat" cmpd="sng" w="9525">
            <a:solidFill>
              <a:srgbClr val="9900FF"/>
            </a:solidFill>
            <a:prstDash val="solid"/>
            <a:round/>
            <a:headEnd len="med" w="med" type="none"/>
            <a:tailEnd len="med" w="med" type="stealth"/>
          </a:ln>
        </p:spPr>
      </p:cxnSp>
      <p:cxnSp>
        <p:nvCxnSpPr>
          <p:cNvPr id="172" name="Google Shape;172;p26"/>
          <p:cNvCxnSpPr/>
          <p:nvPr/>
        </p:nvCxnSpPr>
        <p:spPr>
          <a:xfrm flipH="1" rot="10800000">
            <a:off x="2138800" y="2220175"/>
            <a:ext cx="2575500" cy="606900"/>
          </a:xfrm>
          <a:prstGeom prst="straightConnector1">
            <a:avLst/>
          </a:prstGeom>
          <a:noFill/>
          <a:ln cap="flat" cmpd="sng" w="9525">
            <a:solidFill>
              <a:srgbClr val="4A86E8"/>
            </a:solidFill>
            <a:prstDash val="solid"/>
            <a:round/>
            <a:headEnd len="med" w="med" type="none"/>
            <a:tailEnd len="med" w="med" type="stealth"/>
          </a:ln>
        </p:spPr>
      </p:cxnSp>
      <p:cxnSp>
        <p:nvCxnSpPr>
          <p:cNvPr id="173" name="Google Shape;173;p26"/>
          <p:cNvCxnSpPr/>
          <p:nvPr/>
        </p:nvCxnSpPr>
        <p:spPr>
          <a:xfrm flipH="1" rot="10800000">
            <a:off x="2153600" y="2812175"/>
            <a:ext cx="2545800" cy="29700"/>
          </a:xfrm>
          <a:prstGeom prst="straightConnector1">
            <a:avLst/>
          </a:prstGeom>
          <a:noFill/>
          <a:ln cap="flat" cmpd="sng" w="9525">
            <a:solidFill>
              <a:srgbClr val="4A86E8"/>
            </a:solidFill>
            <a:prstDash val="solid"/>
            <a:round/>
            <a:headEnd len="med" w="med" type="none"/>
            <a:tailEnd len="med" w="med" type="stealth"/>
          </a:ln>
        </p:spPr>
      </p:cxnSp>
      <p:cxnSp>
        <p:nvCxnSpPr>
          <p:cNvPr id="174" name="Google Shape;174;p26"/>
          <p:cNvCxnSpPr/>
          <p:nvPr/>
        </p:nvCxnSpPr>
        <p:spPr>
          <a:xfrm flipH="1" rot="10800000">
            <a:off x="2146200" y="1606000"/>
            <a:ext cx="2553300" cy="15393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6"/>
          <p:cNvCxnSpPr/>
          <p:nvPr/>
        </p:nvCxnSpPr>
        <p:spPr>
          <a:xfrm flipH="1" rot="10800000">
            <a:off x="2124000" y="2819725"/>
            <a:ext cx="2597700" cy="599400"/>
          </a:xfrm>
          <a:prstGeom prst="straightConnector1">
            <a:avLst/>
          </a:prstGeom>
          <a:noFill/>
          <a:ln cap="flat" cmpd="sng" w="9525">
            <a:solidFill>
              <a:srgbClr val="7F6000"/>
            </a:solidFill>
            <a:prstDash val="solid"/>
            <a:round/>
            <a:headEnd len="med" w="med" type="none"/>
            <a:tailEnd len="med" w="med" type="stealth"/>
          </a:ln>
        </p:spPr>
      </p:cxnSp>
      <p:cxnSp>
        <p:nvCxnSpPr>
          <p:cNvPr id="176" name="Google Shape;176;p26"/>
          <p:cNvCxnSpPr/>
          <p:nvPr/>
        </p:nvCxnSpPr>
        <p:spPr>
          <a:xfrm flipH="1" rot="10800000">
            <a:off x="2131400" y="2227625"/>
            <a:ext cx="2553300" cy="1184100"/>
          </a:xfrm>
          <a:prstGeom prst="straightConnector1">
            <a:avLst/>
          </a:prstGeom>
          <a:noFill/>
          <a:ln cap="flat" cmpd="sng" w="9525">
            <a:solidFill>
              <a:srgbClr val="7F6000"/>
            </a:solidFill>
            <a:prstDash val="solid"/>
            <a:round/>
            <a:headEnd len="med" w="med" type="none"/>
            <a:tailEnd len="med" w="med" type="stealth"/>
          </a:ln>
        </p:spPr>
      </p:cxnSp>
      <p:cxnSp>
        <p:nvCxnSpPr>
          <p:cNvPr id="177" name="Google Shape;177;p26"/>
          <p:cNvCxnSpPr/>
          <p:nvPr/>
        </p:nvCxnSpPr>
        <p:spPr>
          <a:xfrm flipH="1" rot="10800000">
            <a:off x="2131400" y="1598425"/>
            <a:ext cx="2612400" cy="1820700"/>
          </a:xfrm>
          <a:prstGeom prst="straightConnector1">
            <a:avLst/>
          </a:prstGeom>
          <a:noFill/>
          <a:ln cap="flat" cmpd="sng" w="9525">
            <a:solidFill>
              <a:srgbClr val="7F6000"/>
            </a:solidFill>
            <a:prstDash val="solid"/>
            <a:round/>
            <a:headEnd len="med" w="med" type="none"/>
            <a:tailEnd len="med" w="med" type="stealth"/>
          </a:ln>
        </p:spPr>
      </p:cxnSp>
      <p:cxnSp>
        <p:nvCxnSpPr>
          <p:cNvPr id="178" name="Google Shape;178;p26"/>
          <p:cNvCxnSpPr/>
          <p:nvPr/>
        </p:nvCxnSpPr>
        <p:spPr>
          <a:xfrm flipH="1" rot="10800000">
            <a:off x="1916775" y="1635475"/>
            <a:ext cx="2805000" cy="2109300"/>
          </a:xfrm>
          <a:prstGeom prst="straightConnector1">
            <a:avLst/>
          </a:prstGeom>
          <a:noFill/>
          <a:ln cap="flat" cmpd="sng" w="9525">
            <a:solidFill>
              <a:srgbClr val="0C343D"/>
            </a:solidFill>
            <a:prstDash val="solid"/>
            <a:round/>
            <a:headEnd len="med" w="med" type="none"/>
            <a:tailEnd len="med" w="med" type="stealth"/>
          </a:ln>
        </p:spPr>
      </p:cxnSp>
      <p:cxnSp>
        <p:nvCxnSpPr>
          <p:cNvPr id="179" name="Google Shape;179;p26"/>
          <p:cNvCxnSpPr/>
          <p:nvPr/>
        </p:nvCxnSpPr>
        <p:spPr>
          <a:xfrm flipH="1" rot="10800000">
            <a:off x="1785825" y="1638250"/>
            <a:ext cx="2937000" cy="2368800"/>
          </a:xfrm>
          <a:prstGeom prst="straightConnector1">
            <a:avLst/>
          </a:prstGeom>
          <a:noFill/>
          <a:ln cap="flat" cmpd="sng" w="9525">
            <a:solidFill>
              <a:srgbClr val="4C1130"/>
            </a:solidFill>
            <a:prstDash val="solid"/>
            <a:round/>
            <a:headEnd len="med" w="med" type="none"/>
            <a:tailEnd len="med" w="med" type="none"/>
          </a:ln>
        </p:spPr>
      </p:cxnSp>
      <p:cxnSp>
        <p:nvCxnSpPr>
          <p:cNvPr id="180" name="Google Shape;180;p26"/>
          <p:cNvCxnSpPr/>
          <p:nvPr/>
        </p:nvCxnSpPr>
        <p:spPr>
          <a:xfrm flipH="1" rot="10800000">
            <a:off x="1962950" y="1623350"/>
            <a:ext cx="2774700" cy="2745300"/>
          </a:xfrm>
          <a:prstGeom prst="straightConnector1">
            <a:avLst/>
          </a:prstGeom>
          <a:noFill/>
          <a:ln cap="flat" cmpd="sng" w="9525">
            <a:solidFill>
              <a:srgbClr val="6AA84F"/>
            </a:solidFill>
            <a:prstDash val="solid"/>
            <a:round/>
            <a:headEnd len="med" w="med" type="none"/>
            <a:tailEnd len="med" w="med" type="none"/>
          </a:ln>
        </p:spPr>
      </p:cxnSp>
      <p:cxnSp>
        <p:nvCxnSpPr>
          <p:cNvPr id="181" name="Google Shape;181;p26"/>
          <p:cNvCxnSpPr/>
          <p:nvPr/>
        </p:nvCxnSpPr>
        <p:spPr>
          <a:xfrm>
            <a:off x="6782075" y="3093450"/>
            <a:ext cx="0" cy="13815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6"/>
          <p:cNvCxnSpPr/>
          <p:nvPr/>
        </p:nvCxnSpPr>
        <p:spPr>
          <a:xfrm rot="10800000">
            <a:off x="6576275" y="3100800"/>
            <a:ext cx="220500" cy="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6"/>
          <p:cNvCxnSpPr/>
          <p:nvPr/>
        </p:nvCxnSpPr>
        <p:spPr>
          <a:xfrm flipH="1">
            <a:off x="6708725" y="4460150"/>
            <a:ext cx="80700" cy="72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6"/>
          <p:cNvCxnSpPr/>
          <p:nvPr/>
        </p:nvCxnSpPr>
        <p:spPr>
          <a:xfrm>
            <a:off x="6796775" y="3769450"/>
            <a:ext cx="257100" cy="0"/>
          </a:xfrm>
          <a:prstGeom prst="straightConnector1">
            <a:avLst/>
          </a:prstGeom>
          <a:noFill/>
          <a:ln cap="flat" cmpd="sng" w="9525">
            <a:solidFill>
              <a:schemeClr val="dk2"/>
            </a:solidFill>
            <a:prstDash val="solid"/>
            <a:round/>
            <a:headEnd len="med" w="med" type="none"/>
            <a:tailEnd len="med" w="med" type="stealth"/>
          </a:ln>
        </p:spPr>
      </p:cxnSp>
      <p:sp>
        <p:nvSpPr>
          <p:cNvPr id="185" name="Google Shape;185;p26"/>
          <p:cNvSpPr txBox="1"/>
          <p:nvPr/>
        </p:nvSpPr>
        <p:spPr>
          <a:xfrm>
            <a:off x="7178850" y="3100800"/>
            <a:ext cx="1653600" cy="14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These tactics have relatively less significant impact on the volume sale than the first 5 tactics</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Digital Advertisements 2020</a:t>
            </a:r>
            <a:endParaRPr/>
          </a:p>
        </p:txBody>
      </p:sp>
      <p:sp>
        <p:nvSpPr>
          <p:cNvPr id="191" name="Google Shape;191;p27"/>
          <p:cNvSpPr txBox="1"/>
          <p:nvPr>
            <p:ph idx="1" type="body"/>
          </p:nvPr>
        </p:nvSpPr>
        <p:spPr>
          <a:xfrm>
            <a:off x="5649425" y="3635150"/>
            <a:ext cx="3354600" cy="74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Average g</a:t>
            </a:r>
            <a:r>
              <a:rPr lang="en" sz="1400"/>
              <a:t>rowth rate increased by around 4% when utilizing digital marketing.</a:t>
            </a:r>
            <a:endParaRPr sz="1400"/>
          </a:p>
        </p:txBody>
      </p:sp>
      <p:pic>
        <p:nvPicPr>
          <p:cNvPr id="192" name="Google Shape;192;p27"/>
          <p:cNvPicPr preferRelativeResize="0"/>
          <p:nvPr/>
        </p:nvPicPr>
        <p:blipFill>
          <a:blip r:embed="rId3">
            <a:alphaModFix/>
          </a:blip>
          <a:stretch>
            <a:fillRect/>
          </a:stretch>
        </p:blipFill>
        <p:spPr>
          <a:xfrm>
            <a:off x="152400" y="1147225"/>
            <a:ext cx="5451796" cy="3691475"/>
          </a:xfrm>
          <a:prstGeom prst="rect">
            <a:avLst/>
          </a:prstGeom>
          <a:noFill/>
          <a:ln>
            <a:noFill/>
          </a:ln>
        </p:spPr>
      </p:pic>
      <p:graphicFrame>
        <p:nvGraphicFramePr>
          <p:cNvPr id="193" name="Google Shape;193;p27"/>
          <p:cNvGraphicFramePr/>
          <p:nvPr/>
        </p:nvGraphicFramePr>
        <p:xfrm>
          <a:off x="5686450" y="1386625"/>
          <a:ext cx="3000000" cy="3000000"/>
        </p:xfrm>
        <a:graphic>
          <a:graphicData uri="http://schemas.openxmlformats.org/drawingml/2006/table">
            <a:tbl>
              <a:tblPr>
                <a:noFill/>
                <a:tableStyleId>{B55F642C-22E3-4F75-884C-7AF41FB0A669}</a:tableStyleId>
              </a:tblPr>
              <a:tblGrid>
                <a:gridCol w="1572925"/>
                <a:gridCol w="1572925"/>
              </a:tblGrid>
              <a:tr h="452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Avg. Growth rate</a:t>
                      </a:r>
                      <a:endParaRPr/>
                    </a:p>
                  </a:txBody>
                  <a:tcPr marT="91425" marB="91425" marR="91425" marL="91425"/>
                </a:tc>
              </a:tr>
              <a:tr h="448125">
                <a:tc>
                  <a:txBody>
                    <a:bodyPr/>
                    <a:lstStyle/>
                    <a:p>
                      <a:pPr indent="0" lvl="0" marL="0" rtl="0" algn="l">
                        <a:lnSpc>
                          <a:spcPct val="115000"/>
                        </a:lnSpc>
                        <a:spcBef>
                          <a:spcPts val="0"/>
                        </a:spcBef>
                        <a:spcAft>
                          <a:spcPts val="0"/>
                        </a:spcAft>
                        <a:buNone/>
                      </a:pPr>
                      <a:r>
                        <a:rPr lang="en"/>
                        <a:t>Test group</a:t>
                      </a:r>
                      <a:endParaRPr/>
                    </a:p>
                    <a:p>
                      <a:pPr indent="0" lvl="0" marL="0" rtl="0" algn="l">
                        <a:lnSpc>
                          <a:spcPct val="115000"/>
                        </a:lnSpc>
                        <a:spcBef>
                          <a:spcPts val="0"/>
                        </a:spcBef>
                        <a:spcAft>
                          <a:spcPts val="0"/>
                        </a:spcAft>
                        <a:buNone/>
                      </a:pPr>
                      <a:r>
                        <a:rPr lang="en" sz="900"/>
                        <a:t>(With digital advertisement)</a:t>
                      </a:r>
                      <a:endParaRPr sz="900"/>
                    </a:p>
                  </a:txBody>
                  <a:tcPr marT="91425" marB="91425" marR="91425" marL="91425">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18.27%</a:t>
                      </a:r>
                      <a:endParaRPr/>
                    </a:p>
                  </a:txBody>
                  <a:tcPr marT="91425" marB="91425" marR="91425" marL="91425">
                    <a:lnB cap="flat" cmpd="sng" w="9525">
                      <a:solidFill>
                        <a:srgbClr val="9E9E9E"/>
                      </a:solidFill>
                      <a:prstDash val="solid"/>
                      <a:round/>
                      <a:headEnd len="sm" w="sm" type="none"/>
                      <a:tailEnd len="sm" w="sm" type="none"/>
                    </a:lnB>
                    <a:solidFill>
                      <a:srgbClr val="CFE2F3"/>
                    </a:solidFill>
                  </a:tcPr>
                </a:tc>
              </a:tr>
              <a:tr h="486925">
                <a:tc>
                  <a:txBody>
                    <a:bodyPr/>
                    <a:lstStyle/>
                    <a:p>
                      <a:pPr indent="0" lvl="0" marL="0" rtl="0" algn="l">
                        <a:lnSpc>
                          <a:spcPct val="115000"/>
                        </a:lnSpc>
                        <a:spcBef>
                          <a:spcPts val="0"/>
                        </a:spcBef>
                        <a:spcAft>
                          <a:spcPts val="0"/>
                        </a:spcAft>
                        <a:buNone/>
                      </a:pPr>
                      <a:r>
                        <a:rPr lang="en"/>
                        <a:t>Control group</a:t>
                      </a:r>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(W/o digital advertisement)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14.44%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r>
              <a:tr h="486925">
                <a:tc>
                  <a:txBody>
                    <a:bodyPr/>
                    <a:lstStyle/>
                    <a:p>
                      <a:pPr indent="0" lvl="0" marL="0" rtl="0" algn="l">
                        <a:spcBef>
                          <a:spcPts val="0"/>
                        </a:spcBef>
                        <a:spcAft>
                          <a:spcPts val="0"/>
                        </a:spcAft>
                        <a:buNone/>
                      </a:pPr>
                      <a:r>
                        <a:rPr lang="en"/>
                        <a:t>P-value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0.00027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Return per campaign</a:t>
            </a:r>
            <a:endParaRPr/>
          </a:p>
        </p:txBody>
      </p:sp>
      <p:pic>
        <p:nvPicPr>
          <p:cNvPr id="199" name="Google Shape;199;p28"/>
          <p:cNvPicPr preferRelativeResize="0"/>
          <p:nvPr/>
        </p:nvPicPr>
        <p:blipFill>
          <a:blip r:embed="rId3">
            <a:alphaModFix/>
          </a:blip>
          <a:stretch>
            <a:fillRect/>
          </a:stretch>
        </p:blipFill>
        <p:spPr>
          <a:xfrm>
            <a:off x="132375" y="1494601"/>
            <a:ext cx="8303548" cy="3502000"/>
          </a:xfrm>
          <a:prstGeom prst="rect">
            <a:avLst/>
          </a:prstGeom>
          <a:noFill/>
          <a:ln>
            <a:noFill/>
          </a:ln>
        </p:spPr>
      </p:pic>
      <p:sp>
        <p:nvSpPr>
          <p:cNvPr id="200" name="Google Shape;200;p28"/>
          <p:cNvSpPr txBox="1"/>
          <p:nvPr/>
        </p:nvSpPr>
        <p:spPr>
          <a:xfrm>
            <a:off x="311700" y="1113600"/>
            <a:ext cx="8619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Consumption=  Intercept + </a:t>
            </a:r>
            <a:r>
              <a:rPr lang="en">
                <a:solidFill>
                  <a:schemeClr val="dk1"/>
                </a:solidFill>
                <a:latin typeface="Open Sans"/>
                <a:ea typeface="Open Sans"/>
                <a:cs typeface="Open Sans"/>
                <a:sym typeface="Open Sans"/>
              </a:rPr>
              <a:t>β</a:t>
            </a:r>
            <a:r>
              <a:rPr baseline="-25000" lang="en">
                <a:solidFill>
                  <a:schemeClr val="dk1"/>
                </a:solidFill>
                <a:latin typeface="Open Sans"/>
                <a:ea typeface="Open Sans"/>
                <a:cs typeface="Open Sans"/>
                <a:sym typeface="Open Sans"/>
              </a:rPr>
              <a:t>1</a:t>
            </a:r>
            <a:r>
              <a:rPr lang="en">
                <a:solidFill>
                  <a:schemeClr val="dk1"/>
                </a:solidFill>
                <a:latin typeface="Open Sans"/>
                <a:ea typeface="Open Sans"/>
                <a:cs typeface="Open Sans"/>
                <a:sym typeface="Open Sans"/>
              </a:rPr>
              <a:t>*</a:t>
            </a:r>
            <a:r>
              <a:rPr lang="en">
                <a:latin typeface="Open Sans"/>
                <a:ea typeface="Open Sans"/>
                <a:cs typeface="Open Sans"/>
                <a:sym typeface="Open Sans"/>
              </a:rPr>
              <a:t>Holiday + </a:t>
            </a:r>
            <a:r>
              <a:rPr lang="en">
                <a:solidFill>
                  <a:schemeClr val="dk1"/>
                </a:solidFill>
                <a:latin typeface="Open Sans"/>
                <a:ea typeface="Open Sans"/>
                <a:cs typeface="Open Sans"/>
                <a:sym typeface="Open Sans"/>
              </a:rPr>
              <a:t>β</a:t>
            </a:r>
            <a:r>
              <a:rPr baseline="-25000" lang="en" sz="1600">
                <a:solidFill>
                  <a:schemeClr val="dk1"/>
                </a:solidFill>
                <a:latin typeface="Open Sans"/>
                <a:ea typeface="Open Sans"/>
                <a:cs typeface="Open Sans"/>
                <a:sym typeface="Open Sans"/>
              </a:rPr>
              <a:t>2</a:t>
            </a:r>
            <a:r>
              <a:rPr lang="en">
                <a:solidFill>
                  <a:schemeClr val="dk1"/>
                </a:solidFill>
                <a:latin typeface="Open Sans"/>
                <a:ea typeface="Open Sans"/>
                <a:cs typeface="Open Sans"/>
                <a:sym typeface="Open Sans"/>
              </a:rPr>
              <a:t>*</a:t>
            </a:r>
            <a:r>
              <a:rPr lang="en">
                <a:latin typeface="Open Sans"/>
                <a:ea typeface="Open Sans"/>
                <a:cs typeface="Open Sans"/>
                <a:sym typeface="Open Sans"/>
              </a:rPr>
              <a:t>Media Spending + </a:t>
            </a:r>
            <a:r>
              <a:rPr lang="en">
                <a:solidFill>
                  <a:schemeClr val="dk1"/>
                </a:solidFill>
                <a:latin typeface="Open Sans"/>
                <a:ea typeface="Open Sans"/>
                <a:cs typeface="Open Sans"/>
                <a:sym typeface="Open Sans"/>
              </a:rPr>
              <a:t>β</a:t>
            </a:r>
            <a:r>
              <a:rPr baseline="-25000" lang="en" sz="1600">
                <a:solidFill>
                  <a:schemeClr val="dk1"/>
                </a:solidFill>
                <a:latin typeface="Open Sans"/>
                <a:ea typeface="Open Sans"/>
                <a:cs typeface="Open Sans"/>
                <a:sym typeface="Open Sans"/>
              </a:rPr>
              <a:t>3</a:t>
            </a:r>
            <a:r>
              <a:rPr lang="en">
                <a:solidFill>
                  <a:schemeClr val="dk1"/>
                </a:solidFill>
                <a:latin typeface="Open Sans"/>
                <a:ea typeface="Open Sans"/>
                <a:cs typeface="Open Sans"/>
                <a:sym typeface="Open Sans"/>
              </a:rPr>
              <a:t>*</a:t>
            </a:r>
            <a:r>
              <a:rPr lang="en">
                <a:latin typeface="Open Sans"/>
                <a:ea typeface="Open Sans"/>
                <a:cs typeface="Open Sans"/>
                <a:sym typeface="Open Sans"/>
              </a:rPr>
              <a:t>Display </a:t>
            </a:r>
            <a:endParaRPr>
              <a:latin typeface="Open Sans"/>
              <a:ea typeface="Open Sans"/>
              <a:cs typeface="Open Sans"/>
              <a:sym typeface="Open Sans"/>
            </a:endParaRPr>
          </a:p>
        </p:txBody>
      </p:sp>
      <p:sp>
        <p:nvSpPr>
          <p:cNvPr id="201" name="Google Shape;201;p28"/>
          <p:cNvSpPr/>
          <p:nvPr/>
        </p:nvSpPr>
        <p:spPr>
          <a:xfrm>
            <a:off x="3717475" y="1180150"/>
            <a:ext cx="2832300" cy="314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8"/>
          <p:cNvCxnSpPr>
            <a:stCxn id="201" idx="2"/>
          </p:cNvCxnSpPr>
          <p:nvPr/>
        </p:nvCxnSpPr>
        <p:spPr>
          <a:xfrm>
            <a:off x="5133625" y="1494550"/>
            <a:ext cx="777000" cy="423300"/>
          </a:xfrm>
          <a:prstGeom prst="straightConnector1">
            <a:avLst/>
          </a:prstGeom>
          <a:noFill/>
          <a:ln cap="flat" cmpd="sng" w="9525">
            <a:solidFill>
              <a:srgbClr val="FF0000"/>
            </a:solidFill>
            <a:prstDash val="solid"/>
            <a:round/>
            <a:headEnd len="med" w="med" type="none"/>
            <a:tailEnd len="med" w="med" type="triangle"/>
          </a:ln>
        </p:spPr>
      </p:cxnSp>
      <p:sp>
        <p:nvSpPr>
          <p:cNvPr id="203" name="Google Shape;203;p28"/>
          <p:cNvSpPr txBox="1"/>
          <p:nvPr>
            <p:ph type="title"/>
          </p:nvPr>
        </p:nvSpPr>
        <p:spPr>
          <a:xfrm>
            <a:off x="4651775" y="1917850"/>
            <a:ext cx="2409600" cy="74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Incremental consumption generated by tactics</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ROI throughout the year</a:t>
            </a:r>
            <a:endParaRPr/>
          </a:p>
        </p:txBody>
      </p:sp>
      <p:pic>
        <p:nvPicPr>
          <p:cNvPr id="209" name="Google Shape;209;p29"/>
          <p:cNvPicPr preferRelativeResize="0"/>
          <p:nvPr/>
        </p:nvPicPr>
        <p:blipFill>
          <a:blip r:embed="rId3">
            <a:alphaModFix/>
          </a:blip>
          <a:stretch>
            <a:fillRect/>
          </a:stretch>
        </p:blipFill>
        <p:spPr>
          <a:xfrm>
            <a:off x="81963" y="1587350"/>
            <a:ext cx="4696575" cy="3131050"/>
          </a:xfrm>
          <a:prstGeom prst="rect">
            <a:avLst/>
          </a:prstGeom>
          <a:noFill/>
          <a:ln>
            <a:noFill/>
          </a:ln>
        </p:spPr>
      </p:pic>
      <p:pic>
        <p:nvPicPr>
          <p:cNvPr id="210" name="Google Shape;210;p29"/>
          <p:cNvPicPr preferRelativeResize="0"/>
          <p:nvPr/>
        </p:nvPicPr>
        <p:blipFill>
          <a:blip r:embed="rId4">
            <a:alphaModFix/>
          </a:blip>
          <a:stretch>
            <a:fillRect/>
          </a:stretch>
        </p:blipFill>
        <p:spPr>
          <a:xfrm>
            <a:off x="4327678" y="1571388"/>
            <a:ext cx="4595997" cy="3162975"/>
          </a:xfrm>
          <a:prstGeom prst="rect">
            <a:avLst/>
          </a:prstGeom>
          <a:noFill/>
          <a:ln>
            <a:noFill/>
          </a:ln>
        </p:spPr>
      </p:pic>
      <p:sp>
        <p:nvSpPr>
          <p:cNvPr id="211" name="Google Shape;211;p29"/>
          <p:cNvSpPr txBox="1"/>
          <p:nvPr/>
        </p:nvSpPr>
        <p:spPr>
          <a:xfrm>
            <a:off x="311700" y="1168813"/>
            <a:ext cx="8254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ROI </a:t>
            </a:r>
            <a:r>
              <a:rPr lang="en">
                <a:latin typeface="Open Sans"/>
                <a:ea typeface="Open Sans"/>
                <a:cs typeface="Open Sans"/>
                <a:sym typeface="Open Sans"/>
              </a:rPr>
              <a:t>=  Incremental consumption / total media spending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 Business Recommendations</a:t>
            </a:r>
            <a:endParaRPr/>
          </a:p>
        </p:txBody>
      </p:sp>
      <p:sp>
        <p:nvSpPr>
          <p:cNvPr id="217" name="Google Shape;217;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Tactics</a:t>
            </a:r>
            <a:r>
              <a:rPr lang="en"/>
              <a:t>: </a:t>
            </a:r>
            <a:endParaRPr/>
          </a:p>
          <a:p>
            <a:pPr indent="-342900" lvl="0" marL="457200" rtl="0" algn="l">
              <a:spcBef>
                <a:spcPts val="1600"/>
              </a:spcBef>
              <a:spcAft>
                <a:spcPts val="0"/>
              </a:spcAft>
              <a:buSzPts val="1800"/>
              <a:buChar char="●"/>
            </a:pPr>
            <a:r>
              <a:rPr lang="en"/>
              <a:t>Prioritize media spending in Billboard, Influencer</a:t>
            </a:r>
            <a:endParaRPr/>
          </a:p>
          <a:p>
            <a:pPr indent="-342900" lvl="0" marL="457200" rtl="0" algn="l">
              <a:spcBef>
                <a:spcPts val="0"/>
              </a:spcBef>
              <a:spcAft>
                <a:spcPts val="0"/>
              </a:spcAft>
              <a:buSzPts val="1800"/>
              <a:buChar char="●"/>
            </a:pPr>
            <a:r>
              <a:rPr lang="en"/>
              <a:t>Prioritize these promotion tactics - mass, feature, TPR (temporary price reduction), and display (large header only)</a:t>
            </a:r>
            <a:endParaRPr/>
          </a:p>
          <a:p>
            <a:pPr indent="-342900" lvl="0" marL="457200" rtl="0" algn="l">
              <a:spcBef>
                <a:spcPts val="0"/>
              </a:spcBef>
              <a:spcAft>
                <a:spcPts val="0"/>
              </a:spcAft>
              <a:buSzPts val="1800"/>
              <a:buChar char="●"/>
            </a:pPr>
            <a:r>
              <a:rPr lang="en"/>
              <a:t>Prioritize promotions on KH 12 CT Original &amp; KH 24 CT Original</a:t>
            </a:r>
            <a:endParaRPr/>
          </a:p>
          <a:p>
            <a:pPr indent="0" lvl="0" marL="0" rtl="0" algn="l">
              <a:spcBef>
                <a:spcPts val="1600"/>
              </a:spcBef>
              <a:spcAft>
                <a:spcPts val="0"/>
              </a:spcAft>
              <a:buNone/>
            </a:pPr>
            <a:r>
              <a:rPr b="1" lang="en"/>
              <a:t>Campaigns and Seasonality:</a:t>
            </a:r>
            <a:endParaRPr b="1"/>
          </a:p>
          <a:p>
            <a:pPr indent="-342900" lvl="0" marL="457200" rtl="0" algn="l">
              <a:spcBef>
                <a:spcPts val="1600"/>
              </a:spcBef>
              <a:spcAft>
                <a:spcPts val="0"/>
              </a:spcAft>
              <a:buSzPts val="1800"/>
              <a:buChar char="●"/>
            </a:pPr>
            <a:r>
              <a:rPr lang="en"/>
              <a:t>Prioritize campaign spending for Thanksgiving &amp; Christmas holidays and Easter</a:t>
            </a:r>
            <a:endParaRPr/>
          </a:p>
          <a:p>
            <a:pPr indent="-342900" lvl="0" marL="457200" rtl="0" algn="l">
              <a:spcBef>
                <a:spcPts val="0"/>
              </a:spcBef>
              <a:spcAft>
                <a:spcPts val="0"/>
              </a:spcAft>
              <a:buSzPts val="1800"/>
              <a:buChar char="●"/>
            </a:pPr>
            <a:r>
              <a:rPr lang="en"/>
              <a:t>Prioritize spending in marketing campaigns in April and September</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 Future Directions</a:t>
            </a:r>
            <a:endParaRPr/>
          </a:p>
        </p:txBody>
      </p:sp>
      <p:sp>
        <p:nvSpPr>
          <p:cNvPr id="223" name="Google Shape;223;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had more time and more data science knowledge, we would … </a:t>
            </a:r>
            <a:endParaRPr/>
          </a:p>
          <a:p>
            <a:pPr indent="-342900" lvl="0" marL="457200" rtl="0" algn="l">
              <a:spcBef>
                <a:spcPts val="1600"/>
              </a:spcBef>
              <a:spcAft>
                <a:spcPts val="0"/>
              </a:spcAft>
              <a:buSzPts val="1800"/>
              <a:buChar char="●"/>
            </a:pPr>
            <a:r>
              <a:rPr lang="en"/>
              <a:t>Analyze the relationship between the specific content of marketing and holidays</a:t>
            </a:r>
            <a:endParaRPr/>
          </a:p>
          <a:p>
            <a:pPr indent="-317500" lvl="1" marL="914400" rtl="0" algn="l">
              <a:spcBef>
                <a:spcPts val="0"/>
              </a:spcBef>
              <a:spcAft>
                <a:spcPts val="0"/>
              </a:spcAft>
              <a:buSzPts val="1400"/>
              <a:buChar char="○"/>
            </a:pPr>
            <a:r>
              <a:rPr lang="en"/>
              <a:t>For example, which types of content in tweets can stimulate more consumption on holidays</a:t>
            </a:r>
            <a:endParaRPr/>
          </a:p>
          <a:p>
            <a:pPr indent="-342900" lvl="0" marL="457200" rtl="0" algn="l">
              <a:spcBef>
                <a:spcPts val="0"/>
              </a:spcBef>
              <a:spcAft>
                <a:spcPts val="0"/>
              </a:spcAft>
              <a:buSzPts val="1800"/>
              <a:buChar char="●"/>
            </a:pPr>
            <a:r>
              <a:rPr lang="en"/>
              <a:t>Predict which products could become the next star products and how to promote them most effectively </a:t>
            </a:r>
            <a:endParaRPr/>
          </a:p>
          <a:p>
            <a:pPr indent="-317500" lvl="1" marL="914400" rtl="0" algn="l">
              <a:spcBef>
                <a:spcPts val="0"/>
              </a:spcBef>
              <a:spcAft>
                <a:spcPts val="0"/>
              </a:spcAft>
              <a:buSzPts val="1400"/>
              <a:buChar char="○"/>
            </a:pPr>
            <a:r>
              <a:rPr lang="en"/>
              <a:t>Because </a:t>
            </a:r>
            <a:r>
              <a:rPr lang="en"/>
              <a:t>KH 12 CT Original &amp; KH 24 CT Original appear to be the two current star products, but KH 12 CT Butter &amp; KH 18 CT seem to have a lot of potential </a:t>
            </a:r>
            <a:endParaRPr/>
          </a:p>
          <a:p>
            <a:pPr indent="-342900" lvl="0" marL="457200" rtl="0" algn="l">
              <a:spcBef>
                <a:spcPts val="0"/>
              </a:spcBef>
              <a:spcAft>
                <a:spcPts val="0"/>
              </a:spcAft>
              <a:buSzPts val="1800"/>
              <a:buChar char="●"/>
            </a:pPr>
            <a:r>
              <a:rPr lang="en"/>
              <a:t>Predict the optimal amount of spending on each marketing tactic</a:t>
            </a:r>
            <a:endParaRPr/>
          </a:p>
          <a:p>
            <a:pPr indent="-317500" lvl="1" marL="914400" rtl="0" algn="l">
              <a:spcBef>
                <a:spcPts val="0"/>
              </a:spcBef>
              <a:spcAft>
                <a:spcPts val="0"/>
              </a:spcAft>
              <a:buSzPts val="1400"/>
              <a:buChar char="○"/>
            </a:pPr>
            <a:r>
              <a:rPr lang="en"/>
              <a:t>As some marketing tactics are bringing in a large amount of incremental revenue , the more we spend on a tactic, the less marginal profit it may make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773700" y="16613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lang="en"/>
              <a:t>We Appreciate Your Trust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259875" y="604575"/>
            <a:ext cx="85206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Appendix: </a:t>
            </a:r>
            <a:endParaRPr sz="3600"/>
          </a:p>
          <a:p>
            <a:pPr indent="0" lvl="0" marL="0" rtl="0" algn="l">
              <a:spcBef>
                <a:spcPts val="0"/>
              </a:spcBef>
              <a:spcAft>
                <a:spcPts val="0"/>
              </a:spcAft>
              <a:buNone/>
            </a:pPr>
            <a:r>
              <a:rPr lang="en" sz="2500"/>
              <a:t>Graphs in the dashboard</a:t>
            </a:r>
            <a:endParaRPr sz="2500"/>
          </a:p>
        </p:txBody>
      </p:sp>
      <p:pic>
        <p:nvPicPr>
          <p:cNvPr id="234" name="Google Shape;234;p33"/>
          <p:cNvPicPr preferRelativeResize="0"/>
          <p:nvPr/>
        </p:nvPicPr>
        <p:blipFill>
          <a:blip r:embed="rId3">
            <a:alphaModFix/>
          </a:blip>
          <a:stretch>
            <a:fillRect/>
          </a:stretch>
        </p:blipFill>
        <p:spPr>
          <a:xfrm>
            <a:off x="744475" y="1124775"/>
            <a:ext cx="7736750" cy="364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74" name="Google Shape;74;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Business Recommendations</a:t>
            </a:r>
            <a:endParaRPr/>
          </a:p>
          <a:p>
            <a:pPr indent="-342900" lvl="0" marL="457200" rtl="0" algn="l">
              <a:spcBef>
                <a:spcPts val="0"/>
              </a:spcBef>
              <a:spcAft>
                <a:spcPts val="0"/>
              </a:spcAft>
              <a:buSzPts val="1800"/>
              <a:buChar char="●"/>
            </a:pPr>
            <a:r>
              <a:rPr lang="en"/>
              <a:t>Analysis </a:t>
            </a:r>
            <a:endParaRPr/>
          </a:p>
          <a:p>
            <a:pPr indent="-317500" lvl="1" marL="914400" rtl="0" algn="l">
              <a:spcBef>
                <a:spcPts val="0"/>
              </a:spcBef>
              <a:spcAft>
                <a:spcPts val="0"/>
              </a:spcAft>
              <a:buSzPts val="1400"/>
              <a:buChar char="○"/>
            </a:pPr>
            <a:r>
              <a:rPr lang="en"/>
              <a:t>Exploratory data analysis</a:t>
            </a:r>
            <a:endParaRPr/>
          </a:p>
          <a:p>
            <a:pPr indent="-317500" lvl="1" marL="914400" rtl="0" algn="l">
              <a:spcBef>
                <a:spcPts val="0"/>
              </a:spcBef>
              <a:spcAft>
                <a:spcPts val="0"/>
              </a:spcAft>
              <a:buSzPts val="1400"/>
              <a:buChar char="○"/>
            </a:pPr>
            <a:r>
              <a:rPr lang="en"/>
              <a:t>Regression on total consumption</a:t>
            </a:r>
            <a:endParaRPr/>
          </a:p>
          <a:p>
            <a:pPr indent="-317500" lvl="1" marL="914400" rtl="0" algn="l">
              <a:spcBef>
                <a:spcPts val="0"/>
              </a:spcBef>
              <a:spcAft>
                <a:spcPts val="0"/>
              </a:spcAft>
              <a:buSzPts val="1400"/>
              <a:buChar char="○"/>
            </a:pPr>
            <a:r>
              <a:rPr lang="en"/>
              <a:t>Regression by products</a:t>
            </a:r>
            <a:endParaRPr/>
          </a:p>
          <a:p>
            <a:pPr indent="-317500" lvl="1" marL="914400" rtl="0" algn="l">
              <a:spcBef>
                <a:spcPts val="0"/>
              </a:spcBef>
              <a:spcAft>
                <a:spcPts val="0"/>
              </a:spcAft>
              <a:buSzPts val="1400"/>
              <a:buChar char="○"/>
            </a:pPr>
            <a:r>
              <a:rPr lang="en"/>
              <a:t>Return of campaigns</a:t>
            </a:r>
            <a:endParaRPr/>
          </a:p>
          <a:p>
            <a:pPr indent="-317500" lvl="1" marL="914400" rtl="0" algn="l">
              <a:spcBef>
                <a:spcPts val="0"/>
              </a:spcBef>
              <a:spcAft>
                <a:spcPts val="0"/>
              </a:spcAft>
              <a:buSzPts val="1400"/>
              <a:buChar char="○"/>
            </a:pPr>
            <a:r>
              <a:rPr lang="en"/>
              <a:t>ROI throughout the year</a:t>
            </a:r>
            <a:endParaRPr/>
          </a:p>
          <a:p>
            <a:pPr indent="-342900" lvl="0" marL="457200" rtl="0" algn="l">
              <a:spcBef>
                <a:spcPts val="0"/>
              </a:spcBef>
              <a:spcAft>
                <a:spcPts val="0"/>
              </a:spcAft>
              <a:buSzPts val="1800"/>
              <a:buChar char="●"/>
            </a:pPr>
            <a:r>
              <a:rPr lang="en"/>
              <a:t>Conclusion</a:t>
            </a:r>
            <a:endParaRPr/>
          </a:p>
          <a:p>
            <a:pPr indent="-317500" lvl="1" marL="914400" rtl="0" algn="l">
              <a:spcBef>
                <a:spcPts val="0"/>
              </a:spcBef>
              <a:spcAft>
                <a:spcPts val="0"/>
              </a:spcAft>
              <a:buSzPts val="1400"/>
              <a:buChar char="○"/>
            </a:pPr>
            <a:r>
              <a:rPr lang="en"/>
              <a:t>Business recommendations</a:t>
            </a:r>
            <a:endParaRPr/>
          </a:p>
          <a:p>
            <a:pPr indent="-317500" lvl="1" marL="914400" rtl="0" algn="l">
              <a:spcBef>
                <a:spcPts val="0"/>
              </a:spcBef>
              <a:spcAft>
                <a:spcPts val="0"/>
              </a:spcAft>
              <a:buSzPts val="1400"/>
              <a:buChar char="○"/>
            </a:pPr>
            <a:r>
              <a:rPr lang="en"/>
              <a:t>Future directions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4"/>
          <p:cNvPicPr preferRelativeResize="0"/>
          <p:nvPr/>
        </p:nvPicPr>
        <p:blipFill>
          <a:blip r:embed="rId3">
            <a:alphaModFix/>
          </a:blip>
          <a:stretch>
            <a:fillRect/>
          </a:stretch>
        </p:blipFill>
        <p:spPr>
          <a:xfrm>
            <a:off x="1369700" y="174625"/>
            <a:ext cx="6404626" cy="2474825"/>
          </a:xfrm>
          <a:prstGeom prst="rect">
            <a:avLst/>
          </a:prstGeom>
          <a:noFill/>
          <a:ln>
            <a:noFill/>
          </a:ln>
        </p:spPr>
      </p:pic>
      <p:pic>
        <p:nvPicPr>
          <p:cNvPr id="240" name="Google Shape;240;p34"/>
          <p:cNvPicPr preferRelativeResize="0"/>
          <p:nvPr/>
        </p:nvPicPr>
        <p:blipFill>
          <a:blip r:embed="rId4">
            <a:alphaModFix/>
          </a:blip>
          <a:stretch>
            <a:fillRect/>
          </a:stretch>
        </p:blipFill>
        <p:spPr>
          <a:xfrm>
            <a:off x="1332125" y="2649450"/>
            <a:ext cx="6442201" cy="2189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5"/>
          <p:cNvPicPr preferRelativeResize="0"/>
          <p:nvPr/>
        </p:nvPicPr>
        <p:blipFill>
          <a:blip r:embed="rId3">
            <a:alphaModFix/>
          </a:blip>
          <a:stretch>
            <a:fillRect/>
          </a:stretch>
        </p:blipFill>
        <p:spPr>
          <a:xfrm>
            <a:off x="1262375" y="115400"/>
            <a:ext cx="6619250" cy="2548850"/>
          </a:xfrm>
          <a:prstGeom prst="rect">
            <a:avLst/>
          </a:prstGeom>
          <a:noFill/>
          <a:ln>
            <a:noFill/>
          </a:ln>
        </p:spPr>
      </p:pic>
      <p:pic>
        <p:nvPicPr>
          <p:cNvPr id="246" name="Google Shape;246;p35"/>
          <p:cNvPicPr preferRelativeResize="0"/>
          <p:nvPr/>
        </p:nvPicPr>
        <p:blipFill>
          <a:blip r:embed="rId4">
            <a:alphaModFix/>
          </a:blip>
          <a:stretch>
            <a:fillRect/>
          </a:stretch>
        </p:blipFill>
        <p:spPr>
          <a:xfrm>
            <a:off x="1262375" y="2664250"/>
            <a:ext cx="6567576" cy="231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6"/>
          <p:cNvPicPr preferRelativeResize="0"/>
          <p:nvPr/>
        </p:nvPicPr>
        <p:blipFill>
          <a:blip r:embed="rId3">
            <a:alphaModFix/>
          </a:blip>
          <a:stretch>
            <a:fillRect/>
          </a:stretch>
        </p:blipFill>
        <p:spPr>
          <a:xfrm>
            <a:off x="1291975" y="85775"/>
            <a:ext cx="6560049" cy="2415675"/>
          </a:xfrm>
          <a:prstGeom prst="rect">
            <a:avLst/>
          </a:prstGeom>
          <a:noFill/>
          <a:ln>
            <a:noFill/>
          </a:ln>
        </p:spPr>
      </p:pic>
      <p:pic>
        <p:nvPicPr>
          <p:cNvPr id="252" name="Google Shape;252;p36"/>
          <p:cNvPicPr preferRelativeResize="0"/>
          <p:nvPr/>
        </p:nvPicPr>
        <p:blipFill>
          <a:blip r:embed="rId4">
            <a:alphaModFix/>
          </a:blip>
          <a:stretch>
            <a:fillRect/>
          </a:stretch>
        </p:blipFill>
        <p:spPr>
          <a:xfrm>
            <a:off x="1188500" y="2571750"/>
            <a:ext cx="6560051" cy="2337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7"/>
          <p:cNvPicPr preferRelativeResize="0"/>
          <p:nvPr/>
        </p:nvPicPr>
        <p:blipFill>
          <a:blip r:embed="rId3">
            <a:alphaModFix/>
          </a:blip>
          <a:stretch>
            <a:fillRect/>
          </a:stretch>
        </p:blipFill>
        <p:spPr>
          <a:xfrm>
            <a:off x="1229063" y="152400"/>
            <a:ext cx="6685874" cy="2419350"/>
          </a:xfrm>
          <a:prstGeom prst="rect">
            <a:avLst/>
          </a:prstGeom>
          <a:noFill/>
          <a:ln>
            <a:noFill/>
          </a:ln>
        </p:spPr>
      </p:pic>
      <p:pic>
        <p:nvPicPr>
          <p:cNvPr id="258" name="Google Shape;258;p37"/>
          <p:cNvPicPr preferRelativeResize="0"/>
          <p:nvPr/>
        </p:nvPicPr>
        <p:blipFill>
          <a:blip r:embed="rId4">
            <a:alphaModFix/>
          </a:blip>
          <a:stretch>
            <a:fillRect/>
          </a:stretch>
        </p:blipFill>
        <p:spPr>
          <a:xfrm>
            <a:off x="1229075" y="2571750"/>
            <a:ext cx="6685850" cy="2266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8"/>
          <p:cNvPicPr preferRelativeResize="0"/>
          <p:nvPr/>
        </p:nvPicPr>
        <p:blipFill>
          <a:blip r:embed="rId3">
            <a:alphaModFix/>
          </a:blip>
          <a:stretch>
            <a:fillRect/>
          </a:stretch>
        </p:blipFill>
        <p:spPr>
          <a:xfrm>
            <a:off x="1132300" y="159800"/>
            <a:ext cx="6904876" cy="2411950"/>
          </a:xfrm>
          <a:prstGeom prst="rect">
            <a:avLst/>
          </a:prstGeom>
          <a:noFill/>
          <a:ln>
            <a:noFill/>
          </a:ln>
        </p:spPr>
      </p:pic>
      <p:pic>
        <p:nvPicPr>
          <p:cNvPr id="264" name="Google Shape;264;p38"/>
          <p:cNvPicPr preferRelativeResize="0"/>
          <p:nvPr/>
        </p:nvPicPr>
        <p:blipFill>
          <a:blip r:embed="rId4">
            <a:alphaModFix/>
          </a:blip>
          <a:stretch>
            <a:fillRect/>
          </a:stretch>
        </p:blipFill>
        <p:spPr>
          <a:xfrm>
            <a:off x="1132300" y="2571750"/>
            <a:ext cx="6904876" cy="2266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1147100" y="159800"/>
            <a:ext cx="6986301" cy="2411950"/>
          </a:xfrm>
          <a:prstGeom prst="rect">
            <a:avLst/>
          </a:prstGeom>
          <a:noFill/>
          <a:ln>
            <a:noFill/>
          </a:ln>
        </p:spPr>
      </p:pic>
      <p:pic>
        <p:nvPicPr>
          <p:cNvPr id="270" name="Google Shape;270;p39"/>
          <p:cNvPicPr preferRelativeResize="0"/>
          <p:nvPr/>
        </p:nvPicPr>
        <p:blipFill>
          <a:blip r:embed="rId4">
            <a:alphaModFix/>
          </a:blip>
          <a:stretch>
            <a:fillRect/>
          </a:stretch>
        </p:blipFill>
        <p:spPr>
          <a:xfrm>
            <a:off x="1147101" y="2571750"/>
            <a:ext cx="6986301" cy="2266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0"/>
          <p:cNvPicPr preferRelativeResize="0"/>
          <p:nvPr/>
        </p:nvPicPr>
        <p:blipFill>
          <a:blip r:embed="rId3">
            <a:alphaModFix/>
          </a:blip>
          <a:stretch>
            <a:fillRect/>
          </a:stretch>
        </p:blipFill>
        <p:spPr>
          <a:xfrm>
            <a:off x="1184125" y="167225"/>
            <a:ext cx="7008475" cy="2404526"/>
          </a:xfrm>
          <a:prstGeom prst="rect">
            <a:avLst/>
          </a:prstGeom>
          <a:noFill/>
          <a:ln>
            <a:noFill/>
          </a:ln>
        </p:spPr>
      </p:pic>
      <p:pic>
        <p:nvPicPr>
          <p:cNvPr id="276" name="Google Shape;276;p40"/>
          <p:cNvPicPr preferRelativeResize="0"/>
          <p:nvPr/>
        </p:nvPicPr>
        <p:blipFill>
          <a:blip r:embed="rId4">
            <a:alphaModFix/>
          </a:blip>
          <a:stretch>
            <a:fillRect/>
          </a:stretch>
        </p:blipFill>
        <p:spPr>
          <a:xfrm>
            <a:off x="1295125" y="2571750"/>
            <a:ext cx="7008476" cy="2266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169325" y="108000"/>
            <a:ext cx="6816051" cy="2463750"/>
          </a:xfrm>
          <a:prstGeom prst="rect">
            <a:avLst/>
          </a:prstGeom>
          <a:noFill/>
          <a:ln>
            <a:noFill/>
          </a:ln>
        </p:spPr>
      </p:pic>
      <p:pic>
        <p:nvPicPr>
          <p:cNvPr id="282" name="Google Shape;282;p41"/>
          <p:cNvPicPr preferRelativeResize="0"/>
          <p:nvPr/>
        </p:nvPicPr>
        <p:blipFill>
          <a:blip r:embed="rId4">
            <a:alphaModFix/>
          </a:blip>
          <a:stretch>
            <a:fillRect/>
          </a:stretch>
        </p:blipFill>
        <p:spPr>
          <a:xfrm>
            <a:off x="1169325" y="2571750"/>
            <a:ext cx="6816049" cy="2266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2"/>
          <p:cNvPicPr preferRelativeResize="0"/>
          <p:nvPr/>
        </p:nvPicPr>
        <p:blipFill>
          <a:blip r:embed="rId3">
            <a:alphaModFix/>
          </a:blip>
          <a:stretch>
            <a:fillRect/>
          </a:stretch>
        </p:blipFill>
        <p:spPr>
          <a:xfrm>
            <a:off x="1132300" y="130175"/>
            <a:ext cx="7015899" cy="2441575"/>
          </a:xfrm>
          <a:prstGeom prst="rect">
            <a:avLst/>
          </a:prstGeom>
          <a:noFill/>
          <a:ln>
            <a:noFill/>
          </a:ln>
        </p:spPr>
      </p:pic>
      <p:pic>
        <p:nvPicPr>
          <p:cNvPr id="288" name="Google Shape;288;p42"/>
          <p:cNvPicPr preferRelativeResize="0"/>
          <p:nvPr/>
        </p:nvPicPr>
        <p:blipFill>
          <a:blip r:embed="rId4">
            <a:alphaModFix/>
          </a:blip>
          <a:stretch>
            <a:fillRect/>
          </a:stretch>
        </p:blipFill>
        <p:spPr>
          <a:xfrm>
            <a:off x="1132300" y="2571750"/>
            <a:ext cx="7015899" cy="2266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3"/>
          <p:cNvPicPr preferRelativeResize="0"/>
          <p:nvPr/>
        </p:nvPicPr>
        <p:blipFill>
          <a:blip r:embed="rId3">
            <a:alphaModFix/>
          </a:blip>
          <a:stretch>
            <a:fillRect/>
          </a:stretch>
        </p:blipFill>
        <p:spPr>
          <a:xfrm>
            <a:off x="1110100" y="108000"/>
            <a:ext cx="6897475" cy="2463750"/>
          </a:xfrm>
          <a:prstGeom prst="rect">
            <a:avLst/>
          </a:prstGeom>
          <a:noFill/>
          <a:ln>
            <a:noFill/>
          </a:ln>
        </p:spPr>
      </p:pic>
      <p:pic>
        <p:nvPicPr>
          <p:cNvPr id="294" name="Google Shape;294;p43"/>
          <p:cNvPicPr preferRelativeResize="0"/>
          <p:nvPr/>
        </p:nvPicPr>
        <p:blipFill>
          <a:blip r:embed="rId4">
            <a:alphaModFix/>
          </a:blip>
          <a:stretch>
            <a:fillRect/>
          </a:stretch>
        </p:blipFill>
        <p:spPr>
          <a:xfrm>
            <a:off x="1110100" y="2571750"/>
            <a:ext cx="6897475" cy="22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0" name="Google Shape;80;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Goal </a:t>
            </a:r>
            <a:endParaRPr/>
          </a:p>
          <a:p>
            <a:pPr indent="0" lvl="0" marL="0" rtl="0" algn="l">
              <a:spcBef>
                <a:spcPts val="1600"/>
              </a:spcBef>
              <a:spcAft>
                <a:spcPts val="0"/>
              </a:spcAft>
              <a:buNone/>
            </a:pPr>
            <a:r>
              <a:rPr lang="en"/>
              <a:t>- Identify which marketing program has the most impact on sales, thus, optimal the marketing spend.</a:t>
            </a:r>
            <a:endParaRPr/>
          </a:p>
          <a:p>
            <a:pPr indent="0" lvl="0" marL="0" rtl="0" algn="l">
              <a:spcBef>
                <a:spcPts val="1600"/>
              </a:spcBef>
              <a:spcAft>
                <a:spcPts val="0"/>
              </a:spcAft>
              <a:buNone/>
            </a:pPr>
            <a:r>
              <a:rPr lang="en"/>
              <a:t>- Identify the priority order of tactics</a:t>
            </a:r>
            <a:endParaRPr/>
          </a:p>
          <a:p>
            <a:pPr indent="0" lvl="0" marL="0" rtl="0" algn="l">
              <a:spcBef>
                <a:spcPts val="1600"/>
              </a:spcBef>
              <a:spcAft>
                <a:spcPts val="0"/>
              </a:spcAft>
              <a:buNone/>
            </a:pPr>
            <a:r>
              <a:rPr lang="en"/>
              <a:t>- Identify which marketing campaigns returned the most</a:t>
            </a:r>
            <a:endParaRPr/>
          </a:p>
          <a:p>
            <a:pPr indent="0" lvl="0" marL="0" rtl="0" algn="l">
              <a:spcBef>
                <a:spcPts val="1600"/>
              </a:spcBef>
              <a:spcAft>
                <a:spcPts val="0"/>
              </a:spcAft>
              <a:buNone/>
            </a:pPr>
            <a:r>
              <a:rPr lang="en"/>
              <a:t>- Identify when is the best time which has the highest ROI for sales tactics and marketing activation</a:t>
            </a:r>
            <a:endParaRPr/>
          </a:p>
          <a:p>
            <a:pPr indent="0" lvl="0" marL="0" rtl="0" algn="l">
              <a:spcBef>
                <a:spcPts val="1600"/>
              </a:spcBef>
              <a:spcAft>
                <a:spcPts val="1600"/>
              </a:spcAft>
              <a:buNone/>
            </a:pP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4"/>
          <p:cNvPicPr preferRelativeResize="0"/>
          <p:nvPr/>
        </p:nvPicPr>
        <p:blipFill>
          <a:blip r:embed="rId3">
            <a:alphaModFix/>
          </a:blip>
          <a:stretch>
            <a:fillRect/>
          </a:stretch>
        </p:blipFill>
        <p:spPr>
          <a:xfrm>
            <a:off x="1124900" y="196825"/>
            <a:ext cx="6867875" cy="2374926"/>
          </a:xfrm>
          <a:prstGeom prst="rect">
            <a:avLst/>
          </a:prstGeom>
          <a:noFill/>
          <a:ln>
            <a:noFill/>
          </a:ln>
        </p:spPr>
      </p:pic>
      <p:pic>
        <p:nvPicPr>
          <p:cNvPr id="300" name="Google Shape;300;p44"/>
          <p:cNvPicPr preferRelativeResize="0"/>
          <p:nvPr/>
        </p:nvPicPr>
        <p:blipFill>
          <a:blip r:embed="rId4">
            <a:alphaModFix/>
          </a:blip>
          <a:stretch>
            <a:fillRect/>
          </a:stretch>
        </p:blipFill>
        <p:spPr>
          <a:xfrm>
            <a:off x="1073075" y="2571750"/>
            <a:ext cx="6867874" cy="2266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5"/>
          <p:cNvPicPr preferRelativeResize="0"/>
          <p:nvPr/>
        </p:nvPicPr>
        <p:blipFill>
          <a:blip r:embed="rId3">
            <a:alphaModFix/>
          </a:blip>
          <a:stretch>
            <a:fillRect/>
          </a:stretch>
        </p:blipFill>
        <p:spPr>
          <a:xfrm>
            <a:off x="414338" y="523875"/>
            <a:ext cx="8315325" cy="4095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Business </a:t>
            </a:r>
            <a:r>
              <a:rPr lang="en"/>
              <a:t>Recommendation</a:t>
            </a:r>
            <a:endParaRPr/>
          </a:p>
        </p:txBody>
      </p:sp>
      <p:sp>
        <p:nvSpPr>
          <p:cNvPr id="86" name="Google Shape;86;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priority order of tactics are mass, feature, TPR (temporary price reduction), and large header only display </a:t>
            </a:r>
            <a:endParaRPr/>
          </a:p>
          <a:p>
            <a:pPr indent="-342900" lvl="0" marL="457200" rtl="0" algn="l">
              <a:spcBef>
                <a:spcPts val="0"/>
              </a:spcBef>
              <a:spcAft>
                <a:spcPts val="0"/>
              </a:spcAft>
              <a:buSzPts val="1800"/>
              <a:buChar char="●"/>
            </a:pPr>
            <a:r>
              <a:rPr lang="en"/>
              <a:t>For</a:t>
            </a:r>
            <a:r>
              <a:rPr lang="en"/>
              <a:t> media spending priority spend on Billboard and Influencer</a:t>
            </a:r>
            <a:endParaRPr/>
          </a:p>
          <a:p>
            <a:pPr indent="-342900" lvl="0" marL="457200" rtl="0" algn="l">
              <a:spcBef>
                <a:spcPts val="0"/>
              </a:spcBef>
              <a:spcAft>
                <a:spcPts val="0"/>
              </a:spcAft>
              <a:buSzPts val="1800"/>
              <a:buChar char="●"/>
            </a:pPr>
            <a:r>
              <a:rPr lang="en"/>
              <a:t>For campaign spending, priority spend on Thanksgiving &amp; Christmas holiday and Easter</a:t>
            </a:r>
            <a:endParaRPr/>
          </a:p>
          <a:p>
            <a:pPr indent="-342900" lvl="0" marL="457200" rtl="0" algn="l">
              <a:spcBef>
                <a:spcPts val="0"/>
              </a:spcBef>
              <a:spcAft>
                <a:spcPts val="0"/>
              </a:spcAft>
              <a:buSzPts val="1800"/>
              <a:buChar char="●"/>
            </a:pPr>
            <a:r>
              <a:rPr lang="en"/>
              <a:t>For product, prioritize promotion on KH 12 CT Original and KH 24 CT Original</a:t>
            </a:r>
            <a:endParaRPr/>
          </a:p>
          <a:p>
            <a:pPr indent="-342900" lvl="0" marL="457200" rtl="0" algn="l">
              <a:spcBef>
                <a:spcPts val="0"/>
              </a:spcBef>
              <a:spcAft>
                <a:spcPts val="0"/>
              </a:spcAft>
              <a:buSzPts val="1800"/>
              <a:buChar char="●"/>
            </a:pPr>
            <a:r>
              <a:rPr lang="en"/>
              <a:t>Each year, April and September seem to have the highest ROI for sales tactics and marketing activation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64950" y="300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2016-2020 Consumption By Year EDA</a:t>
            </a:r>
            <a:endParaRPr/>
          </a:p>
        </p:txBody>
      </p:sp>
      <p:sp>
        <p:nvSpPr>
          <p:cNvPr id="92" name="Google Shape;92;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164950" y="1225225"/>
            <a:ext cx="6358149" cy="3263526"/>
          </a:xfrm>
          <a:prstGeom prst="rect">
            <a:avLst/>
          </a:prstGeom>
          <a:noFill/>
          <a:ln>
            <a:noFill/>
          </a:ln>
        </p:spPr>
      </p:pic>
      <p:pic>
        <p:nvPicPr>
          <p:cNvPr id="94" name="Google Shape;94;p19"/>
          <p:cNvPicPr preferRelativeResize="0"/>
          <p:nvPr/>
        </p:nvPicPr>
        <p:blipFill>
          <a:blip r:embed="rId4">
            <a:alphaModFix/>
          </a:blip>
          <a:stretch>
            <a:fillRect/>
          </a:stretch>
        </p:blipFill>
        <p:spPr>
          <a:xfrm>
            <a:off x="6523100" y="1225220"/>
            <a:ext cx="2227125" cy="1575125"/>
          </a:xfrm>
          <a:prstGeom prst="rect">
            <a:avLst/>
          </a:prstGeom>
          <a:noFill/>
          <a:ln>
            <a:noFill/>
          </a:ln>
        </p:spPr>
      </p:pic>
      <p:pic>
        <p:nvPicPr>
          <p:cNvPr id="95" name="Google Shape;95;p19"/>
          <p:cNvPicPr preferRelativeResize="0"/>
          <p:nvPr/>
        </p:nvPicPr>
        <p:blipFill>
          <a:blip r:embed="rId5">
            <a:alphaModFix/>
          </a:blip>
          <a:stretch>
            <a:fillRect/>
          </a:stretch>
        </p:blipFill>
        <p:spPr>
          <a:xfrm>
            <a:off x="6523100" y="2671075"/>
            <a:ext cx="2227125" cy="1575126"/>
          </a:xfrm>
          <a:prstGeom prst="rect">
            <a:avLst/>
          </a:prstGeom>
          <a:noFill/>
          <a:ln>
            <a:noFill/>
          </a:ln>
        </p:spPr>
      </p:pic>
      <p:sp>
        <p:nvSpPr>
          <p:cNvPr id="96" name="Google Shape;96;p19"/>
          <p:cNvSpPr txBox="1"/>
          <p:nvPr/>
        </p:nvSpPr>
        <p:spPr>
          <a:xfrm>
            <a:off x="434875" y="4633650"/>
            <a:ext cx="63582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Total Consumption By Year</a:t>
            </a:r>
            <a:endParaRPr>
              <a:latin typeface="Open Sans"/>
              <a:ea typeface="Open Sans"/>
              <a:cs typeface="Open Sans"/>
              <a:sym typeface="Open Sans"/>
            </a:endParaRPr>
          </a:p>
        </p:txBody>
      </p:sp>
      <p:sp>
        <p:nvSpPr>
          <p:cNvPr id="97" name="Google Shape;97;p19"/>
          <p:cNvSpPr txBox="1"/>
          <p:nvPr/>
        </p:nvSpPr>
        <p:spPr>
          <a:xfrm>
            <a:off x="6793075" y="4246200"/>
            <a:ext cx="20124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Ex. Thanksgiving &amp; Easter Consumption Difference </a:t>
            </a:r>
            <a:endParaRPr sz="10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2016-2020 Consumption By Product EDA</a:t>
            </a:r>
            <a:endParaRPr/>
          </a:p>
        </p:txBody>
      </p:sp>
      <p:sp>
        <p:nvSpPr>
          <p:cNvPr id="103" name="Google Shape;103;p2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119975" y="1147225"/>
            <a:ext cx="4648625" cy="3718926"/>
          </a:xfrm>
          <a:prstGeom prst="rect">
            <a:avLst/>
          </a:prstGeom>
          <a:noFill/>
          <a:ln>
            <a:noFill/>
          </a:ln>
        </p:spPr>
      </p:pic>
      <p:sp>
        <p:nvSpPr>
          <p:cNvPr id="105" name="Google Shape;105;p20"/>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C</a:t>
            </a:r>
            <a:r>
              <a:rPr lang="en" sz="1500"/>
              <a:t>onsumption by product</a:t>
            </a:r>
            <a:endParaRPr sz="1500"/>
          </a:p>
          <a:p>
            <a:pPr indent="-323850" lvl="0" marL="457200" rtl="0" algn="l">
              <a:lnSpc>
                <a:spcPct val="150000"/>
              </a:lnSpc>
              <a:spcBef>
                <a:spcPts val="1600"/>
              </a:spcBef>
              <a:spcAft>
                <a:spcPts val="0"/>
              </a:spcAft>
              <a:buSzPts val="1500"/>
              <a:buChar char="●"/>
            </a:pPr>
            <a:r>
              <a:rPr lang="en" sz="1500"/>
              <a:t>KH Orig Dnr 12pk has the highest consumption level</a:t>
            </a:r>
            <a:endParaRPr sz="1500"/>
          </a:p>
          <a:p>
            <a:pPr indent="-323850" lvl="0" marL="457200" rtl="0" algn="l">
              <a:lnSpc>
                <a:spcPct val="150000"/>
              </a:lnSpc>
              <a:spcBef>
                <a:spcPts val="0"/>
              </a:spcBef>
              <a:spcAft>
                <a:spcPts val="0"/>
              </a:spcAft>
              <a:buSzPts val="1500"/>
              <a:buChar char="●"/>
            </a:pPr>
            <a:r>
              <a:rPr lang="en" sz="1500"/>
              <a:t>More details will be explained later by dashboard</a:t>
            </a:r>
            <a:endParaRPr sz="1500"/>
          </a:p>
          <a:p>
            <a:pPr indent="0" lvl="0" marL="0" rtl="0" algn="l">
              <a:lnSpc>
                <a:spcPct val="150000"/>
              </a:lnSpc>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7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200">
                <a:solidFill>
                  <a:schemeClr val="dk1"/>
                </a:solidFill>
                <a:latin typeface="Economica"/>
                <a:ea typeface="Economica"/>
                <a:cs typeface="Economica"/>
                <a:sym typeface="Economica"/>
              </a:rPr>
              <a:t>2016-2020 </a:t>
            </a:r>
            <a:r>
              <a:rPr lang="en" sz="4200">
                <a:solidFill>
                  <a:schemeClr val="dk1"/>
                </a:solidFill>
                <a:latin typeface="Economica"/>
                <a:ea typeface="Economica"/>
                <a:cs typeface="Economica"/>
                <a:sym typeface="Economica"/>
              </a:rPr>
              <a:t>Campaign</a:t>
            </a:r>
            <a:r>
              <a:rPr lang="en" sz="4200">
                <a:solidFill>
                  <a:schemeClr val="dk1"/>
                </a:solidFill>
                <a:latin typeface="Economica"/>
                <a:ea typeface="Economica"/>
                <a:cs typeface="Economica"/>
                <a:sym typeface="Economica"/>
              </a:rPr>
              <a:t> &amp; Media Spending EDA</a:t>
            </a:r>
            <a:endParaRPr sz="4200">
              <a:solidFill>
                <a:schemeClr val="dk1"/>
              </a:solidFill>
              <a:latin typeface="Economica"/>
              <a:ea typeface="Economica"/>
              <a:cs typeface="Economica"/>
              <a:sym typeface="Economica"/>
            </a:endParaRPr>
          </a:p>
        </p:txBody>
      </p:sp>
      <p:pic>
        <p:nvPicPr>
          <p:cNvPr id="111" name="Google Shape;111;p21"/>
          <p:cNvPicPr preferRelativeResize="0"/>
          <p:nvPr/>
        </p:nvPicPr>
        <p:blipFill>
          <a:blip r:embed="rId3">
            <a:alphaModFix/>
          </a:blip>
          <a:stretch>
            <a:fillRect/>
          </a:stretch>
        </p:blipFill>
        <p:spPr>
          <a:xfrm>
            <a:off x="311700" y="1476488"/>
            <a:ext cx="2372525" cy="1501450"/>
          </a:xfrm>
          <a:prstGeom prst="rect">
            <a:avLst/>
          </a:prstGeom>
          <a:noFill/>
          <a:ln>
            <a:noFill/>
          </a:ln>
        </p:spPr>
      </p:pic>
      <p:pic>
        <p:nvPicPr>
          <p:cNvPr id="112" name="Google Shape;112;p21"/>
          <p:cNvPicPr preferRelativeResize="0"/>
          <p:nvPr/>
        </p:nvPicPr>
        <p:blipFill>
          <a:blip r:embed="rId4">
            <a:alphaModFix/>
          </a:blip>
          <a:stretch>
            <a:fillRect/>
          </a:stretch>
        </p:blipFill>
        <p:spPr>
          <a:xfrm>
            <a:off x="311699" y="3302000"/>
            <a:ext cx="2372525" cy="1527271"/>
          </a:xfrm>
          <a:prstGeom prst="rect">
            <a:avLst/>
          </a:prstGeom>
          <a:noFill/>
          <a:ln>
            <a:noFill/>
          </a:ln>
        </p:spPr>
      </p:pic>
      <p:sp>
        <p:nvSpPr>
          <p:cNvPr id="113" name="Google Shape;113;p21"/>
          <p:cNvSpPr txBox="1"/>
          <p:nvPr/>
        </p:nvSpPr>
        <p:spPr>
          <a:xfrm>
            <a:off x="6065825" y="1476500"/>
            <a:ext cx="2835300" cy="30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mean of media spending is higher in Holidays</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TV is positively correlated with consumption and Digital is negatively correlated with consumption</a:t>
            </a:r>
            <a:endParaRPr>
              <a:latin typeface="Open Sans"/>
              <a:ea typeface="Open Sans"/>
              <a:cs typeface="Open Sans"/>
              <a:sym typeface="Open Sans"/>
            </a:endParaRPr>
          </a:p>
          <a:p>
            <a:pPr indent="0" lvl="0" marL="0" rtl="0" algn="l">
              <a:spcBef>
                <a:spcPts val="0"/>
              </a:spcBef>
              <a:spcAft>
                <a:spcPts val="0"/>
              </a:spcAft>
              <a:buNone/>
            </a:pPr>
            <a:r>
              <a:t/>
            </a:r>
            <a:endParaRPr/>
          </a:p>
        </p:txBody>
      </p:sp>
      <p:pic>
        <p:nvPicPr>
          <p:cNvPr id="114" name="Google Shape;114;p21"/>
          <p:cNvPicPr preferRelativeResize="0"/>
          <p:nvPr/>
        </p:nvPicPr>
        <p:blipFill>
          <a:blip r:embed="rId5">
            <a:alphaModFix/>
          </a:blip>
          <a:stretch>
            <a:fillRect/>
          </a:stretch>
        </p:blipFill>
        <p:spPr>
          <a:xfrm>
            <a:off x="2804175" y="1152425"/>
            <a:ext cx="3029125" cy="1741450"/>
          </a:xfrm>
          <a:prstGeom prst="rect">
            <a:avLst/>
          </a:prstGeom>
          <a:noFill/>
          <a:ln>
            <a:noFill/>
          </a:ln>
        </p:spPr>
      </p:pic>
      <p:pic>
        <p:nvPicPr>
          <p:cNvPr id="115" name="Google Shape;115;p21"/>
          <p:cNvPicPr preferRelativeResize="0"/>
          <p:nvPr/>
        </p:nvPicPr>
        <p:blipFill>
          <a:blip r:embed="rId6">
            <a:alphaModFix/>
          </a:blip>
          <a:stretch>
            <a:fillRect/>
          </a:stretch>
        </p:blipFill>
        <p:spPr>
          <a:xfrm>
            <a:off x="2909150" y="2893875"/>
            <a:ext cx="3029125" cy="2099675"/>
          </a:xfrm>
          <a:prstGeom prst="rect">
            <a:avLst/>
          </a:prstGeom>
          <a:noFill/>
          <a:ln>
            <a:noFill/>
          </a:ln>
        </p:spPr>
      </p:pic>
      <p:sp>
        <p:nvSpPr>
          <p:cNvPr id="116" name="Google Shape;116;p21"/>
          <p:cNvSpPr txBox="1"/>
          <p:nvPr/>
        </p:nvSpPr>
        <p:spPr>
          <a:xfrm>
            <a:off x="119813" y="4829275"/>
            <a:ext cx="2564400" cy="1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Media Spending with Holidays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2016-2020 Campaign &amp; Display EDA</a:t>
            </a:r>
            <a:endParaRPr/>
          </a:p>
        </p:txBody>
      </p:sp>
      <p:pic>
        <p:nvPicPr>
          <p:cNvPr id="122" name="Google Shape;122;p22"/>
          <p:cNvPicPr preferRelativeResize="0"/>
          <p:nvPr/>
        </p:nvPicPr>
        <p:blipFill>
          <a:blip r:embed="rId3">
            <a:alphaModFix/>
          </a:blip>
          <a:stretch>
            <a:fillRect/>
          </a:stretch>
        </p:blipFill>
        <p:spPr>
          <a:xfrm>
            <a:off x="311697" y="1225225"/>
            <a:ext cx="2858500" cy="1867650"/>
          </a:xfrm>
          <a:prstGeom prst="rect">
            <a:avLst/>
          </a:prstGeom>
          <a:noFill/>
          <a:ln>
            <a:noFill/>
          </a:ln>
        </p:spPr>
      </p:pic>
      <p:pic>
        <p:nvPicPr>
          <p:cNvPr id="123" name="Google Shape;123;p22"/>
          <p:cNvPicPr preferRelativeResize="0"/>
          <p:nvPr/>
        </p:nvPicPr>
        <p:blipFill>
          <a:blip r:embed="rId4">
            <a:alphaModFix/>
          </a:blip>
          <a:stretch>
            <a:fillRect/>
          </a:stretch>
        </p:blipFill>
        <p:spPr>
          <a:xfrm>
            <a:off x="311700" y="3008375"/>
            <a:ext cx="2858500" cy="1764950"/>
          </a:xfrm>
          <a:prstGeom prst="rect">
            <a:avLst/>
          </a:prstGeom>
          <a:noFill/>
          <a:ln>
            <a:noFill/>
          </a:ln>
        </p:spPr>
      </p:pic>
      <p:pic>
        <p:nvPicPr>
          <p:cNvPr id="124" name="Google Shape;124;p22"/>
          <p:cNvPicPr preferRelativeResize="0"/>
          <p:nvPr/>
        </p:nvPicPr>
        <p:blipFill>
          <a:blip r:embed="rId5">
            <a:alphaModFix/>
          </a:blip>
          <a:stretch>
            <a:fillRect/>
          </a:stretch>
        </p:blipFill>
        <p:spPr>
          <a:xfrm>
            <a:off x="3522363" y="1369525"/>
            <a:ext cx="2858500" cy="2858500"/>
          </a:xfrm>
          <a:prstGeom prst="rect">
            <a:avLst/>
          </a:prstGeom>
          <a:noFill/>
          <a:ln>
            <a:noFill/>
          </a:ln>
        </p:spPr>
      </p:pic>
      <p:sp>
        <p:nvSpPr>
          <p:cNvPr id="125" name="Google Shape;125;p22"/>
          <p:cNvSpPr txBox="1"/>
          <p:nvPr/>
        </p:nvSpPr>
        <p:spPr>
          <a:xfrm>
            <a:off x="6272550" y="1411225"/>
            <a:ext cx="2508900" cy="29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Open Sans"/>
              <a:ea typeface="Open Sans"/>
              <a:cs typeface="Open Sans"/>
              <a:sym typeface="Open Sans"/>
            </a:endParaRPr>
          </a:p>
          <a:p>
            <a:pPr indent="0" lvl="0" marL="457200" rtl="0" algn="l">
              <a:spcBef>
                <a:spcPts val="0"/>
              </a:spcBef>
              <a:spcAft>
                <a:spcPts val="0"/>
              </a:spcAft>
              <a:buNone/>
            </a:pPr>
            <a:r>
              <a:t/>
            </a:r>
            <a:endParaRPr sz="11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When it comes to major holiday periods, the mean number of large hutch display is higher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Large Hutch display is positively correlated with consumption</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
        <p:nvSpPr>
          <p:cNvPr id="126" name="Google Shape;126;p22"/>
          <p:cNvSpPr txBox="1"/>
          <p:nvPr/>
        </p:nvSpPr>
        <p:spPr>
          <a:xfrm>
            <a:off x="644800" y="4657225"/>
            <a:ext cx="35991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Examples of Large Hutch (one kind of display)</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489000" y="95425"/>
            <a:ext cx="5313000" cy="831300"/>
          </a:xfrm>
          <a:prstGeom prst="rect">
            <a:avLst/>
          </a:prstGeom>
        </p:spPr>
        <p:txBody>
          <a:bodyPr anchorCtr="0" anchor="b" bIns="91425" lIns="91425" spcFirstLastPara="1" rIns="91425" wrap="square" tIns="91425">
            <a:noAutofit/>
          </a:bodyPr>
          <a:lstStyle/>
          <a:p>
            <a:pPr indent="0" lvl="0" marL="1371600" rtl="0" algn="l">
              <a:spcBef>
                <a:spcPts val="0"/>
              </a:spcBef>
              <a:spcAft>
                <a:spcPts val="0"/>
              </a:spcAft>
              <a:buNone/>
            </a:pPr>
            <a:r>
              <a:rPr lang="en"/>
              <a:t>                                                       </a:t>
            </a:r>
            <a:endParaRPr/>
          </a:p>
          <a:p>
            <a:pPr indent="0" lvl="0" marL="1371600" rtl="0" algn="l">
              <a:spcBef>
                <a:spcPts val="0"/>
              </a:spcBef>
              <a:spcAft>
                <a:spcPts val="0"/>
              </a:spcAft>
              <a:buNone/>
            </a:pPr>
            <a:r>
              <a:rPr lang="en"/>
              <a:t>Regression </a:t>
            </a:r>
            <a:endParaRPr/>
          </a:p>
        </p:txBody>
      </p:sp>
      <p:sp>
        <p:nvSpPr>
          <p:cNvPr id="132" name="Google Shape;132;p23"/>
          <p:cNvSpPr txBox="1"/>
          <p:nvPr>
            <p:ph idx="1" type="body"/>
          </p:nvPr>
        </p:nvSpPr>
        <p:spPr>
          <a:xfrm>
            <a:off x="4162400" y="926725"/>
            <a:ext cx="4327200" cy="3966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R-squared: 0.819</a:t>
            </a:r>
            <a:endParaRPr/>
          </a:p>
          <a:p>
            <a:pPr indent="0" lvl="0" marL="0" rtl="0" algn="l">
              <a:spcBef>
                <a:spcPts val="1600"/>
              </a:spcBef>
              <a:spcAft>
                <a:spcPts val="0"/>
              </a:spcAft>
              <a:buNone/>
            </a:pPr>
            <a:r>
              <a:rPr lang="en">
                <a:highlight>
                  <a:schemeClr val="lt1"/>
                </a:highlight>
              </a:rPr>
              <a:t>Positively</a:t>
            </a:r>
            <a:r>
              <a:rPr lang="en">
                <a:highlight>
                  <a:schemeClr val="lt1"/>
                </a:highlight>
              </a:rPr>
              <a:t> Correlated with Consumption </a:t>
            </a:r>
            <a:endParaRPr>
              <a:highlight>
                <a:schemeClr val="lt1"/>
              </a:highlight>
            </a:endParaRPr>
          </a:p>
          <a:p>
            <a:pPr indent="-342900" lvl="1" marL="914400" rtl="0" algn="l">
              <a:spcBef>
                <a:spcPts val="1600"/>
              </a:spcBef>
              <a:spcAft>
                <a:spcPts val="0"/>
              </a:spcAft>
              <a:buSzPts val="1800"/>
              <a:buChar char="○"/>
            </a:pPr>
            <a:r>
              <a:rPr lang="en" sz="1800">
                <a:highlight>
                  <a:schemeClr val="lt1"/>
                </a:highlight>
              </a:rPr>
              <a:t>All Holiday </a:t>
            </a:r>
            <a:r>
              <a:rPr lang="en" sz="1800">
                <a:highlight>
                  <a:schemeClr val="lt1"/>
                </a:highlight>
              </a:rPr>
              <a:t>Campaigns</a:t>
            </a:r>
            <a:r>
              <a:rPr lang="en" sz="1800">
                <a:highlight>
                  <a:schemeClr val="lt1"/>
                </a:highlight>
              </a:rPr>
              <a:t> </a:t>
            </a:r>
            <a:endParaRPr sz="1800">
              <a:highlight>
                <a:srgbClr val="FFFF00"/>
              </a:highlight>
            </a:endParaRPr>
          </a:p>
          <a:p>
            <a:pPr indent="0" lvl="0" marL="0" rtl="0" algn="l">
              <a:spcBef>
                <a:spcPts val="1600"/>
              </a:spcBef>
              <a:spcAft>
                <a:spcPts val="0"/>
              </a:spcAft>
              <a:buNone/>
            </a:pPr>
            <a:r>
              <a:rPr lang="en"/>
              <a:t>Largest Coefficient: </a:t>
            </a:r>
            <a:r>
              <a:rPr lang="en"/>
              <a:t>  </a:t>
            </a:r>
            <a:endParaRPr/>
          </a:p>
          <a:p>
            <a:pPr indent="-342900" lvl="0" marL="914400" rtl="0" algn="l">
              <a:spcBef>
                <a:spcPts val="1600"/>
              </a:spcBef>
              <a:spcAft>
                <a:spcPts val="0"/>
              </a:spcAft>
              <a:buSzPts val="1800"/>
              <a:buChar char="●"/>
            </a:pPr>
            <a:r>
              <a:rPr lang="en"/>
              <a:t>Holiday Campaigns: 4th of July </a:t>
            </a:r>
            <a:endParaRPr/>
          </a:p>
          <a:p>
            <a:pPr indent="-342900" lvl="0" marL="914400" rtl="0" algn="l">
              <a:spcBef>
                <a:spcPts val="0"/>
              </a:spcBef>
              <a:spcAft>
                <a:spcPts val="0"/>
              </a:spcAft>
              <a:buSzPts val="1800"/>
              <a:buChar char="●"/>
            </a:pPr>
            <a:r>
              <a:rPr lang="en"/>
              <a:t>Media Spendings: Influencer </a:t>
            </a:r>
            <a:endParaRPr/>
          </a:p>
          <a:p>
            <a:pPr indent="-342900" lvl="0" marL="914400" rtl="0" algn="l">
              <a:spcBef>
                <a:spcPts val="0"/>
              </a:spcBef>
              <a:spcAft>
                <a:spcPts val="0"/>
              </a:spcAft>
              <a:buSzPts val="1800"/>
              <a:buChar char="●"/>
            </a:pPr>
            <a:r>
              <a:rPr lang="en"/>
              <a:t>Displays: Large Header Only</a:t>
            </a:r>
            <a:endParaRPr/>
          </a:p>
        </p:txBody>
      </p:sp>
      <p:pic>
        <p:nvPicPr>
          <p:cNvPr id="133" name="Google Shape;133;p23"/>
          <p:cNvPicPr preferRelativeResize="0"/>
          <p:nvPr/>
        </p:nvPicPr>
        <p:blipFill>
          <a:blip r:embed="rId3">
            <a:alphaModFix/>
          </a:blip>
          <a:stretch>
            <a:fillRect/>
          </a:stretch>
        </p:blipFill>
        <p:spPr>
          <a:xfrm>
            <a:off x="466425" y="138513"/>
            <a:ext cx="3388501" cy="486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