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77" r:id="rId3"/>
    <p:sldId id="290" r:id="rId4"/>
    <p:sldId id="258" r:id="rId5"/>
    <p:sldId id="282" r:id="rId6"/>
    <p:sldId id="298" r:id="rId7"/>
    <p:sldId id="275" r:id="rId8"/>
    <p:sldId id="283" r:id="rId9"/>
    <p:sldId id="285" r:id="rId10"/>
    <p:sldId id="299" r:id="rId11"/>
    <p:sldId id="284" r:id="rId12"/>
    <p:sldId id="297" r:id="rId13"/>
    <p:sldId id="287" r:id="rId14"/>
    <p:sldId id="291" r:id="rId15"/>
    <p:sldId id="292" r:id="rId16"/>
    <p:sldId id="293" r:id="rId17"/>
    <p:sldId id="295" r:id="rId18"/>
    <p:sldId id="286" r:id="rId19"/>
    <p:sldId id="288" r:id="rId20"/>
    <p:sldId id="289" r:id="rId21"/>
    <p:sldId id="300" r:id="rId22"/>
    <p:sldId id="279" r:id="rId23"/>
    <p:sldId id="301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Kollektif" panose="020B0604020101010102" pitchFamily="34" charset="0"/>
      <p:regular r:id="rId32"/>
    </p:embeddedFont>
    <p:embeddedFont>
      <p:font typeface="Kollektif Bold" panose="020B0604020101010102" pitchFamily="34" charset="0"/>
      <p:regular r:id="rId33"/>
      <p:bold r:id="rId34"/>
    </p:embeddedFont>
    <p:embeddedFont>
      <p:font typeface="Rockwell" panose="02060603020205020403" pitchFamily="18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E9F-A024-0000-B00C-D3858C83B87D}" v="16" dt="2021-04-17T00:06:58.443"/>
    <p1510:client id="{06ADBE9F-90E7-0000-C0EB-D00953410D89}" v="36" dt="2021-04-16T03:45:34.338"/>
    <p1510:client id="{07CFF98E-F2FE-F44F-8218-FDA5A97D1117}" v="2647" dt="2021-04-16T18:07:23.750"/>
    <p1510:client id="{0F315E3E-10C9-0889-B791-9DEC70631FD4}" v="163" dt="2021-04-16T03:22:57.745"/>
    <p1510:client id="{30F0BE9F-700D-0000-B00C-D16EDBD05A91}" v="29" dt="2021-04-16T22:49:23.295"/>
    <p1510:client id="{3FA9BE9F-D039-0000-C0EB-D774BA0312B3}" v="292" dt="2021-04-16T03:32:03.946"/>
    <p1510:client id="{63F8BE9F-103B-0000-C0EB-D226EB159C35}" v="2" dt="2021-04-17T01:02:54.485"/>
    <p1510:client id="{84BA1452-7781-230F-7003-F90CA62BA7A4}" v="9" dt="2021-04-16T03:32:49.397"/>
    <p1510:client id="{B9435188-EB5B-41F5-4A43-9E8794316102}" v="308" dt="2021-04-16T14:50:33.747"/>
    <p1510:client id="{DB60EC6D-7C58-FBF0-57AD-F2D36EBF1F8A}" v="24" dt="2021-04-17T03:02:10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73878"/>
  </p:normalViewPr>
  <p:slideViewPr>
    <p:cSldViewPr snapToGrid="0" snapToObjects="1">
      <p:cViewPr varScale="1">
        <p:scale>
          <a:sx n="62" d="100"/>
          <a:sy n="62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770B-9A76-994C-915B-52BF3B66AA0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8E78-96C0-D545-AE29-CDFD71B1E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5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4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4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4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0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4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zh-CN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0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1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8E78-96C0-D545-AE29-CDFD71B1E8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494511" y="-89064"/>
            <a:ext cx="18773777" cy="10385697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503940" y="1779725"/>
            <a:ext cx="13272518" cy="671690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8855" y="3113257"/>
            <a:ext cx="13019873" cy="2623094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8100" spc="-22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8856" y="5859400"/>
            <a:ext cx="13010141" cy="1983881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700" b="0">
                <a:solidFill>
                  <a:srgbClr val="FFFEFF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7008" y="9340596"/>
            <a:ext cx="15883128" cy="48006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04820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626270" y="0"/>
            <a:ext cx="18876171" cy="10279857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200216" y="2549384"/>
            <a:ext cx="5511714" cy="5205632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48" y="3524888"/>
            <a:ext cx="5251794" cy="368466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4975" y="1192079"/>
            <a:ext cx="9412553" cy="788563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8876171" cy="10279857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1578422" y="2549384"/>
            <a:ext cx="5511714" cy="5205632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11156" y="3524888"/>
            <a:ext cx="5251793" cy="3684663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121" y="1197667"/>
            <a:ext cx="9402933" cy="788595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7008" y="9340596"/>
            <a:ext cx="15883128" cy="4800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04820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626270" y="0"/>
            <a:ext cx="18876171" cy="10279857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1200216" y="2549384"/>
            <a:ext cx="5511714" cy="5205632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47" y="3524888"/>
            <a:ext cx="5248469" cy="368466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671" y="1204779"/>
            <a:ext cx="9422810" cy="7872933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94511" y="-89064"/>
            <a:ext cx="18773777" cy="10385697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4889318" y="1779725"/>
            <a:ext cx="8499218" cy="671690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324" y="3112095"/>
            <a:ext cx="8235336" cy="2534085"/>
          </a:xfrm>
        </p:spPr>
        <p:txBody>
          <a:bodyPr bIns="0" anchor="b">
            <a:normAutofit/>
          </a:bodyPr>
          <a:lstStyle>
            <a:lvl1pPr algn="ctr">
              <a:defRPr sz="6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323" y="5770277"/>
            <a:ext cx="8235335" cy="2075655"/>
          </a:xfrm>
        </p:spPr>
        <p:txBody>
          <a:bodyPr tIns="0">
            <a:normAutofit/>
          </a:bodyPr>
          <a:lstStyle>
            <a:lvl1pPr marL="0" indent="0" algn="ctr">
              <a:buNone/>
              <a:defRPr sz="2700">
                <a:solidFill>
                  <a:srgbClr val="FFFEFF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7008" y="9340596"/>
            <a:ext cx="15883128" cy="48006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04820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626270" y="0"/>
            <a:ext cx="18876171" cy="10279857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1200216" y="2549384"/>
            <a:ext cx="5511714" cy="5205632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3509504"/>
            <a:ext cx="5251242" cy="370509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318" y="1204781"/>
            <a:ext cx="9404387" cy="35739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7671" y="5508243"/>
            <a:ext cx="9408033" cy="3575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7008" y="9340596"/>
            <a:ext cx="15883128" cy="4800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04820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6270" y="0"/>
            <a:ext cx="18876171" cy="10279857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1200216" y="2549384"/>
            <a:ext cx="5511714" cy="5205632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3545873"/>
            <a:ext cx="5251242" cy="3690746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706" y="1204777"/>
            <a:ext cx="9397632" cy="10287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958" y="2233478"/>
            <a:ext cx="9396525" cy="2545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7979" y="5498831"/>
            <a:ext cx="9396621" cy="10287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7671" y="6527531"/>
            <a:ext cx="9398382" cy="25560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7008" y="9340596"/>
            <a:ext cx="15883128" cy="4800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04820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26270" y="0"/>
            <a:ext cx="18876171" cy="10279857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1200216" y="2549384"/>
            <a:ext cx="5511714" cy="5205632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48" y="3524888"/>
            <a:ext cx="5251794" cy="368466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07008" y="9340596"/>
            <a:ext cx="15883128" cy="4800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04820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626270" y="0"/>
            <a:ext cx="18876171" cy="10279857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1200216" y="2549384"/>
            <a:ext cx="5511714" cy="5205632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47" y="3528039"/>
            <a:ext cx="5251796" cy="1834947"/>
          </a:xfrm>
        </p:spPr>
        <p:txBody>
          <a:bodyPr bIns="0" anchor="b">
            <a:noAutofit/>
          </a:bodyPr>
          <a:lstStyle>
            <a:lvl1pPr algn="ctr">
              <a:defRPr sz="48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975" y="1204214"/>
            <a:ext cx="9412553" cy="787491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2947" y="5370279"/>
            <a:ext cx="5251796" cy="183174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E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494511" y="-89064"/>
            <a:ext cx="18773777" cy="10385697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1208004" y="2547497"/>
            <a:ext cx="8912310" cy="5205632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265" y="0"/>
            <a:ext cx="6972735" cy="10287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165" y="3540383"/>
            <a:ext cx="8664969" cy="1767048"/>
          </a:xfrm>
        </p:spPr>
        <p:txBody>
          <a:bodyPr bIns="0" anchor="b">
            <a:normAutofit/>
          </a:bodyPr>
          <a:lstStyle>
            <a:lvl1pPr>
              <a:defRPr sz="5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8165" y="5317518"/>
            <a:ext cx="8664969" cy="1911297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rgbClr val="FFFE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7008" y="480060"/>
            <a:ext cx="5486400" cy="4800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7009" y="9340596"/>
            <a:ext cx="8913305" cy="4800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2566" y="480060"/>
            <a:ext cx="1371600" cy="4800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742" y="3537587"/>
            <a:ext cx="5248001" cy="368472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2473" y="1192079"/>
            <a:ext cx="8925054" cy="788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08" y="480060"/>
            <a:ext cx="5486400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7008" y="9340596"/>
            <a:ext cx="15883128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4820" y="480060"/>
            <a:ext cx="1371600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71600" rtl="0" eaLnBrk="1" latinLnBrk="0" hangingPunct="1">
        <a:lnSpc>
          <a:spcPct val="85000"/>
        </a:lnSpc>
        <a:spcBef>
          <a:spcPct val="0"/>
        </a:spcBef>
        <a:buNone/>
        <a:defRPr sz="6000" b="0" i="0" kern="1200" cap="none" spc="-22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Market Wallpapers - Wallpaper Cave">
            <a:extLst>
              <a:ext uri="{FF2B5EF4-FFF2-40B4-BE49-F238E27FC236}">
                <a16:creationId xmlns:a16="http://schemas.microsoft.com/office/drawing/2014/main" id="{45DF361C-BE9C-E541-9696-4A2808E0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DF0CF6-61A6-1641-A1AE-F932170B5BB7}"/>
              </a:ext>
            </a:extLst>
          </p:cNvPr>
          <p:cNvSpPr/>
          <p:nvPr/>
        </p:nvSpPr>
        <p:spPr>
          <a:xfrm>
            <a:off x="3240157" y="2347784"/>
            <a:ext cx="12108700" cy="53467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232064" y="2778295"/>
            <a:ext cx="12116793" cy="4604952"/>
            <a:chOff x="-4327399" y="52284"/>
            <a:chExt cx="12025763" cy="6139943"/>
          </a:xfrm>
        </p:grpSpPr>
        <p:sp>
          <p:nvSpPr>
            <p:cNvPr id="8" name="TextBox 8"/>
            <p:cNvSpPr txBox="1"/>
            <p:nvPr/>
          </p:nvSpPr>
          <p:spPr>
            <a:xfrm>
              <a:off x="-3079734" y="1047224"/>
              <a:ext cx="8845223" cy="3282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11"/>
                </a:lnSpc>
              </a:pPr>
              <a:r>
                <a:rPr lang="en-US" altLang="zh-CN" sz="8800" spc="715">
                  <a:solidFill>
                    <a:srgbClr val="FFFFFF"/>
                  </a:solidFill>
                  <a:latin typeface="字由点字倔强黑 Bold"/>
                </a:rPr>
                <a:t>Option</a:t>
              </a:r>
              <a:r>
                <a:rPr lang="zh-CN" altLang="en-US" sz="8800" spc="715">
                  <a:solidFill>
                    <a:srgbClr val="FFFFFF"/>
                  </a:solidFill>
                  <a:latin typeface="字由点字倔强黑 Bold"/>
                </a:rPr>
                <a:t> </a:t>
              </a:r>
              <a:r>
                <a:rPr lang="en-US" altLang="zh-CN" sz="8800" spc="715">
                  <a:solidFill>
                    <a:srgbClr val="FFFFFF"/>
                  </a:solidFill>
                  <a:latin typeface="字由点字倔强黑 Bold"/>
                </a:rPr>
                <a:t>Price</a:t>
              </a:r>
              <a:endParaRPr lang="en-US"/>
            </a:p>
            <a:p>
              <a:pPr algn="ctr">
                <a:lnSpc>
                  <a:spcPts val="9611"/>
                </a:lnSpc>
              </a:pPr>
              <a:r>
                <a:rPr lang="en-US" altLang="zh-CN" sz="8800" spc="715">
                  <a:solidFill>
                    <a:srgbClr val="FFFFFF"/>
                  </a:solidFill>
                  <a:latin typeface="字由点字倔强黑 Bold"/>
                </a:rPr>
                <a:t>Prediction</a:t>
              </a:r>
              <a:endParaRPr lang="en-US" sz="8800" spc="715">
                <a:solidFill>
                  <a:srgbClr val="FFFFFF"/>
                </a:solidFill>
                <a:latin typeface="字由点字倔强黑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994242" y="52284"/>
              <a:ext cx="8845223" cy="854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5"/>
                </a:lnSpc>
              </a:pPr>
              <a:r>
                <a:rPr lang="en-US" altLang="zh-CN" sz="4800" spc="210">
                  <a:solidFill>
                    <a:schemeClr val="bg1"/>
                  </a:solidFill>
                  <a:latin typeface="Kollektif"/>
                </a:rPr>
                <a:t>DSO</a:t>
              </a:r>
              <a:r>
                <a:rPr lang="zh-CN" altLang="en-US" sz="4800" spc="210">
                  <a:solidFill>
                    <a:schemeClr val="bg1"/>
                  </a:solidFill>
                  <a:latin typeface="Kollektif"/>
                </a:rPr>
                <a:t> </a:t>
              </a:r>
              <a:r>
                <a:rPr lang="en-US" altLang="zh-CN" sz="4800" spc="210">
                  <a:solidFill>
                    <a:schemeClr val="bg1"/>
                  </a:solidFill>
                  <a:latin typeface="Kollektif"/>
                </a:rPr>
                <a:t>530</a:t>
              </a:r>
              <a:r>
                <a:rPr lang="zh-CN" altLang="en-US" sz="4800" spc="210">
                  <a:solidFill>
                    <a:schemeClr val="bg1"/>
                  </a:solidFill>
                  <a:latin typeface="Kollektif"/>
                </a:rPr>
                <a:t> </a:t>
              </a:r>
              <a:r>
                <a:rPr lang="en-US" altLang="zh-CN" sz="4800" spc="210">
                  <a:solidFill>
                    <a:schemeClr val="bg1"/>
                  </a:solidFill>
                  <a:latin typeface="Kollektif"/>
                </a:rPr>
                <a:t>Machine</a:t>
              </a:r>
              <a:r>
                <a:rPr lang="zh-CN" altLang="en-US" sz="4800" spc="210">
                  <a:solidFill>
                    <a:schemeClr val="bg1"/>
                  </a:solidFill>
                  <a:latin typeface="Kollektif"/>
                </a:rPr>
                <a:t> </a:t>
              </a:r>
              <a:r>
                <a:rPr lang="en-US" altLang="zh-CN" sz="4800" spc="210">
                  <a:solidFill>
                    <a:schemeClr val="bg1"/>
                  </a:solidFill>
                  <a:latin typeface="Kollektif"/>
                </a:rPr>
                <a:t>Learning</a:t>
              </a:r>
              <a:r>
                <a:rPr lang="zh-CN" altLang="en-US" sz="4800" spc="210">
                  <a:solidFill>
                    <a:schemeClr val="bg1"/>
                  </a:solidFill>
                  <a:latin typeface="Kollektif"/>
                </a:rPr>
                <a:t> </a:t>
              </a:r>
              <a:endParaRPr lang="en-US" sz="4800" spc="210">
                <a:solidFill>
                  <a:schemeClr val="bg1"/>
                </a:solidFill>
                <a:latin typeface="Kollektif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4327399" y="4479961"/>
              <a:ext cx="12025763" cy="17122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40"/>
                </a:lnSpc>
                <a:spcBef>
                  <a:spcPct val="0"/>
                </a:spcBef>
              </a:pP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Group 6: </a:t>
              </a:r>
              <a:endParaRPr lang="en-US" sz="2200" dirty="0">
                <a:solidFill>
                  <a:srgbClr val="000000"/>
                </a:solidFill>
                <a:latin typeface="Rockwell" panose="02060603020205020403"/>
              </a:endParaRPr>
            </a:p>
            <a:p>
              <a:pPr algn="ctr">
                <a:lnSpc>
                  <a:spcPts val="5440"/>
                </a:lnSpc>
                <a:spcBef>
                  <a:spcPct val="0"/>
                </a:spcBef>
              </a:pPr>
              <a:r>
                <a:rPr lang="en-US" altLang="zh-CN" sz="2200" spc="192" dirty="0">
                  <a:solidFill>
                    <a:srgbClr val="FFFFFF"/>
                  </a:solidFill>
                  <a:latin typeface="Kollektif"/>
                </a:rPr>
                <a:t>Sue(</a:t>
              </a:r>
              <a:r>
                <a:rPr lang="en-US" sz="2200" spc="192" dirty="0" err="1">
                  <a:solidFill>
                    <a:srgbClr val="FFFFFF"/>
                  </a:solidFill>
                  <a:latin typeface="Kollektif"/>
                </a:rPr>
                <a:t>Xinxue</a:t>
              </a:r>
              <a:r>
                <a:rPr lang="en-US" altLang="zh-CN" sz="2200" spc="192" dirty="0">
                  <a:solidFill>
                    <a:srgbClr val="FFFFFF"/>
                  </a:solidFill>
                  <a:latin typeface="Kollektif"/>
                </a:rPr>
                <a:t>)</a:t>
              </a: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 Gu, </a:t>
              </a:r>
              <a:r>
                <a:rPr lang="en-US" sz="2200" spc="192" dirty="0" err="1">
                  <a:solidFill>
                    <a:srgbClr val="FFFFFF"/>
                  </a:solidFill>
                  <a:latin typeface="Kollektif"/>
                </a:rPr>
                <a:t>Fangfei</a:t>
              </a: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 Li, </a:t>
              </a:r>
              <a:r>
                <a:rPr lang="en-US" sz="2200" spc="192" dirty="0" err="1">
                  <a:solidFill>
                    <a:srgbClr val="FFFFFF"/>
                  </a:solidFill>
                  <a:latin typeface="Kollektif"/>
                </a:rPr>
                <a:t>Haiqing</a:t>
              </a: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 Liu, </a:t>
              </a:r>
              <a:r>
                <a:rPr lang="en-US" sz="2200" spc="192" dirty="0" err="1">
                  <a:solidFill>
                    <a:srgbClr val="FFFFFF"/>
                  </a:solidFill>
                  <a:latin typeface="Kollektif"/>
                </a:rPr>
                <a:t>Guoqiong</a:t>
              </a: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 Sun, </a:t>
              </a:r>
              <a:r>
                <a:rPr lang="en-US" sz="2200" spc="192" dirty="0" err="1">
                  <a:solidFill>
                    <a:srgbClr val="FFFFFF"/>
                  </a:solidFill>
                  <a:latin typeface="Kollektif"/>
                </a:rPr>
                <a:t>Huiyi</a:t>
              </a: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 Zhang, </a:t>
              </a:r>
              <a:r>
                <a:rPr lang="en-US" sz="2200" spc="192" dirty="0" err="1">
                  <a:solidFill>
                    <a:srgbClr val="FFFFFF"/>
                  </a:solidFill>
                  <a:latin typeface="Kollektif"/>
                </a:rPr>
                <a:t>Yulin</a:t>
              </a:r>
              <a:r>
                <a:rPr lang="en-US" sz="2200" spc="192" dirty="0">
                  <a:solidFill>
                    <a:srgbClr val="FFFFFF"/>
                  </a:solidFill>
                  <a:latin typeface="Kollektif"/>
                </a:rPr>
                <a:t> Zhang</a:t>
              </a:r>
              <a:endParaRPr lang="en-US" sz="22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8AAA05-AFA7-A64C-8AC2-1863A7A5185A}"/>
              </a:ext>
            </a:extLst>
          </p:cNvPr>
          <p:cNvCxnSpPr>
            <a:cxnSpLocks/>
          </p:cNvCxnSpPr>
          <p:nvPr/>
        </p:nvCxnSpPr>
        <p:spPr>
          <a:xfrm>
            <a:off x="3240158" y="6096042"/>
            <a:ext cx="12108699" cy="3007"/>
          </a:xfrm>
          <a:prstGeom prst="line">
            <a:avLst/>
          </a:prstGeom>
          <a:ln w="76200">
            <a:solidFill>
              <a:schemeClr val="bg1">
                <a:alpha val="5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063000" y="54367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299101" y="2377620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118938" y="1409700"/>
            <a:ext cx="523106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Classification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45482" y="237397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 dirty="0">
                <a:solidFill>
                  <a:srgbClr val="FFFFFF"/>
                </a:solidFill>
                <a:ea typeface="思源黑体"/>
              </a:rPr>
              <a:t> 5</a:t>
            </a:r>
            <a:endParaRPr lang="en-US" altLang="zh-CN" sz="2800" dirty="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545609" y="2312922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 lIns="91440" tIns="45720" rIns="91440" bIns="45720" anchor="t"/>
          <a:lstStyle/>
          <a:p>
            <a:r>
              <a:rPr lang="en-US" err="1"/>
              <a:t>MoMod</a:t>
            </a:r>
            <a:r>
              <a:rPr lang="en-US" sz="2800" err="1">
                <a:solidFill>
                  <a:srgbClr val="FFFFFF"/>
                </a:solidFill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宋体"/>
              </a:rPr>
              <a:t> 6</a:t>
            </a:r>
            <a:endParaRPr lang="en-US" altLang="zh-CN" sz="2800">
              <a:solidFill>
                <a:srgbClr val="FFFFFF"/>
              </a:solidFill>
              <a:ea typeface="宋体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5A8A6-5077-914A-92C8-31EE226DA4F9}"/>
              </a:ext>
            </a:extLst>
          </p:cNvPr>
          <p:cNvSpPr txBox="1"/>
          <p:nvPr/>
        </p:nvSpPr>
        <p:spPr>
          <a:xfrm>
            <a:off x="1264075" y="2895326"/>
            <a:ext cx="7790451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Times New Roman"/>
              </a:rPr>
              <a:t>Decision Tree</a:t>
            </a: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A</a:t>
            </a:r>
            <a:r>
              <a:rPr lang="en-US" sz="3200" dirty="0">
                <a:ea typeface="+mn-lt"/>
                <a:cs typeface="+mn-lt"/>
              </a:rPr>
              <a:t> Supervised Machine Learning where the data is continuously split according to a certain parameter.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Tried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 err="1">
                <a:ea typeface="+mn-lt"/>
                <a:cs typeface="+mn-lt"/>
              </a:rPr>
              <a:t>max_depth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ranges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from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1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to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5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and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found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the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 err="1">
                <a:ea typeface="+mn-lt"/>
                <a:cs typeface="+mn-lt"/>
              </a:rPr>
              <a:t>max_depth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=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3</a:t>
            </a:r>
            <a:endParaRPr lang="en-US" sz="3200" dirty="0"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宋体"/>
                <a:cs typeface="Times New Roman"/>
              </a:rPr>
              <a:t>Classification</a:t>
            </a:r>
            <a:r>
              <a:rPr lang="en-US" sz="3200" dirty="0">
                <a:cs typeface="Times New Roman"/>
              </a:rPr>
              <a:t> error: </a:t>
            </a:r>
            <a:r>
              <a:rPr lang="en-US" altLang="zh-CN" sz="3200" dirty="0">
                <a:ea typeface="宋体"/>
                <a:cs typeface="Times New Roman"/>
              </a:rPr>
              <a:t>0.093</a:t>
            </a:r>
            <a:endParaRPr lang="en-US" sz="3200" dirty="0">
              <a:ea typeface="宋体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4188E-3437-C045-B0DA-05BA71A3EBC6}"/>
              </a:ext>
            </a:extLst>
          </p:cNvPr>
          <p:cNvSpPr txBox="1"/>
          <p:nvPr/>
        </p:nvSpPr>
        <p:spPr>
          <a:xfrm>
            <a:off x="9543048" y="2925327"/>
            <a:ext cx="774564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b="1" dirty="0" err="1">
                <a:ea typeface="宋体"/>
              </a:rPr>
              <a:t>XGboost</a:t>
            </a:r>
            <a:endParaRPr lang="en-US" altLang="zh-CN" sz="3200" b="1" dirty="0">
              <a:ea typeface="宋体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E</a:t>
            </a:r>
            <a:r>
              <a:rPr lang="en-US" sz="3200" dirty="0">
                <a:ea typeface="+mn-lt"/>
                <a:cs typeface="+mn-lt"/>
              </a:rPr>
              <a:t>ffective for a wide range of regression and classification predictive modeling problems.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+mn-lt"/>
                <a:cs typeface="+mn-lt"/>
              </a:rPr>
              <a:t>O</a:t>
            </a:r>
            <a:r>
              <a:rPr lang="en-US" sz="3200" dirty="0">
                <a:ea typeface="+mn-lt"/>
                <a:cs typeface="+mn-lt"/>
              </a:rPr>
              <a:t>ffers a range of hyperparameters that give fine-grained control over the model training procedure.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ea typeface="+mn-lt"/>
                <a:cs typeface="+mn-lt"/>
              </a:rPr>
              <a:t>N_estimator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=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100</a:t>
            </a: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Times New Roman"/>
              </a:rPr>
              <a:t>Classification error: 0.067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75C6F7F-9B42-CC4F-BCE1-F6D8441CE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13">
            <a:extLst>
              <a:ext uri="{FF2B5EF4-FFF2-40B4-BE49-F238E27FC236}">
                <a16:creationId xmlns:a16="http://schemas.microsoft.com/office/drawing/2014/main" id="{EE7D5DF2-E743-B74F-84AA-4FEF186B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48086"/>
              </p:ext>
            </p:extLst>
          </p:nvPr>
        </p:nvGraphicFramePr>
        <p:xfrm>
          <a:off x="5577493" y="1213805"/>
          <a:ext cx="3551025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025">
                  <a:extLst>
                    <a:ext uri="{9D8B030D-6E8A-4147-A177-3AD203B41FA5}">
                      <a16:colId xmlns:a16="http://schemas.microsoft.com/office/drawing/2014/main" val="133822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</a:t>
                      </a:r>
                      <a:r>
                        <a:rPr lang="en-US" altLang="zh-CN" dirty="0"/>
                        <a:t>terion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Classification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28925"/>
                  </a:ext>
                </a:extLst>
              </a:tr>
            </a:tbl>
          </a:graphicData>
        </a:graphic>
      </p:graphicFrame>
      <p:sp>
        <p:nvSpPr>
          <p:cNvPr id="25" name="Triangle 24">
            <a:extLst>
              <a:ext uri="{FF2B5EF4-FFF2-40B4-BE49-F238E27FC236}">
                <a16:creationId xmlns:a16="http://schemas.microsoft.com/office/drawing/2014/main" id="{4C065A17-C09B-DC46-95DD-DDF9E6564FD0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AEC4FC18-7488-A147-8CF3-1781CF22516B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433436B9-275D-4E46-95D6-590AD66580FA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659BEB9-8BD1-A548-97F1-85FFBEE40555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5155B-87E7-0C44-9689-1864B01CAA85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0566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Market Wallpapers - Wallpaper Cave">
            <a:extLst>
              <a:ext uri="{FF2B5EF4-FFF2-40B4-BE49-F238E27FC236}">
                <a16:creationId xmlns:a16="http://schemas.microsoft.com/office/drawing/2014/main" id="{4B13F296-CA93-AE45-8AB3-B6EEA6A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2565350" y="2245747"/>
            <a:ext cx="15722650" cy="6306722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" name="TextBox 3"/>
          <p:cNvSpPr txBox="1"/>
          <p:nvPr/>
        </p:nvSpPr>
        <p:spPr>
          <a:xfrm>
            <a:off x="1443371" y="3134609"/>
            <a:ext cx="7142629" cy="370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977"/>
              </a:lnSpc>
            </a:pPr>
            <a:r>
              <a:rPr lang="en-US" sz="24585">
                <a:solidFill>
                  <a:srgbClr val="FCFCFC"/>
                </a:solidFill>
                <a:latin typeface="Kollektif"/>
              </a:rPr>
              <a:t>0</a:t>
            </a:r>
            <a:r>
              <a:rPr lang="en-US" altLang="zh-CN" sz="24585">
                <a:solidFill>
                  <a:srgbClr val="FCFCFC"/>
                </a:solidFill>
                <a:latin typeface="Kollektif"/>
              </a:rPr>
              <a:t>3</a:t>
            </a:r>
            <a:endParaRPr lang="en-US" sz="24585">
              <a:solidFill>
                <a:srgbClr val="FCFCFC"/>
              </a:solidFill>
              <a:latin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4089070"/>
            <a:ext cx="8458201" cy="1337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en-US" altLang="zh-CN" sz="7200" spc="237">
                <a:solidFill>
                  <a:srgbClr val="FFFFFF"/>
                </a:solidFill>
                <a:ea typeface="字由点字倔强黑 Bold"/>
              </a:rPr>
              <a:t>Model</a:t>
            </a:r>
            <a:r>
              <a:rPr lang="zh-CN" altLang="en-US" sz="7200" spc="237">
                <a:solidFill>
                  <a:srgbClr val="FFFFFF"/>
                </a:solidFill>
                <a:ea typeface="字由点字倔强黑 Bold"/>
              </a:rPr>
              <a:t> </a:t>
            </a:r>
            <a:r>
              <a:rPr lang="en-US" altLang="zh-CN" sz="7200" spc="237">
                <a:solidFill>
                  <a:srgbClr val="FFFFFF"/>
                </a:solidFill>
                <a:ea typeface="字由点字倔强黑 Bold"/>
              </a:rPr>
              <a:t>Evaluation</a:t>
            </a:r>
            <a:r>
              <a:rPr lang="zh-CN" altLang="en-US" sz="7200" spc="237">
                <a:solidFill>
                  <a:srgbClr val="FFFFFF"/>
                </a:solidFill>
                <a:ea typeface="字由点字倔强黑 Bold"/>
              </a:rPr>
              <a:t> </a:t>
            </a:r>
            <a:endParaRPr lang="en-SG" altLang="zh-CN" sz="7200" spc="237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SG" altLang="zh-CN" sz="7200" spc="237">
              <a:solidFill>
                <a:srgbClr val="FFFFFF"/>
              </a:solidFill>
              <a:ea typeface="字由点字倔强黑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3999" y="5012766"/>
            <a:ext cx="7700630" cy="4577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Subset Selection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Cross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Validation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(10f,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LOOCV)</a:t>
            </a:r>
            <a:endParaRPr lang="en-US" sz="3200"/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Overfitting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Discussion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Normalize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VS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not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Normalize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Fine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tune</a:t>
            </a:r>
            <a:r>
              <a:rPr lang="zh-CN" altLang="en-US" sz="3200" spc="131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</a:rPr>
              <a:t>parameters</a:t>
            </a:r>
          </a:p>
          <a:p>
            <a:pPr marL="457200" lvl="0" indent="-4572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3200" spc="131">
              <a:solidFill>
                <a:srgbClr val="FFFFFF"/>
              </a:solidFill>
              <a:ea typeface="字由点字典黑 55J"/>
            </a:endParaRPr>
          </a:p>
          <a:p>
            <a:pPr marL="457200" lvl="0" indent="-4572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3200" u="none" spc="131">
              <a:solidFill>
                <a:srgbClr val="FFFFFF"/>
              </a:solidFill>
              <a:ea typeface="字由点字典黑 55J"/>
            </a:endParaRPr>
          </a:p>
          <a:p>
            <a:pPr marL="457200" lvl="0" indent="-4572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3200" spc="131">
              <a:solidFill>
                <a:srgbClr val="FFFFFF"/>
              </a:solidFill>
              <a:ea typeface="字由点字典黑 55J"/>
            </a:endParaRPr>
          </a:p>
          <a:p>
            <a:pPr marL="457200" lvl="0" indent="-4572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u="none" spc="131">
              <a:solidFill>
                <a:srgbClr val="FFFFFF"/>
              </a:solidFill>
              <a:ea typeface="字由点字典黑 55J"/>
            </a:endParaRPr>
          </a:p>
        </p:txBody>
      </p:sp>
    </p:spTree>
    <p:extLst>
      <p:ext uri="{BB962C8B-B14F-4D97-AF65-F5344CB8AC3E}">
        <p14:creationId xmlns:p14="http://schemas.microsoft.com/office/powerpoint/2010/main" val="155509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550737" y="1409700"/>
            <a:ext cx="1372328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Feature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Selection - Why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We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Used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4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Features</a:t>
            </a:r>
            <a:endParaRPr lang="zh-CN" alt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7950" y="2690495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Regression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41439DC-2B0F-4C52-AA8B-DDBF33805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705" y="2153912"/>
            <a:ext cx="12875216" cy="696719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69B65F9-9229-344B-8EF4-F819F6A88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ADE648-DFD6-8547-87D7-A5783DAB7E20}"/>
              </a:ext>
            </a:extLst>
          </p:cNvPr>
          <p:cNvGrpSpPr/>
          <p:nvPr/>
        </p:nvGrpSpPr>
        <p:grpSpPr>
          <a:xfrm>
            <a:off x="4428113" y="9520222"/>
            <a:ext cx="9463785" cy="436004"/>
            <a:chOff x="4428113" y="9520222"/>
            <a:chExt cx="9463785" cy="436004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265093FD-5B50-3240-B99F-8B749170210E}"/>
                </a:ext>
              </a:extLst>
            </p:cNvPr>
            <p:cNvSpPr/>
            <p:nvPr/>
          </p:nvSpPr>
          <p:spPr>
            <a:xfrm rot="5400000">
              <a:off x="4368668" y="9589049"/>
              <a:ext cx="416602" cy="29771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14E8142C-8620-8142-A7EF-8F1E7A84C2CD}"/>
                </a:ext>
              </a:extLst>
            </p:cNvPr>
            <p:cNvSpPr/>
            <p:nvPr/>
          </p:nvSpPr>
          <p:spPr>
            <a:xfrm rot="5400000">
              <a:off x="7144891" y="9599069"/>
              <a:ext cx="416602" cy="29771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E61B1BE-B8A5-E546-B024-701552E71E2F}"/>
                </a:ext>
              </a:extLst>
            </p:cNvPr>
            <p:cNvSpPr/>
            <p:nvPr/>
          </p:nvSpPr>
          <p:spPr>
            <a:xfrm rot="5400000">
              <a:off x="10446521" y="9579667"/>
              <a:ext cx="416602" cy="29771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B7ECC17-0CDD-2449-9B3B-9926DF6E6E90}"/>
                </a:ext>
              </a:extLst>
            </p:cNvPr>
            <p:cNvSpPr/>
            <p:nvPr/>
          </p:nvSpPr>
          <p:spPr>
            <a:xfrm rot="5400000">
              <a:off x="13534741" y="9588382"/>
              <a:ext cx="416602" cy="29771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85A9C3-C222-5D49-8C53-0A708657B1F3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Evaluation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691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0122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787775" y="2234514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550737" y="1409700"/>
            <a:ext cx="869408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Cross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Validation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-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10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Folds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42778" y="2262785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Regression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587402" y="2242009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52D91-98CB-EB48-B99F-C0FB7B5CD7C2}"/>
              </a:ext>
            </a:extLst>
          </p:cNvPr>
          <p:cNvSpPr txBox="1"/>
          <p:nvPr/>
        </p:nvSpPr>
        <p:spPr>
          <a:xfrm>
            <a:off x="9644608" y="2261043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FFFF"/>
                </a:solidFill>
                <a:ea typeface="思源黑体"/>
              </a:rPr>
              <a:t>Classification</a:t>
            </a:r>
            <a:endParaRPr lang="en-US" sz="2800" dirty="0">
              <a:solidFill>
                <a:srgbClr val="FFFFFF"/>
              </a:solidFill>
              <a:ea typeface="思源黑体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16414C-BC5D-4142-834B-A3BD5BDD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60065"/>
              </p:ext>
            </p:extLst>
          </p:nvPr>
        </p:nvGraphicFramePr>
        <p:xfrm>
          <a:off x="1782489" y="3034913"/>
          <a:ext cx="671663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041">
                  <a:extLst>
                    <a:ext uri="{9D8B030D-6E8A-4147-A177-3AD203B41FA5}">
                      <a16:colId xmlns:a16="http://schemas.microsoft.com/office/drawing/2014/main" val="2857435231"/>
                    </a:ext>
                  </a:extLst>
                </a:gridCol>
                <a:gridCol w="3556597">
                  <a:extLst>
                    <a:ext uri="{9D8B030D-6E8A-4147-A177-3AD203B41FA5}">
                      <a16:colId xmlns:a16="http://schemas.microsoft.com/office/drawing/2014/main" val="311460229"/>
                    </a:ext>
                  </a:extLst>
                </a:gridCol>
              </a:tblGrid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Best Model​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Mean 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75676"/>
                  </a:ext>
                </a:extLst>
              </a:tr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700" b="0" i="0" u="none" strike="noStrike" noProof="0" dirty="0">
                          <a:effectLst/>
                          <a:latin typeface="Rockwell"/>
                        </a:rPr>
                        <a:t>0.998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1529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A9A7BE0-44F6-4FEF-9680-44BFC8BA5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51131"/>
              </p:ext>
            </p:extLst>
          </p:nvPr>
        </p:nvGraphicFramePr>
        <p:xfrm>
          <a:off x="9581827" y="3044125"/>
          <a:ext cx="74685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2857435231"/>
                    </a:ext>
                  </a:extLst>
                </a:gridCol>
                <a:gridCol w="4630144">
                  <a:extLst>
                    <a:ext uri="{9D8B030D-6E8A-4147-A177-3AD203B41FA5}">
                      <a16:colId xmlns:a16="http://schemas.microsoft.com/office/drawing/2014/main" val="311460229"/>
                    </a:ext>
                  </a:extLst>
                </a:gridCol>
              </a:tblGrid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Best Model​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i="0" u="none" strike="noStrike" noProof="0">
                          <a:effectLst/>
                          <a:latin typeface="Rockwell"/>
                        </a:rPr>
                        <a:t>Mean Classification</a:t>
                      </a:r>
                      <a:r>
                        <a:rPr lang="zh-CN" altLang="en-US" sz="2700" b="1" i="0" u="none" strike="noStrike" noProof="0">
                          <a:effectLst/>
                          <a:latin typeface="Rockwell"/>
                        </a:rPr>
                        <a:t> </a:t>
                      </a:r>
                      <a:r>
                        <a:rPr lang="en-US" sz="2700" b="1" i="0" u="none" strike="noStrike" noProof="0">
                          <a:effectLst/>
                          <a:latin typeface="Rockwell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75676"/>
                  </a:ext>
                </a:extLst>
              </a:tr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700" b="0" i="0" u="none" strike="noStrike" noProof="0">
                          <a:effectLst/>
                          <a:latin typeface="Rockwell"/>
                        </a:rPr>
                        <a:t>0.067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15298"/>
                  </a:ext>
                </a:extLst>
              </a:tr>
            </a:tbl>
          </a:graphicData>
        </a:graphic>
      </p:graphicFrame>
      <p:sp>
        <p:nvSpPr>
          <p:cNvPr id="24" name="Triangle 23">
            <a:extLst>
              <a:ext uri="{FF2B5EF4-FFF2-40B4-BE49-F238E27FC236}">
                <a16:creationId xmlns:a16="http://schemas.microsoft.com/office/drawing/2014/main" id="{9617191F-D4B5-2545-B8A7-409A3ABCC12F}"/>
              </a:ext>
            </a:extLst>
          </p:cNvPr>
          <p:cNvSpPr/>
          <p:nvPr/>
        </p:nvSpPr>
        <p:spPr>
          <a:xfrm rot="5400000">
            <a:off x="13068723" y="9595118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55D2321-5E55-2143-9BA5-FFD5BBDB6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134900" y="8650661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F883945-BE23-4D6B-9F63-C458184EB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272621"/>
            <a:ext cx="7463366" cy="4429924"/>
          </a:xfrm>
          <a:prstGeom prst="rect">
            <a:avLst/>
          </a:prstGeom>
        </p:spPr>
      </p:pic>
      <p:pic>
        <p:nvPicPr>
          <p:cNvPr id="40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38D685FE-5044-4713-9A6D-9C3D13C15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5066" y="4283246"/>
            <a:ext cx="7442200" cy="4387508"/>
          </a:xfrm>
          <a:prstGeom prst="rect">
            <a:avLst/>
          </a:prstGeom>
        </p:spPr>
      </p:pic>
      <p:sp>
        <p:nvSpPr>
          <p:cNvPr id="42" name="Triangle 41">
            <a:extLst>
              <a:ext uri="{FF2B5EF4-FFF2-40B4-BE49-F238E27FC236}">
                <a16:creationId xmlns:a16="http://schemas.microsoft.com/office/drawing/2014/main" id="{AFF33D7D-D094-E045-AAB8-80AB30678E76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36AF62AF-AD46-E94D-9FB0-4D8B2E8EA776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19AE12B4-528E-C841-BE3D-28EA6A0027A1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8AE6BE62-D87A-2F4C-A797-41B432BDE5E1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42F820-FF4F-8941-9951-66AA669B8D4C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Evaluation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984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0884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293407" y="2497770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312197" y="1409700"/>
            <a:ext cx="869408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Cross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Validation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-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LOOCV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49666" y="2499995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FFFF"/>
                </a:solidFill>
                <a:ea typeface="思源黑体"/>
              </a:rPr>
              <a:t>Regression</a:t>
            </a:r>
            <a:endParaRPr lang="en-US" sz="2800" dirty="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572534" y="2377620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52D91-98CB-EB48-B99F-C0FB7B5CD7C2}"/>
              </a:ext>
            </a:extLst>
          </p:cNvPr>
          <p:cNvSpPr txBox="1"/>
          <p:nvPr/>
        </p:nvSpPr>
        <p:spPr>
          <a:xfrm>
            <a:off x="9648973" y="237728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FFFF"/>
                </a:solidFill>
                <a:ea typeface="思源黑体"/>
              </a:rPr>
              <a:t>Classification</a:t>
            </a:r>
            <a:endParaRPr lang="en-US" sz="2800" dirty="0">
              <a:solidFill>
                <a:srgbClr val="FFFFFF"/>
              </a:solidFill>
              <a:ea typeface="思源黑体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B3E703D-449C-4B3C-97A5-A954F49A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74419"/>
              </p:ext>
            </p:extLst>
          </p:nvPr>
        </p:nvGraphicFramePr>
        <p:xfrm>
          <a:off x="1308100" y="3289300"/>
          <a:ext cx="7468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782">
                  <a:extLst>
                    <a:ext uri="{9D8B030D-6E8A-4147-A177-3AD203B41FA5}">
                      <a16:colId xmlns:a16="http://schemas.microsoft.com/office/drawing/2014/main" val="2857435231"/>
                    </a:ext>
                  </a:extLst>
                </a:gridCol>
                <a:gridCol w="5140298">
                  <a:extLst>
                    <a:ext uri="{9D8B030D-6E8A-4147-A177-3AD203B41FA5}">
                      <a16:colId xmlns:a16="http://schemas.microsoft.com/office/drawing/2014/main" val="311460229"/>
                    </a:ext>
                  </a:extLst>
                </a:gridCol>
              </a:tblGrid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Best Model​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700" b="1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Mean Squared Error</a:t>
                      </a:r>
                      <a:endParaRPr lang="en-US" sz="27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75676"/>
                  </a:ext>
                </a:extLst>
              </a:tr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700" b="0" i="0" u="none" strike="noStrike" noProof="0">
                          <a:effectLst/>
                          <a:latin typeface="Rockwell"/>
                        </a:rPr>
                        <a:t>0.387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1529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3ADD0-1EFF-42BB-AC3B-0A18A5B62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26360"/>
              </p:ext>
            </p:extLst>
          </p:nvPr>
        </p:nvGraphicFramePr>
        <p:xfrm>
          <a:off x="9601200" y="3276600"/>
          <a:ext cx="74685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2857435231"/>
                    </a:ext>
                  </a:extLst>
                </a:gridCol>
                <a:gridCol w="4630144">
                  <a:extLst>
                    <a:ext uri="{9D8B030D-6E8A-4147-A177-3AD203B41FA5}">
                      <a16:colId xmlns:a16="http://schemas.microsoft.com/office/drawing/2014/main" val="311460229"/>
                    </a:ext>
                  </a:extLst>
                </a:gridCol>
              </a:tblGrid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Best Model​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i="0" u="none" strike="noStrike" noProof="0">
                          <a:effectLst/>
                          <a:latin typeface="Rockwell"/>
                        </a:rPr>
                        <a:t>Mean Classification</a:t>
                      </a:r>
                      <a:r>
                        <a:rPr lang="zh-CN" altLang="en-US" sz="2700" b="1" i="0" u="none" strike="noStrike" noProof="0">
                          <a:effectLst/>
                          <a:latin typeface="Rockwell"/>
                        </a:rPr>
                        <a:t> </a:t>
                      </a:r>
                      <a:r>
                        <a:rPr lang="en-US" sz="2700" b="1" i="0" u="none" strike="noStrike" noProof="0">
                          <a:effectLst/>
                          <a:latin typeface="Rockwell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75676"/>
                  </a:ext>
                </a:extLst>
              </a:tr>
              <a:tr h="1854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700" b="0" i="0" u="none" strike="noStrike" noProof="0">
                          <a:effectLst/>
                        </a:rPr>
                        <a:t>0.062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15298"/>
                  </a:ext>
                </a:extLst>
              </a:tr>
            </a:tbl>
          </a:graphicData>
        </a:graphic>
      </p:graphicFrame>
      <p:pic>
        <p:nvPicPr>
          <p:cNvPr id="24" name="Picture 2">
            <a:extLst>
              <a:ext uri="{FF2B5EF4-FFF2-40B4-BE49-F238E27FC236}">
                <a16:creationId xmlns:a16="http://schemas.microsoft.com/office/drawing/2014/main" id="{42428CAA-7A42-3B44-8D62-4A0D0E0A9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B8EF2E81-BF6B-4E3E-940A-3B0E885B7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565" y="4484287"/>
            <a:ext cx="7653867" cy="4493425"/>
          </a:xfrm>
          <a:prstGeom prst="rect">
            <a:avLst/>
          </a:prstGeom>
        </p:spPr>
      </p:pic>
      <p:pic>
        <p:nvPicPr>
          <p:cNvPr id="26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E2EBD35E-6C5C-4547-AD19-EE96367A6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1067" y="4494913"/>
            <a:ext cx="7569200" cy="4408674"/>
          </a:xfrm>
          <a:prstGeom prst="rect">
            <a:avLst/>
          </a:prstGeom>
        </p:spPr>
      </p:pic>
      <p:sp>
        <p:nvSpPr>
          <p:cNvPr id="28" name="Triangle 27">
            <a:extLst>
              <a:ext uri="{FF2B5EF4-FFF2-40B4-BE49-F238E27FC236}">
                <a16:creationId xmlns:a16="http://schemas.microsoft.com/office/drawing/2014/main" id="{C013F9CE-3666-A045-B09A-24D422BEA17C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666B0F5A-A1EA-3C4A-9C47-468412BCC8CA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C7B9F20-642F-9F47-9B52-4DD00193F1A0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347C565A-B71F-FA48-A50B-12C83326A840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88C9E-89A7-AE4E-9354-8539AD127B48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Evaluation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7091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434945" y="774961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322196" y="4754034"/>
            <a:ext cx="5023742" cy="327189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449769" y="2375677"/>
            <a:ext cx="5048430" cy="667994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423737" y="1409700"/>
            <a:ext cx="869408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Overfitting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91939" y="2478909"/>
            <a:ext cx="4346685" cy="4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Regression/Classification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687B5-E820-4917-BEDE-19A5921FE617}"/>
              </a:ext>
            </a:extLst>
          </p:cNvPr>
          <p:cNvSpPr txBox="1"/>
          <p:nvPr/>
        </p:nvSpPr>
        <p:spPr>
          <a:xfrm>
            <a:off x="1446933" y="3330286"/>
            <a:ext cx="675668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Overfit Model: </a:t>
            </a:r>
            <a:r>
              <a:rPr lang="en-US" sz="2600" dirty="0">
                <a:ea typeface="+mn-lt"/>
                <a:cs typeface="+mn-lt"/>
              </a:rPr>
              <a:t>Overfitting occurs when a statistical model or machine learning algorithm captures the noise of the data. Intuitively, overfitting occurs when the model or the algorithm fits the data too well.</a:t>
            </a:r>
            <a:endParaRPr lang="en-US" sz="2600" dirty="0">
              <a:cs typeface="Times New Roman"/>
            </a:endParaRPr>
          </a:p>
          <a:p>
            <a:endParaRPr lang="en-US" sz="2600" b="1" dirty="0">
              <a:ea typeface="+mn-lt"/>
              <a:cs typeface="+mn-lt"/>
            </a:endParaRPr>
          </a:p>
          <a:p>
            <a:br>
              <a:rPr lang="en-US" sz="2600" b="1" dirty="0">
                <a:ea typeface="+mn-lt"/>
                <a:cs typeface="+mn-lt"/>
              </a:rPr>
            </a:br>
            <a:endParaRPr lang="en-US" sz="2600" b="1" dirty="0"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F36F5-7AF4-48DF-9961-F2A73456F4D3}"/>
              </a:ext>
            </a:extLst>
          </p:cNvPr>
          <p:cNvSpPr txBox="1"/>
          <p:nvPr/>
        </p:nvSpPr>
        <p:spPr>
          <a:xfrm>
            <a:off x="9642764" y="2563956"/>
            <a:ext cx="7042437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cs typeface="Times New Roman"/>
              </a:rPr>
              <a:t>K-Fold Cross Validation</a:t>
            </a:r>
          </a:p>
          <a:p>
            <a:r>
              <a:rPr lang="en-US" sz="2500" dirty="0">
                <a:ea typeface="+mn-lt"/>
                <a:cs typeface="+mn-lt"/>
              </a:rPr>
              <a:t>The procedure has a single parameter called k that refers to the number of groups that a given data sample is to be split into.</a:t>
            </a:r>
          </a:p>
          <a:p>
            <a:endParaRPr lang="en-US" dirty="0"/>
          </a:p>
          <a:p>
            <a:r>
              <a:rPr lang="en-US" sz="2500" b="1" dirty="0">
                <a:cs typeface="Times New Roman"/>
              </a:rPr>
              <a:t>Leave One Out Cross Validation</a:t>
            </a:r>
          </a:p>
          <a:p>
            <a:r>
              <a:rPr lang="en-US" sz="2500" dirty="0">
                <a:ea typeface="+mn-lt"/>
                <a:cs typeface="+mn-lt"/>
              </a:rPr>
              <a:t>This approach leaves 1 data point out of training data, i.e. if there are n data points in the original sample then, n-1 samples are used to train the model and p points are used as the validation set.</a:t>
            </a:r>
            <a:endParaRPr lang="en-US" sz="2500" dirty="0">
              <a:cs typeface="Times New Roman"/>
            </a:endParaRPr>
          </a:p>
          <a:p>
            <a:r>
              <a:rPr lang="en-US" sz="2500" dirty="0">
                <a:ea typeface="+mn-lt"/>
                <a:cs typeface="+mn-lt"/>
              </a:rPr>
              <a:t>The Accuracy of the model is the average of the accuracy of each fold.</a:t>
            </a:r>
            <a:endParaRPr lang="en-US" sz="2500" dirty="0">
              <a:cs typeface="Times New Roman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763C4D2C-71FC-4204-B0FB-3CB68F63D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934" y="7781037"/>
            <a:ext cx="15394132" cy="1096263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2EFD753-0F34-4D45-948C-0E5DA35B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riangle 21">
            <a:extLst>
              <a:ext uri="{FF2B5EF4-FFF2-40B4-BE49-F238E27FC236}">
                <a16:creationId xmlns:a16="http://schemas.microsoft.com/office/drawing/2014/main" id="{67950BD7-7F2F-3E4C-B0B5-FEBA4DF66798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E5D1F12F-1C30-C347-92C3-40716AB6741C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37027D16-4DB7-6C4D-B92A-67705CF2568A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AF73EE61-63F4-A243-8942-D1F9B7D9D749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10129-CC42-4C4B-8879-1E779496110F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Evaluation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23B46-D028-AE4A-A771-69317847A3E7}"/>
              </a:ext>
            </a:extLst>
          </p:cNvPr>
          <p:cNvSpPr txBox="1"/>
          <p:nvPr/>
        </p:nvSpPr>
        <p:spPr>
          <a:xfrm>
            <a:off x="1442787" y="7309355"/>
            <a:ext cx="461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Cross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Validation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739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0122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191594" y="2408066"/>
            <a:ext cx="3457117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191594" y="1409075"/>
            <a:ext cx="869408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>
                <a:solidFill>
                  <a:srgbClr val="000000"/>
                </a:solidFill>
                <a:ea typeface="思源黑体 Bold"/>
              </a:rPr>
              <a:t>Impact</a:t>
            </a:r>
            <a:r>
              <a:rPr lang="zh-CN" altLang="en-US" sz="4800" b="1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>
                <a:solidFill>
                  <a:srgbClr val="000000"/>
                </a:solidFill>
                <a:ea typeface="思源黑体 Bold"/>
              </a:rPr>
              <a:t>of</a:t>
            </a:r>
            <a:r>
              <a:rPr lang="zh-CN" altLang="en-US" sz="4800" b="1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>
                <a:solidFill>
                  <a:srgbClr val="000000"/>
                </a:solidFill>
                <a:ea typeface="思源黑体 Bold"/>
              </a:rPr>
              <a:t>Normalization</a:t>
            </a:r>
            <a:endParaRPr lang="en-US" sz="4800" b="1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0519" y="2408066"/>
            <a:ext cx="3748192" cy="458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Regression</a:t>
            </a: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385567" y="2390988"/>
            <a:ext cx="3597286" cy="512130"/>
          </a:xfrm>
          <a:prstGeom prst="rect">
            <a:avLst/>
          </a:prstGeom>
          <a:solidFill>
            <a:srgbClr val="1E1D1D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52D91-98CB-EB48-B99F-C0FB7B5CD7C2}"/>
              </a:ext>
            </a:extLst>
          </p:cNvPr>
          <p:cNvSpPr txBox="1"/>
          <p:nvPr/>
        </p:nvSpPr>
        <p:spPr>
          <a:xfrm>
            <a:off x="9759995" y="2380478"/>
            <a:ext cx="2912114" cy="471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Classification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A773BE8B-C287-FA46-A061-38BE80CC5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3128"/>
              </p:ext>
            </p:extLst>
          </p:nvPr>
        </p:nvGraphicFramePr>
        <p:xfrm>
          <a:off x="9359347" y="3132136"/>
          <a:ext cx="7972643" cy="53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35">
                  <a:extLst>
                    <a:ext uri="{9D8B030D-6E8A-4147-A177-3AD203B41FA5}">
                      <a16:colId xmlns:a16="http://schemas.microsoft.com/office/drawing/2014/main" val="1731428906"/>
                    </a:ext>
                  </a:extLst>
                </a:gridCol>
                <a:gridCol w="3620130">
                  <a:extLst>
                    <a:ext uri="{9D8B030D-6E8A-4147-A177-3AD203B41FA5}">
                      <a16:colId xmlns:a16="http://schemas.microsoft.com/office/drawing/2014/main" val="2556069637"/>
                    </a:ext>
                  </a:extLst>
                </a:gridCol>
                <a:gridCol w="1868489">
                  <a:extLst>
                    <a:ext uri="{9D8B030D-6E8A-4147-A177-3AD203B41FA5}">
                      <a16:colId xmlns:a16="http://schemas.microsoft.com/office/drawing/2014/main" val="3752386136"/>
                    </a:ext>
                  </a:extLst>
                </a:gridCol>
                <a:gridCol w="1868489">
                  <a:extLst>
                    <a:ext uri="{9D8B030D-6E8A-4147-A177-3AD203B41FA5}">
                      <a16:colId xmlns:a16="http://schemas.microsoft.com/office/drawing/2014/main" val="1300668024"/>
                    </a:ext>
                  </a:extLst>
                </a:gridCol>
              </a:tblGrid>
              <a:tr h="68110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lassification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rror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lassification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rror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(Norm)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5758511"/>
                  </a:ext>
                </a:extLst>
              </a:tr>
              <a:tr h="61765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LogisticRegression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iter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=10000, penalty='none')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037110"/>
                  </a:ext>
                </a:extLst>
              </a:tr>
              <a:tr h="4296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GaussianNB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967287"/>
                  </a:ext>
                </a:extLst>
              </a:tr>
              <a:tr h="4296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354826"/>
                  </a:ext>
                </a:extLst>
              </a:tr>
              <a:tr h="61765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DecisionTreeClassifier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depth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566674"/>
                  </a:ext>
                </a:extLst>
              </a:tr>
              <a:tr h="61765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KNeighborsClassifier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(n_</a:t>
                      </a:r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neighbors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536852"/>
                  </a:ext>
                </a:extLst>
              </a:tr>
              <a:tr h="61765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KNeighborsClassifier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(n_</a:t>
                      </a:r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neighbors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=46)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5427067"/>
                  </a:ext>
                </a:extLst>
              </a:tr>
              <a:tr h="61765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SVC(C=1000.0, gamma='auto')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578797"/>
                  </a:ext>
                </a:extLst>
              </a:tr>
              <a:tr h="67136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XGBClassifier</a:t>
                      </a: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</a:t>
                      </a:r>
                      <a:r>
                        <a:rPr lang="en-US" altLang="zh-CN" sz="2000" b="0" i="0" u="none" strike="noStrike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estimator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100)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879568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FF9BD9-ECE1-B741-86B4-3033E818B77B}"/>
              </a:ext>
            </a:extLst>
          </p:cNvPr>
          <p:cNvCxnSpPr>
            <a:cxnSpLocks/>
          </p:cNvCxnSpPr>
          <p:nvPr/>
        </p:nvCxnSpPr>
        <p:spPr>
          <a:xfrm>
            <a:off x="16840200" y="7734300"/>
            <a:ext cx="0" cy="533400"/>
          </a:xfrm>
          <a:prstGeom prst="straightConnector1">
            <a:avLst/>
          </a:prstGeom>
          <a:ln w="984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A705B3-41D5-0F43-B02D-99D079028AF7}"/>
              </a:ext>
            </a:extLst>
          </p:cNvPr>
          <p:cNvCxnSpPr>
            <a:cxnSpLocks/>
          </p:cNvCxnSpPr>
          <p:nvPr/>
        </p:nvCxnSpPr>
        <p:spPr>
          <a:xfrm>
            <a:off x="16840200" y="4686300"/>
            <a:ext cx="0" cy="533400"/>
          </a:xfrm>
          <a:prstGeom prst="straightConnector1">
            <a:avLst/>
          </a:prstGeom>
          <a:ln w="984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157916-FC01-784C-8A59-DDC09D5A6CDA}"/>
              </a:ext>
            </a:extLst>
          </p:cNvPr>
          <p:cNvCxnSpPr>
            <a:cxnSpLocks/>
          </p:cNvCxnSpPr>
          <p:nvPr/>
        </p:nvCxnSpPr>
        <p:spPr>
          <a:xfrm flipV="1">
            <a:off x="16840200" y="3848100"/>
            <a:ext cx="0" cy="533400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792BFF-63B8-A942-A6E7-4F0B6F163E00}"/>
              </a:ext>
            </a:extLst>
          </p:cNvPr>
          <p:cNvCxnSpPr>
            <a:cxnSpLocks/>
          </p:cNvCxnSpPr>
          <p:nvPr/>
        </p:nvCxnSpPr>
        <p:spPr>
          <a:xfrm flipV="1">
            <a:off x="16840200" y="5829300"/>
            <a:ext cx="0" cy="533400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0A2B09-F47D-7043-B22D-3A2CE9273AB9}"/>
              </a:ext>
            </a:extLst>
          </p:cNvPr>
          <p:cNvCxnSpPr>
            <a:cxnSpLocks/>
          </p:cNvCxnSpPr>
          <p:nvPr/>
        </p:nvCxnSpPr>
        <p:spPr>
          <a:xfrm flipV="1">
            <a:off x="16840200" y="6515100"/>
            <a:ext cx="0" cy="533400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CA53F8-0F5C-B945-88CB-ABB27CDD8BE7}"/>
              </a:ext>
            </a:extLst>
          </p:cNvPr>
          <p:cNvCxnSpPr>
            <a:cxnSpLocks/>
          </p:cNvCxnSpPr>
          <p:nvPr/>
        </p:nvCxnSpPr>
        <p:spPr>
          <a:xfrm flipV="1">
            <a:off x="16840200" y="7124700"/>
            <a:ext cx="0" cy="533400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FE3242-693B-427F-A127-BC9D127F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50984"/>
              </p:ext>
            </p:extLst>
          </p:nvPr>
        </p:nvGraphicFramePr>
        <p:xfrm>
          <a:off x="1059313" y="3132136"/>
          <a:ext cx="7763993" cy="506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14">
                  <a:extLst>
                    <a:ext uri="{9D8B030D-6E8A-4147-A177-3AD203B41FA5}">
                      <a16:colId xmlns:a16="http://schemas.microsoft.com/office/drawing/2014/main" val="2288009655"/>
                    </a:ext>
                  </a:extLst>
                </a:gridCol>
                <a:gridCol w="2893818">
                  <a:extLst>
                    <a:ext uri="{9D8B030D-6E8A-4147-A177-3AD203B41FA5}">
                      <a16:colId xmlns:a16="http://schemas.microsoft.com/office/drawing/2014/main" val="3755644250"/>
                    </a:ext>
                  </a:extLst>
                </a:gridCol>
                <a:gridCol w="2237361">
                  <a:extLst>
                    <a:ext uri="{9D8B030D-6E8A-4147-A177-3AD203B41FA5}">
                      <a16:colId xmlns:a16="http://schemas.microsoft.com/office/drawing/2014/main" val="2297329635"/>
                    </a:ext>
                  </a:extLst>
                </a:gridCol>
                <a:gridCol w="2033400">
                  <a:extLst>
                    <a:ext uri="{9D8B030D-6E8A-4147-A177-3AD203B41FA5}">
                      <a16:colId xmlns:a16="http://schemas.microsoft.com/office/drawing/2014/main" val="3143340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Model​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effectLst/>
                        </a:rPr>
                        <a:t>ofSample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R^2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b="0" dirty="0" err="1">
                          <a:solidFill>
                            <a:schemeClr val="tx1"/>
                          </a:solidFill>
                          <a:effectLst/>
                        </a:rPr>
                        <a:t>Outof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ample</a:t>
                      </a:r>
                    </a:p>
                    <a:p>
                      <a:pPr algn="ctr" rtl="0" fontAlgn="base"/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R^2​(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SG" sz="2000" b="0" dirty="0" err="1">
                          <a:solidFill>
                            <a:schemeClr val="tx1"/>
                          </a:solidFill>
                          <a:effectLst/>
                        </a:rPr>
                        <a:t>orm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SG" sz="2000" b="0" dirty="0">
                          <a:effectLst/>
                        </a:rPr>
                        <a:t>​</a:t>
                      </a:r>
                      <a:endParaRPr lang="en-SG" sz="20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639613"/>
                  </a:ext>
                </a:extLst>
              </a:tr>
              <a:tr h="12763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dirty="0">
                          <a:effectLst/>
                        </a:rPr>
                        <a:t>0​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1">
                          <a:effectLst/>
                          <a:latin typeface="Rockwell"/>
                        </a:rPr>
                        <a:t>LinearRegression</a:t>
                      </a:r>
                      <a:r>
                        <a:rPr lang="en-SG" sz="2000" dirty="0">
                          <a:effectLst/>
                        </a:rPr>
                        <a:t>()​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9136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9136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24759867"/>
                  </a:ext>
                </a:extLst>
              </a:tr>
              <a:tr h="128757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dirty="0">
                          <a:effectLst/>
                        </a:rPr>
                        <a:t>2​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1">
                          <a:effectLst/>
                          <a:latin typeface="Rockwell"/>
                        </a:rPr>
                        <a:t>RandomForestRegressor('max_features': 'auto', 'n_estimators': 70)</a:t>
                      </a:r>
                      <a:endParaRPr lang="en-SG" sz="2000" noProof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1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1">
                          <a:effectLst/>
                          <a:latin typeface="Rockwell"/>
                        </a:rPr>
                        <a:t>9994</a:t>
                      </a:r>
                      <a:endParaRPr lang="en-SG" noProof="1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9968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05055272"/>
                  </a:ext>
                </a:extLst>
              </a:tr>
              <a:tr h="8974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dirty="0">
                          <a:effectLst/>
                        </a:rPr>
                        <a:t>4​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1">
                          <a:effectLst/>
                          <a:latin typeface="Rockwell"/>
                        </a:rPr>
                        <a:t>KNeighborsRegressor(n_neighbors=4)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9744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9751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567427"/>
                  </a:ext>
                </a:extLst>
              </a:tr>
              <a:tr h="8796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2000" dirty="0">
                          <a:effectLst/>
                        </a:rPr>
                        <a:t>7​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1">
                          <a:effectLst/>
                          <a:latin typeface="Rockwell"/>
                        </a:rPr>
                        <a:t>XGBRegressor</a:t>
                      </a: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()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9985</a:t>
                      </a:r>
                      <a:endParaRPr lang="en-SG" sz="200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2000" b="0" i="0" u="none" strike="noStrike" noProof="0" dirty="0">
                          <a:effectLst/>
                          <a:latin typeface="Rockwell"/>
                        </a:rPr>
                        <a:t>0.</a:t>
                      </a:r>
                      <a:r>
                        <a:rPr lang="en-US" altLang="zh-CN" sz="2000" b="0" i="0" u="none" strike="noStrike" noProof="0" dirty="0">
                          <a:effectLst/>
                          <a:latin typeface="Rockwell"/>
                        </a:rPr>
                        <a:t>9985</a:t>
                      </a:r>
                      <a:endParaRPr lang="en-SG" sz="2000" b="0" i="0" u="none" strike="noStrike" noProof="0" dirty="0">
                        <a:effectLst/>
                        <a:latin typeface="Rockwell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72189626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3E53558C-C1FE-1048-AAE4-4BDCBE6C5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42A4AE-DA2B-C841-B5BA-2C878E5B4A61}"/>
              </a:ext>
            </a:extLst>
          </p:cNvPr>
          <p:cNvCxnSpPr>
            <a:cxnSpLocks/>
          </p:cNvCxnSpPr>
          <p:nvPr/>
        </p:nvCxnSpPr>
        <p:spPr>
          <a:xfrm flipV="1">
            <a:off x="8495490" y="6746132"/>
            <a:ext cx="0" cy="533400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F035760C-E23E-904E-96B6-0B612643485D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2C2BE82B-D1A2-2B45-AB21-3F552E454DCB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76EE1B4B-DED3-F845-9F25-F6744E251C65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E5CFA930-7717-3E4F-B336-1770B9976701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5D45B-D4DD-F542-8BBA-3C870F19C6F8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Evaluation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FAFBB-9824-4A79-A1F2-1791DD2BCB13}"/>
              </a:ext>
            </a:extLst>
          </p:cNvPr>
          <p:cNvCxnSpPr>
            <a:cxnSpLocks/>
          </p:cNvCxnSpPr>
          <p:nvPr/>
        </p:nvCxnSpPr>
        <p:spPr>
          <a:xfrm>
            <a:off x="8464884" y="5829300"/>
            <a:ext cx="0" cy="533400"/>
          </a:xfrm>
          <a:prstGeom prst="straightConnector1">
            <a:avLst/>
          </a:prstGeom>
          <a:ln w="984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8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466886" y="1669075"/>
            <a:ext cx="948378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Fine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Tune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Parameter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-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Steps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3D498-56A5-4BE9-B475-B964F61C95A6}"/>
              </a:ext>
            </a:extLst>
          </p:cNvPr>
          <p:cNvSpPr txBox="1"/>
          <p:nvPr/>
        </p:nvSpPr>
        <p:spPr>
          <a:xfrm>
            <a:off x="3263804" y="2775378"/>
            <a:ext cx="13138244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Build untuned parameters in </a:t>
            </a:r>
            <a:r>
              <a:rPr lang="en-US" sz="3200" noProof="1"/>
              <a:t>XGBoost</a:t>
            </a:r>
            <a:r>
              <a:rPr lang="en-US" sz="3200" dirty="0"/>
              <a:t> model</a:t>
            </a:r>
          </a:p>
          <a:p>
            <a:endParaRPr lang="en-US" sz="3200" dirty="0"/>
          </a:p>
          <a:p>
            <a:r>
              <a:rPr lang="en-US" sz="3200" dirty="0"/>
              <a:t>Build  </a:t>
            </a:r>
            <a:r>
              <a:rPr lang="en-US" sz="3200" dirty="0" err="1"/>
              <a:t>XGBoost</a:t>
            </a:r>
            <a:r>
              <a:rPr lang="en-US" sz="3200" dirty="0"/>
              <a:t> Hyperparameters Dictionary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/>
              <a:t> Common Tree tunable parameters  </a:t>
            </a:r>
          </a:p>
          <a:p>
            <a:pPr lvl="1"/>
            <a:r>
              <a:rPr lang="zh-CN" altLang="en-US" sz="3200" dirty="0"/>
              <a:t>      </a:t>
            </a:r>
            <a:r>
              <a:rPr lang="en-US" sz="3200" dirty="0"/>
              <a:t>= [learning </a:t>
            </a:r>
            <a:r>
              <a:rPr lang="en-US" sz="3200" dirty="0" err="1"/>
              <a:t>rate,gamma</a:t>
            </a:r>
            <a:r>
              <a:rPr lang="en-US" sz="3200" dirty="0"/>
              <a:t>, </a:t>
            </a:r>
            <a:r>
              <a:rPr lang="zh-CN" altLang="en-US" sz="3200" dirty="0"/>
              <a:t>  </a:t>
            </a:r>
            <a:r>
              <a:rPr lang="en-SG" altLang="zh-CN" sz="3200" dirty="0"/>
              <a:t>		</a:t>
            </a:r>
            <a:r>
              <a:rPr lang="en-US" sz="3200" dirty="0" err="1"/>
              <a:t>lambda,alpha,max_depth,sub_sampl</a:t>
            </a:r>
            <a:r>
              <a:rPr lang="en-US" sz="3200" dirty="0"/>
              <a:t>........]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/>
              <a:t> Linear Tunable parameters = [</a:t>
            </a:r>
            <a:r>
              <a:rPr lang="en-US" sz="3200" dirty="0" err="1"/>
              <a:t>lambda,alpha,lambda_bias</a:t>
            </a:r>
            <a:r>
              <a:rPr lang="en-US" sz="3200" dirty="0"/>
              <a:t>]</a:t>
            </a:r>
          </a:p>
          <a:p>
            <a:endParaRPr lang="en-US" sz="3200" dirty="0"/>
          </a:p>
          <a:p>
            <a:r>
              <a:rPr lang="en-US" sz="3200" dirty="0"/>
              <a:t>Use </a:t>
            </a:r>
            <a:r>
              <a:rPr lang="en-US" sz="3200" dirty="0" err="1"/>
              <a:t>RandomizedSearchCV</a:t>
            </a:r>
            <a:r>
              <a:rPr lang="en-US" sz="3200" dirty="0"/>
              <a:t> and </a:t>
            </a:r>
            <a:r>
              <a:rPr lang="en-US" sz="3200" dirty="0" err="1"/>
              <a:t>GridSearchCV</a:t>
            </a:r>
            <a:r>
              <a:rPr lang="en-US" sz="3200" dirty="0"/>
              <a:t> to find the best parameters based on ROC_AUC</a:t>
            </a:r>
          </a:p>
          <a:p>
            <a:endParaRPr lang="en-US" sz="3200" dirty="0"/>
          </a:p>
          <a:p>
            <a:r>
              <a:rPr lang="en-US" sz="3200" dirty="0"/>
              <a:t>Compare the 2 models.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750DF25-16D2-EF44-951D-1ECEECC6B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riangle 21">
            <a:extLst>
              <a:ext uri="{FF2B5EF4-FFF2-40B4-BE49-F238E27FC236}">
                <a16:creationId xmlns:a16="http://schemas.microsoft.com/office/drawing/2014/main" id="{BC30AFDE-FCC4-6C4B-B485-057ED340DD8E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0CD2B1F-B537-CD41-8F07-D72E8B8B7CC9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19A51BAE-971C-3A49-926E-1E697616026D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DC0C3E13-51E8-A24E-BA2E-8DC40719D006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1A0CC-7F8A-6D44-96C5-A85E46FE09E7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Evaluation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  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ea typeface="宋体"/>
              </a:rPr>
              <a:t>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EEA3C11C-9F7C-F846-AAB7-D9F91353A787}"/>
              </a:ext>
            </a:extLst>
          </p:cNvPr>
          <p:cNvGrpSpPr/>
          <p:nvPr/>
        </p:nvGrpSpPr>
        <p:grpSpPr>
          <a:xfrm>
            <a:off x="2678013" y="2465819"/>
            <a:ext cx="183655" cy="6411481"/>
            <a:chOff x="92710" y="92710"/>
            <a:chExt cx="530124" cy="6549249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2C4EA2F-CFBD-1640-8445-E57505CED662}"/>
                </a:ext>
              </a:extLst>
            </p:cNvPr>
            <p:cNvSpPr/>
            <p:nvPr/>
          </p:nvSpPr>
          <p:spPr>
            <a:xfrm>
              <a:off x="92710" y="92710"/>
              <a:ext cx="530124" cy="6549249"/>
            </a:xfrm>
            <a:custGeom>
              <a:avLst/>
              <a:gdLst/>
              <a:ahLst/>
              <a:cxnLst/>
              <a:rect l="l" t="t" r="r" b="b"/>
              <a:pathLst>
                <a:path w="530124" h="6549249">
                  <a:moveTo>
                    <a:pt x="0" y="0"/>
                  </a:moveTo>
                  <a:lnTo>
                    <a:pt x="530124" y="0"/>
                  </a:lnTo>
                  <a:lnTo>
                    <a:pt x="530124" y="6549249"/>
                  </a:lnTo>
                  <a:lnTo>
                    <a:pt x="0" y="654924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F83D8092-10C5-3841-9D2E-B177B4FAFC5C}"/>
              </a:ext>
            </a:extLst>
          </p:cNvPr>
          <p:cNvGrpSpPr/>
          <p:nvPr/>
        </p:nvGrpSpPr>
        <p:grpSpPr>
          <a:xfrm>
            <a:off x="2520287" y="2822305"/>
            <a:ext cx="477158" cy="461665"/>
            <a:chOff x="0" y="0"/>
            <a:chExt cx="6350000" cy="6349975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2A97604-D3DF-FD44-8453-39AD3B31519F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FEF93244-D00C-0146-90C0-DAABEB9DFBC3}"/>
              </a:ext>
            </a:extLst>
          </p:cNvPr>
          <p:cNvGrpSpPr/>
          <p:nvPr/>
        </p:nvGrpSpPr>
        <p:grpSpPr>
          <a:xfrm>
            <a:off x="2520287" y="3798028"/>
            <a:ext cx="477158" cy="461665"/>
            <a:chOff x="0" y="0"/>
            <a:chExt cx="6350000" cy="6349975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C983DF5-3329-DF40-9050-AC1103DA7390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endParaRPr lang="en-US" sz="2800" dirty="0"/>
            </a:p>
          </p:txBody>
        </p:sp>
      </p:grpSp>
      <p:grpSp>
        <p:nvGrpSpPr>
          <p:cNvPr id="33" name="Group 5">
            <a:extLst>
              <a:ext uri="{FF2B5EF4-FFF2-40B4-BE49-F238E27FC236}">
                <a16:creationId xmlns:a16="http://schemas.microsoft.com/office/drawing/2014/main" id="{B4FE2ABE-0D45-2E47-8D57-11DAFE6FD855}"/>
              </a:ext>
            </a:extLst>
          </p:cNvPr>
          <p:cNvGrpSpPr/>
          <p:nvPr/>
        </p:nvGrpSpPr>
        <p:grpSpPr>
          <a:xfrm>
            <a:off x="2504937" y="6905644"/>
            <a:ext cx="477158" cy="461665"/>
            <a:chOff x="0" y="0"/>
            <a:chExt cx="6350000" cy="6349975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D7D3489-308B-9942-945D-D3B16626E555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endParaRPr lang="en-US" sz="2800" dirty="0"/>
            </a:p>
          </p:txBody>
        </p:sp>
      </p:grpSp>
      <p:grpSp>
        <p:nvGrpSpPr>
          <p:cNvPr id="35" name="Group 5">
            <a:extLst>
              <a:ext uri="{FF2B5EF4-FFF2-40B4-BE49-F238E27FC236}">
                <a16:creationId xmlns:a16="http://schemas.microsoft.com/office/drawing/2014/main" id="{DB8025FD-8815-E941-A3E6-6FB3D3182689}"/>
              </a:ext>
            </a:extLst>
          </p:cNvPr>
          <p:cNvGrpSpPr/>
          <p:nvPr/>
        </p:nvGrpSpPr>
        <p:grpSpPr>
          <a:xfrm>
            <a:off x="2504937" y="8195354"/>
            <a:ext cx="477158" cy="461665"/>
            <a:chOff x="0" y="0"/>
            <a:chExt cx="6350000" cy="6349975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BA599DD-DF54-6A42-8A09-DF469DDA86CF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endParaRPr lang="en-US" sz="28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FAE533-1771-0B49-8997-B70C497AA483}"/>
              </a:ext>
            </a:extLst>
          </p:cNvPr>
          <p:cNvCxnSpPr>
            <a:cxnSpLocks/>
          </p:cNvCxnSpPr>
          <p:nvPr/>
        </p:nvCxnSpPr>
        <p:spPr>
          <a:xfrm>
            <a:off x="2736816" y="8629095"/>
            <a:ext cx="0" cy="533400"/>
          </a:xfrm>
          <a:prstGeom prst="straightConnector1">
            <a:avLst/>
          </a:prstGeom>
          <a:ln w="984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6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Market Wallpapers - Wallpaper Cave">
            <a:extLst>
              <a:ext uri="{FF2B5EF4-FFF2-40B4-BE49-F238E27FC236}">
                <a16:creationId xmlns:a16="http://schemas.microsoft.com/office/drawing/2014/main" id="{4B13F296-CA93-AE45-8AB3-B6EEA6A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2565350" y="2245747"/>
            <a:ext cx="15722650" cy="6306722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" name="TextBox 3"/>
          <p:cNvSpPr txBox="1"/>
          <p:nvPr/>
        </p:nvSpPr>
        <p:spPr>
          <a:xfrm>
            <a:off x="1443371" y="3134609"/>
            <a:ext cx="7142629" cy="370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977"/>
              </a:lnSpc>
            </a:pPr>
            <a:r>
              <a:rPr lang="en-US" sz="24585">
                <a:solidFill>
                  <a:srgbClr val="FCFCFC"/>
                </a:solidFill>
                <a:latin typeface="Kollektif"/>
              </a:rPr>
              <a:t>0</a:t>
            </a:r>
            <a:r>
              <a:rPr lang="en-US" altLang="zh-CN" sz="24585">
                <a:solidFill>
                  <a:srgbClr val="FCFCFC"/>
                </a:solidFill>
                <a:latin typeface="Kollektif"/>
              </a:rPr>
              <a:t>4</a:t>
            </a:r>
            <a:endParaRPr lang="en-US" sz="24585">
              <a:solidFill>
                <a:srgbClr val="FCFCFC"/>
              </a:solidFill>
              <a:latin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3390900"/>
            <a:ext cx="8458201" cy="1978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SG" altLang="zh-CN" sz="7200" spc="237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en-US" altLang="zh-CN" sz="7200" spc="237">
                <a:solidFill>
                  <a:srgbClr val="FFFFFF"/>
                </a:solidFill>
                <a:ea typeface="字由点字倔强黑 Bold"/>
              </a:rPr>
              <a:t>Implementation</a:t>
            </a: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US" sz="7200" u="none" spc="237">
              <a:solidFill>
                <a:srgbClr val="FFFFFF"/>
              </a:solidFill>
              <a:ea typeface="字由点字倔强黑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96400" y="6417320"/>
            <a:ext cx="4977916" cy="154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altLang="zh-CN" sz="2199" u="none" spc="131">
              <a:solidFill>
                <a:srgbClr val="FFFFFF"/>
              </a:solidFill>
              <a:ea typeface="字由点字典黑 55J"/>
            </a:endParaRPr>
          </a:p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altLang="zh-CN" sz="2199" spc="131">
              <a:solidFill>
                <a:srgbClr val="FFFFFF"/>
              </a:solidFill>
              <a:ea typeface="字由点字典黑 55J"/>
            </a:endParaRPr>
          </a:p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sz="2199" u="none" spc="131">
              <a:solidFill>
                <a:srgbClr val="FFFFFF"/>
              </a:solidFill>
              <a:ea typeface="字由点字典黑 55J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27F1E57-3BD5-704A-ADD6-62ACD07C0DED}"/>
              </a:ext>
            </a:extLst>
          </p:cNvPr>
          <p:cNvSpPr txBox="1"/>
          <p:nvPr/>
        </p:nvSpPr>
        <p:spPr>
          <a:xfrm>
            <a:off x="9271484" y="4991100"/>
            <a:ext cx="4977916" cy="316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The</a:t>
            </a:r>
            <a:r>
              <a:rPr lang="zh-CN" altLang="en-US" sz="2199" spc="131" dirty="0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Final</a:t>
            </a:r>
            <a:r>
              <a:rPr lang="zh-CN" altLang="en-US" sz="2199" spc="131" dirty="0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Model</a:t>
            </a: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Fit</a:t>
            </a:r>
            <a:r>
              <a:rPr lang="zh-CN" altLang="en-US" sz="2199" spc="131" dirty="0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All</a:t>
            </a:r>
            <a:r>
              <a:rPr lang="zh-CN" altLang="en-US" sz="2199" spc="131" dirty="0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the</a:t>
            </a:r>
            <a:r>
              <a:rPr lang="zh-CN" altLang="en-US" sz="2199" spc="131" dirty="0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Data</a:t>
            </a:r>
            <a:r>
              <a:rPr lang="zh-CN" altLang="en-US" sz="2199" spc="131" dirty="0">
                <a:solidFill>
                  <a:srgbClr val="FFFFFF"/>
                </a:solidFill>
                <a:ea typeface="字由点字典黑 55J"/>
              </a:rPr>
              <a:t> </a:t>
            </a: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Available</a:t>
            </a: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199" spc="131" dirty="0">
              <a:solidFill>
                <a:srgbClr val="FFFFFF"/>
              </a:solidFill>
              <a:ea typeface="字由点字典黑 55J"/>
            </a:endParaRP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199" u="none" spc="131" dirty="0">
              <a:solidFill>
                <a:srgbClr val="FFFFFF"/>
              </a:solidFill>
              <a:ea typeface="字由点字典黑 55J"/>
            </a:endParaRP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199" spc="131" dirty="0">
              <a:solidFill>
                <a:srgbClr val="FFFFFF"/>
              </a:solidFill>
              <a:ea typeface="字由点字典黑 55J"/>
            </a:endParaRP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199" u="none" spc="131" dirty="0">
              <a:solidFill>
                <a:srgbClr val="FFFFFF"/>
              </a:solidFill>
              <a:ea typeface="字由点字典黑 55J"/>
            </a:endParaRPr>
          </a:p>
        </p:txBody>
      </p:sp>
    </p:spTree>
    <p:extLst>
      <p:ext uri="{BB962C8B-B14F-4D97-AF65-F5344CB8AC3E}">
        <p14:creationId xmlns:p14="http://schemas.microsoft.com/office/powerpoint/2010/main" val="265296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571527" y="-2355433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0884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480788" y="2425537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550738" y="1409700"/>
            <a:ext cx="624963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Final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Model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64456" y="2424344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Regression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614166" y="2377620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7C78E-701B-8745-B5DA-EE41123C2D4F}"/>
              </a:ext>
            </a:extLst>
          </p:cNvPr>
          <p:cNvSpPr txBox="1"/>
          <p:nvPr/>
        </p:nvSpPr>
        <p:spPr>
          <a:xfrm>
            <a:off x="9584686" y="2385695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Classification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CD20ABE1-CD31-0347-AAB7-78645408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6399"/>
              </p:ext>
            </p:extLst>
          </p:nvPr>
        </p:nvGraphicFramePr>
        <p:xfrm>
          <a:off x="9623026" y="3228701"/>
          <a:ext cx="721717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156">
                  <a:extLst>
                    <a:ext uri="{9D8B030D-6E8A-4147-A177-3AD203B41FA5}">
                      <a16:colId xmlns:a16="http://schemas.microsoft.com/office/drawing/2014/main" val="755528953"/>
                    </a:ext>
                  </a:extLst>
                </a:gridCol>
                <a:gridCol w="4668018">
                  <a:extLst>
                    <a:ext uri="{9D8B030D-6E8A-4147-A177-3AD203B41FA5}">
                      <a16:colId xmlns:a16="http://schemas.microsoft.com/office/drawing/2014/main" val="324046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Classification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Error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XGBClassifier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4611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D9B55F0-8DF4-3D4A-9593-0CD8776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29959"/>
              </p:ext>
            </p:extLst>
          </p:nvPr>
        </p:nvGraphicFramePr>
        <p:xfrm>
          <a:off x="1527701" y="3238500"/>
          <a:ext cx="721717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156">
                  <a:extLst>
                    <a:ext uri="{9D8B030D-6E8A-4147-A177-3AD203B41FA5}">
                      <a16:colId xmlns:a16="http://schemas.microsoft.com/office/drawing/2014/main" val="755528953"/>
                    </a:ext>
                  </a:extLst>
                </a:gridCol>
                <a:gridCol w="4668018">
                  <a:extLst>
                    <a:ext uri="{9D8B030D-6E8A-4147-A177-3AD203B41FA5}">
                      <a16:colId xmlns:a16="http://schemas.microsoft.com/office/drawing/2014/main" val="324046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Out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of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Sample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R^2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XGBRegressor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0.99846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46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59D5DB-3BC9-1C49-AA32-25ED140E4E0C}"/>
              </a:ext>
            </a:extLst>
          </p:cNvPr>
          <p:cNvSpPr txBox="1"/>
          <p:nvPr/>
        </p:nvSpPr>
        <p:spPr>
          <a:xfrm>
            <a:off x="1524000" y="4381500"/>
            <a:ext cx="721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Parameters:</a:t>
            </a:r>
            <a:r>
              <a:rPr lang="zh-CN" altLang="en-US" dirty="0"/>
              <a:t> </a:t>
            </a:r>
            <a:r>
              <a:rPr lang="en-SG" dirty="0"/>
              <a:t>objective ='</a:t>
            </a:r>
            <a:r>
              <a:rPr lang="en-SG" dirty="0" err="1"/>
              <a:t>reg:linear</a:t>
            </a:r>
            <a:r>
              <a:rPr lang="en-SG" dirty="0"/>
              <a:t>', </a:t>
            </a:r>
            <a:r>
              <a:rPr lang="en-SG" dirty="0" err="1"/>
              <a:t>colsample_bytree</a:t>
            </a:r>
            <a:r>
              <a:rPr lang="en-SG" dirty="0"/>
              <a:t> = 0.3, </a:t>
            </a:r>
            <a:r>
              <a:rPr lang="en-SG" dirty="0" err="1"/>
              <a:t>learning_rate</a:t>
            </a:r>
            <a:r>
              <a:rPr lang="en-SG" dirty="0"/>
              <a:t> = 0.1, </a:t>
            </a:r>
            <a:r>
              <a:rPr lang="en-SG" dirty="0" err="1"/>
              <a:t>max_depth</a:t>
            </a:r>
            <a:r>
              <a:rPr lang="en-SG" dirty="0"/>
              <a:t> = 5, alpha = 10, </a:t>
            </a:r>
            <a:r>
              <a:rPr lang="en-SG" dirty="0" err="1"/>
              <a:t>n_estimators</a:t>
            </a:r>
            <a:r>
              <a:rPr lang="en-SG" dirty="0"/>
              <a:t> = 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449F0-A234-F149-BE65-F8DEC53096E5}"/>
              </a:ext>
            </a:extLst>
          </p:cNvPr>
          <p:cNvSpPr txBox="1"/>
          <p:nvPr/>
        </p:nvSpPr>
        <p:spPr>
          <a:xfrm>
            <a:off x="9642388" y="4388826"/>
            <a:ext cx="613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Parameters:</a:t>
            </a:r>
            <a:r>
              <a:rPr lang="zh-CN" altLang="en-US"/>
              <a:t> </a:t>
            </a:r>
            <a:r>
              <a:rPr lang="en-US" altLang="zh-CN" err="1"/>
              <a:t>max_depth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6,</a:t>
            </a:r>
            <a:r>
              <a:rPr lang="zh-CN" altLang="en-US"/>
              <a:t>  </a:t>
            </a:r>
            <a:r>
              <a:rPr lang="en-US" altLang="zh-CN"/>
              <a:t>n-estimator</a:t>
            </a:r>
            <a:r>
              <a:rPr lang="zh-CN" altLang="en-US"/>
              <a:t> 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100</a:t>
            </a:r>
            <a:endParaRPr lang="en-US"/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A0F6EDCC-4207-014F-B618-04CC3C411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60" y="4686300"/>
            <a:ext cx="6657744" cy="4068621"/>
          </a:xfrm>
          <a:prstGeom prst="rect">
            <a:avLst/>
          </a:prstGeom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91934263-F80E-C745-84C3-9F16429E87CB}"/>
              </a:ext>
            </a:extLst>
          </p:cNvPr>
          <p:cNvSpPr txBox="1"/>
          <p:nvPr/>
        </p:nvSpPr>
        <p:spPr>
          <a:xfrm>
            <a:off x="1550738" y="5279539"/>
            <a:ext cx="3695724" cy="458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ea typeface="思源黑体"/>
              </a:rPr>
              <a:t>Advantage</a:t>
            </a:r>
            <a:r>
              <a:rPr lang="zh-CN" altLang="en-US" sz="2800" dirty="0">
                <a:ea typeface="思源黑体"/>
              </a:rPr>
              <a:t> </a:t>
            </a:r>
            <a:r>
              <a:rPr lang="en-US" altLang="zh-CN" sz="2800" dirty="0">
                <a:ea typeface="思源黑体"/>
              </a:rPr>
              <a:t>of</a:t>
            </a:r>
            <a:r>
              <a:rPr lang="zh-CN" altLang="en-US" sz="2800" dirty="0">
                <a:ea typeface="思源黑体"/>
              </a:rPr>
              <a:t> </a:t>
            </a:r>
            <a:r>
              <a:rPr lang="en-US" altLang="zh-CN" sz="2800" dirty="0" err="1">
                <a:ea typeface="思源黑体"/>
              </a:rPr>
              <a:t>XGBoost</a:t>
            </a:r>
            <a:endParaRPr lang="en-US" sz="2800" dirty="0">
              <a:ea typeface="思源黑体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6811C-B571-D645-8EE1-26625945DFFF}"/>
              </a:ext>
            </a:extLst>
          </p:cNvPr>
          <p:cNvSpPr txBox="1"/>
          <p:nvPr/>
        </p:nvSpPr>
        <p:spPr>
          <a:xfrm>
            <a:off x="1647566" y="5767844"/>
            <a:ext cx="6810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regularization,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overfitting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splits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Max_depth</a:t>
            </a:r>
            <a:r>
              <a:rPr lang="zh-CN" altLang="en-US" sz="2400" dirty="0"/>
              <a:t> </a:t>
            </a:r>
            <a:r>
              <a:rPr lang="en-US" altLang="zh-CN" sz="2400" dirty="0"/>
              <a:t>specified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then</a:t>
            </a:r>
            <a:r>
              <a:rPr lang="zh-CN" altLang="en-US" sz="2400" dirty="0"/>
              <a:t> </a:t>
            </a:r>
            <a:r>
              <a:rPr lang="en-US" altLang="zh-CN" sz="2400" dirty="0"/>
              <a:t>start</a:t>
            </a:r>
            <a:r>
              <a:rPr lang="zh-CN" altLang="en-US" sz="2400" dirty="0"/>
              <a:t> </a:t>
            </a:r>
            <a:r>
              <a:rPr lang="en-US" altLang="zh-CN" sz="2400" dirty="0"/>
              <a:t>pruning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tree</a:t>
            </a:r>
            <a:r>
              <a:rPr lang="zh-CN" altLang="en-US" sz="2400" dirty="0"/>
              <a:t> </a:t>
            </a:r>
            <a:r>
              <a:rPr lang="en-US" altLang="zh-CN" sz="2400" dirty="0"/>
              <a:t>backwards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remove</a:t>
            </a:r>
            <a:r>
              <a:rPr lang="zh-CN" altLang="en-US" sz="2400" dirty="0"/>
              <a:t> </a:t>
            </a:r>
            <a:r>
              <a:rPr lang="en-US" altLang="zh-CN" sz="2400" dirty="0"/>
              <a:t>splits</a:t>
            </a:r>
            <a:r>
              <a:rPr lang="zh-CN" altLang="en-US" sz="2400" dirty="0"/>
              <a:t> </a:t>
            </a:r>
            <a:r>
              <a:rPr lang="en-US" altLang="zh-CN" sz="2400" dirty="0"/>
              <a:t>beyond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positive</a:t>
            </a:r>
            <a:r>
              <a:rPr lang="zh-CN" altLang="en-US" sz="2400" dirty="0"/>
              <a:t> </a:t>
            </a:r>
            <a:r>
              <a:rPr lang="en-US" altLang="zh-CN" sz="2400" dirty="0"/>
              <a:t>gain.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greedy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r>
              <a:rPr lang="zh-CN" altLang="en-US" sz="2400" dirty="0"/>
              <a:t> </a:t>
            </a:r>
            <a:r>
              <a:rPr lang="en-US" altLang="zh-CN" sz="2400" dirty="0"/>
              <a:t>comparing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GBM</a:t>
            </a:r>
            <a:endParaRPr lang="en-US" sz="2400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480B51B-EF2D-FE49-B0E7-D3B23EF9C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5EA8D4-7135-E94E-B47F-8665DBA4240F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66CC31A9-FDA6-2143-BAEE-40E48922EFF7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79A41DF2-55EF-0845-A94D-C1C795D48FC1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B579FB0C-5F33-8543-858F-7971A73F60F4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6646ADAA-D402-984B-A747-F33B2431B92F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061233" y="-2768759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45720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550738" y="1409700"/>
            <a:ext cx="340226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ea typeface="思源黑体 Bold"/>
              </a:rPr>
              <a:t>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57950" y="237397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 </a:t>
            </a:r>
            <a:r>
              <a:rPr lang="en-US" altLang="zh-CN" sz="2800">
                <a:solidFill>
                  <a:srgbClr val="FFFFFF"/>
                </a:solidFill>
                <a:ea typeface="思源黑体"/>
              </a:rPr>
              <a:t>1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DA926C56-2633-3E4E-8837-198A48B16FEA}"/>
              </a:ext>
            </a:extLst>
          </p:cNvPr>
          <p:cNvGrpSpPr/>
          <p:nvPr/>
        </p:nvGrpSpPr>
        <p:grpSpPr>
          <a:xfrm>
            <a:off x="1875540" y="3358037"/>
            <a:ext cx="1785470" cy="1785463"/>
            <a:chOff x="0" y="0"/>
            <a:chExt cx="2380626" cy="2380617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B1E25EEF-2F1C-C74C-861C-DB9766D8AC89}"/>
                </a:ext>
              </a:extLst>
            </p:cNvPr>
            <p:cNvGrpSpPr/>
            <p:nvPr/>
          </p:nvGrpSpPr>
          <p:grpSpPr>
            <a:xfrm>
              <a:off x="0" y="0"/>
              <a:ext cx="2380626" cy="2380617"/>
              <a:chOff x="0" y="0"/>
              <a:chExt cx="6350000" cy="6349975"/>
            </a:xfrm>
          </p:grpSpPr>
          <p:sp>
            <p:nvSpPr>
              <p:cNvPr id="15" name="Freeform 4">
                <a:extLst>
                  <a:ext uri="{FF2B5EF4-FFF2-40B4-BE49-F238E27FC236}">
                    <a16:creationId xmlns:a16="http://schemas.microsoft.com/office/drawing/2014/main" id="{673DE2B3-8124-694C-A057-B2553F06756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39EC5662-5457-D544-B467-B70FA3BBD793}"/>
                </a:ext>
              </a:extLst>
            </p:cNvPr>
            <p:cNvSpPr/>
            <p:nvPr/>
          </p:nvSpPr>
          <p:spPr>
            <a:xfrm>
              <a:off x="0" y="0"/>
              <a:ext cx="1190313" cy="1190308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656493B2-82A1-E14A-A99F-72BA230FB31C}"/>
              </a:ext>
            </a:extLst>
          </p:cNvPr>
          <p:cNvGrpSpPr/>
          <p:nvPr/>
        </p:nvGrpSpPr>
        <p:grpSpPr>
          <a:xfrm>
            <a:off x="4903981" y="3314700"/>
            <a:ext cx="1785470" cy="1785463"/>
            <a:chOff x="0" y="0"/>
            <a:chExt cx="2380626" cy="2380617"/>
          </a:xfrm>
        </p:grpSpPr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0EBC1CA0-709F-234E-B3DA-FC6C1D9CA41F}"/>
                </a:ext>
              </a:extLst>
            </p:cNvPr>
            <p:cNvGrpSpPr/>
            <p:nvPr/>
          </p:nvGrpSpPr>
          <p:grpSpPr>
            <a:xfrm>
              <a:off x="0" y="0"/>
              <a:ext cx="2380626" cy="2380617"/>
              <a:chOff x="0" y="-1"/>
              <a:chExt cx="6350000" cy="6349975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8EA51A8-3B6F-5D44-BEC0-F1CCEECFC58E}"/>
                  </a:ext>
                </a:extLst>
              </p:cNvPr>
              <p:cNvSpPr/>
              <p:nvPr/>
            </p:nvSpPr>
            <p:spPr>
              <a:xfrm>
                <a:off x="0" y="-1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8528DB9A-D654-C44D-9F2E-86EC63496348}"/>
                </a:ext>
              </a:extLst>
            </p:cNvPr>
            <p:cNvSpPr/>
            <p:nvPr/>
          </p:nvSpPr>
          <p:spPr>
            <a:xfrm>
              <a:off x="0" y="0"/>
              <a:ext cx="1190313" cy="1190308"/>
            </a:xfrm>
            <a:prstGeom prst="rect">
              <a:avLst/>
            </a:prstGeom>
            <a:solidFill>
              <a:srgbClr val="C00000"/>
            </a:solidFill>
          </p:spPr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02433BC9-8E32-CB4B-B295-ECFCA6AACD4A}"/>
              </a:ext>
            </a:extLst>
          </p:cNvPr>
          <p:cNvGrpSpPr/>
          <p:nvPr/>
        </p:nvGrpSpPr>
        <p:grpSpPr>
          <a:xfrm>
            <a:off x="8125875" y="3314700"/>
            <a:ext cx="1785470" cy="1785463"/>
            <a:chOff x="0" y="0"/>
            <a:chExt cx="2380626" cy="2380617"/>
          </a:xfrm>
        </p:grpSpPr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DFF8C3D4-FFB8-6A44-8E91-D4BC796B89F3}"/>
                </a:ext>
              </a:extLst>
            </p:cNvPr>
            <p:cNvGrpSpPr/>
            <p:nvPr/>
          </p:nvGrpSpPr>
          <p:grpSpPr>
            <a:xfrm>
              <a:off x="0" y="0"/>
              <a:ext cx="2380626" cy="2380617"/>
              <a:chOff x="0" y="0"/>
              <a:chExt cx="6350000" cy="6349975"/>
            </a:xfrm>
          </p:grpSpPr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C68FDA90-3CB7-2146-9A13-C292F3B0940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5C352F0D-2B11-944C-B61C-581D9F5CEAC2}"/>
                </a:ext>
              </a:extLst>
            </p:cNvPr>
            <p:cNvSpPr/>
            <p:nvPr/>
          </p:nvSpPr>
          <p:spPr>
            <a:xfrm>
              <a:off x="0" y="0"/>
              <a:ext cx="1190313" cy="1190308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14">
            <a:extLst>
              <a:ext uri="{FF2B5EF4-FFF2-40B4-BE49-F238E27FC236}">
                <a16:creationId xmlns:a16="http://schemas.microsoft.com/office/drawing/2014/main" id="{A80E6F51-4C35-924B-8450-9DA6A6276379}"/>
              </a:ext>
            </a:extLst>
          </p:cNvPr>
          <p:cNvSpPr txBox="1"/>
          <p:nvPr/>
        </p:nvSpPr>
        <p:spPr>
          <a:xfrm>
            <a:off x="2181397" y="3615692"/>
            <a:ext cx="2052573" cy="1201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46"/>
              </a:lnSpc>
              <a:spcBef>
                <a:spcPct val="0"/>
              </a:spcBef>
            </a:pPr>
            <a:r>
              <a:rPr lang="en-US" sz="7400" spc="414">
                <a:solidFill>
                  <a:srgbClr val="FFFFFF"/>
                </a:solidFill>
                <a:latin typeface="Kollektif Bold"/>
              </a:rPr>
              <a:t>01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BAA11009-42CA-3146-9987-9DD8B1388A26}"/>
              </a:ext>
            </a:extLst>
          </p:cNvPr>
          <p:cNvSpPr txBox="1"/>
          <p:nvPr/>
        </p:nvSpPr>
        <p:spPr>
          <a:xfrm>
            <a:off x="5218686" y="3615692"/>
            <a:ext cx="2052573" cy="1201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46"/>
              </a:lnSpc>
              <a:spcBef>
                <a:spcPct val="0"/>
              </a:spcBef>
            </a:pPr>
            <a:r>
              <a:rPr lang="en-US" sz="7400" spc="414">
                <a:solidFill>
                  <a:srgbClr val="FFFFFF"/>
                </a:solidFill>
                <a:latin typeface="Kollektif Bold"/>
              </a:rPr>
              <a:t>02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0193A0EE-2D88-A744-B3F6-8E3FD03138D9}"/>
              </a:ext>
            </a:extLst>
          </p:cNvPr>
          <p:cNvSpPr txBox="1"/>
          <p:nvPr/>
        </p:nvSpPr>
        <p:spPr>
          <a:xfrm>
            <a:off x="8403156" y="3572355"/>
            <a:ext cx="2052573" cy="1201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46"/>
              </a:lnSpc>
              <a:spcBef>
                <a:spcPct val="0"/>
              </a:spcBef>
            </a:pPr>
            <a:r>
              <a:rPr lang="en-US" sz="7400" spc="414">
                <a:solidFill>
                  <a:srgbClr val="FFFFFF"/>
                </a:solidFill>
                <a:latin typeface="Kollektif Bold"/>
              </a:rPr>
              <a:t>03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1AF21923-DC1C-714F-A311-9DC9E3076787}"/>
              </a:ext>
            </a:extLst>
          </p:cNvPr>
          <p:cNvSpPr txBox="1"/>
          <p:nvPr/>
        </p:nvSpPr>
        <p:spPr>
          <a:xfrm>
            <a:off x="1472918" y="5401155"/>
            <a:ext cx="3864110" cy="65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44"/>
              </a:lnSpc>
            </a:pPr>
            <a:r>
              <a:rPr lang="en-US" altLang="zh-CN" sz="3200" spc="306" dirty="0">
                <a:solidFill>
                  <a:srgbClr val="000000"/>
                </a:solidFill>
                <a:ea typeface="字由点字典黑 55J"/>
              </a:rPr>
              <a:t>Regression</a:t>
            </a:r>
            <a:endParaRPr lang="en-US" sz="3200" spc="306" dirty="0">
              <a:solidFill>
                <a:srgbClr val="000000"/>
              </a:solidFill>
              <a:ea typeface="字由点字典黑 55J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9868311C-F8AF-9D49-B168-31B5870EF5B2}"/>
              </a:ext>
            </a:extLst>
          </p:cNvPr>
          <p:cNvSpPr txBox="1"/>
          <p:nvPr/>
        </p:nvSpPr>
        <p:spPr>
          <a:xfrm>
            <a:off x="4239900" y="5447109"/>
            <a:ext cx="3932147" cy="64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44"/>
              </a:lnSpc>
              <a:spcBef>
                <a:spcPct val="0"/>
              </a:spcBef>
            </a:pPr>
            <a:r>
              <a:rPr lang="en-US" altLang="zh-CN" sz="3200" u="none" spc="306" dirty="0">
                <a:solidFill>
                  <a:srgbClr val="000000"/>
                </a:solidFill>
                <a:ea typeface="字由点字典黑 55J"/>
              </a:rPr>
              <a:t>Classification</a:t>
            </a:r>
            <a:endParaRPr lang="en-US" sz="3200" u="none" spc="306" dirty="0">
              <a:solidFill>
                <a:srgbClr val="000000"/>
              </a:solidFill>
              <a:ea typeface="字由点字典黑 55J"/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BEE5EC7D-3EB3-FF4F-AB30-EB1AD356B959}"/>
              </a:ext>
            </a:extLst>
          </p:cNvPr>
          <p:cNvSpPr txBox="1"/>
          <p:nvPr/>
        </p:nvSpPr>
        <p:spPr>
          <a:xfrm>
            <a:off x="7550677" y="5494220"/>
            <a:ext cx="3830092" cy="63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44"/>
              </a:lnSpc>
              <a:spcBef>
                <a:spcPct val="0"/>
              </a:spcBef>
            </a:pPr>
            <a:r>
              <a:rPr lang="zh-CN" altLang="en-US" sz="3200" u="none" spc="306" dirty="0">
                <a:solidFill>
                  <a:srgbClr val="000000"/>
                </a:solidFill>
                <a:ea typeface="字由点字典黑 55J"/>
              </a:rPr>
              <a:t> </a:t>
            </a:r>
            <a:r>
              <a:rPr lang="en-US" altLang="zh-CN" sz="3200" u="none" spc="306" dirty="0">
                <a:solidFill>
                  <a:srgbClr val="000000"/>
                </a:solidFill>
                <a:ea typeface="字由点字典黑 55J"/>
              </a:rPr>
              <a:t>Evaluation</a:t>
            </a:r>
            <a:endParaRPr lang="en-US" sz="3200" u="none" spc="306" dirty="0">
              <a:solidFill>
                <a:srgbClr val="000000"/>
              </a:solidFill>
              <a:ea typeface="字由点字典黑 55J"/>
            </a:endParaRP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DD496C75-B0FF-A546-9EEB-EFBD49528A69}"/>
              </a:ext>
            </a:extLst>
          </p:cNvPr>
          <p:cNvGrpSpPr/>
          <p:nvPr/>
        </p:nvGrpSpPr>
        <p:grpSpPr>
          <a:xfrm>
            <a:off x="11181308" y="3314700"/>
            <a:ext cx="1785470" cy="1785463"/>
            <a:chOff x="0" y="0"/>
            <a:chExt cx="2380626" cy="2380617"/>
          </a:xfrm>
        </p:grpSpPr>
        <p:grpSp>
          <p:nvGrpSpPr>
            <p:cNvPr id="32" name="Group 11">
              <a:extLst>
                <a:ext uri="{FF2B5EF4-FFF2-40B4-BE49-F238E27FC236}">
                  <a16:creationId xmlns:a16="http://schemas.microsoft.com/office/drawing/2014/main" id="{1AC22B23-4247-9242-9760-F21812E5EA45}"/>
                </a:ext>
              </a:extLst>
            </p:cNvPr>
            <p:cNvGrpSpPr/>
            <p:nvPr/>
          </p:nvGrpSpPr>
          <p:grpSpPr>
            <a:xfrm>
              <a:off x="0" y="0"/>
              <a:ext cx="2380626" cy="2380617"/>
              <a:chOff x="0" y="0"/>
              <a:chExt cx="6350000" cy="6349975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923E352F-EB16-874C-A3C7-A51022FC76B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AutoShape 13">
              <a:extLst>
                <a:ext uri="{FF2B5EF4-FFF2-40B4-BE49-F238E27FC236}">
                  <a16:creationId xmlns:a16="http://schemas.microsoft.com/office/drawing/2014/main" id="{628C46A0-8835-7C44-8568-E16D0F74A38D}"/>
                </a:ext>
              </a:extLst>
            </p:cNvPr>
            <p:cNvSpPr/>
            <p:nvPr/>
          </p:nvSpPr>
          <p:spPr>
            <a:xfrm>
              <a:off x="0" y="0"/>
              <a:ext cx="1190313" cy="1190308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16">
            <a:extLst>
              <a:ext uri="{FF2B5EF4-FFF2-40B4-BE49-F238E27FC236}">
                <a16:creationId xmlns:a16="http://schemas.microsoft.com/office/drawing/2014/main" id="{53B6C521-2D8C-3D48-AE96-BC772B76DE68}"/>
              </a:ext>
            </a:extLst>
          </p:cNvPr>
          <p:cNvSpPr txBox="1"/>
          <p:nvPr/>
        </p:nvSpPr>
        <p:spPr>
          <a:xfrm>
            <a:off x="11458589" y="3572355"/>
            <a:ext cx="2052573" cy="113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46"/>
              </a:lnSpc>
              <a:spcBef>
                <a:spcPct val="0"/>
              </a:spcBef>
            </a:pPr>
            <a:r>
              <a:rPr lang="en-US" sz="7400" spc="414">
                <a:solidFill>
                  <a:srgbClr val="FFFFFF"/>
                </a:solidFill>
                <a:latin typeface="Kollektif Bold"/>
              </a:rPr>
              <a:t>0</a:t>
            </a:r>
            <a:r>
              <a:rPr lang="en-US" altLang="zh-CN" sz="7400" spc="414">
                <a:solidFill>
                  <a:srgbClr val="FFFFFF"/>
                </a:solidFill>
                <a:latin typeface="Kollektif Bold"/>
              </a:rPr>
              <a:t>4</a:t>
            </a:r>
            <a:endParaRPr lang="en-US" sz="7400" spc="414">
              <a:solidFill>
                <a:srgbClr val="FFFFFF"/>
              </a:solidFill>
              <a:latin typeface="Kollektif Bold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4AEFCD20-8A79-E244-AAC9-820632B3DB0D}"/>
              </a:ext>
            </a:extLst>
          </p:cNvPr>
          <p:cNvSpPr txBox="1"/>
          <p:nvPr/>
        </p:nvSpPr>
        <p:spPr>
          <a:xfrm>
            <a:off x="10519326" y="5491238"/>
            <a:ext cx="3830092" cy="64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44"/>
              </a:lnSpc>
              <a:spcBef>
                <a:spcPct val="0"/>
              </a:spcBef>
            </a:pPr>
            <a:r>
              <a:rPr lang="en-US" altLang="zh-CN" sz="3200" spc="306" dirty="0">
                <a:solidFill>
                  <a:srgbClr val="000000"/>
                </a:solidFill>
                <a:ea typeface="字由点字典黑 55J"/>
              </a:rPr>
              <a:t>Implementation</a:t>
            </a:r>
            <a:endParaRPr lang="en-US" sz="3200" u="none" spc="306" dirty="0">
              <a:solidFill>
                <a:srgbClr val="000000"/>
              </a:solidFill>
              <a:ea typeface="字由点字典黑 55J"/>
            </a:endParaRPr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2E0B8A4A-ACE5-364D-BD92-639079081AF2}"/>
              </a:ext>
            </a:extLst>
          </p:cNvPr>
          <p:cNvGrpSpPr/>
          <p:nvPr/>
        </p:nvGrpSpPr>
        <p:grpSpPr>
          <a:xfrm>
            <a:off x="14229308" y="3293088"/>
            <a:ext cx="1785470" cy="1785463"/>
            <a:chOff x="0" y="0"/>
            <a:chExt cx="2380626" cy="2380617"/>
          </a:xfrm>
        </p:grpSpPr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15B285F7-09AA-4F4F-AC23-BE978B84BF6B}"/>
                </a:ext>
              </a:extLst>
            </p:cNvPr>
            <p:cNvGrpSpPr/>
            <p:nvPr/>
          </p:nvGrpSpPr>
          <p:grpSpPr>
            <a:xfrm>
              <a:off x="0" y="0"/>
              <a:ext cx="2380626" cy="2380617"/>
              <a:chOff x="0" y="0"/>
              <a:chExt cx="6350000" cy="6349975"/>
            </a:xfrm>
          </p:grpSpPr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6BDCE090-737F-0147-A536-90BC8775A05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AutoShape 13">
              <a:extLst>
                <a:ext uri="{FF2B5EF4-FFF2-40B4-BE49-F238E27FC236}">
                  <a16:creationId xmlns:a16="http://schemas.microsoft.com/office/drawing/2014/main" id="{066B520C-0CE9-9443-A364-7F6718783D20}"/>
                </a:ext>
              </a:extLst>
            </p:cNvPr>
            <p:cNvSpPr/>
            <p:nvPr/>
          </p:nvSpPr>
          <p:spPr>
            <a:xfrm>
              <a:off x="0" y="0"/>
              <a:ext cx="1190313" cy="1190308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Box 16">
            <a:extLst>
              <a:ext uri="{FF2B5EF4-FFF2-40B4-BE49-F238E27FC236}">
                <a16:creationId xmlns:a16="http://schemas.microsoft.com/office/drawing/2014/main" id="{CC8EF9D7-9D7D-E847-9610-D669200CB1C7}"/>
              </a:ext>
            </a:extLst>
          </p:cNvPr>
          <p:cNvSpPr txBox="1"/>
          <p:nvPr/>
        </p:nvSpPr>
        <p:spPr>
          <a:xfrm>
            <a:off x="14506589" y="3550743"/>
            <a:ext cx="2052573" cy="113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46"/>
              </a:lnSpc>
              <a:spcBef>
                <a:spcPct val="0"/>
              </a:spcBef>
            </a:pPr>
            <a:r>
              <a:rPr lang="en-US" sz="7400" spc="414">
                <a:solidFill>
                  <a:srgbClr val="FFFFFF"/>
                </a:solidFill>
                <a:latin typeface="Kollektif Bold"/>
              </a:rPr>
              <a:t>0</a:t>
            </a:r>
            <a:r>
              <a:rPr lang="en-US" altLang="zh-CN" sz="7400" spc="414">
                <a:solidFill>
                  <a:srgbClr val="FFFFFF"/>
                </a:solidFill>
                <a:latin typeface="Kollektif Bold"/>
              </a:rPr>
              <a:t>5</a:t>
            </a:r>
            <a:endParaRPr lang="en-US" sz="7400" spc="414">
              <a:solidFill>
                <a:srgbClr val="FFFFFF"/>
              </a:solidFill>
              <a:latin typeface="Kollektif Bold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701FF8ED-30C2-7647-97AC-B0DAA968A379}"/>
              </a:ext>
            </a:extLst>
          </p:cNvPr>
          <p:cNvSpPr txBox="1"/>
          <p:nvPr/>
        </p:nvSpPr>
        <p:spPr>
          <a:xfrm>
            <a:off x="14428769" y="5500672"/>
            <a:ext cx="3830092" cy="64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44"/>
              </a:lnSpc>
              <a:spcBef>
                <a:spcPct val="0"/>
              </a:spcBef>
            </a:pPr>
            <a:r>
              <a:rPr lang="en-US" altLang="zh-CN" sz="3200" spc="306" dirty="0">
                <a:solidFill>
                  <a:srgbClr val="000000"/>
                </a:solidFill>
                <a:ea typeface="字由点字典黑 55J"/>
              </a:rPr>
              <a:t>Conclusion</a:t>
            </a:r>
            <a:endParaRPr lang="en-US" sz="3200" u="none" spc="306" dirty="0">
              <a:solidFill>
                <a:srgbClr val="000000"/>
              </a:solidFill>
              <a:ea typeface="字由点字典黑 55J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5DFAF6-8903-2A47-906A-94AD64085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3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550737" y="1409700"/>
            <a:ext cx="8509335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Fit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All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the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Data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Available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 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7950" y="237397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Regression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7C78E-701B-8745-B5DA-EE41123C2D4F}"/>
              </a:ext>
            </a:extLst>
          </p:cNvPr>
          <p:cNvSpPr txBox="1"/>
          <p:nvPr/>
        </p:nvSpPr>
        <p:spPr>
          <a:xfrm>
            <a:off x="11115590" y="2335895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Classification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76034D-4F25-DC48-B1C5-89A034209B8A}"/>
              </a:ext>
            </a:extLst>
          </p:cNvPr>
          <p:cNvGrpSpPr/>
          <p:nvPr/>
        </p:nvGrpSpPr>
        <p:grpSpPr>
          <a:xfrm>
            <a:off x="1218310" y="3066260"/>
            <a:ext cx="6165678" cy="4032056"/>
            <a:chOff x="1358974" y="2439562"/>
            <a:chExt cx="6165678" cy="4032056"/>
          </a:xfrm>
        </p:grpSpPr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2A6D3F66-C24D-8743-ACF1-8CAE184F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76" y="2439562"/>
              <a:ext cx="6109176" cy="403205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D258E0-0739-9B45-8D3A-D6D8B24E7A48}"/>
                </a:ext>
              </a:extLst>
            </p:cNvPr>
            <p:cNvSpPr/>
            <p:nvPr/>
          </p:nvSpPr>
          <p:spPr>
            <a:xfrm>
              <a:off x="1358974" y="4661358"/>
              <a:ext cx="1689026" cy="762000"/>
            </a:xfrm>
            <a:prstGeom prst="rect">
              <a:avLst/>
            </a:prstGeom>
            <a:solidFill>
              <a:schemeClr val="bg1">
                <a:alpha val="972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1680</a:t>
              </a: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Rows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040E79-2F54-734F-B3C2-53CE2EA69A6B}"/>
                </a:ext>
              </a:extLst>
            </p:cNvPr>
            <p:cNvSpPr/>
            <p:nvPr/>
          </p:nvSpPr>
          <p:spPr>
            <a:xfrm>
              <a:off x="3810000" y="3234436"/>
              <a:ext cx="2912114" cy="613664"/>
            </a:xfrm>
            <a:prstGeom prst="rect">
              <a:avLst/>
            </a:prstGeom>
            <a:solidFill>
              <a:schemeClr val="bg1">
                <a:alpha val="972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4+1</a:t>
              </a:r>
              <a:r>
                <a:rPr lang="zh-CN" altLang="en-US" sz="2400">
                  <a:solidFill>
                    <a:schemeClr val="tx1"/>
                  </a:solidFill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</a:rPr>
                <a:t>Columns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3F560F-53A6-004F-BA11-3C75616D8E21}"/>
              </a:ext>
            </a:extLst>
          </p:cNvPr>
          <p:cNvCxnSpPr>
            <a:cxnSpLocks/>
          </p:cNvCxnSpPr>
          <p:nvPr/>
        </p:nvCxnSpPr>
        <p:spPr>
          <a:xfrm flipV="1">
            <a:off x="7229274" y="3888235"/>
            <a:ext cx="1093139" cy="955425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F6BDD-B701-A742-B5A2-0F14D4D1573F}"/>
              </a:ext>
            </a:extLst>
          </p:cNvPr>
          <p:cNvCxnSpPr>
            <a:cxnSpLocks/>
          </p:cNvCxnSpPr>
          <p:nvPr/>
        </p:nvCxnSpPr>
        <p:spPr>
          <a:xfrm>
            <a:off x="7172378" y="6198962"/>
            <a:ext cx="1130985" cy="731041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8">
            <a:extLst>
              <a:ext uri="{FF2B5EF4-FFF2-40B4-BE49-F238E27FC236}">
                <a16:creationId xmlns:a16="http://schemas.microsoft.com/office/drawing/2014/main" id="{1C867C4F-7DF3-7849-B894-A5AAF847A219}"/>
              </a:ext>
            </a:extLst>
          </p:cNvPr>
          <p:cNvSpPr/>
          <p:nvPr/>
        </p:nvSpPr>
        <p:spPr>
          <a:xfrm>
            <a:off x="8569821" y="3344779"/>
            <a:ext cx="2998966" cy="900568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5831AA1-5417-5D4A-821D-2710632327DA}"/>
              </a:ext>
            </a:extLst>
          </p:cNvPr>
          <p:cNvSpPr txBox="1"/>
          <p:nvPr/>
        </p:nvSpPr>
        <p:spPr>
          <a:xfrm>
            <a:off x="8569821" y="355916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err="1">
                <a:solidFill>
                  <a:srgbClr val="FFFFFF"/>
                </a:solidFill>
                <a:ea typeface="思源黑体"/>
              </a:rPr>
              <a:t>XGBregressor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6391DE89-A572-1847-B1CB-CE464270ADA9}"/>
              </a:ext>
            </a:extLst>
          </p:cNvPr>
          <p:cNvSpPr/>
          <p:nvPr/>
        </p:nvSpPr>
        <p:spPr>
          <a:xfrm>
            <a:off x="8625969" y="6553196"/>
            <a:ext cx="2998966" cy="900568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C6008D4F-0C6E-0E43-9296-A52C8288340A}"/>
              </a:ext>
            </a:extLst>
          </p:cNvPr>
          <p:cNvSpPr txBox="1"/>
          <p:nvPr/>
        </p:nvSpPr>
        <p:spPr>
          <a:xfrm>
            <a:off x="8625969" y="6767577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err="1">
                <a:solidFill>
                  <a:srgbClr val="FFFFFF"/>
                </a:solidFill>
                <a:ea typeface="思源黑体"/>
              </a:rPr>
              <a:t>XGBclassifier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E517C-AAEA-014A-8C1D-509829C40EEE}"/>
              </a:ext>
            </a:extLst>
          </p:cNvPr>
          <p:cNvCxnSpPr>
            <a:cxnSpLocks/>
          </p:cNvCxnSpPr>
          <p:nvPr/>
        </p:nvCxnSpPr>
        <p:spPr>
          <a:xfrm flipV="1">
            <a:off x="11822589" y="6450182"/>
            <a:ext cx="1361279" cy="709347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D08BDB-11BA-6A46-AA12-88A0391307A6}"/>
              </a:ext>
            </a:extLst>
          </p:cNvPr>
          <p:cNvCxnSpPr>
            <a:cxnSpLocks/>
          </p:cNvCxnSpPr>
          <p:nvPr/>
        </p:nvCxnSpPr>
        <p:spPr>
          <a:xfrm>
            <a:off x="11797145" y="3672200"/>
            <a:ext cx="1444803" cy="1056306"/>
          </a:xfrm>
          <a:prstGeom prst="straightConnector1">
            <a:avLst/>
          </a:prstGeom>
          <a:ln w="98425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1">
            <a:extLst>
              <a:ext uri="{FF2B5EF4-FFF2-40B4-BE49-F238E27FC236}">
                <a16:creationId xmlns:a16="http://schemas.microsoft.com/office/drawing/2014/main" id="{6DFE8442-9D07-6E42-AEC0-7C6106BA4E57}"/>
              </a:ext>
            </a:extLst>
          </p:cNvPr>
          <p:cNvSpPr txBox="1"/>
          <p:nvPr/>
        </p:nvSpPr>
        <p:spPr>
          <a:xfrm>
            <a:off x="12640413" y="5009094"/>
            <a:ext cx="4247535" cy="959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ea typeface="思源黑体"/>
              </a:rPr>
              <a:t>Prediction</a:t>
            </a:r>
            <a:r>
              <a:rPr lang="zh-CN" altLang="en-US" sz="2800" dirty="0">
                <a:ea typeface="思源黑体"/>
              </a:rPr>
              <a:t> </a:t>
            </a:r>
            <a:r>
              <a:rPr lang="en-US" altLang="zh-CN" sz="2800" dirty="0">
                <a:ea typeface="思源黑体"/>
              </a:rPr>
              <a:t>on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dirty="0">
                <a:ea typeface="思源黑体"/>
              </a:rPr>
              <a:t>'</a:t>
            </a:r>
            <a:r>
              <a:rPr lang="en-US" sz="2800" dirty="0" err="1">
                <a:ea typeface="思源黑体"/>
              </a:rPr>
              <a:t>option_test_wolabel.csv</a:t>
            </a:r>
            <a:r>
              <a:rPr lang="en-US" sz="2800" dirty="0">
                <a:ea typeface="思源黑体"/>
              </a:rPr>
              <a:t>'</a:t>
            </a: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3BC8E930-32D9-F447-BA6E-1A3793973C9B}"/>
              </a:ext>
            </a:extLst>
          </p:cNvPr>
          <p:cNvSpPr txBox="1"/>
          <p:nvPr/>
        </p:nvSpPr>
        <p:spPr>
          <a:xfrm>
            <a:off x="2819501" y="7170608"/>
            <a:ext cx="4247535" cy="458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ea typeface="思源黑体"/>
              </a:rPr>
              <a:t>'</a:t>
            </a:r>
            <a:r>
              <a:rPr lang="en-US" sz="2800" err="1">
                <a:ea typeface="思源黑体"/>
              </a:rPr>
              <a:t>option_train.csv</a:t>
            </a:r>
            <a:r>
              <a:rPr lang="en-US" sz="2800">
                <a:ea typeface="思源黑体"/>
              </a:rPr>
              <a:t>'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1FBA9382-9CD6-4F47-AAC0-A749ED706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riangle 33">
            <a:extLst>
              <a:ext uri="{FF2B5EF4-FFF2-40B4-BE49-F238E27FC236}">
                <a16:creationId xmlns:a16="http://schemas.microsoft.com/office/drawing/2014/main" id="{E821E020-CE6C-7F49-9E7B-A2F4292AA1E5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37773465-594F-104B-A0FB-102214077478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47F065BD-B194-AC47-9B40-A9B70BA96BCD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5B7732AB-685D-8549-BE61-146CEB092900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BE304F-8CBA-334A-BC53-4E898EC6DC1A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3675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Market Wallpapers - Wallpaper Cave">
            <a:extLst>
              <a:ext uri="{FF2B5EF4-FFF2-40B4-BE49-F238E27FC236}">
                <a16:creationId xmlns:a16="http://schemas.microsoft.com/office/drawing/2014/main" id="{4B13F296-CA93-AE45-8AB3-B6EEA6A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2565350" y="2245747"/>
            <a:ext cx="15722650" cy="6306722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" name="TextBox 3"/>
          <p:cNvSpPr txBox="1"/>
          <p:nvPr/>
        </p:nvSpPr>
        <p:spPr>
          <a:xfrm>
            <a:off x="1443371" y="3134609"/>
            <a:ext cx="7142629" cy="370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977"/>
              </a:lnSpc>
            </a:pPr>
            <a:r>
              <a:rPr lang="en-US" sz="24585" dirty="0">
                <a:solidFill>
                  <a:srgbClr val="FCFCFC"/>
                </a:solidFill>
                <a:latin typeface="Kollektif"/>
              </a:rPr>
              <a:t>0</a:t>
            </a:r>
            <a:r>
              <a:rPr lang="en-US" altLang="zh-CN" sz="24585" dirty="0">
                <a:solidFill>
                  <a:srgbClr val="FCFCFC"/>
                </a:solidFill>
                <a:latin typeface="Kollektif"/>
              </a:rPr>
              <a:t>5</a:t>
            </a:r>
            <a:endParaRPr lang="en-US" sz="24585" dirty="0">
              <a:solidFill>
                <a:srgbClr val="FCFCFC"/>
              </a:solidFill>
              <a:latin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3390900"/>
            <a:ext cx="8458201" cy="1978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SG" altLang="zh-CN" sz="7200" spc="237" dirty="0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en-US" altLang="zh-CN" sz="7200" spc="237" dirty="0">
                <a:solidFill>
                  <a:srgbClr val="FFFFFF"/>
                </a:solidFill>
                <a:ea typeface="字由点字倔强黑 Bold"/>
              </a:rPr>
              <a:t>Conclusion</a:t>
            </a: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US" sz="7200" u="none" spc="237" dirty="0">
              <a:solidFill>
                <a:srgbClr val="FFFFFF"/>
              </a:solidFill>
              <a:ea typeface="字由点字倔强黑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96400" y="6417320"/>
            <a:ext cx="4977916" cy="154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altLang="zh-CN" sz="2199" u="none" spc="131">
              <a:solidFill>
                <a:srgbClr val="FFFFFF"/>
              </a:solidFill>
              <a:ea typeface="字由点字典黑 55J"/>
            </a:endParaRPr>
          </a:p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altLang="zh-CN" sz="2199" spc="131">
              <a:solidFill>
                <a:srgbClr val="FFFFFF"/>
              </a:solidFill>
              <a:ea typeface="字由点字典黑 55J"/>
            </a:endParaRPr>
          </a:p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sz="2199" u="none" spc="131">
              <a:solidFill>
                <a:srgbClr val="FFFFFF"/>
              </a:solidFill>
              <a:ea typeface="字由点字典黑 55J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27F1E57-3BD5-704A-ADD6-62ACD07C0DED}"/>
              </a:ext>
            </a:extLst>
          </p:cNvPr>
          <p:cNvSpPr txBox="1"/>
          <p:nvPr/>
        </p:nvSpPr>
        <p:spPr>
          <a:xfrm>
            <a:off x="9271484" y="4991100"/>
            <a:ext cx="4977916" cy="26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Summary</a:t>
            </a: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199" spc="131" dirty="0">
                <a:solidFill>
                  <a:srgbClr val="FFFFFF"/>
                </a:solidFill>
                <a:ea typeface="字由点字典黑 55J"/>
              </a:rPr>
              <a:t>Findings</a:t>
            </a: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199" u="none" spc="131" dirty="0">
              <a:solidFill>
                <a:srgbClr val="FFFFFF"/>
              </a:solidFill>
              <a:ea typeface="字由点字典黑 55J"/>
            </a:endParaRP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199" spc="131" dirty="0">
              <a:solidFill>
                <a:srgbClr val="FFFFFF"/>
              </a:solidFill>
              <a:ea typeface="字由点字典黑 55J"/>
            </a:endParaRPr>
          </a:p>
          <a:p>
            <a:pPr marL="342900" lvl="0" indent="-3429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199" u="none" spc="131" dirty="0">
              <a:solidFill>
                <a:srgbClr val="FFFFFF"/>
              </a:solidFill>
              <a:ea typeface="字由点字典黑 55J"/>
            </a:endParaRPr>
          </a:p>
        </p:txBody>
      </p:sp>
    </p:spTree>
    <p:extLst>
      <p:ext uri="{BB962C8B-B14F-4D97-AF65-F5344CB8AC3E}">
        <p14:creationId xmlns:p14="http://schemas.microsoft.com/office/powerpoint/2010/main" val="359014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4" cy="8730899"/>
            <a:chOff x="0" y="0"/>
            <a:chExt cx="22823298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182100" y="0"/>
              <a:ext cx="11641198" cy="11641198"/>
            </a:xfrm>
            <a:prstGeom prst="rect">
              <a:avLst/>
            </a:prstGeom>
          </p:spPr>
        </p:pic>
      </p:grpSp>
      <p:sp>
        <p:nvSpPr>
          <p:cNvPr id="20" name="TextBox 10">
            <a:extLst>
              <a:ext uri="{FF2B5EF4-FFF2-40B4-BE49-F238E27FC236}">
                <a16:creationId xmlns:a16="http://schemas.microsoft.com/office/drawing/2014/main" id="{65B9C860-F67C-6141-BCEE-2922CF4D9E4D}"/>
              </a:ext>
            </a:extLst>
          </p:cNvPr>
          <p:cNvSpPr txBox="1"/>
          <p:nvPr/>
        </p:nvSpPr>
        <p:spPr>
          <a:xfrm>
            <a:off x="1550738" y="1409700"/>
            <a:ext cx="340226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Conclusion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DB48B-C3C1-574B-AE77-4A7D9A8A1BDF}"/>
              </a:ext>
            </a:extLst>
          </p:cNvPr>
          <p:cNvSpPr/>
          <p:nvPr/>
        </p:nvSpPr>
        <p:spPr>
          <a:xfrm>
            <a:off x="8664630" y="3985665"/>
            <a:ext cx="8439678" cy="50167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 fontAlgn="base"/>
            <a:endParaRPr lang="en-US" sz="3200" dirty="0">
              <a:solidFill>
                <a:srgbClr val="000000"/>
              </a:solidFill>
            </a:endParaRPr>
          </a:p>
          <a:p>
            <a:pPr lvl="1" fontAlgn="base"/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Special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Dataset</a:t>
            </a: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>Small</a:t>
            </a:r>
            <a:r>
              <a:rPr lang="zh-CN" altLang="en-US" sz="3200" dirty="0">
                <a:solidFill>
                  <a:srgbClr val="000000"/>
                </a:solidFill>
                <a:ea typeface="宋体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>data</a:t>
            </a:r>
            <a:r>
              <a:rPr lang="zh-CN" altLang="en-US" sz="3200" dirty="0">
                <a:solidFill>
                  <a:srgbClr val="000000"/>
                </a:solidFill>
                <a:ea typeface="宋体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>size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Low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dimension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Feature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values’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scale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does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not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vary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much</a:t>
            </a:r>
            <a:endParaRPr lang="en-US" sz="3200" dirty="0">
              <a:solidFill>
                <a:srgbClr val="000000"/>
              </a:solidFill>
            </a:endParaRPr>
          </a:p>
          <a:p>
            <a:pPr fontAlgn="base"/>
            <a:r>
              <a:rPr lang="zh-CN" altLang="en-US" sz="3200" dirty="0">
                <a:solidFill>
                  <a:srgbClr val="000000"/>
                </a:solidFill>
              </a:rPr>
              <a:t>     </a:t>
            </a:r>
            <a:r>
              <a:rPr lang="en-US" altLang="zh-CN" sz="3200" dirty="0">
                <a:solidFill>
                  <a:srgbClr val="000000"/>
                </a:solidFill>
              </a:rPr>
              <a:t>Findings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Normalization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does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not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help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for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this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data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Tree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models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perform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better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endParaRPr lang="en-SG" altLang="zh-CN" sz="3200" dirty="0">
              <a:solidFill>
                <a:srgbClr val="000000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Simple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models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for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simple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dataset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6B46F48-4AE5-4345-A6B0-ADB8129F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B2821949-4D86-844E-B0F2-C3BF44783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77648"/>
              </p:ext>
            </p:extLst>
          </p:nvPr>
        </p:nvGraphicFramePr>
        <p:xfrm>
          <a:off x="8856313" y="2648953"/>
          <a:ext cx="80544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316">
                  <a:extLst>
                    <a:ext uri="{9D8B030D-6E8A-4147-A177-3AD203B41FA5}">
                      <a16:colId xmlns:a16="http://schemas.microsoft.com/office/drawing/2014/main" val="755528953"/>
                    </a:ext>
                  </a:extLst>
                </a:gridCol>
                <a:gridCol w="4414084">
                  <a:extLst>
                    <a:ext uri="{9D8B030D-6E8A-4147-A177-3AD203B41FA5}">
                      <a16:colId xmlns:a16="http://schemas.microsoft.com/office/drawing/2014/main" val="3240460125"/>
                    </a:ext>
                  </a:extLst>
                </a:gridCol>
              </a:tblGrid>
              <a:tr h="440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40412"/>
                  </a:ext>
                </a:extLst>
              </a:tr>
              <a:tr h="4402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R^2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0.99846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46118"/>
                  </a:ext>
                </a:extLst>
              </a:tr>
              <a:tr h="49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0.06726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91806"/>
                  </a:ext>
                </a:extLst>
              </a:tr>
            </a:tbl>
          </a:graphicData>
        </a:graphic>
      </p:graphicFrame>
      <p:sp>
        <p:nvSpPr>
          <p:cNvPr id="22" name="Triangle 21">
            <a:extLst>
              <a:ext uri="{FF2B5EF4-FFF2-40B4-BE49-F238E27FC236}">
                <a16:creationId xmlns:a16="http://schemas.microsoft.com/office/drawing/2014/main" id="{ED7E3218-E85A-6443-9A6F-6BB6E6FDCE3E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E8A24B2-949B-F847-A748-E7AD97195A59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3E1A1D9C-9C61-124E-9C48-0201D871E059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EAD23EB-F6A2-F241-B186-8DC404727139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7A87D6-06F0-9043-A328-9062FF5772E8}"/>
              </a:ext>
            </a:extLst>
          </p:cNvPr>
          <p:cNvGrpSpPr/>
          <p:nvPr/>
        </p:nvGrpSpPr>
        <p:grpSpPr>
          <a:xfrm>
            <a:off x="8591402" y="4474306"/>
            <a:ext cx="645794" cy="605087"/>
            <a:chOff x="1804351" y="3953424"/>
            <a:chExt cx="4204036" cy="4151109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502A769F-119D-E849-BC5D-FE17242F5FE5}"/>
                </a:ext>
              </a:extLst>
            </p:cNvPr>
            <p:cNvGrpSpPr/>
            <p:nvPr/>
          </p:nvGrpSpPr>
          <p:grpSpPr>
            <a:xfrm>
              <a:off x="1804351" y="3953424"/>
              <a:ext cx="4204036" cy="4151109"/>
              <a:chOff x="0" y="0"/>
              <a:chExt cx="6350000" cy="6349975"/>
            </a:xfrm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EC37E469-CE8B-C64F-B8CA-CBE2530F74A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pic>
          <p:nvPicPr>
            <p:cNvPr id="28" name="Picture 16">
              <a:extLst>
                <a:ext uri="{FF2B5EF4-FFF2-40B4-BE49-F238E27FC236}">
                  <a16:creationId xmlns:a16="http://schemas.microsoft.com/office/drawing/2014/main" id="{45479EB8-41F3-214A-B7F3-C3DE2F1A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569336" y="4858782"/>
              <a:ext cx="2587091" cy="2302510"/>
            </a:xfrm>
            <a:prstGeom prst="rect">
              <a:avLst/>
            </a:prstGeom>
          </p:spPr>
        </p:pic>
      </p:grpSp>
      <p:grpSp>
        <p:nvGrpSpPr>
          <p:cNvPr id="29" name="Group 9">
            <a:extLst>
              <a:ext uri="{FF2B5EF4-FFF2-40B4-BE49-F238E27FC236}">
                <a16:creationId xmlns:a16="http://schemas.microsoft.com/office/drawing/2014/main" id="{D910BF6B-1099-DC41-B965-BCE1F77166BC}"/>
              </a:ext>
            </a:extLst>
          </p:cNvPr>
          <p:cNvGrpSpPr/>
          <p:nvPr/>
        </p:nvGrpSpPr>
        <p:grpSpPr>
          <a:xfrm>
            <a:off x="1535013" y="2465819"/>
            <a:ext cx="183655" cy="6411481"/>
            <a:chOff x="92710" y="92710"/>
            <a:chExt cx="530124" cy="6549249"/>
          </a:xfrm>
        </p:grpSpPr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2B56DFD1-8C15-0B4F-84A8-C7B3358D7E45}"/>
                </a:ext>
              </a:extLst>
            </p:cNvPr>
            <p:cNvSpPr/>
            <p:nvPr/>
          </p:nvSpPr>
          <p:spPr>
            <a:xfrm>
              <a:off x="92710" y="92710"/>
              <a:ext cx="530124" cy="6549249"/>
            </a:xfrm>
            <a:custGeom>
              <a:avLst/>
              <a:gdLst/>
              <a:ahLst/>
              <a:cxnLst/>
              <a:rect l="l" t="t" r="r" b="b"/>
              <a:pathLst>
                <a:path w="530124" h="6549249">
                  <a:moveTo>
                    <a:pt x="0" y="0"/>
                  </a:moveTo>
                  <a:lnTo>
                    <a:pt x="530124" y="0"/>
                  </a:lnTo>
                  <a:lnTo>
                    <a:pt x="530124" y="6549249"/>
                  </a:lnTo>
                  <a:lnTo>
                    <a:pt x="0" y="654924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87BD4A4F-FD08-3B45-8697-07821488AC83}"/>
              </a:ext>
            </a:extLst>
          </p:cNvPr>
          <p:cNvGrpSpPr/>
          <p:nvPr/>
        </p:nvGrpSpPr>
        <p:grpSpPr>
          <a:xfrm>
            <a:off x="1377287" y="2822305"/>
            <a:ext cx="477158" cy="461665"/>
            <a:chOff x="0" y="0"/>
            <a:chExt cx="6350000" cy="6349975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930F973-D734-4143-83BA-572738388093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5">
            <a:extLst>
              <a:ext uri="{FF2B5EF4-FFF2-40B4-BE49-F238E27FC236}">
                <a16:creationId xmlns:a16="http://schemas.microsoft.com/office/drawing/2014/main" id="{4071D6FF-7C81-2F4F-A131-87E9F64319EC}"/>
              </a:ext>
            </a:extLst>
          </p:cNvPr>
          <p:cNvGrpSpPr/>
          <p:nvPr/>
        </p:nvGrpSpPr>
        <p:grpSpPr>
          <a:xfrm>
            <a:off x="1377287" y="3893278"/>
            <a:ext cx="477158" cy="461665"/>
            <a:chOff x="0" y="0"/>
            <a:chExt cx="6350000" cy="6349975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7846EC7-E799-E349-84CF-E62EC2B59B4D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endParaRPr lang="en-US" sz="2800" dirty="0"/>
            </a:p>
          </p:txBody>
        </p:sp>
      </p:grpSp>
      <p:grpSp>
        <p:nvGrpSpPr>
          <p:cNvPr id="35" name="Group 5">
            <a:extLst>
              <a:ext uri="{FF2B5EF4-FFF2-40B4-BE49-F238E27FC236}">
                <a16:creationId xmlns:a16="http://schemas.microsoft.com/office/drawing/2014/main" id="{D29817B0-F587-0045-8222-F35D4F07B37E}"/>
              </a:ext>
            </a:extLst>
          </p:cNvPr>
          <p:cNvGrpSpPr/>
          <p:nvPr/>
        </p:nvGrpSpPr>
        <p:grpSpPr>
          <a:xfrm>
            <a:off x="1361937" y="4962544"/>
            <a:ext cx="477158" cy="461665"/>
            <a:chOff x="0" y="0"/>
            <a:chExt cx="6350000" cy="6349975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62FF2F7E-49A2-7344-AE12-16E5052FA856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endParaRPr lang="en-US" sz="2800" dirty="0"/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DB94696F-035A-4648-938F-F7A6CBBB5F8A}"/>
              </a:ext>
            </a:extLst>
          </p:cNvPr>
          <p:cNvGrpSpPr/>
          <p:nvPr/>
        </p:nvGrpSpPr>
        <p:grpSpPr>
          <a:xfrm>
            <a:off x="1361937" y="5928404"/>
            <a:ext cx="477158" cy="461665"/>
            <a:chOff x="0" y="0"/>
            <a:chExt cx="6350000" cy="6349975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999C277-7DF1-B14C-AFFF-4D051F875746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endParaRPr lang="en-US" sz="2800" dirty="0"/>
            </a:p>
          </p:txBody>
        </p:sp>
      </p:grpSp>
      <p:grpSp>
        <p:nvGrpSpPr>
          <p:cNvPr id="39" name="Group 5">
            <a:extLst>
              <a:ext uri="{FF2B5EF4-FFF2-40B4-BE49-F238E27FC236}">
                <a16:creationId xmlns:a16="http://schemas.microsoft.com/office/drawing/2014/main" id="{CF85F3BB-5BC3-A447-B96F-E4187E570CC7}"/>
              </a:ext>
            </a:extLst>
          </p:cNvPr>
          <p:cNvGrpSpPr/>
          <p:nvPr/>
        </p:nvGrpSpPr>
        <p:grpSpPr>
          <a:xfrm>
            <a:off x="1349652" y="6930778"/>
            <a:ext cx="477158" cy="461665"/>
            <a:chOff x="0" y="0"/>
            <a:chExt cx="6350000" cy="6349975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9070509-4A07-F744-A28A-58A2904618D0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5</a:t>
              </a:r>
              <a:endParaRPr lang="en-US" sz="2800" dirty="0"/>
            </a:p>
          </p:txBody>
        </p:sp>
      </p:grpSp>
      <p:grpSp>
        <p:nvGrpSpPr>
          <p:cNvPr id="41" name="Group 5">
            <a:extLst>
              <a:ext uri="{FF2B5EF4-FFF2-40B4-BE49-F238E27FC236}">
                <a16:creationId xmlns:a16="http://schemas.microsoft.com/office/drawing/2014/main" id="{29DFA76C-10B7-8840-A977-C91B977ACEFE}"/>
              </a:ext>
            </a:extLst>
          </p:cNvPr>
          <p:cNvGrpSpPr/>
          <p:nvPr/>
        </p:nvGrpSpPr>
        <p:grpSpPr>
          <a:xfrm>
            <a:off x="1349652" y="7974865"/>
            <a:ext cx="477158" cy="461665"/>
            <a:chOff x="0" y="0"/>
            <a:chExt cx="6350000" cy="6349975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455F917-93AA-664E-AB72-A630E44B4DFB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64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6</a:t>
              </a:r>
              <a:endParaRPr lang="en-US" sz="2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C1D87D-6A4F-A441-BC04-B2E5C28350CA}"/>
              </a:ext>
            </a:extLst>
          </p:cNvPr>
          <p:cNvSpPr txBox="1"/>
          <p:nvPr/>
        </p:nvSpPr>
        <p:spPr>
          <a:xfrm>
            <a:off x="1990546" y="2915393"/>
            <a:ext cx="449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Identify</a:t>
            </a:r>
            <a:r>
              <a:rPr lang="zh-CN" altLang="en-US" sz="2400" dirty="0"/>
              <a:t> </a:t>
            </a:r>
            <a:r>
              <a:rPr lang="en-US" altLang="zh-CN" sz="2400" dirty="0"/>
              <a:t>target</a:t>
            </a:r>
            <a:r>
              <a:rPr lang="zh-CN" altLang="en-US" sz="2400" dirty="0"/>
              <a:t> </a:t>
            </a:r>
            <a:r>
              <a:rPr lang="en-US" altLang="zh-CN" sz="2400" dirty="0"/>
              <a:t>variable</a:t>
            </a:r>
            <a:r>
              <a:rPr lang="zh-CN" altLang="en-US" sz="2400" dirty="0"/>
              <a:t> </a:t>
            </a:r>
            <a:r>
              <a:rPr lang="en-US" altLang="zh-CN" sz="2400" dirty="0"/>
              <a:t>(y)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32F4C1-5FC8-F246-83E2-4D91EB56DD51}"/>
              </a:ext>
            </a:extLst>
          </p:cNvPr>
          <p:cNvSpPr txBox="1"/>
          <p:nvPr/>
        </p:nvSpPr>
        <p:spPr>
          <a:xfrm>
            <a:off x="2014055" y="3594868"/>
            <a:ext cx="497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Try</a:t>
            </a:r>
            <a:r>
              <a:rPr lang="zh-CN" altLang="en-US" sz="2400" dirty="0"/>
              <a:t> </a:t>
            </a:r>
            <a:r>
              <a:rPr lang="en-US" altLang="zh-CN" sz="2400" dirty="0"/>
              <a:t>individual</a:t>
            </a:r>
            <a:r>
              <a:rPr lang="zh-CN" altLang="en-US" sz="2400" dirty="0"/>
              <a:t> </a:t>
            </a:r>
            <a:r>
              <a:rPr lang="en-US" altLang="zh-CN" sz="2400" dirty="0"/>
              <a:t>models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leaning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parameters</a:t>
            </a:r>
            <a:r>
              <a:rPr lang="zh-CN" altLang="en-US" sz="2400" dirty="0"/>
              <a:t>   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86026B-EECF-A542-A4AB-B7BA1C63E866}"/>
              </a:ext>
            </a:extLst>
          </p:cNvPr>
          <p:cNvSpPr txBox="1"/>
          <p:nvPr/>
        </p:nvSpPr>
        <p:spPr>
          <a:xfrm>
            <a:off x="2031619" y="4851488"/>
            <a:ext cx="495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Select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r>
              <a:rPr lang="zh-CN" altLang="en-US" sz="2400" dirty="0"/>
              <a:t>   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0156D-B2F2-0843-99CE-383FFB91601A}"/>
              </a:ext>
            </a:extLst>
          </p:cNvPr>
          <p:cNvSpPr txBox="1"/>
          <p:nvPr/>
        </p:nvSpPr>
        <p:spPr>
          <a:xfrm>
            <a:off x="2029456" y="5779204"/>
            <a:ext cx="449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</a:t>
            </a:r>
            <a:r>
              <a:rPr lang="zh-CN" altLang="en-US" sz="2400" dirty="0"/>
              <a:t> </a:t>
            </a:r>
            <a:r>
              <a:rPr lang="en-US" altLang="zh-CN" sz="2400" dirty="0"/>
              <a:t>10-folds</a:t>
            </a:r>
            <a:r>
              <a:rPr lang="zh-CN" altLang="en-US" sz="2400" dirty="0"/>
              <a:t> </a:t>
            </a:r>
            <a:r>
              <a:rPr lang="en-US" altLang="zh-CN" sz="2400" dirty="0"/>
              <a:t>validation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compare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F7765E-BC22-CE4C-B693-22D9A96AEF28}"/>
              </a:ext>
            </a:extLst>
          </p:cNvPr>
          <p:cNvSpPr txBox="1"/>
          <p:nvPr/>
        </p:nvSpPr>
        <p:spPr>
          <a:xfrm>
            <a:off x="2029456" y="6783524"/>
            <a:ext cx="51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Analyze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impact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normalization,</a:t>
            </a:r>
            <a:r>
              <a:rPr lang="zh-CN" altLang="en-US" sz="2400" dirty="0"/>
              <a:t> </a:t>
            </a:r>
            <a:r>
              <a:rPr lang="en-US" altLang="zh-CN" sz="2400" dirty="0"/>
              <a:t>tune</a:t>
            </a:r>
            <a:r>
              <a:rPr lang="zh-CN" altLang="en-US" sz="2400" dirty="0"/>
              <a:t> </a:t>
            </a:r>
            <a:r>
              <a:rPr lang="en-US" altLang="zh-CN" sz="2400" dirty="0"/>
              <a:t>hyperparameter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B313D0-4FB5-6148-B001-731DC54B4C7D}"/>
              </a:ext>
            </a:extLst>
          </p:cNvPr>
          <p:cNvSpPr txBox="1"/>
          <p:nvPr/>
        </p:nvSpPr>
        <p:spPr>
          <a:xfrm>
            <a:off x="2029457" y="7913137"/>
            <a:ext cx="497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available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get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endParaRPr lang="en-US" sz="2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1EEAD5-0384-D441-A1AD-7B88CBF5B29F}"/>
              </a:ext>
            </a:extLst>
          </p:cNvPr>
          <p:cNvCxnSpPr>
            <a:cxnSpLocks/>
          </p:cNvCxnSpPr>
          <p:nvPr/>
        </p:nvCxnSpPr>
        <p:spPr>
          <a:xfrm>
            <a:off x="1608698" y="8590185"/>
            <a:ext cx="0" cy="533400"/>
          </a:xfrm>
          <a:prstGeom prst="straightConnector1">
            <a:avLst/>
          </a:prstGeom>
          <a:ln w="984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536113-DA1B-874D-B7B9-3966EEF7F690}"/>
              </a:ext>
            </a:extLst>
          </p:cNvPr>
          <p:cNvGrpSpPr/>
          <p:nvPr/>
        </p:nvGrpSpPr>
        <p:grpSpPr>
          <a:xfrm>
            <a:off x="8578894" y="6409741"/>
            <a:ext cx="645794" cy="605087"/>
            <a:chOff x="1804351" y="3953424"/>
            <a:chExt cx="4204036" cy="4151109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327974F9-DD6C-3645-B80D-10CA28ECB107}"/>
                </a:ext>
              </a:extLst>
            </p:cNvPr>
            <p:cNvGrpSpPr/>
            <p:nvPr/>
          </p:nvGrpSpPr>
          <p:grpSpPr>
            <a:xfrm>
              <a:off x="1804351" y="3953424"/>
              <a:ext cx="4204036" cy="4151109"/>
              <a:chOff x="0" y="0"/>
              <a:chExt cx="6350000" cy="6349975"/>
            </a:xfrm>
          </p:grpSpPr>
          <p:sp>
            <p:nvSpPr>
              <p:cNvPr id="53" name="Freeform 3">
                <a:extLst>
                  <a:ext uri="{FF2B5EF4-FFF2-40B4-BE49-F238E27FC236}">
                    <a16:creationId xmlns:a16="http://schemas.microsoft.com/office/drawing/2014/main" id="{25F0CDE7-95B0-C440-BA66-299EE60B88A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64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id="{1FD7611B-490B-1143-ADB9-2B89C0DA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569336" y="4858782"/>
              <a:ext cx="2587091" cy="230251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125F46-2146-8941-9209-6AFDA0C7CDA0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</a:t>
            </a:r>
            <a:r>
              <a:rPr lang="zh-CN" altLang="en-US" sz="2400" b="1" dirty="0">
                <a:solidFill>
                  <a:schemeClr val="bg1"/>
                </a:solidFill>
                <a:ea typeface="宋体"/>
              </a:rPr>
              <a:t>Conclusion</a:t>
            </a:r>
            <a:endParaRPr lang="en-US" altLang="zh-CN" sz="2400" b="1" dirty="0">
              <a:solidFill>
                <a:schemeClr val="bg1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6317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Market Wallpapers - Wallpaper Cave">
            <a:extLst>
              <a:ext uri="{FF2B5EF4-FFF2-40B4-BE49-F238E27FC236}">
                <a16:creationId xmlns:a16="http://schemas.microsoft.com/office/drawing/2014/main" id="{4B13F296-CA93-AE45-8AB3-B6EEA6A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2565350" y="2245747"/>
            <a:ext cx="15722650" cy="6306722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4" name="TextBox 4"/>
          <p:cNvSpPr txBox="1"/>
          <p:nvPr/>
        </p:nvSpPr>
        <p:spPr>
          <a:xfrm>
            <a:off x="4794007" y="3180882"/>
            <a:ext cx="10636493" cy="4031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SG" altLang="zh-CN" sz="7200" spc="237" dirty="0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SG" altLang="zh-CN" sz="7200" spc="237" dirty="0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en-US" altLang="zh-CN" sz="11500" u="none" spc="237" dirty="0">
                <a:solidFill>
                  <a:srgbClr val="FFFFFF"/>
                </a:solidFill>
                <a:ea typeface="字由点字倔强黑 Bold"/>
              </a:rPr>
              <a:t>Thanks</a:t>
            </a:r>
            <a:r>
              <a:rPr lang="zh-CN" altLang="en-US" sz="11500" u="none" spc="237" dirty="0">
                <a:solidFill>
                  <a:srgbClr val="FFFFFF"/>
                </a:solidFill>
                <a:ea typeface="字由点字倔强黑 Bold"/>
              </a:rPr>
              <a:t> </a:t>
            </a:r>
            <a:r>
              <a:rPr lang="en-US" altLang="zh-CN" sz="11500" u="none" spc="237" dirty="0">
                <a:solidFill>
                  <a:srgbClr val="FFFFFF"/>
                </a:solidFill>
                <a:ea typeface="字由点字倔强黑 Bold"/>
              </a:rPr>
              <a:t>for</a:t>
            </a: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US" altLang="zh-CN" sz="11500" spc="237" dirty="0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endParaRPr lang="en-US" altLang="zh-CN" sz="11500" u="none" spc="237" dirty="0">
              <a:solidFill>
                <a:srgbClr val="FFFFFF"/>
              </a:solidFill>
              <a:ea typeface="字由点字倔强黑 Bold"/>
            </a:endParaRPr>
          </a:p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zh-CN" altLang="en-US" sz="11500" u="none" spc="237" dirty="0">
                <a:solidFill>
                  <a:srgbClr val="FFFFFF"/>
                </a:solidFill>
                <a:ea typeface="字由点字倔强黑 Bold"/>
              </a:rPr>
              <a:t> </a:t>
            </a:r>
            <a:r>
              <a:rPr lang="en-US" altLang="zh-CN" sz="11500" u="none" spc="237" dirty="0">
                <a:solidFill>
                  <a:srgbClr val="FFFFFF"/>
                </a:solidFill>
                <a:ea typeface="字由点字倔强黑 Bold"/>
              </a:rPr>
              <a:t>your</a:t>
            </a:r>
            <a:r>
              <a:rPr lang="zh-CN" altLang="en-US" sz="11500" u="none" spc="237" dirty="0">
                <a:solidFill>
                  <a:srgbClr val="FFFFFF"/>
                </a:solidFill>
                <a:ea typeface="字由点字倔强黑 Bold"/>
              </a:rPr>
              <a:t> </a:t>
            </a:r>
            <a:r>
              <a:rPr lang="en-US" altLang="zh-CN" sz="11500" u="none" spc="237" dirty="0">
                <a:solidFill>
                  <a:srgbClr val="FFFFFF"/>
                </a:solidFill>
                <a:ea typeface="字由点字倔强黑 Bold"/>
              </a:rPr>
              <a:t>attention!</a:t>
            </a:r>
            <a:endParaRPr lang="en-US" sz="11500" u="none" spc="237" dirty="0">
              <a:solidFill>
                <a:srgbClr val="FFFFFF"/>
              </a:solidFill>
              <a:ea typeface="字由点字倔强黑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96400" y="6417320"/>
            <a:ext cx="4977916" cy="154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altLang="zh-CN" sz="2199" u="none" spc="131">
              <a:solidFill>
                <a:srgbClr val="FFFFFF"/>
              </a:solidFill>
              <a:ea typeface="字由点字典黑 55J"/>
            </a:endParaRPr>
          </a:p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altLang="zh-CN" sz="2199" spc="131">
              <a:solidFill>
                <a:srgbClr val="FFFFFF"/>
              </a:solidFill>
              <a:ea typeface="字由点字典黑 55J"/>
            </a:endParaRPr>
          </a:p>
          <a:p>
            <a:pPr marL="0" lvl="0" indent="0">
              <a:lnSpc>
                <a:spcPts val="4179"/>
              </a:lnSpc>
              <a:spcBef>
                <a:spcPct val="0"/>
              </a:spcBef>
            </a:pPr>
            <a:endParaRPr lang="en-US" sz="2199" u="none" spc="131">
              <a:solidFill>
                <a:srgbClr val="FFFFFF"/>
              </a:solidFill>
              <a:ea typeface="字由点字典黑 55J"/>
            </a:endParaRPr>
          </a:p>
        </p:txBody>
      </p:sp>
    </p:spTree>
    <p:extLst>
      <p:ext uri="{BB962C8B-B14F-4D97-AF65-F5344CB8AC3E}">
        <p14:creationId xmlns:p14="http://schemas.microsoft.com/office/powerpoint/2010/main" val="38364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785588" y="-2476317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60925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486206" y="1486156"/>
            <a:ext cx="10029875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Executive</a:t>
            </a:r>
            <a:r>
              <a:rPr lang="zh-CN" altLang="en-US" sz="4800" b="1" dirty="0">
                <a:solidFill>
                  <a:srgbClr val="000000"/>
                </a:solidFill>
                <a:ea typeface="思源黑体 Bold"/>
              </a:rPr>
              <a:t> </a:t>
            </a: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Summary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7950" y="237397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 </a:t>
            </a:r>
            <a:r>
              <a:rPr lang="en-US" altLang="zh-CN" sz="2800">
                <a:solidFill>
                  <a:srgbClr val="FFFFFF"/>
                </a:solidFill>
                <a:ea typeface="思源黑体"/>
              </a:rPr>
              <a:t>1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7C656-1D6B-774F-B78E-7D38CF5D4259}"/>
              </a:ext>
            </a:extLst>
          </p:cNvPr>
          <p:cNvSpPr txBox="1"/>
          <p:nvPr/>
        </p:nvSpPr>
        <p:spPr>
          <a:xfrm>
            <a:off x="1470247" y="2804462"/>
            <a:ext cx="7202697" cy="79098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cs typeface="Times New Roman"/>
              </a:rPr>
              <a:t>Project Goal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E</a:t>
            </a:r>
            <a:r>
              <a:rPr lang="en-US" sz="3200" dirty="0">
                <a:ea typeface="+mn-lt"/>
                <a:cs typeface="+mn-lt"/>
              </a:rPr>
              <a:t>xamining European call option pricing data on the S&amp;P 500 </a:t>
            </a:r>
            <a:endParaRPr lang="en-US" sz="3200" dirty="0"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Predict </a:t>
            </a:r>
            <a:r>
              <a:rPr lang="en-US" sz="3200" dirty="0">
                <a:ea typeface="+mn-lt"/>
                <a:cs typeface="Times New Roman"/>
              </a:rPr>
              <a:t>c</a:t>
            </a:r>
            <a:r>
              <a:rPr lang="en-US" sz="3200" dirty="0">
                <a:ea typeface="+mn-lt"/>
                <a:cs typeface="+mn-lt"/>
              </a:rPr>
              <a:t>urrent option value and BS formula applied is Over or Under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3200" dirty="0">
                <a:cs typeface="Times New Roman"/>
              </a:rPr>
              <a:t>Data:1680</a:t>
            </a:r>
            <a:r>
              <a:rPr lang="zh-CN" altLang="en-US" sz="3200" dirty="0">
                <a:cs typeface="Times New Roman"/>
              </a:rPr>
              <a:t> </a:t>
            </a:r>
            <a:r>
              <a:rPr lang="en-US" altLang="zh-CN" sz="3200" dirty="0">
                <a:cs typeface="Times New Roman"/>
              </a:rPr>
              <a:t>rows,</a:t>
            </a:r>
            <a:r>
              <a:rPr lang="zh-CN" altLang="en-US" sz="3200" dirty="0">
                <a:cs typeface="Times New Roman"/>
              </a:rPr>
              <a:t> </a:t>
            </a:r>
            <a:r>
              <a:rPr lang="en-US" altLang="zh-CN" sz="3200" dirty="0">
                <a:cs typeface="Times New Roman"/>
              </a:rPr>
              <a:t>6</a:t>
            </a:r>
            <a:r>
              <a:rPr lang="zh-CN" altLang="en-US" sz="3200" dirty="0">
                <a:cs typeface="Times New Roman"/>
              </a:rPr>
              <a:t> </a:t>
            </a:r>
            <a:r>
              <a:rPr lang="en-US" altLang="zh-CN" sz="3200" dirty="0">
                <a:cs typeface="Times New Roman"/>
              </a:rPr>
              <a:t>fields</a:t>
            </a:r>
            <a:endParaRPr lang="en-US" sz="3200" dirty="0">
              <a:cs typeface="Times New Roman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Times New Roman"/>
            </a:endParaRPr>
          </a:p>
          <a:p>
            <a:endParaRPr lang="en-US" sz="3200" b="1" dirty="0">
              <a:ea typeface="+mn-lt"/>
              <a:cs typeface="+mn-lt"/>
            </a:endParaRPr>
          </a:p>
          <a:p>
            <a:r>
              <a:rPr lang="zh-CN" altLang="en-US" sz="2800" i="1" dirty="0">
                <a:ea typeface="+mn-lt"/>
                <a:cs typeface="+mn-lt"/>
              </a:rPr>
              <a:t>  </a:t>
            </a:r>
            <a:r>
              <a:rPr lang="en-US" sz="2800" i="1" dirty="0">
                <a:ea typeface="+mn-lt"/>
                <a:cs typeface="+mn-lt"/>
              </a:rPr>
              <a:t>Black-Scholes option pricing formula </a:t>
            </a:r>
            <a:endParaRPr lang="en-US" sz="2800" i="1" dirty="0">
              <a:cs typeface="Times New Roman"/>
            </a:endParaRPr>
          </a:p>
          <a:p>
            <a:endParaRPr lang="en-US" sz="3200" dirty="0">
              <a:cs typeface="Times New Roman"/>
            </a:endParaRPr>
          </a:p>
          <a:p>
            <a:endParaRPr lang="en-US" sz="3200" dirty="0">
              <a:cs typeface="Times New Roman"/>
            </a:endParaRPr>
          </a:p>
          <a:p>
            <a:endParaRPr lang="en-US" sz="3200" dirty="0"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cs typeface="Times New Roman"/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6D968-4EE8-4B7C-B392-9D50024E0B8E}"/>
              </a:ext>
            </a:extLst>
          </p:cNvPr>
          <p:cNvSpPr txBox="1"/>
          <p:nvPr/>
        </p:nvSpPr>
        <p:spPr>
          <a:xfrm>
            <a:off x="9291824" y="2802521"/>
            <a:ext cx="7747600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Variables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Value (C): Current option value </a:t>
            </a:r>
            <a:endParaRPr lang="en-US" sz="32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S: Current asset value </a:t>
            </a:r>
            <a:endParaRPr lang="en-US" sz="32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K: Strike price of option </a:t>
            </a:r>
            <a:endParaRPr lang="en-US" sz="32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r: Annual interest rate </a:t>
            </a:r>
            <a:endParaRPr lang="en-US" sz="32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tau: Time to maturity (in years) </a:t>
            </a:r>
            <a:endParaRPr lang="en-US" sz="32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BS: The Black-Scholes formula was applied to this data (using some 𝜎) to get </a:t>
            </a:r>
            <a:r>
              <a:rPr lang="en-US" sz="3200" dirty="0" err="1">
                <a:ea typeface="+mn-lt"/>
                <a:cs typeface="+mn-lt"/>
              </a:rPr>
              <a:t>C_pred</a:t>
            </a:r>
            <a:r>
              <a:rPr lang="en-US" sz="3200" dirty="0">
                <a:ea typeface="+mn-lt"/>
                <a:cs typeface="+mn-lt"/>
              </a:rPr>
              <a:t>. If an option has </a:t>
            </a:r>
            <a:r>
              <a:rPr lang="en-US" sz="3200" dirty="0" err="1">
                <a:ea typeface="+mn-lt"/>
                <a:cs typeface="+mn-lt"/>
              </a:rPr>
              <a:t>C_pred</a:t>
            </a:r>
            <a:r>
              <a:rPr lang="en-US" sz="3200" dirty="0">
                <a:ea typeface="+mn-lt"/>
                <a:cs typeface="+mn-lt"/>
              </a:rPr>
              <a:t> – C &gt; 0, we associate that option by (Over); otherwise, we associate that option with (Under). </a:t>
            </a:r>
            <a:endParaRPr lang="en-US" sz="3200" dirty="0">
              <a:cs typeface="Times New Roman"/>
            </a:endParaRPr>
          </a:p>
          <a:p>
            <a:pPr algn="l"/>
            <a:endParaRPr lang="en-US" sz="24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31DB3FF-1352-4D90-AA75-553A4B05B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970" y="5988008"/>
            <a:ext cx="4877281" cy="123436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494ECCC-887B-8942-AB00-297CCD921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Market Wallpapers - Wallpaper Cave">
            <a:extLst>
              <a:ext uri="{FF2B5EF4-FFF2-40B4-BE49-F238E27FC236}">
                <a16:creationId xmlns:a16="http://schemas.microsoft.com/office/drawing/2014/main" id="{3F41D753-6D7F-3948-9CDE-891EC93F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2565350" y="2245747"/>
            <a:ext cx="15722650" cy="6306722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" name="TextBox 3"/>
          <p:cNvSpPr txBox="1"/>
          <p:nvPr/>
        </p:nvSpPr>
        <p:spPr>
          <a:xfrm>
            <a:off x="1443371" y="3134609"/>
            <a:ext cx="7142629" cy="370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977"/>
              </a:lnSpc>
            </a:pPr>
            <a:r>
              <a:rPr lang="en-US" sz="24585">
                <a:solidFill>
                  <a:srgbClr val="FCFCFC"/>
                </a:solidFill>
                <a:latin typeface="Kollektif"/>
              </a:rPr>
              <a:t>0</a:t>
            </a:r>
            <a:r>
              <a:rPr lang="en-US" altLang="zh-CN" sz="24585">
                <a:solidFill>
                  <a:srgbClr val="FCFCFC"/>
                </a:solidFill>
                <a:latin typeface="Kollektif"/>
              </a:rPr>
              <a:t>1</a:t>
            </a:r>
            <a:endParaRPr lang="en-US" sz="24585">
              <a:solidFill>
                <a:srgbClr val="FCFCFC"/>
              </a:solidFill>
              <a:latin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10453" y="3972992"/>
            <a:ext cx="4977916" cy="6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en-US" sz="7200" spc="237">
                <a:solidFill>
                  <a:srgbClr val="FFFFFF"/>
                </a:solidFill>
                <a:ea typeface="字由点字倔强黑 Bold"/>
              </a:rPr>
              <a:t>Regression</a:t>
            </a:r>
            <a:endParaRPr lang="en-US" sz="7200" u="none" spc="237">
              <a:solidFill>
                <a:srgbClr val="FFFFFF"/>
              </a:solidFill>
              <a:ea typeface="字由点字倔强黑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20200" y="4891873"/>
            <a:ext cx="4977916" cy="2457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宋体"/>
                <a:cs typeface="Times New Roman"/>
              </a:rPr>
              <a:t>Linear Regression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 New Roman"/>
              </a:rPr>
              <a:t>K-Nearest Neighbor</a:t>
            </a:r>
            <a:endParaRPr lang="en-US" altLang="zh-CN" sz="3200" spc="131">
              <a:solidFill>
                <a:srgbClr val="FFFFFF"/>
              </a:solidFill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31">
                <a:solidFill>
                  <a:srgbClr val="FFFFFF"/>
                </a:solidFill>
                <a:cs typeface="Times New Roman"/>
              </a:rPr>
              <a:t>Random Forest</a:t>
            </a:r>
            <a:endParaRPr lang="en-US" sz="3200" spc="131">
              <a:solidFill>
                <a:srgbClr val="FFFFFF"/>
              </a:solidFill>
              <a:ea typeface="宋体"/>
              <a:cs typeface="Times New Roman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pc="131" noProof="1">
                <a:solidFill>
                  <a:srgbClr val="FFFFFF"/>
                </a:solidFill>
                <a:ea typeface="宋体"/>
                <a:cs typeface="Times New Roman"/>
              </a:rPr>
              <a:t>XGBoost</a:t>
            </a:r>
          </a:p>
          <a:p>
            <a:pPr marL="457200" indent="-457200">
              <a:lnSpc>
                <a:spcPts val="41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spc="131">
              <a:solidFill>
                <a:srgbClr val="FFFFFF"/>
              </a:solidFill>
              <a:ea typeface="字由点字典黑 55J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2408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-2456089" y="5541698"/>
            <a:ext cx="2998966" cy="670105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550738" y="1409700"/>
            <a:ext cx="340226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Regression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1266" y="2605973"/>
            <a:ext cx="2912114" cy="471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 </a:t>
            </a:r>
            <a:r>
              <a:rPr lang="en-US" altLang="zh-CN" sz="2800">
                <a:solidFill>
                  <a:srgbClr val="FFFFFF"/>
                </a:solidFill>
                <a:ea typeface="思源黑体"/>
              </a:rPr>
              <a:t>1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-2340983" y="6206860"/>
            <a:ext cx="3153378" cy="567321"/>
          </a:xfrm>
          <a:prstGeom prst="rect">
            <a:avLst/>
          </a:prstGeom>
          <a:solidFill>
            <a:srgbClr val="1E1D1D"/>
          </a:solidFill>
        </p:spPr>
        <p:txBody>
          <a:bodyPr lIns="91440" tIns="45720" rIns="91440" bIns="45720" anchor="t"/>
          <a:lstStyle/>
          <a:p>
            <a:endParaRPr lang="en-US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0E6E1-D102-2C4D-A998-E77FC807E5EF}"/>
              </a:ext>
            </a:extLst>
          </p:cNvPr>
          <p:cNvSpPr txBox="1"/>
          <p:nvPr/>
        </p:nvSpPr>
        <p:spPr>
          <a:xfrm>
            <a:off x="5057917" y="1577704"/>
            <a:ext cx="4495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>
                <a:ea typeface="宋体"/>
              </a:rPr>
              <a:t>R^2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5A8A6-5077-914A-92C8-31EE226DA4F9}"/>
              </a:ext>
            </a:extLst>
          </p:cNvPr>
          <p:cNvSpPr txBox="1"/>
          <p:nvPr/>
        </p:nvSpPr>
        <p:spPr>
          <a:xfrm>
            <a:off x="1320800" y="3075710"/>
            <a:ext cx="7514935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b="1" dirty="0">
                <a:ea typeface="宋体"/>
                <a:cs typeface="Times New Roman"/>
              </a:rPr>
              <a:t>Linear Regression</a:t>
            </a:r>
            <a:endParaRPr lang="en-US" sz="3200" b="1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Fits a linear model with coefficients w=(w1,...,wp) to minimize the residual sum of squares between the observed targets in the dataset, and the targets predicted by the linear approximation. 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宋体"/>
                <a:cs typeface="Times New Roman"/>
              </a:rPr>
              <a:t>In-sample r^2 = </a:t>
            </a:r>
            <a:r>
              <a:rPr lang="en-US" sz="3200" dirty="0">
                <a:ea typeface="+mn-lt"/>
                <a:cs typeface="+mn-lt"/>
              </a:rPr>
              <a:t>0.9113</a:t>
            </a:r>
            <a:endParaRPr lang="en-US" sz="3200" dirty="0">
              <a:ea typeface="宋体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宋体"/>
                <a:cs typeface="Times New Roman"/>
              </a:rPr>
              <a:t>Out-of-sample r^2 = </a:t>
            </a:r>
            <a:r>
              <a:rPr lang="en-US" sz="3200" dirty="0">
                <a:ea typeface="+mn-lt"/>
                <a:cs typeface="+mn-lt"/>
              </a:rPr>
              <a:t>0.9136</a:t>
            </a:r>
            <a:endParaRPr lang="en-US" sz="3200" dirty="0">
              <a:ea typeface="宋体"/>
              <a:cs typeface="Times New Roman"/>
            </a:endParaRPr>
          </a:p>
          <a:p>
            <a:endParaRPr lang="en-US" altLang="zh-CN" sz="3200" dirty="0">
              <a:ea typeface="宋体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BB143-5315-4493-BFE6-264A32D965B0}"/>
              </a:ext>
            </a:extLst>
          </p:cNvPr>
          <p:cNvSpPr txBox="1"/>
          <p:nvPr/>
        </p:nvSpPr>
        <p:spPr>
          <a:xfrm>
            <a:off x="9720899" y="2985448"/>
            <a:ext cx="730475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K-Nearest Neighbor Regression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N</a:t>
            </a:r>
            <a:r>
              <a:rPr lang="en-US" sz="3200" dirty="0">
                <a:ea typeface="+mn-lt"/>
                <a:cs typeface="+mn-lt"/>
              </a:rPr>
              <a:t>on-parametric method that approximates the association between independent variables and the continuous outcome by averaging the observations in the same neighborhood.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In-sample r^2 = 0.9790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Out-of-sample r^2 = 0.9744</a:t>
            </a:r>
          </a:p>
          <a:p>
            <a:pPr algn="l"/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261CC-D923-7748-941A-3E38557B92B8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2FD91D7-B90F-4D4C-9473-89BD6088595B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901945F-D77F-4349-B375-9A0A40932283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B8420AE9-078D-2B40-899C-C40D54A62973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4250715-DCE9-6643-BA41-3AEB1FE51C48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4CF3DBF5-2623-C84F-ABBB-8BBC4AB16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87144"/>
              </p:ext>
            </p:extLst>
          </p:nvPr>
        </p:nvGraphicFramePr>
        <p:xfrm>
          <a:off x="5129530" y="1213805"/>
          <a:ext cx="2221727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1727">
                  <a:extLst>
                    <a:ext uri="{9D8B030D-6E8A-4147-A177-3AD203B41FA5}">
                      <a16:colId xmlns:a16="http://schemas.microsoft.com/office/drawing/2014/main" val="133822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Cri</a:t>
                      </a:r>
                      <a:r>
                        <a:rPr lang="en-US" altLang="zh-CN"/>
                        <a:t>terion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R^2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28925"/>
                  </a:ext>
                </a:extLst>
              </a:tr>
            </a:tbl>
          </a:graphicData>
        </a:graphic>
      </p:graphicFrame>
      <p:sp>
        <p:nvSpPr>
          <p:cNvPr id="22" name="AutoShape 8">
            <a:extLst>
              <a:ext uri="{FF2B5EF4-FFF2-40B4-BE49-F238E27FC236}">
                <a16:creationId xmlns:a16="http://schemas.microsoft.com/office/drawing/2014/main" id="{41263D43-82B8-4578-A23C-FE68BC711B71}"/>
              </a:ext>
            </a:extLst>
          </p:cNvPr>
          <p:cNvSpPr/>
          <p:nvPr/>
        </p:nvSpPr>
        <p:spPr>
          <a:xfrm>
            <a:off x="-2342457" y="5078041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A6A2C2BF-9E4C-454F-8445-10D4BEEAA52D}"/>
              </a:ext>
            </a:extLst>
          </p:cNvPr>
          <p:cNvSpPr/>
          <p:nvPr/>
        </p:nvSpPr>
        <p:spPr>
          <a:xfrm>
            <a:off x="1467209" y="2349546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8553718F-EE83-4A74-932D-61B0198815C7}"/>
              </a:ext>
            </a:extLst>
          </p:cNvPr>
          <p:cNvSpPr/>
          <p:nvPr/>
        </p:nvSpPr>
        <p:spPr>
          <a:xfrm>
            <a:off x="-2424005" y="4521914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9845000B-B51D-4C7B-881A-615EDCF9EF3E}"/>
              </a:ext>
            </a:extLst>
          </p:cNvPr>
          <p:cNvSpPr/>
          <p:nvPr/>
        </p:nvSpPr>
        <p:spPr>
          <a:xfrm>
            <a:off x="9721206" y="2349545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57A58897-068C-4825-A9A2-A2D6CF760EED}"/>
              </a:ext>
            </a:extLst>
          </p:cNvPr>
          <p:cNvSpPr txBox="1"/>
          <p:nvPr/>
        </p:nvSpPr>
        <p:spPr>
          <a:xfrm>
            <a:off x="1484813" y="235613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 1</a:t>
            </a:r>
            <a:endParaRPr lang="en-US" altLang="zh-CN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1E72CE6E-D847-4EDD-80B5-3ED4CC5CAE59}"/>
              </a:ext>
            </a:extLst>
          </p:cNvPr>
          <p:cNvSpPr txBox="1"/>
          <p:nvPr/>
        </p:nvSpPr>
        <p:spPr>
          <a:xfrm>
            <a:off x="9764203" y="2381141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 2</a:t>
            </a:r>
            <a:endParaRPr lang="en-US" altLang="zh-CN" sz="2800">
              <a:solidFill>
                <a:srgbClr val="FFFFFF"/>
              </a:solidFill>
              <a:ea typeface="思源黑体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6C47A6E-EBAF-4A43-BCAF-150A21720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05651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2408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527701" y="2377620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550738" y="1409700"/>
            <a:ext cx="340226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Regression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1266" y="2422583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 dirty="0">
                <a:solidFill>
                  <a:srgbClr val="FFFFFF"/>
                </a:solidFill>
                <a:ea typeface="思源黑体"/>
              </a:rPr>
              <a:t> 3</a:t>
            </a:r>
            <a:endParaRPr lang="en-US" altLang="zh-CN" sz="2800" dirty="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802634" y="2389063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5A8A6-5077-914A-92C8-31EE226DA4F9}"/>
              </a:ext>
            </a:extLst>
          </p:cNvPr>
          <p:cNvSpPr txBox="1"/>
          <p:nvPr/>
        </p:nvSpPr>
        <p:spPr>
          <a:xfrm>
            <a:off x="1524307" y="3191287"/>
            <a:ext cx="7713255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b="1" dirty="0">
                <a:ea typeface="+mn-lt"/>
                <a:cs typeface="Times New Roman"/>
              </a:rPr>
              <a:t>Random Forest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ea typeface="+mn-lt"/>
                <a:cs typeface="+mn-lt"/>
              </a:rPr>
              <a:t>An ensemble learning method that operate by constructing a multitude of decision trees at training time and outputting the class that is the mode of the mean or average prediction of the individual trees.</a:t>
            </a:r>
            <a:endParaRPr lang="en-US" altLang="zh-CN" sz="3200" dirty="0"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zh-CN" sz="3200" dirty="0">
                <a:ea typeface="+mn-lt"/>
                <a:cs typeface="Times New Roman"/>
              </a:rPr>
              <a:t>In-sample r^2 = 0.9993</a:t>
            </a:r>
            <a:endParaRPr lang="en-US" altLang="zh-CN" sz="32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zh-CN" sz="3200" dirty="0">
                <a:ea typeface="+mn-lt"/>
                <a:cs typeface="Times New Roman"/>
              </a:rPr>
              <a:t>Out-of-sample r^2 = 0.9967</a:t>
            </a:r>
            <a:endParaRPr lang="en-US" altLang="zh-CN" sz="3200" dirty="0">
              <a:ea typeface="+mn-lt"/>
              <a:cs typeface="+mn-lt"/>
            </a:endParaRPr>
          </a:p>
          <a:p>
            <a:endParaRPr lang="zh-CN" altLang="en-US" sz="3200" dirty="0">
              <a:ea typeface="宋体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4188E-3437-C045-B0DA-05BA71A3EBC6}"/>
              </a:ext>
            </a:extLst>
          </p:cNvPr>
          <p:cNvSpPr txBox="1"/>
          <p:nvPr/>
        </p:nvSpPr>
        <p:spPr>
          <a:xfrm>
            <a:off x="9641020" y="3199415"/>
            <a:ext cx="781285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 err="1">
                <a:ea typeface="+mn-lt"/>
                <a:cs typeface="Times New Roman"/>
              </a:rPr>
              <a:t>XGBoost</a:t>
            </a:r>
            <a:endParaRPr lang="en-US" sz="3200" b="1" dirty="0"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altLang="zh-CN" sz="3200" dirty="0">
                <a:ea typeface="+mn-lt"/>
                <a:cs typeface="+mn-lt"/>
              </a:rPr>
              <a:t>A</a:t>
            </a:r>
            <a:r>
              <a:rPr lang="en-US" sz="3200" dirty="0">
                <a:ea typeface="+mn-lt"/>
                <a:cs typeface="+mn-lt"/>
              </a:rPr>
              <a:t> decision-tree-based ensemble </a:t>
            </a:r>
            <a:r>
              <a:rPr lang="en-US" altLang="zh-CN" sz="3200" dirty="0">
                <a:ea typeface="+mn-lt"/>
                <a:cs typeface="+mn-lt"/>
              </a:rPr>
              <a:t>m</a:t>
            </a:r>
            <a:r>
              <a:rPr lang="en-US" sz="3200" dirty="0">
                <a:ea typeface="+mn-lt"/>
                <a:cs typeface="+mn-lt"/>
              </a:rPr>
              <a:t>achine </a:t>
            </a:r>
            <a:r>
              <a:rPr lang="en-US" altLang="zh-CN" sz="3200" dirty="0">
                <a:ea typeface="+mn-lt"/>
                <a:cs typeface="+mn-lt"/>
              </a:rPr>
              <a:t>l</a:t>
            </a:r>
            <a:r>
              <a:rPr lang="en-US" sz="3200" dirty="0">
                <a:ea typeface="+mn-lt"/>
                <a:cs typeface="+mn-lt"/>
              </a:rPr>
              <a:t>earning algorithm that uses a gradient boosting framework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ea typeface="+mn-lt"/>
                <a:cs typeface="Times New Roman"/>
              </a:rPr>
              <a:t>In-sample</a:t>
            </a:r>
            <a:r>
              <a:rPr lang="en-US" sz="3200" dirty="0">
                <a:cs typeface="Times New Roman"/>
              </a:rPr>
              <a:t> r^2 </a:t>
            </a:r>
            <a:r>
              <a:rPr lang="en-US" altLang="zh-CN" sz="3200" dirty="0">
                <a:ea typeface="宋体"/>
                <a:cs typeface="Times New Roman"/>
              </a:rPr>
              <a:t>=</a:t>
            </a:r>
            <a:r>
              <a:rPr lang="en-US" sz="3200" dirty="0">
                <a:cs typeface="Times New Roman"/>
              </a:rPr>
              <a:t> 0.9999</a:t>
            </a: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cs typeface="Times New Roman"/>
              </a:rPr>
              <a:t>Out-of-sample </a:t>
            </a:r>
            <a:r>
              <a:rPr lang="en-US" altLang="zh-CN" sz="3200" dirty="0">
                <a:ea typeface="宋体"/>
                <a:cs typeface="Times New Roman"/>
              </a:rPr>
              <a:t>r</a:t>
            </a:r>
            <a:r>
              <a:rPr lang="en-US" sz="3200" dirty="0">
                <a:cs typeface="Times New Roman"/>
              </a:rPr>
              <a:t>^2 =</a:t>
            </a:r>
            <a:r>
              <a:rPr lang="en-US" altLang="zh-CN" sz="3200" dirty="0">
                <a:ea typeface="宋体"/>
                <a:cs typeface="Times New Roman"/>
              </a:rPr>
              <a:t> </a:t>
            </a:r>
            <a:r>
              <a:rPr lang="en-US" sz="3200" dirty="0">
                <a:cs typeface="Times New Roman"/>
              </a:rPr>
              <a:t>0.9985</a:t>
            </a:r>
            <a:endParaRPr lang="en-US" sz="3200" dirty="0">
              <a:ea typeface="+mn-lt"/>
              <a:cs typeface="+mn-lt"/>
            </a:endParaRPr>
          </a:p>
          <a:p>
            <a:endParaRPr lang="en-US" altLang="zh-CN" sz="3200" dirty="0">
              <a:ea typeface="宋体"/>
              <a:cs typeface="Times New Roman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77F2FB54-56E9-4106-BC60-533CE1C239D8}"/>
              </a:ext>
            </a:extLst>
          </p:cNvPr>
          <p:cNvSpPr txBox="1"/>
          <p:nvPr/>
        </p:nvSpPr>
        <p:spPr>
          <a:xfrm>
            <a:off x="9804911" y="2385982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 4</a:t>
            </a:r>
            <a:endParaRPr lang="en-US" altLang="zh-CN" sz="2800">
              <a:solidFill>
                <a:srgbClr val="FFFFFF"/>
              </a:solidFill>
              <a:ea typeface="思源黑体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EB9006B-20A3-494F-BF2B-496FB6F9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73656"/>
              </p:ext>
            </p:extLst>
          </p:nvPr>
        </p:nvGraphicFramePr>
        <p:xfrm>
          <a:off x="5154930" y="1213805"/>
          <a:ext cx="2221727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1727">
                  <a:extLst>
                    <a:ext uri="{9D8B030D-6E8A-4147-A177-3AD203B41FA5}">
                      <a16:colId xmlns:a16="http://schemas.microsoft.com/office/drawing/2014/main" val="133822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Cri</a:t>
                      </a:r>
                      <a:r>
                        <a:rPr lang="en-US" altLang="zh-CN"/>
                        <a:t>terion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R^2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28925"/>
                  </a:ext>
                </a:extLst>
              </a:tr>
            </a:tbl>
          </a:graphicData>
        </a:graphic>
      </p:graphicFrame>
      <p:pic>
        <p:nvPicPr>
          <p:cNvPr id="28" name="Picture 2">
            <a:extLst>
              <a:ext uri="{FF2B5EF4-FFF2-40B4-BE49-F238E27FC236}">
                <a16:creationId xmlns:a16="http://schemas.microsoft.com/office/drawing/2014/main" id="{221D6763-7738-864A-AB0C-B2B6D68A8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F28A59-D735-8A4E-8EE1-60D141F3EBC4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    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BB7F38B-82D0-554F-8591-C81A4C8D068A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1E5F43BA-8106-644B-A55F-A7D1A66BB51E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7442955-4885-BF49-9CCD-0601F9400F21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5F908F12-0474-F347-8243-B6C2DB8D03B0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Market Wallpapers - Wallpaper Cave">
            <a:extLst>
              <a:ext uri="{FF2B5EF4-FFF2-40B4-BE49-F238E27FC236}">
                <a16:creationId xmlns:a16="http://schemas.microsoft.com/office/drawing/2014/main" id="{4B13F296-CA93-AE45-8AB3-B6EEA6A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2565350" y="2245747"/>
            <a:ext cx="15722650" cy="6306722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" name="TextBox 3"/>
          <p:cNvSpPr txBox="1"/>
          <p:nvPr/>
        </p:nvSpPr>
        <p:spPr>
          <a:xfrm>
            <a:off x="1443371" y="3134609"/>
            <a:ext cx="7142629" cy="370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977"/>
              </a:lnSpc>
            </a:pPr>
            <a:r>
              <a:rPr lang="en-US" sz="24585">
                <a:solidFill>
                  <a:srgbClr val="FCFCFC"/>
                </a:solidFill>
                <a:latin typeface="Kollektif"/>
              </a:rPr>
              <a:t>0</a:t>
            </a:r>
            <a:r>
              <a:rPr lang="en-US" altLang="zh-CN" sz="24585">
                <a:solidFill>
                  <a:srgbClr val="FCFCFC"/>
                </a:solidFill>
                <a:latin typeface="Kollektif"/>
              </a:rPr>
              <a:t>2</a:t>
            </a:r>
            <a:endParaRPr lang="en-US" sz="24585">
              <a:solidFill>
                <a:srgbClr val="FCFCFC"/>
              </a:solidFill>
              <a:latin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4142227"/>
            <a:ext cx="6248400" cy="69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039"/>
              </a:lnSpc>
              <a:spcBef>
                <a:spcPct val="0"/>
              </a:spcBef>
            </a:pPr>
            <a:r>
              <a:rPr lang="en-US" altLang="zh-CN" sz="7200" u="none" spc="237">
                <a:solidFill>
                  <a:srgbClr val="FFFFFF"/>
                </a:solidFill>
                <a:ea typeface="字由点字倔强黑 Bold"/>
              </a:rPr>
              <a:t>Classification</a:t>
            </a:r>
            <a:endParaRPr lang="en-US" sz="7200" u="none" spc="237">
              <a:solidFill>
                <a:srgbClr val="FFFFFF"/>
              </a:solidFill>
              <a:ea typeface="字由点字倔强黑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26214" y="4808132"/>
            <a:ext cx="6846472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"/>
              </a:rPr>
              <a:t>Logistic Regression        </a:t>
            </a:r>
            <a:endParaRPr lang="en-US" sz="3200">
              <a:solidFill>
                <a:srgbClr val="000000"/>
              </a:solidFill>
              <a:ea typeface="字由点字典黑 55J"/>
              <a:cs typeface="Times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"/>
              </a:rPr>
              <a:t>Naïve Bayes </a:t>
            </a:r>
            <a:endParaRPr lang="en-US" sz="3200">
              <a:solidFill>
                <a:srgbClr val="000000"/>
              </a:solidFill>
              <a:ea typeface="字由点字典黑 55J"/>
              <a:cs typeface="Times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"/>
              </a:rPr>
              <a:t>K-Nearest Neighbor        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"/>
              </a:rPr>
              <a:t>SVM </a:t>
            </a:r>
            <a:endParaRPr lang="en-US" sz="3200"/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"/>
              </a:rPr>
              <a:t>Decision Tree                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altLang="zh-CN" sz="3200" spc="131" err="1">
                <a:solidFill>
                  <a:srgbClr val="FFFFFF"/>
                </a:solidFill>
                <a:ea typeface="字由点字典黑 55J"/>
                <a:cs typeface="Times"/>
              </a:rPr>
              <a:t>XGboost</a:t>
            </a:r>
            <a:r>
              <a:rPr lang="en-US" altLang="zh-CN" sz="3200" spc="131">
                <a:solidFill>
                  <a:srgbClr val="FFFFFF"/>
                </a:solidFill>
                <a:ea typeface="字由点字典黑 55J"/>
                <a:cs typeface="Times"/>
              </a:rPr>
              <a:t> </a:t>
            </a:r>
            <a:endParaRPr lang="en-US" sz="3200"/>
          </a:p>
          <a:p>
            <a:pPr>
              <a:spcBef>
                <a:spcPct val="0"/>
              </a:spcBef>
            </a:pPr>
            <a:endParaRPr lang="en-US" altLang="zh-CN" sz="3200" spc="131">
              <a:solidFill>
                <a:srgbClr val="FFFFFF"/>
              </a:solidFill>
              <a:ea typeface="字由点字典黑 55J"/>
              <a:cs typeface="Times"/>
            </a:endParaRPr>
          </a:p>
          <a:p>
            <a:pPr>
              <a:spcBef>
                <a:spcPct val="0"/>
              </a:spcBef>
            </a:pPr>
            <a:endParaRPr lang="en-US" altLang="zh-CN" sz="3200" spc="131">
              <a:solidFill>
                <a:srgbClr val="FFFFFF"/>
              </a:solidFill>
              <a:ea typeface="字由点字典黑 55J"/>
            </a:endParaRPr>
          </a:p>
          <a:p>
            <a:pPr>
              <a:spcBef>
                <a:spcPct val="0"/>
              </a:spcBef>
            </a:pPr>
            <a:endParaRPr lang="en-US" altLang="zh-CN" sz="3200" spc="131">
              <a:solidFill>
                <a:srgbClr val="FFFFFF"/>
              </a:solidFill>
              <a:ea typeface="字由点字典黑 55J"/>
            </a:endParaRPr>
          </a:p>
          <a:p>
            <a:pPr>
              <a:spcBef>
                <a:spcPct val="0"/>
              </a:spcBef>
            </a:pPr>
            <a:endParaRPr lang="en-US" sz="3200" spc="131">
              <a:solidFill>
                <a:srgbClr val="FFFFFF"/>
              </a:solidFill>
              <a:ea typeface="字由点字典黑 55J"/>
            </a:endParaRPr>
          </a:p>
        </p:txBody>
      </p:sp>
    </p:spTree>
    <p:extLst>
      <p:ext uri="{BB962C8B-B14F-4D97-AF65-F5344CB8AC3E}">
        <p14:creationId xmlns:p14="http://schemas.microsoft.com/office/powerpoint/2010/main" val="15190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012200" y="5131964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527701" y="2377620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219200" y="1441769"/>
            <a:ext cx="450844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ea typeface="思源黑体 Bold"/>
              </a:rPr>
              <a:t>Classification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57950" y="237397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 </a:t>
            </a:r>
            <a:r>
              <a:rPr lang="en-US" altLang="zh-CN" sz="2800">
                <a:solidFill>
                  <a:srgbClr val="FFFFFF"/>
                </a:solidFill>
                <a:ea typeface="思源黑体"/>
              </a:rPr>
              <a:t>1</a:t>
            </a:r>
            <a:endParaRPr lang="en-US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528360" y="2377620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 lIns="91440" tIns="45720" rIns="91440" bIns="45720" anchor="t"/>
          <a:lstStyle/>
          <a:p>
            <a:r>
              <a:rPr lang="en-US"/>
              <a:t>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0E6E1-D102-2C4D-A998-E77FC807E5EF}"/>
              </a:ext>
            </a:extLst>
          </p:cNvPr>
          <p:cNvSpPr txBox="1"/>
          <p:nvPr/>
        </p:nvSpPr>
        <p:spPr>
          <a:xfrm>
            <a:off x="5723839" y="151806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Criteria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5A8A6-5077-914A-92C8-31EE226DA4F9}"/>
              </a:ext>
            </a:extLst>
          </p:cNvPr>
          <p:cNvSpPr txBox="1"/>
          <p:nvPr/>
        </p:nvSpPr>
        <p:spPr>
          <a:xfrm>
            <a:off x="1543978" y="3261691"/>
            <a:ext cx="689963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b="1" dirty="0">
                <a:ea typeface="宋体"/>
                <a:cs typeface="Times New Roman"/>
              </a:rPr>
              <a:t>Logistic Regression </a:t>
            </a:r>
            <a:endParaRPr lang="en-US" sz="32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Times New Roman"/>
              </a:rPr>
              <a:t>Models the probabilities for classification problems with two possible outcomes and uses the logistic function to squeeze the output of a linear equation between 0 and 1. 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3200" dirty="0">
                <a:ea typeface="宋体"/>
                <a:cs typeface="Times New Roman"/>
              </a:rPr>
              <a:t>Classification error: 0.080</a:t>
            </a:r>
          </a:p>
          <a:p>
            <a:pPr marL="742950" lvl="1" indent="-285750">
              <a:buFont typeface="Arial"/>
              <a:buChar char="•"/>
            </a:pPr>
            <a:endParaRPr lang="en-US" altLang="zh-CN" sz="2500" dirty="0">
              <a:ea typeface="宋体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en-US" altLang="zh-CN" sz="2500" dirty="0">
              <a:ea typeface="宋体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4188E-3437-C045-B0DA-05BA71A3EBC6}"/>
              </a:ext>
            </a:extLst>
          </p:cNvPr>
          <p:cNvSpPr txBox="1"/>
          <p:nvPr/>
        </p:nvSpPr>
        <p:spPr>
          <a:xfrm>
            <a:off x="9624383" y="3260465"/>
            <a:ext cx="7119639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b="1" dirty="0">
                <a:ea typeface="宋体"/>
                <a:cs typeface="Times New Roman"/>
              </a:rPr>
              <a:t>Naive Bayes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Assumes that the value of a particular feature is independent of the value of any other feature, given the class variable. </a:t>
            </a:r>
            <a:endParaRPr lang="en-US" sz="3200" dirty="0">
              <a:ea typeface="宋体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宋体"/>
                <a:cs typeface="Times New Roman"/>
              </a:rPr>
              <a:t>Classification error: 0.092</a:t>
            </a:r>
            <a:br>
              <a:rPr lang="en-US" sz="3200" dirty="0">
                <a:ea typeface="宋体"/>
                <a:cs typeface="Times New Roman"/>
              </a:rPr>
            </a:br>
            <a:endParaRPr lang="en-US" sz="3200" dirty="0">
              <a:ea typeface="宋体"/>
              <a:cs typeface="Times New Roman"/>
            </a:endParaRPr>
          </a:p>
          <a:p>
            <a:endParaRPr lang="en-US" sz="3200" dirty="0">
              <a:cs typeface="Times New Roman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DF6A7B1-047C-457C-9D8B-0AC8BF0F5DE0}"/>
              </a:ext>
            </a:extLst>
          </p:cNvPr>
          <p:cNvSpPr txBox="1"/>
          <p:nvPr/>
        </p:nvSpPr>
        <p:spPr>
          <a:xfrm>
            <a:off x="9583706" y="2401848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 2</a:t>
            </a:r>
            <a:endParaRPr lang="en-US" altLang="zh-CN" sz="2800">
              <a:solidFill>
                <a:srgbClr val="FFFFFF"/>
              </a:solidFill>
              <a:ea typeface="思源黑体"/>
            </a:endParaRPr>
          </a:p>
        </p:txBody>
      </p:sp>
      <p:graphicFrame>
        <p:nvGraphicFramePr>
          <p:cNvPr id="23" name="Table 13">
            <a:extLst>
              <a:ext uri="{FF2B5EF4-FFF2-40B4-BE49-F238E27FC236}">
                <a16:creationId xmlns:a16="http://schemas.microsoft.com/office/drawing/2014/main" id="{E063BE1B-8E9C-E145-BC84-C8D362F3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74845"/>
              </p:ext>
            </p:extLst>
          </p:nvPr>
        </p:nvGraphicFramePr>
        <p:xfrm>
          <a:off x="5449167" y="1213805"/>
          <a:ext cx="3551025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025">
                  <a:extLst>
                    <a:ext uri="{9D8B030D-6E8A-4147-A177-3AD203B41FA5}">
                      <a16:colId xmlns:a16="http://schemas.microsoft.com/office/drawing/2014/main" val="133822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Cri</a:t>
                      </a:r>
                      <a:r>
                        <a:rPr lang="en-US" altLang="zh-CN"/>
                        <a:t>terion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Classification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28925"/>
                  </a:ext>
                </a:extLst>
              </a:tr>
            </a:tbl>
          </a:graphicData>
        </a:graphic>
      </p:graphicFrame>
      <p:pic>
        <p:nvPicPr>
          <p:cNvPr id="24" name="Picture 2">
            <a:extLst>
              <a:ext uri="{FF2B5EF4-FFF2-40B4-BE49-F238E27FC236}">
                <a16:creationId xmlns:a16="http://schemas.microsoft.com/office/drawing/2014/main" id="{A3878C90-9B81-C745-AF6E-0CFE03A5A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928CE35-6F59-E545-87E1-94460F962F18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66D98B85-A11A-F64E-AE2A-625DEAEB0DF8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444E4F81-5FD2-2C4C-8F20-C132186FF088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A6E70BF-25ED-D44E-A10D-D2D7809E9169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FE588FA3-FCA6-9043-9947-53FBE121053D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509838">
            <a:off x="-1655161" y="-2509716"/>
            <a:ext cx="8445741" cy="13488515"/>
          </a:xfrm>
          <a:prstGeom prst="rect">
            <a:avLst/>
          </a:prstGeom>
          <a:solidFill>
            <a:srgbClr val="1E1D1D"/>
          </a:solidFill>
        </p:spPr>
      </p:sp>
      <p:grpSp>
        <p:nvGrpSpPr>
          <p:cNvPr id="3" name="Group 3"/>
          <p:cNvGrpSpPr/>
          <p:nvPr/>
        </p:nvGrpSpPr>
        <p:grpSpPr>
          <a:xfrm>
            <a:off x="577820" y="826916"/>
            <a:ext cx="17117475" cy="8730899"/>
            <a:chOff x="0" y="0"/>
            <a:chExt cx="22823299" cy="1164119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641198" cy="1164119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21574" y="0"/>
              <a:ext cx="11401725" cy="116411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16200000">
            <a:off x="6254477" y="5112426"/>
            <a:ext cx="6114788" cy="301211"/>
            <a:chOff x="0" y="0"/>
            <a:chExt cx="11601827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11601827" cy="69850"/>
            </a:xfrm>
            <a:custGeom>
              <a:avLst/>
              <a:gdLst/>
              <a:ahLst/>
              <a:cxnLst/>
              <a:rect l="l" t="t" r="r" b="b"/>
              <a:pathLst>
                <a:path w="11601827" h="69850">
                  <a:moveTo>
                    <a:pt x="113109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01827" y="69850"/>
                  </a:lnTo>
                  <a:lnTo>
                    <a:pt x="11601827" y="0"/>
                  </a:lnTo>
                  <a:close/>
                </a:path>
              </a:pathLst>
            </a:custGeom>
            <a:solidFill>
              <a:srgbClr val="1E1D1D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527701" y="2377620"/>
            <a:ext cx="2998966" cy="512130"/>
          </a:xfrm>
          <a:prstGeom prst="rect">
            <a:avLst/>
          </a:prstGeom>
          <a:solidFill>
            <a:srgbClr val="1E1D1D"/>
          </a:solidFill>
        </p:spPr>
      </p:sp>
      <p:sp>
        <p:nvSpPr>
          <p:cNvPr id="10" name="TextBox 10"/>
          <p:cNvSpPr txBox="1"/>
          <p:nvPr/>
        </p:nvSpPr>
        <p:spPr>
          <a:xfrm>
            <a:off x="1220538" y="1435100"/>
            <a:ext cx="438144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00000"/>
                </a:solidFill>
                <a:ea typeface="思源黑体 Bold"/>
              </a:rPr>
              <a:t>Classification</a:t>
            </a:r>
            <a:endParaRPr lang="en-US" sz="4800" b="1" dirty="0">
              <a:solidFill>
                <a:srgbClr val="000000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1082" y="2373970"/>
            <a:ext cx="291211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FFFF"/>
                </a:solidFill>
                <a:ea typeface="思源黑体"/>
              </a:rPr>
              <a:t>Model</a:t>
            </a:r>
            <a:r>
              <a:rPr lang="zh-CN" altLang="en-US" sz="2800">
                <a:solidFill>
                  <a:srgbClr val="FFFFFF"/>
                </a:solidFill>
                <a:ea typeface="思源黑体"/>
              </a:rPr>
              <a:t> 3</a:t>
            </a:r>
            <a:endParaRPr lang="en-US" altLang="zh-CN" sz="2800">
              <a:solidFill>
                <a:srgbClr val="FFFFFF"/>
              </a:solidFill>
              <a:ea typeface="思源黑体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F018642C-9469-A846-BB62-DE23C4E5D4A0}"/>
              </a:ext>
            </a:extLst>
          </p:cNvPr>
          <p:cNvSpPr/>
          <p:nvPr/>
        </p:nvSpPr>
        <p:spPr>
          <a:xfrm>
            <a:off x="9545609" y="2377620"/>
            <a:ext cx="2998966" cy="512130"/>
          </a:xfrm>
          <a:prstGeom prst="rect">
            <a:avLst/>
          </a:prstGeom>
          <a:solidFill>
            <a:srgbClr val="1E1D1D"/>
          </a:solidFill>
        </p:spPr>
        <p:txBody>
          <a:bodyPr lIns="91440" tIns="45720" rIns="91440" bIns="45720" anchor="t"/>
          <a:lstStyle/>
          <a:p>
            <a:r>
              <a:rPr lang="en-US" dirty="0" err="1"/>
              <a:t>MoMod</a:t>
            </a:r>
            <a:r>
              <a:rPr lang="en-US" sz="2800" dirty="0" err="1">
                <a:solidFill>
                  <a:srgbClr val="FFFFFF"/>
                </a:solidFill>
              </a:rPr>
              <a:t>Model</a:t>
            </a:r>
            <a:r>
              <a:rPr lang="zh-CN" altLang="en-US" sz="2800" dirty="0">
                <a:solidFill>
                  <a:srgbClr val="FFFFFF"/>
                </a:solidFill>
                <a:ea typeface="宋体"/>
              </a:rPr>
              <a:t> 4</a:t>
            </a:r>
            <a:endParaRPr lang="en-US" altLang="zh-CN" sz="2800" dirty="0">
              <a:solidFill>
                <a:srgbClr val="FFFFFF"/>
              </a:solidFill>
              <a:ea typeface="宋体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0E6E1-D102-2C4D-A998-E77FC807E5EF}"/>
              </a:ext>
            </a:extLst>
          </p:cNvPr>
          <p:cNvSpPr txBox="1"/>
          <p:nvPr/>
        </p:nvSpPr>
        <p:spPr>
          <a:xfrm>
            <a:off x="5638800" y="157770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Criteria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5A8A6-5077-914A-92C8-31EE226DA4F9}"/>
              </a:ext>
            </a:extLst>
          </p:cNvPr>
          <p:cNvSpPr txBox="1"/>
          <p:nvPr/>
        </p:nvSpPr>
        <p:spPr>
          <a:xfrm>
            <a:off x="1510973" y="2874232"/>
            <a:ext cx="7660298" cy="6494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Rockwell"/>
                <a:ea typeface="+mn-lt"/>
                <a:cs typeface="Times New Roman"/>
              </a:rPr>
              <a:t>K</a:t>
            </a:r>
            <a:r>
              <a:rPr lang="en-US" altLang="zh-CN" sz="3200" b="1" dirty="0">
                <a:latin typeface="Rockwell"/>
                <a:ea typeface="+mn-lt"/>
                <a:cs typeface="+mn-lt"/>
              </a:rPr>
              <a:t>-</a:t>
            </a:r>
            <a:r>
              <a:rPr lang="en-US" sz="3200" b="1" dirty="0">
                <a:ea typeface="+mn-lt"/>
                <a:cs typeface="+mn-lt"/>
              </a:rPr>
              <a:t>nearest neighbors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A</a:t>
            </a:r>
            <a:r>
              <a:rPr lang="en-US" sz="3200" dirty="0">
                <a:ea typeface="+mn-lt"/>
                <a:cs typeface="+mn-lt"/>
              </a:rPr>
              <a:t> simple algorithm that </a:t>
            </a:r>
            <a:r>
              <a:rPr lang="en-US" sz="3200" dirty="0">
                <a:latin typeface="Rockwell"/>
                <a:ea typeface="+mn-lt"/>
                <a:cs typeface="Times New Roman"/>
              </a:rPr>
              <a:t>is classified by a majority vote of its neighbors, with the case being assigned to the class most common amongst its K nearest neighbors measured by a distance function.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Times New Roman"/>
              </a:rPr>
              <a:t>Performance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plot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and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sz="3200" dirty="0" err="1">
                <a:ea typeface="+mn-lt"/>
                <a:cs typeface="Times New Roman"/>
              </a:rPr>
              <a:t>GridSearchCV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to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find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the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best</a:t>
            </a:r>
            <a:r>
              <a:rPr lang="zh-CN" altLang="en-US" sz="3200" dirty="0">
                <a:ea typeface="+mn-lt"/>
                <a:cs typeface="Times New Roman"/>
              </a:rPr>
              <a:t> </a:t>
            </a:r>
            <a:r>
              <a:rPr lang="en-US" altLang="zh-CN" sz="3200" dirty="0">
                <a:ea typeface="+mn-lt"/>
                <a:cs typeface="Times New Roman"/>
              </a:rPr>
              <a:t>k</a:t>
            </a:r>
            <a:endParaRPr lang="en-US" sz="3200" dirty="0">
              <a:latin typeface="Rockwell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Times New Roman"/>
              </a:rPr>
              <a:t>Classification error: </a:t>
            </a:r>
            <a:endParaRPr lang="en-US" sz="3200" dirty="0">
              <a:ea typeface="+mn-lt"/>
              <a:cs typeface="+mn-lt"/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zh-CN" sz="3200" dirty="0">
                <a:latin typeface="Rockwell"/>
                <a:ea typeface="宋体"/>
                <a:cs typeface="Times New Roman"/>
              </a:rPr>
              <a:t>k</a:t>
            </a:r>
            <a:r>
              <a:rPr lang="en-US" sz="3200" dirty="0">
                <a:latin typeface="Rockwell"/>
                <a:ea typeface="宋体"/>
                <a:cs typeface="Times New Roman"/>
              </a:rPr>
              <a:t>= 3, 0.075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zh-CN" sz="3200" dirty="0">
                <a:latin typeface="Rockwell"/>
                <a:ea typeface="宋体"/>
                <a:cs typeface="Times New Roman"/>
              </a:rPr>
              <a:t>k</a:t>
            </a:r>
            <a:r>
              <a:rPr lang="en-US" sz="3200" dirty="0">
                <a:latin typeface="Rockwell"/>
                <a:ea typeface="宋体"/>
                <a:cs typeface="Times New Roman"/>
              </a:rPr>
              <a:t>= 46, 0.074</a:t>
            </a:r>
          </a:p>
          <a:p>
            <a:pPr lvl="1"/>
            <a:endParaRPr lang="en-US" altLang="zh-CN" sz="3200" dirty="0">
              <a:latin typeface="Times New Roman"/>
              <a:ea typeface="宋体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4188E-3437-C045-B0DA-05BA71A3EBC6}"/>
              </a:ext>
            </a:extLst>
          </p:cNvPr>
          <p:cNvSpPr txBox="1"/>
          <p:nvPr/>
        </p:nvSpPr>
        <p:spPr>
          <a:xfrm>
            <a:off x="9582262" y="2958291"/>
            <a:ext cx="7522046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b="1" dirty="0">
                <a:ea typeface="宋体"/>
              </a:rPr>
              <a:t>SVM</a:t>
            </a:r>
            <a:endParaRPr lang="en-US" altLang="zh-CN" sz="3200" b="1" dirty="0">
              <a:ea typeface="宋体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U</a:t>
            </a:r>
            <a:r>
              <a:rPr lang="en-US" sz="3200" dirty="0">
                <a:ea typeface="+mn-lt"/>
                <a:cs typeface="+mn-lt"/>
              </a:rPr>
              <a:t>ses a technique called the kernel trick to transform your data and then based on these transformations it finds an optimal boundary between the possible outputs.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dirty="0">
                <a:ea typeface="+mn-lt"/>
                <a:cs typeface="+mn-lt"/>
              </a:rPr>
              <a:t>Kernels: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Linear,</a:t>
            </a:r>
            <a:r>
              <a:rPr lang="zh-CN" altLang="en-US" sz="3200" dirty="0">
                <a:ea typeface="+mn-lt"/>
                <a:cs typeface="+mn-lt"/>
              </a:rPr>
              <a:t>  </a:t>
            </a:r>
            <a:r>
              <a:rPr lang="en-US" altLang="zh-CN" sz="3200" dirty="0" err="1">
                <a:ea typeface="+mn-lt"/>
                <a:cs typeface="+mn-lt"/>
              </a:rPr>
              <a:t>rbf</a:t>
            </a:r>
            <a:r>
              <a:rPr lang="en-US" altLang="zh-CN" sz="3200" dirty="0">
                <a:ea typeface="+mn-lt"/>
                <a:cs typeface="+mn-lt"/>
              </a:rPr>
              <a:t>,</a:t>
            </a:r>
            <a:r>
              <a:rPr lang="zh-CN" altLang="en-US" sz="3200" dirty="0">
                <a:ea typeface="+mn-lt"/>
                <a:cs typeface="+mn-lt"/>
              </a:rPr>
              <a:t> </a:t>
            </a:r>
            <a:r>
              <a:rPr lang="en-US" altLang="zh-CN" sz="3200" dirty="0">
                <a:ea typeface="+mn-lt"/>
                <a:cs typeface="+mn-lt"/>
              </a:rPr>
              <a:t>poly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SVC(kernel='</a:t>
            </a:r>
            <a:r>
              <a:rPr lang="en-US" sz="3200" dirty="0" err="1">
                <a:ea typeface="+mn-lt"/>
                <a:cs typeface="+mn-lt"/>
              </a:rPr>
              <a:t>rbf</a:t>
            </a:r>
            <a:r>
              <a:rPr lang="en-US" sz="3200" dirty="0">
                <a:ea typeface="+mn-lt"/>
                <a:cs typeface="+mn-lt"/>
              </a:rPr>
              <a:t>', C=1000.0, gamma = 'auto')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宋体"/>
                <a:cs typeface="Times New Roman"/>
              </a:rPr>
              <a:t>Classification error:  0.082</a:t>
            </a:r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D9AAA6AF-174E-664F-B45D-66D326C2F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52236"/>
              </p:ext>
            </p:extLst>
          </p:nvPr>
        </p:nvGraphicFramePr>
        <p:xfrm>
          <a:off x="5628293" y="1213805"/>
          <a:ext cx="3329331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9331">
                  <a:extLst>
                    <a:ext uri="{9D8B030D-6E8A-4147-A177-3AD203B41FA5}">
                      <a16:colId xmlns:a16="http://schemas.microsoft.com/office/drawing/2014/main" val="133822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</a:t>
                      </a:r>
                      <a:r>
                        <a:rPr lang="en-US" altLang="zh-CN" dirty="0"/>
                        <a:t>terion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Classification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28925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AD73649-476B-EC43-878C-1EE32F300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b="23880"/>
          <a:stretch/>
        </p:blipFill>
        <p:spPr bwMode="auto">
          <a:xfrm>
            <a:off x="15005504" y="8629095"/>
            <a:ext cx="2098804" cy="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riangle 24">
            <a:extLst>
              <a:ext uri="{FF2B5EF4-FFF2-40B4-BE49-F238E27FC236}">
                <a16:creationId xmlns:a16="http://schemas.microsoft.com/office/drawing/2014/main" id="{B0B8CEB0-9A8B-A14E-8800-1621807BFDF6}"/>
              </a:ext>
            </a:extLst>
          </p:cNvPr>
          <p:cNvSpPr/>
          <p:nvPr/>
        </p:nvSpPr>
        <p:spPr>
          <a:xfrm rot="5400000">
            <a:off x="4368668" y="958904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3479F375-FC47-E14E-A934-AA585DC75B5F}"/>
              </a:ext>
            </a:extLst>
          </p:cNvPr>
          <p:cNvSpPr/>
          <p:nvPr/>
        </p:nvSpPr>
        <p:spPr>
          <a:xfrm rot="5400000">
            <a:off x="7144891" y="9599069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DF48DB4-3606-E24D-ADD6-C33B83D42E8B}"/>
              </a:ext>
            </a:extLst>
          </p:cNvPr>
          <p:cNvSpPr/>
          <p:nvPr/>
        </p:nvSpPr>
        <p:spPr>
          <a:xfrm rot="5400000">
            <a:off x="10446521" y="9579667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78B6999F-AC68-8241-B1AD-ECB44CE8D53B}"/>
              </a:ext>
            </a:extLst>
          </p:cNvPr>
          <p:cNvSpPr/>
          <p:nvPr/>
        </p:nvSpPr>
        <p:spPr>
          <a:xfrm rot="5400000">
            <a:off x="13534741" y="9588382"/>
            <a:ext cx="416602" cy="29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A8619D-F1A6-5347-817D-CCF44366A339}"/>
              </a:ext>
            </a:extLst>
          </p:cNvPr>
          <p:cNvSpPr txBox="1"/>
          <p:nvPr/>
        </p:nvSpPr>
        <p:spPr>
          <a:xfrm>
            <a:off x="2185099" y="9510998"/>
            <a:ext cx="157962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gression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ea typeface="宋体"/>
              </a:rPr>
              <a:t>             </a:t>
            </a:r>
            <a:r>
              <a:rPr lang="en-US" altLang="zh-CN" sz="2400" b="1" dirty="0">
                <a:solidFill>
                  <a:schemeClr val="bg1"/>
                </a:solidFill>
                <a:ea typeface="宋体"/>
              </a:rPr>
              <a:t>Classification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Model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Evaluation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          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Implementation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a typeface="宋体"/>
              </a:rPr>
              <a:t>           Conclusion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2746197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{80205794-497B-BB45-BFB2-A80A683BD3DF}tf16401369</Template>
  <TotalTime>25</TotalTime>
  <Words>1485</Words>
  <Application>Microsoft Macintosh PowerPoint</Application>
  <PresentationFormat>自定义</PresentationFormat>
  <Paragraphs>365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 Light</vt:lpstr>
      <vt:lpstr>Rockwell</vt:lpstr>
      <vt:lpstr>Calibri</vt:lpstr>
      <vt:lpstr>Wingdings</vt:lpstr>
      <vt:lpstr>Arial,Sans-Serif</vt:lpstr>
      <vt:lpstr>Times New Roman</vt:lpstr>
      <vt:lpstr>Arial</vt:lpstr>
      <vt:lpstr>Kollektif Bold</vt:lpstr>
      <vt:lpstr>字由点字倔强黑 Bold</vt:lpstr>
      <vt:lpstr>Kollektif</vt:lpstr>
      <vt:lpstr>Atlas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my4776</cp:lastModifiedBy>
  <cp:revision>60</cp:revision>
  <dcterms:created xsi:type="dcterms:W3CDTF">2006-08-16T00:00:00Z</dcterms:created>
  <dcterms:modified xsi:type="dcterms:W3CDTF">2021-04-20T21:35:39Z</dcterms:modified>
  <dc:identifier>DAEaxeU4Hj4</dc:identifier>
</cp:coreProperties>
</file>