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7"/>
  </p:sldMasterIdLst>
  <p:notesMasterIdLst>
    <p:notesMasterId r:id="rId9"/>
  </p:notesMasterIdLst>
  <p:handoutMasterIdLst>
    <p:handoutMasterId r:id="rId10"/>
  </p:handoutMasterIdLst>
  <p:sldIdLst>
    <p:sldId id="257" r:id="rId8"/>
  </p:sldIdLst>
  <p:sldSz cx="21945600" cy="16002000"/>
  <p:notesSz cx="7010400" cy="9296400"/>
  <p:defaultTextStyle>
    <a:defPPr>
      <a:defRPr lang="en-US"/>
    </a:defPPr>
    <a:lvl1pPr algn="ctr" rtl="0" fontAlgn="base">
      <a:spcBef>
        <a:spcPct val="20000"/>
      </a:spcBef>
      <a:spcAft>
        <a:spcPct val="0"/>
      </a:spcAft>
      <a:buClr>
        <a:schemeClr val="folHlink"/>
      </a:buClr>
      <a:buSzPct val="120000"/>
      <a:defRPr sz="2200" kern="1200">
        <a:solidFill>
          <a:schemeClr val="tx2"/>
        </a:solidFill>
        <a:latin typeface="Arial" charset="0"/>
        <a:ea typeface="+mn-ea"/>
        <a:cs typeface="Times New Roman" pitchFamily="18" charset="0"/>
      </a:defRPr>
    </a:lvl1pPr>
    <a:lvl2pPr marL="457200" algn="ctr" rtl="0" fontAlgn="base">
      <a:spcBef>
        <a:spcPct val="20000"/>
      </a:spcBef>
      <a:spcAft>
        <a:spcPct val="0"/>
      </a:spcAft>
      <a:buClr>
        <a:schemeClr val="folHlink"/>
      </a:buClr>
      <a:buSzPct val="120000"/>
      <a:defRPr sz="2200" kern="1200">
        <a:solidFill>
          <a:schemeClr val="tx2"/>
        </a:solidFill>
        <a:latin typeface="Arial" charset="0"/>
        <a:ea typeface="+mn-ea"/>
        <a:cs typeface="Times New Roman" pitchFamily="18" charset="0"/>
      </a:defRPr>
    </a:lvl2pPr>
    <a:lvl3pPr marL="914400" algn="ctr" rtl="0" fontAlgn="base">
      <a:spcBef>
        <a:spcPct val="20000"/>
      </a:spcBef>
      <a:spcAft>
        <a:spcPct val="0"/>
      </a:spcAft>
      <a:buClr>
        <a:schemeClr val="folHlink"/>
      </a:buClr>
      <a:buSzPct val="120000"/>
      <a:defRPr sz="2200" kern="1200">
        <a:solidFill>
          <a:schemeClr val="tx2"/>
        </a:solidFill>
        <a:latin typeface="Arial" charset="0"/>
        <a:ea typeface="+mn-ea"/>
        <a:cs typeface="Times New Roman" pitchFamily="18" charset="0"/>
      </a:defRPr>
    </a:lvl3pPr>
    <a:lvl4pPr marL="1371600" algn="ctr" rtl="0" fontAlgn="base">
      <a:spcBef>
        <a:spcPct val="20000"/>
      </a:spcBef>
      <a:spcAft>
        <a:spcPct val="0"/>
      </a:spcAft>
      <a:buClr>
        <a:schemeClr val="folHlink"/>
      </a:buClr>
      <a:buSzPct val="120000"/>
      <a:defRPr sz="2200" kern="1200">
        <a:solidFill>
          <a:schemeClr val="tx2"/>
        </a:solidFill>
        <a:latin typeface="Arial" charset="0"/>
        <a:ea typeface="+mn-ea"/>
        <a:cs typeface="Times New Roman" pitchFamily="18" charset="0"/>
      </a:defRPr>
    </a:lvl4pPr>
    <a:lvl5pPr marL="1828800" algn="ctr" rtl="0" fontAlgn="base">
      <a:spcBef>
        <a:spcPct val="20000"/>
      </a:spcBef>
      <a:spcAft>
        <a:spcPct val="0"/>
      </a:spcAft>
      <a:buClr>
        <a:schemeClr val="folHlink"/>
      </a:buClr>
      <a:buSzPct val="120000"/>
      <a:defRPr sz="2200" kern="1200">
        <a:solidFill>
          <a:schemeClr val="tx2"/>
        </a:solidFill>
        <a:latin typeface="Arial" charset="0"/>
        <a:ea typeface="+mn-ea"/>
        <a:cs typeface="Times New Roman" pitchFamily="18" charset="0"/>
      </a:defRPr>
    </a:lvl5pPr>
    <a:lvl6pPr marL="2286000" algn="l" defTabSz="914400" rtl="0" eaLnBrk="1" latinLnBrk="0" hangingPunct="1">
      <a:defRPr sz="2200" kern="1200">
        <a:solidFill>
          <a:schemeClr val="tx2"/>
        </a:solidFill>
        <a:latin typeface="Arial" charset="0"/>
        <a:ea typeface="+mn-ea"/>
        <a:cs typeface="Times New Roman" pitchFamily="18" charset="0"/>
      </a:defRPr>
    </a:lvl6pPr>
    <a:lvl7pPr marL="2743200" algn="l" defTabSz="914400" rtl="0" eaLnBrk="1" latinLnBrk="0" hangingPunct="1">
      <a:defRPr sz="2200" kern="1200">
        <a:solidFill>
          <a:schemeClr val="tx2"/>
        </a:solidFill>
        <a:latin typeface="Arial" charset="0"/>
        <a:ea typeface="+mn-ea"/>
        <a:cs typeface="Times New Roman" pitchFamily="18" charset="0"/>
      </a:defRPr>
    </a:lvl7pPr>
    <a:lvl8pPr marL="3200400" algn="l" defTabSz="914400" rtl="0" eaLnBrk="1" latinLnBrk="0" hangingPunct="1">
      <a:defRPr sz="2200" kern="1200">
        <a:solidFill>
          <a:schemeClr val="tx2"/>
        </a:solidFill>
        <a:latin typeface="Arial" charset="0"/>
        <a:ea typeface="+mn-ea"/>
        <a:cs typeface="Times New Roman" pitchFamily="18" charset="0"/>
      </a:defRPr>
    </a:lvl8pPr>
    <a:lvl9pPr marL="3657600" algn="l" defTabSz="914400" rtl="0" eaLnBrk="1" latinLnBrk="0" hangingPunct="1">
      <a:defRPr sz="2200" kern="1200">
        <a:solidFill>
          <a:schemeClr val="tx2"/>
        </a:solidFill>
        <a:latin typeface="Arial" charset="0"/>
        <a:ea typeface="+mn-ea"/>
        <a:cs typeface="Times New Roman" pitchFamily="18"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62AC"/>
    <a:srgbClr val="2158A1"/>
    <a:srgbClr val="000000"/>
    <a:srgbClr val="FFFFFF"/>
    <a:srgbClr val="1F2D60"/>
    <a:srgbClr val="1C2966"/>
    <a:srgbClr val="354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6807" autoAdjust="0"/>
  </p:normalViewPr>
  <p:slideViewPr>
    <p:cSldViewPr snapToGrid="0" showGuides="1">
      <p:cViewPr varScale="1">
        <p:scale>
          <a:sx n="55" d="100"/>
          <a:sy n="55" d="100"/>
        </p:scale>
        <p:origin x="1128" y="102"/>
      </p:cViewPr>
      <p:guideLst/>
    </p:cSldViewPr>
  </p:slideViewPr>
  <p:notesTextViewPr>
    <p:cViewPr>
      <p:scale>
        <a:sx n="100" d="100"/>
        <a:sy n="100" d="100"/>
      </p:scale>
      <p:origin x="0" y="0"/>
    </p:cViewPr>
  </p:notesTextViewPr>
  <p:notesViewPr>
    <p:cSldViewPr snapToGrid="0" showGuides="1">
      <p:cViewPr varScale="1">
        <p:scale>
          <a:sx n="96" d="100"/>
          <a:sy n="96" d="100"/>
        </p:scale>
        <p:origin x="-2988"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presProps" Target="presProps.xml"/><Relationship Id="rId5" Type="http://schemas.openxmlformats.org/officeDocument/2006/relationships/customXml" Target="../customXml/item5.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401" cy="46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0" tIns="46585" rIns="93170" bIns="46585" numCol="1" anchor="t" anchorCtr="0" compatLnSpc="1">
            <a:prstTxWarp prst="textNoShape">
              <a:avLst/>
            </a:prstTxWarp>
          </a:bodyPr>
          <a:lstStyle>
            <a:lvl1pPr algn="l" defTabSz="931678">
              <a:spcBef>
                <a:spcPct val="0"/>
              </a:spcBef>
              <a:buClrTx/>
              <a:buSzTx/>
              <a:defRPr sz="1200">
                <a:solidFill>
                  <a:schemeClr val="tx1"/>
                </a:solidFill>
                <a:cs typeface="Arial" charset="0"/>
              </a:defRPr>
            </a:lvl1pPr>
          </a:lstStyle>
          <a:p>
            <a:endParaRPr lang="en-US"/>
          </a:p>
        </p:txBody>
      </p:sp>
      <p:sp>
        <p:nvSpPr>
          <p:cNvPr id="15363" name="Rectangle 3"/>
          <p:cNvSpPr>
            <a:spLocks noGrp="1" noChangeArrowheads="1"/>
          </p:cNvSpPr>
          <p:nvPr>
            <p:ph type="dt" sz="quarter" idx="1"/>
          </p:nvPr>
        </p:nvSpPr>
        <p:spPr bwMode="auto">
          <a:xfrm>
            <a:off x="3971902" y="0"/>
            <a:ext cx="3037401" cy="46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0" tIns="46585" rIns="93170" bIns="46585" numCol="1" anchor="t" anchorCtr="0" compatLnSpc="1">
            <a:prstTxWarp prst="textNoShape">
              <a:avLst/>
            </a:prstTxWarp>
          </a:bodyPr>
          <a:lstStyle>
            <a:lvl1pPr algn="r" defTabSz="931678">
              <a:spcBef>
                <a:spcPct val="0"/>
              </a:spcBef>
              <a:buClrTx/>
              <a:buSzTx/>
              <a:defRPr sz="1200">
                <a:solidFill>
                  <a:schemeClr val="tx1"/>
                </a:solidFill>
                <a:cs typeface="Arial" charset="0"/>
              </a:defRPr>
            </a:lvl1pPr>
          </a:lstStyle>
          <a:p>
            <a:endParaRPr lang="en-US"/>
          </a:p>
        </p:txBody>
      </p:sp>
      <p:sp>
        <p:nvSpPr>
          <p:cNvPr id="15364" name="Rectangle 4"/>
          <p:cNvSpPr>
            <a:spLocks noGrp="1" noChangeArrowheads="1"/>
          </p:cNvSpPr>
          <p:nvPr>
            <p:ph type="ftr" sz="quarter" idx="2"/>
          </p:nvPr>
        </p:nvSpPr>
        <p:spPr bwMode="auto">
          <a:xfrm>
            <a:off x="0" y="8830636"/>
            <a:ext cx="3037401" cy="4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0" tIns="46585" rIns="93170" bIns="46585" numCol="1" anchor="b" anchorCtr="0" compatLnSpc="1">
            <a:prstTxWarp prst="textNoShape">
              <a:avLst/>
            </a:prstTxWarp>
          </a:bodyPr>
          <a:lstStyle>
            <a:lvl1pPr algn="l" defTabSz="931678">
              <a:spcBef>
                <a:spcPct val="0"/>
              </a:spcBef>
              <a:buClrTx/>
              <a:buSzTx/>
              <a:defRPr sz="1200">
                <a:solidFill>
                  <a:schemeClr val="tx1"/>
                </a:solidFill>
                <a:cs typeface="Arial" charset="0"/>
              </a:defRPr>
            </a:lvl1pPr>
          </a:lstStyle>
          <a:p>
            <a:endParaRPr lang="en-US"/>
          </a:p>
        </p:txBody>
      </p:sp>
      <p:sp>
        <p:nvSpPr>
          <p:cNvPr id="15365" name="Rectangle 5"/>
          <p:cNvSpPr>
            <a:spLocks noGrp="1" noChangeArrowheads="1"/>
          </p:cNvSpPr>
          <p:nvPr>
            <p:ph type="sldNum" sz="quarter" idx="3"/>
          </p:nvPr>
        </p:nvSpPr>
        <p:spPr bwMode="auto">
          <a:xfrm>
            <a:off x="3971902" y="8830636"/>
            <a:ext cx="3037401" cy="4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0" tIns="46585" rIns="93170" bIns="46585" numCol="1" anchor="b" anchorCtr="0" compatLnSpc="1">
            <a:prstTxWarp prst="textNoShape">
              <a:avLst/>
            </a:prstTxWarp>
          </a:bodyPr>
          <a:lstStyle>
            <a:lvl1pPr algn="r" defTabSz="931678">
              <a:spcBef>
                <a:spcPct val="0"/>
              </a:spcBef>
              <a:buClrTx/>
              <a:buSzTx/>
              <a:defRPr sz="1200">
                <a:solidFill>
                  <a:schemeClr val="tx1"/>
                </a:solidFill>
                <a:cs typeface="Arial" charset="0"/>
              </a:defRPr>
            </a:lvl1pPr>
          </a:lstStyle>
          <a:p>
            <a:fld id="{D22E0952-7410-4C9E-8B3B-F816B6FE379E}" type="slidenum">
              <a:rPr lang="en-US"/>
              <a:pPr/>
              <a:t>‹#›</a:t>
            </a:fld>
            <a:endParaRPr lang="en-US"/>
          </a:p>
        </p:txBody>
      </p:sp>
    </p:spTree>
    <p:extLst>
      <p:ext uri="{BB962C8B-B14F-4D97-AF65-F5344CB8AC3E}">
        <p14:creationId xmlns:p14="http://schemas.microsoft.com/office/powerpoint/2010/main" val="2357581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7401"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891" tIns="28945" rIns="57891" bIns="28945" numCol="1" anchor="t" anchorCtr="0" compatLnSpc="1">
            <a:prstTxWarp prst="textNoShape">
              <a:avLst/>
            </a:prstTxWarp>
          </a:bodyPr>
          <a:lstStyle>
            <a:lvl1pPr algn="l">
              <a:spcBef>
                <a:spcPct val="0"/>
              </a:spcBef>
              <a:buClrTx/>
              <a:buSzTx/>
              <a:defRPr sz="800">
                <a:solidFill>
                  <a:schemeClr val="tx1"/>
                </a:solidFill>
                <a:cs typeface="Arial" charset="0"/>
              </a:defRPr>
            </a:lvl1pPr>
          </a:lstStyle>
          <a:p>
            <a:endParaRPr lang="en-US"/>
          </a:p>
        </p:txBody>
      </p:sp>
      <p:sp>
        <p:nvSpPr>
          <p:cNvPr id="32771" name="Rectangle 3"/>
          <p:cNvSpPr>
            <a:spLocks noGrp="1" noChangeArrowheads="1"/>
          </p:cNvSpPr>
          <p:nvPr>
            <p:ph type="dt" idx="1"/>
          </p:nvPr>
        </p:nvSpPr>
        <p:spPr bwMode="auto">
          <a:xfrm>
            <a:off x="3970803" y="0"/>
            <a:ext cx="3038499"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891" tIns="28945" rIns="57891" bIns="28945" numCol="1" anchor="t" anchorCtr="0" compatLnSpc="1">
            <a:prstTxWarp prst="textNoShape">
              <a:avLst/>
            </a:prstTxWarp>
          </a:bodyPr>
          <a:lstStyle>
            <a:lvl1pPr algn="r">
              <a:spcBef>
                <a:spcPct val="0"/>
              </a:spcBef>
              <a:buClrTx/>
              <a:buSzTx/>
              <a:defRPr sz="800">
                <a:solidFill>
                  <a:schemeClr val="tx1"/>
                </a:solidFill>
                <a:cs typeface="Arial" charset="0"/>
              </a:defRPr>
            </a:lvl1pPr>
          </a:lstStyle>
          <a:p>
            <a:endParaRPr lang="en-US"/>
          </a:p>
        </p:txBody>
      </p:sp>
      <p:sp>
        <p:nvSpPr>
          <p:cNvPr id="32772" name="Rectangle 4"/>
          <p:cNvSpPr>
            <a:spLocks noGrp="1" noRot="1" noChangeAspect="1" noChangeArrowheads="1" noTextEdit="1"/>
          </p:cNvSpPr>
          <p:nvPr>
            <p:ph type="sldImg" idx="2"/>
          </p:nvPr>
        </p:nvSpPr>
        <p:spPr bwMode="auto">
          <a:xfrm>
            <a:off x="1114425" y="696913"/>
            <a:ext cx="4781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700601" y="4415790"/>
            <a:ext cx="5609198"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891" tIns="28945" rIns="57891" bIns="289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774" name="Rectangle 6"/>
          <p:cNvSpPr>
            <a:spLocks noGrp="1" noChangeArrowheads="1"/>
          </p:cNvSpPr>
          <p:nvPr>
            <p:ph type="ftr" sz="quarter" idx="4"/>
          </p:nvPr>
        </p:nvSpPr>
        <p:spPr bwMode="auto">
          <a:xfrm>
            <a:off x="0" y="8829690"/>
            <a:ext cx="3037401"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891" tIns="28945" rIns="57891" bIns="28945" numCol="1" anchor="b" anchorCtr="0" compatLnSpc="1">
            <a:prstTxWarp prst="textNoShape">
              <a:avLst/>
            </a:prstTxWarp>
          </a:bodyPr>
          <a:lstStyle>
            <a:lvl1pPr algn="l">
              <a:spcBef>
                <a:spcPct val="0"/>
              </a:spcBef>
              <a:buClrTx/>
              <a:buSzTx/>
              <a:defRPr sz="800">
                <a:solidFill>
                  <a:schemeClr val="tx1"/>
                </a:solidFill>
                <a:cs typeface="Arial" charset="0"/>
              </a:defRPr>
            </a:lvl1pPr>
          </a:lstStyle>
          <a:p>
            <a:endParaRPr lang="en-US"/>
          </a:p>
        </p:txBody>
      </p:sp>
      <p:sp>
        <p:nvSpPr>
          <p:cNvPr id="32775" name="Rectangle 7"/>
          <p:cNvSpPr>
            <a:spLocks noGrp="1" noChangeArrowheads="1"/>
          </p:cNvSpPr>
          <p:nvPr>
            <p:ph type="sldNum" sz="quarter" idx="5"/>
          </p:nvPr>
        </p:nvSpPr>
        <p:spPr bwMode="auto">
          <a:xfrm>
            <a:off x="3970803" y="8829690"/>
            <a:ext cx="3038499"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891" tIns="28945" rIns="57891" bIns="28945" numCol="1" anchor="b" anchorCtr="0" compatLnSpc="1">
            <a:prstTxWarp prst="textNoShape">
              <a:avLst/>
            </a:prstTxWarp>
          </a:bodyPr>
          <a:lstStyle>
            <a:lvl1pPr algn="r">
              <a:spcBef>
                <a:spcPct val="0"/>
              </a:spcBef>
              <a:buClrTx/>
              <a:buSzTx/>
              <a:defRPr sz="800">
                <a:solidFill>
                  <a:schemeClr val="tx1"/>
                </a:solidFill>
                <a:cs typeface="Arial" charset="0"/>
              </a:defRPr>
            </a:lvl1pPr>
          </a:lstStyle>
          <a:p>
            <a:fld id="{F220029D-5830-4312-8A46-9BD94FFBAB52}" type="slidenum">
              <a:rPr lang="en-US"/>
              <a:pPr/>
              <a:t>‹#›</a:t>
            </a:fld>
            <a:endParaRPr lang="en-US"/>
          </a:p>
        </p:txBody>
      </p:sp>
    </p:spTree>
    <p:extLst>
      <p:ext uri="{BB962C8B-B14F-4D97-AF65-F5344CB8AC3E}">
        <p14:creationId xmlns:p14="http://schemas.microsoft.com/office/powerpoint/2010/main" val="24856525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3F709-9221-4ECC-903C-0EE240393156}" type="slidenum">
              <a:rPr lang="en-US"/>
              <a:pPr/>
              <a:t>1</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FE374FA7-4005-4FA7-AD81-C92F6EEC7E62}"/>
              </a:ext>
            </a:extLst>
          </p:cNvPr>
          <p:cNvSpPr/>
          <p:nvPr userDrawn="1"/>
        </p:nvSpPr>
        <p:spPr>
          <a:xfrm>
            <a:off x="-1" y="2670048"/>
            <a:ext cx="21945600" cy="13331952"/>
          </a:xfrm>
          <a:custGeom>
            <a:avLst/>
            <a:gdLst>
              <a:gd name="connsiteX0" fmla="*/ 0 w 21945600"/>
              <a:gd name="connsiteY0" fmla="*/ 0 h 13350240"/>
              <a:gd name="connsiteX1" fmla="*/ 476250 w 21945600"/>
              <a:gd name="connsiteY1" fmla="*/ 0 h 13350240"/>
              <a:gd name="connsiteX2" fmla="*/ 476250 w 21945600"/>
              <a:gd name="connsiteY2" fmla="*/ 12867640 h 13350240"/>
              <a:gd name="connsiteX3" fmla="*/ 21459826 w 21945600"/>
              <a:gd name="connsiteY3" fmla="*/ 12867640 h 13350240"/>
              <a:gd name="connsiteX4" fmla="*/ 21459826 w 21945600"/>
              <a:gd name="connsiteY4" fmla="*/ 0 h 13350240"/>
              <a:gd name="connsiteX5" fmla="*/ 21945600 w 21945600"/>
              <a:gd name="connsiteY5" fmla="*/ 0 h 13350240"/>
              <a:gd name="connsiteX6" fmla="*/ 21945600 w 21945600"/>
              <a:gd name="connsiteY6" fmla="*/ 13350240 h 13350240"/>
              <a:gd name="connsiteX7" fmla="*/ 0 w 21945600"/>
              <a:gd name="connsiteY7" fmla="*/ 13350240 h 13350240"/>
              <a:gd name="connsiteX8" fmla="*/ 0 w 21945600"/>
              <a:gd name="connsiteY8" fmla="*/ 0 h 1335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0" h="13350240">
                <a:moveTo>
                  <a:pt x="0" y="0"/>
                </a:moveTo>
                <a:lnTo>
                  <a:pt x="476250" y="0"/>
                </a:lnTo>
                <a:lnTo>
                  <a:pt x="476250" y="12867640"/>
                </a:lnTo>
                <a:lnTo>
                  <a:pt x="21459826" y="12867640"/>
                </a:lnTo>
                <a:lnTo>
                  <a:pt x="21459826" y="0"/>
                </a:lnTo>
                <a:lnTo>
                  <a:pt x="21945600" y="0"/>
                </a:lnTo>
                <a:lnTo>
                  <a:pt x="21945600" y="13350240"/>
                </a:lnTo>
                <a:lnTo>
                  <a:pt x="0" y="13350240"/>
                </a:lnTo>
                <a:lnTo>
                  <a:pt x="0"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3B10340A-3CB2-8C48-977C-55A97D30C6B1}"/>
              </a:ext>
            </a:extLst>
          </p:cNvPr>
          <p:cNvSpPr/>
          <p:nvPr userDrawn="1"/>
        </p:nvSpPr>
        <p:spPr>
          <a:xfrm>
            <a:off x="476250" y="609600"/>
            <a:ext cx="20983574" cy="149098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238B8B4B-D76A-624B-8D4E-36EC42507116}"/>
              </a:ext>
            </a:extLst>
          </p:cNvPr>
          <p:cNvCxnSpPr>
            <a:cxnSpLocks/>
          </p:cNvCxnSpPr>
          <p:nvPr userDrawn="1"/>
        </p:nvCxnSpPr>
        <p:spPr bwMode="auto">
          <a:xfrm flipH="1">
            <a:off x="3594248" y="14980196"/>
            <a:ext cx="934209" cy="454550"/>
          </a:xfrm>
          <a:prstGeom prst="straightConnector1">
            <a:avLst/>
          </a:prstGeom>
          <a:solidFill>
            <a:schemeClr val="tx2"/>
          </a:solidFill>
          <a:ln w="50800"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a:extLst>
              <a:ext uri="{FF2B5EF4-FFF2-40B4-BE49-F238E27FC236}">
                <a16:creationId xmlns:a16="http://schemas.microsoft.com/office/drawing/2014/main" id="{9A4D3E08-1F6A-2340-B600-66FB8BDAE342}"/>
              </a:ext>
            </a:extLst>
          </p:cNvPr>
          <p:cNvSpPr txBox="1"/>
          <p:nvPr userDrawn="1"/>
        </p:nvSpPr>
        <p:spPr>
          <a:xfrm>
            <a:off x="4561532" y="14272310"/>
            <a:ext cx="4289860" cy="892552"/>
          </a:xfrm>
          <a:prstGeom prst="rect">
            <a:avLst/>
          </a:prstGeom>
          <a:noFill/>
        </p:spPr>
        <p:txBody>
          <a:bodyPr wrap="square" rtlCol="0">
            <a:spAutoFit/>
          </a:bodyPr>
          <a:lstStyle/>
          <a:p>
            <a:pPr algn="l"/>
            <a:r>
              <a:rPr lang="en-US" sz="2600" dirty="0">
                <a:solidFill>
                  <a:schemeClr val="tx1"/>
                </a:solidFill>
                <a:latin typeface="+mn-lt"/>
              </a:rPr>
              <a:t>Copyright belongs in bottom left hand corner.</a:t>
            </a:r>
          </a:p>
        </p:txBody>
      </p:sp>
      <p:sp>
        <p:nvSpPr>
          <p:cNvPr id="17" name="TextBox 16">
            <a:extLst>
              <a:ext uri="{FF2B5EF4-FFF2-40B4-BE49-F238E27FC236}">
                <a16:creationId xmlns:a16="http://schemas.microsoft.com/office/drawing/2014/main" id="{FC4D2EA9-0F0F-4848-A796-3BB9AC4EF940}"/>
              </a:ext>
            </a:extLst>
          </p:cNvPr>
          <p:cNvSpPr txBox="1"/>
          <p:nvPr userDrawn="1"/>
        </p:nvSpPr>
        <p:spPr>
          <a:xfrm>
            <a:off x="4114800" y="609599"/>
            <a:ext cx="13716000" cy="1243584"/>
          </a:xfrm>
          <a:prstGeom prst="rect">
            <a:avLst/>
          </a:prstGeom>
          <a:noFill/>
          <a:ln>
            <a:solidFill>
              <a:schemeClr val="accent2"/>
            </a:solidFill>
          </a:ln>
        </p:spPr>
        <p:txBody>
          <a:bodyPr wrap="square" lIns="91440" tIns="0" rIns="91440" bIns="91440" rtlCol="0">
            <a:spAutoFit/>
          </a:bodyPr>
          <a:lstStyle/>
          <a:p>
            <a:pPr algn="ctr">
              <a:lnSpc>
                <a:spcPct val="90000"/>
              </a:lnSpc>
              <a:buClrTx/>
              <a:buSzTx/>
            </a:pPr>
            <a:r>
              <a:rPr lang="en-US" altLang="en-US" sz="4000" b="1" dirty="0">
                <a:solidFill>
                  <a:schemeClr val="bg1"/>
                </a:solidFill>
              </a:rPr>
              <a:t>Poster Title Goes Here Poster Title Goes Here </a:t>
            </a:r>
            <a:br>
              <a:rPr lang="en-US" altLang="en-US" sz="4000" b="1" dirty="0">
                <a:solidFill>
                  <a:schemeClr val="bg1"/>
                </a:solidFill>
              </a:rPr>
            </a:br>
            <a:r>
              <a:rPr lang="en-US" altLang="en-US" sz="4000" b="1" dirty="0">
                <a:solidFill>
                  <a:schemeClr val="bg1"/>
                </a:solidFill>
              </a:rPr>
              <a:t>Poster Title Goes Here</a:t>
            </a:r>
          </a:p>
        </p:txBody>
      </p:sp>
      <p:sp>
        <p:nvSpPr>
          <p:cNvPr id="25" name="TextBox 24">
            <a:extLst>
              <a:ext uri="{FF2B5EF4-FFF2-40B4-BE49-F238E27FC236}">
                <a16:creationId xmlns:a16="http://schemas.microsoft.com/office/drawing/2014/main" id="{3B43B7EB-34AC-40F1-BBD0-D564C48C7714}"/>
              </a:ext>
            </a:extLst>
          </p:cNvPr>
          <p:cNvSpPr txBox="1"/>
          <p:nvPr userDrawn="1"/>
        </p:nvSpPr>
        <p:spPr>
          <a:xfrm>
            <a:off x="4114800" y="1864740"/>
            <a:ext cx="13716000" cy="783210"/>
          </a:xfrm>
          <a:prstGeom prst="rect">
            <a:avLst/>
          </a:prstGeom>
          <a:noFill/>
          <a:ln>
            <a:solidFill>
              <a:schemeClr val="accent2"/>
            </a:solidFill>
          </a:ln>
        </p:spPr>
        <p:txBody>
          <a:bodyPr wrap="square" bIns="182880" rtlCol="0">
            <a:noAutofit/>
          </a:bodyPr>
          <a:lstStyle/>
          <a:p>
            <a:pPr algn="ctr">
              <a:lnSpc>
                <a:spcPct val="90000"/>
              </a:lnSpc>
              <a:buClrTx/>
              <a:buSzTx/>
            </a:pPr>
            <a:r>
              <a:rPr lang="en-US" altLang="en-US" sz="1600" b="1" dirty="0">
                <a:solidFill>
                  <a:schemeClr val="bg1"/>
                </a:solidFill>
              </a:rPr>
              <a:t>Click to edit author/affiliation area</a:t>
            </a:r>
          </a:p>
        </p:txBody>
      </p:sp>
      <p:sp>
        <p:nvSpPr>
          <p:cNvPr id="31" name="Rectangle 30">
            <a:extLst>
              <a:ext uri="{FF2B5EF4-FFF2-40B4-BE49-F238E27FC236}">
                <a16:creationId xmlns:a16="http://schemas.microsoft.com/office/drawing/2014/main" id="{17C3E066-2B7E-417E-B212-EF6FED998B3D}"/>
              </a:ext>
            </a:extLst>
          </p:cNvPr>
          <p:cNvSpPr/>
          <p:nvPr userDrawn="1"/>
        </p:nvSpPr>
        <p:spPr>
          <a:xfrm>
            <a:off x="7461352" y="3220290"/>
            <a:ext cx="7022896" cy="5453801"/>
          </a:xfrm>
          <a:prstGeom prst="rect">
            <a:avLst/>
          </a:prstGeom>
        </p:spPr>
        <p:txBody>
          <a:bodyPr wrap="square">
            <a:spAutoFit/>
          </a:bodyPr>
          <a:lstStyle/>
          <a:p>
            <a:pPr algn="l"/>
            <a:r>
              <a:rPr lang="en-US" sz="2600" b="1" dirty="0">
                <a:solidFill>
                  <a:schemeClr val="tx1"/>
                </a:solidFill>
                <a:latin typeface="+mn-lt"/>
              </a:rPr>
              <a:t>Poster Header (Brand Safe Area): </a:t>
            </a:r>
            <a:br>
              <a:rPr lang="en-US" sz="2600" b="1" dirty="0">
                <a:solidFill>
                  <a:schemeClr val="tx1"/>
                </a:solidFill>
                <a:latin typeface="+mn-lt"/>
              </a:rPr>
            </a:br>
            <a:r>
              <a:rPr lang="en-US" sz="2600" dirty="0">
                <a:solidFill>
                  <a:schemeClr val="tx1"/>
                </a:solidFill>
                <a:latin typeface="+mn-lt"/>
              </a:rPr>
              <a:t>The banner/header should ONLY contain the Mayo Clinic logo, title and author/affiliation text. Title/author text boxes may be stretched left and right to fit copy but should not move vertically. No other logos, photos, images, patterns or art are allowed within this area. </a:t>
            </a:r>
          </a:p>
          <a:p>
            <a:pPr algn="l"/>
            <a:endParaRPr lang="en-US" sz="2600" dirty="0">
              <a:solidFill>
                <a:schemeClr val="tx1"/>
              </a:solidFill>
              <a:latin typeface="+mn-lt"/>
            </a:endParaRPr>
          </a:p>
          <a:p>
            <a:pPr algn="l"/>
            <a:r>
              <a:rPr lang="en-US" sz="2600" b="1" i="0" dirty="0">
                <a:solidFill>
                  <a:schemeClr val="tx1"/>
                </a:solidFill>
                <a:latin typeface="+mn-lt"/>
              </a:rPr>
              <a:t>Poster Body: </a:t>
            </a:r>
            <a:r>
              <a:rPr lang="en-US" sz="2600" dirty="0">
                <a:solidFill>
                  <a:schemeClr val="tx1"/>
                </a:solidFill>
                <a:latin typeface="+mn-lt"/>
              </a:rPr>
              <a:t>Your text, figures, tables and graphs should appear within this area. View guides to see the required border space. No photos, illustrations, patterns or graphics are allowed in the background of the poster.</a:t>
            </a:r>
          </a:p>
        </p:txBody>
      </p:sp>
      <p:sp>
        <p:nvSpPr>
          <p:cNvPr id="32" name="TextBox 31">
            <a:extLst>
              <a:ext uri="{FF2B5EF4-FFF2-40B4-BE49-F238E27FC236}">
                <a16:creationId xmlns:a16="http://schemas.microsoft.com/office/drawing/2014/main" id="{8AD441B4-4CB4-4FDA-90C8-35B4036131E9}"/>
              </a:ext>
            </a:extLst>
          </p:cNvPr>
          <p:cNvSpPr txBox="1"/>
          <p:nvPr userDrawn="1"/>
        </p:nvSpPr>
        <p:spPr>
          <a:xfrm>
            <a:off x="11447018" y="12555516"/>
            <a:ext cx="7279894" cy="1692771"/>
          </a:xfrm>
          <a:prstGeom prst="rect">
            <a:avLst/>
          </a:prstGeom>
          <a:noFill/>
        </p:spPr>
        <p:txBody>
          <a:bodyPr wrap="square" rtlCol="0">
            <a:spAutoFit/>
          </a:bodyPr>
          <a:lstStyle/>
          <a:p>
            <a:pPr algn="l"/>
            <a:r>
              <a:rPr lang="en-US" sz="2600" dirty="0">
                <a:solidFill>
                  <a:schemeClr val="tx1"/>
                </a:solidFill>
                <a:latin typeface="+mn-lt"/>
              </a:rPr>
              <a:t>Affiliate/Partner Logos: A logo representing another non-Mayo listed contributing affiliation or partner may be placed in the bottom right corner within yellow guideline spaces.</a:t>
            </a:r>
          </a:p>
        </p:txBody>
      </p:sp>
      <p:sp>
        <p:nvSpPr>
          <p:cNvPr id="33" name="TextBox 32">
            <a:extLst>
              <a:ext uri="{FF2B5EF4-FFF2-40B4-BE49-F238E27FC236}">
                <a16:creationId xmlns:a16="http://schemas.microsoft.com/office/drawing/2014/main" id="{BD3C3CDE-83FE-4670-81A5-F9A0E4948E96}"/>
              </a:ext>
            </a:extLst>
          </p:cNvPr>
          <p:cNvSpPr txBox="1"/>
          <p:nvPr userDrawn="1"/>
        </p:nvSpPr>
        <p:spPr>
          <a:xfrm>
            <a:off x="6102352" y="9934776"/>
            <a:ext cx="9740896" cy="646331"/>
          </a:xfrm>
          <a:prstGeom prst="rect">
            <a:avLst/>
          </a:prstGeom>
          <a:noFill/>
        </p:spPr>
        <p:txBody>
          <a:bodyPr wrap="square" rtlCol="0">
            <a:spAutoFit/>
          </a:bodyPr>
          <a:lstStyle/>
          <a:p>
            <a:pPr algn="ctr"/>
            <a:r>
              <a:rPr lang="en-US" sz="3600" b="1" dirty="0">
                <a:solidFill>
                  <a:srgbClr val="FF0000"/>
                </a:solidFill>
                <a:latin typeface="+mn-lt"/>
              </a:rPr>
              <a:t>THIS TEMPLATE IS HALF SIZE</a:t>
            </a:r>
          </a:p>
        </p:txBody>
      </p:sp>
      <p:sp>
        <p:nvSpPr>
          <p:cNvPr id="34" name="Rectangle 33">
            <a:extLst>
              <a:ext uri="{FF2B5EF4-FFF2-40B4-BE49-F238E27FC236}">
                <a16:creationId xmlns:a16="http://schemas.microsoft.com/office/drawing/2014/main" id="{9878509B-63E9-412B-9AF5-756AAB529E0E}"/>
              </a:ext>
            </a:extLst>
          </p:cNvPr>
          <p:cNvSpPr>
            <a:spLocks noChangeAspect="1"/>
          </p:cNvSpPr>
          <p:nvPr userDrawn="1"/>
        </p:nvSpPr>
        <p:spPr bwMode="auto">
          <a:xfrm>
            <a:off x="20410039" y="14468300"/>
            <a:ext cx="1049786" cy="1051560"/>
          </a:xfrm>
          <a:prstGeom prst="rect">
            <a:avLst/>
          </a:prstGeom>
          <a:noFill/>
          <a:ln w="76200">
            <a:solidFill>
              <a:schemeClr val="accent3"/>
            </a:solidFill>
          </a:ln>
        </p:spPr>
        <p:style>
          <a:lnRef idx="2">
            <a:schemeClr val="accent1"/>
          </a:lnRef>
          <a:fillRef idx="1">
            <a:schemeClr val="lt1"/>
          </a:fillRef>
          <a:effectRef idx="0">
            <a:schemeClr val="accent1"/>
          </a:effectRef>
          <a:fontRef idx="minor">
            <a:schemeClr val="dk1"/>
          </a:fontRef>
        </p:style>
        <p:txBody>
          <a:bodyPr vert="horz" wrap="square" lIns="137160" tIns="137160" rIns="137160" bIns="137160" numCol="1" rtlCol="0" anchor="t" anchorCtr="0" compatLnSpc="1">
            <a:prstTxWarp prst="textNoShape">
              <a:avLst/>
            </a:prstTxWarp>
            <a:spAutoFit/>
          </a:bodyPr>
          <a:lstStyle/>
          <a:p>
            <a:pPr marL="0" marR="0" indent="0" algn="l" defTabSz="3370263" rtl="0" eaLnBrk="1" fontAlgn="base" latinLnBrk="0" hangingPunct="1">
              <a:lnSpc>
                <a:spcPct val="100000"/>
              </a:lnSpc>
              <a:spcBef>
                <a:spcPct val="0"/>
              </a:spcBef>
              <a:spcAft>
                <a:spcPct val="0"/>
              </a:spcAft>
              <a:buClrTx/>
              <a:buSzTx/>
              <a:buFontTx/>
              <a:buNone/>
              <a:tabLst/>
            </a:pPr>
            <a:endParaRPr kumimoji="0" lang="en-US" sz="6600" b="0" i="0" u="none" strike="noStrike" cap="none" normalizeH="0" baseline="0">
              <a:ln>
                <a:noFill/>
              </a:ln>
              <a:solidFill>
                <a:schemeClr val="tx1"/>
              </a:solidFill>
              <a:effectLst/>
              <a:latin typeface="Arial" charset="0"/>
              <a:cs typeface="Arial" charset="0"/>
            </a:endParaRPr>
          </a:p>
        </p:txBody>
      </p:sp>
      <p:sp>
        <p:nvSpPr>
          <p:cNvPr id="35" name="Rectangle 34">
            <a:extLst>
              <a:ext uri="{FF2B5EF4-FFF2-40B4-BE49-F238E27FC236}">
                <a16:creationId xmlns:a16="http://schemas.microsoft.com/office/drawing/2014/main" id="{7C6777DA-03DA-4B07-ACC6-1686A826C905}"/>
              </a:ext>
            </a:extLst>
          </p:cNvPr>
          <p:cNvSpPr>
            <a:spLocks noChangeAspect="1"/>
          </p:cNvSpPr>
          <p:nvPr userDrawn="1"/>
        </p:nvSpPr>
        <p:spPr bwMode="auto">
          <a:xfrm>
            <a:off x="19383344" y="14468300"/>
            <a:ext cx="1049786" cy="1051560"/>
          </a:xfrm>
          <a:prstGeom prst="rect">
            <a:avLst/>
          </a:prstGeom>
          <a:noFill/>
          <a:ln w="76200">
            <a:solidFill>
              <a:schemeClr val="accent3"/>
            </a:solidFill>
          </a:ln>
        </p:spPr>
        <p:style>
          <a:lnRef idx="2">
            <a:schemeClr val="accent1"/>
          </a:lnRef>
          <a:fillRef idx="1">
            <a:schemeClr val="lt1"/>
          </a:fillRef>
          <a:effectRef idx="0">
            <a:schemeClr val="accent1"/>
          </a:effectRef>
          <a:fontRef idx="minor">
            <a:schemeClr val="dk1"/>
          </a:fontRef>
        </p:style>
        <p:txBody>
          <a:bodyPr vert="horz" wrap="square" lIns="137160" tIns="137160" rIns="137160" bIns="137160" numCol="1" rtlCol="0" anchor="t" anchorCtr="0" compatLnSpc="1">
            <a:prstTxWarp prst="textNoShape">
              <a:avLst/>
            </a:prstTxWarp>
            <a:spAutoFit/>
          </a:bodyPr>
          <a:lstStyle/>
          <a:p>
            <a:pPr marL="0" marR="0" indent="0" algn="l" defTabSz="3370263" rtl="0" eaLnBrk="1" fontAlgn="base" latinLnBrk="0" hangingPunct="1">
              <a:lnSpc>
                <a:spcPct val="100000"/>
              </a:lnSpc>
              <a:spcBef>
                <a:spcPct val="0"/>
              </a:spcBef>
              <a:spcAft>
                <a:spcPct val="0"/>
              </a:spcAft>
              <a:buClrTx/>
              <a:buSzTx/>
              <a:buFontTx/>
              <a:buNone/>
              <a:tabLst/>
            </a:pPr>
            <a:endParaRPr kumimoji="0" lang="en-US" sz="6600" b="0" i="0" u="none" strike="noStrike" cap="none" normalizeH="0" baseline="0">
              <a:ln>
                <a:noFill/>
              </a:ln>
              <a:solidFill>
                <a:schemeClr val="tx1"/>
              </a:solidFill>
              <a:effectLst/>
              <a:latin typeface="Arial" charset="0"/>
              <a:cs typeface="Arial" charset="0"/>
            </a:endParaRPr>
          </a:p>
        </p:txBody>
      </p:sp>
      <p:sp>
        <p:nvSpPr>
          <p:cNvPr id="36" name="Rectangle 35">
            <a:extLst>
              <a:ext uri="{FF2B5EF4-FFF2-40B4-BE49-F238E27FC236}">
                <a16:creationId xmlns:a16="http://schemas.microsoft.com/office/drawing/2014/main" id="{F2E27978-E973-4C4F-A1D7-F0EC4F4B3ED3}"/>
              </a:ext>
            </a:extLst>
          </p:cNvPr>
          <p:cNvSpPr>
            <a:spLocks noChangeAspect="1"/>
          </p:cNvSpPr>
          <p:nvPr userDrawn="1"/>
        </p:nvSpPr>
        <p:spPr bwMode="auto">
          <a:xfrm>
            <a:off x="18347024" y="14468300"/>
            <a:ext cx="1049786" cy="1051560"/>
          </a:xfrm>
          <a:prstGeom prst="rect">
            <a:avLst/>
          </a:prstGeom>
          <a:noFill/>
          <a:ln w="76200">
            <a:solidFill>
              <a:schemeClr val="accent3"/>
            </a:solidFill>
          </a:ln>
        </p:spPr>
        <p:style>
          <a:lnRef idx="2">
            <a:schemeClr val="accent1"/>
          </a:lnRef>
          <a:fillRef idx="1">
            <a:schemeClr val="lt1"/>
          </a:fillRef>
          <a:effectRef idx="0">
            <a:schemeClr val="accent1"/>
          </a:effectRef>
          <a:fontRef idx="minor">
            <a:schemeClr val="dk1"/>
          </a:fontRef>
        </p:style>
        <p:txBody>
          <a:bodyPr vert="horz" wrap="square" lIns="137160" tIns="137160" rIns="137160" bIns="137160" numCol="1" rtlCol="0" anchor="t" anchorCtr="0" compatLnSpc="1">
            <a:prstTxWarp prst="textNoShape">
              <a:avLst/>
            </a:prstTxWarp>
            <a:spAutoFit/>
          </a:bodyPr>
          <a:lstStyle/>
          <a:p>
            <a:pPr marL="0" marR="0" indent="0" algn="l" defTabSz="3370263" rtl="0" eaLnBrk="1" fontAlgn="base" latinLnBrk="0" hangingPunct="1">
              <a:lnSpc>
                <a:spcPct val="100000"/>
              </a:lnSpc>
              <a:spcBef>
                <a:spcPct val="0"/>
              </a:spcBef>
              <a:spcAft>
                <a:spcPct val="0"/>
              </a:spcAft>
              <a:buClrTx/>
              <a:buSzTx/>
              <a:buFontTx/>
              <a:buNone/>
              <a:tabLst/>
            </a:pPr>
            <a:endParaRPr kumimoji="0" lang="en-US" sz="6600" b="0" i="0" u="none" strike="noStrike" cap="none" normalizeH="0" baseline="0">
              <a:ln>
                <a:noFill/>
              </a:ln>
              <a:solidFill>
                <a:schemeClr val="tx1"/>
              </a:solidFill>
              <a:effectLst/>
              <a:latin typeface="Arial" charset="0"/>
              <a:cs typeface="Arial" charset="0"/>
            </a:endParaRPr>
          </a:p>
        </p:txBody>
      </p:sp>
      <p:sp>
        <p:nvSpPr>
          <p:cNvPr id="37" name="Freeform: Shape 36">
            <a:extLst>
              <a:ext uri="{FF2B5EF4-FFF2-40B4-BE49-F238E27FC236}">
                <a16:creationId xmlns:a16="http://schemas.microsoft.com/office/drawing/2014/main" id="{E84208F4-9C1B-492F-AA48-BEB2AEFEF030}"/>
              </a:ext>
            </a:extLst>
          </p:cNvPr>
          <p:cNvSpPr/>
          <p:nvPr userDrawn="1"/>
        </p:nvSpPr>
        <p:spPr>
          <a:xfrm>
            <a:off x="17263872" y="14063472"/>
            <a:ext cx="930752" cy="810768"/>
          </a:xfrm>
          <a:custGeom>
            <a:avLst/>
            <a:gdLst>
              <a:gd name="connsiteX0" fmla="*/ 0 w 914400"/>
              <a:gd name="connsiteY0" fmla="*/ 0 h 457200"/>
              <a:gd name="connsiteX1" fmla="*/ 914400 w 914400"/>
              <a:gd name="connsiteY1" fmla="*/ 457200 h 457200"/>
            </a:gdLst>
            <a:ahLst/>
            <a:cxnLst>
              <a:cxn ang="0">
                <a:pos x="connsiteX0" y="connsiteY0"/>
              </a:cxn>
              <a:cxn ang="0">
                <a:pos x="connsiteX1" y="connsiteY1"/>
              </a:cxn>
            </a:cxnLst>
            <a:rect l="l" t="t" r="r" b="b"/>
            <a:pathLst>
              <a:path w="914400" h="457200">
                <a:moveTo>
                  <a:pt x="0" y="0"/>
                </a:moveTo>
                <a:lnTo>
                  <a:pt x="914400" y="457200"/>
                </a:lnTo>
              </a:path>
            </a:pathLst>
          </a:custGeom>
          <a:solidFill>
            <a:schemeClr val="tx2"/>
          </a:solidFill>
          <a:ln w="50800"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
        <p:nvSpPr>
          <p:cNvPr id="38" name="TextBox 37">
            <a:extLst>
              <a:ext uri="{FF2B5EF4-FFF2-40B4-BE49-F238E27FC236}">
                <a16:creationId xmlns:a16="http://schemas.microsoft.com/office/drawing/2014/main" id="{67305307-0585-4DE3-BB4F-AB43D958B49F}"/>
              </a:ext>
            </a:extLst>
          </p:cNvPr>
          <p:cNvSpPr txBox="1"/>
          <p:nvPr userDrawn="1"/>
        </p:nvSpPr>
        <p:spPr>
          <a:xfrm>
            <a:off x="1685413" y="10973308"/>
            <a:ext cx="6042741" cy="169277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600" dirty="0">
                <a:solidFill>
                  <a:schemeClr val="tx1"/>
                </a:solidFill>
                <a:latin typeface="+mn-lt"/>
              </a:rPr>
              <a:t>Content may NOT go outside the border guide or it may be trimmed off. (Go to the </a:t>
            </a:r>
            <a:r>
              <a:rPr lang="en-US" sz="2600" b="1" dirty="0">
                <a:solidFill>
                  <a:schemeClr val="tx1"/>
                </a:solidFill>
                <a:latin typeface="+mn-lt"/>
              </a:rPr>
              <a:t>View</a:t>
            </a:r>
            <a:r>
              <a:rPr lang="en-US" sz="2600" dirty="0">
                <a:solidFill>
                  <a:schemeClr val="tx1"/>
                </a:solidFill>
                <a:latin typeface="+mn-lt"/>
              </a:rPr>
              <a:t> tab and check the </a:t>
            </a:r>
            <a:r>
              <a:rPr lang="en-US" sz="2600" b="1" dirty="0">
                <a:solidFill>
                  <a:schemeClr val="tx1"/>
                </a:solidFill>
                <a:latin typeface="+mn-lt"/>
              </a:rPr>
              <a:t>Guides</a:t>
            </a:r>
            <a:r>
              <a:rPr lang="en-US" sz="2600" dirty="0">
                <a:solidFill>
                  <a:schemeClr val="tx1"/>
                </a:solidFill>
                <a:latin typeface="+mn-lt"/>
              </a:rPr>
              <a:t> box to see the guide).</a:t>
            </a:r>
          </a:p>
        </p:txBody>
      </p:sp>
      <p:sp>
        <p:nvSpPr>
          <p:cNvPr id="39" name="Freeform: Shape 38">
            <a:extLst>
              <a:ext uri="{FF2B5EF4-FFF2-40B4-BE49-F238E27FC236}">
                <a16:creationId xmlns:a16="http://schemas.microsoft.com/office/drawing/2014/main" id="{A56AA5A8-805A-4874-8F78-B2D3C40217E4}"/>
              </a:ext>
            </a:extLst>
          </p:cNvPr>
          <p:cNvSpPr/>
          <p:nvPr userDrawn="1"/>
        </p:nvSpPr>
        <p:spPr>
          <a:xfrm>
            <a:off x="560439" y="11267767"/>
            <a:ext cx="1002890" cy="0"/>
          </a:xfrm>
          <a:custGeom>
            <a:avLst/>
            <a:gdLst>
              <a:gd name="connsiteX0" fmla="*/ 1002890 w 1002890"/>
              <a:gd name="connsiteY0" fmla="*/ 0 h 0"/>
              <a:gd name="connsiteX1" fmla="*/ 0 w 1002890"/>
              <a:gd name="connsiteY1" fmla="*/ 0 h 0"/>
            </a:gdLst>
            <a:ahLst/>
            <a:cxnLst>
              <a:cxn ang="0">
                <a:pos x="connsiteX0" y="connsiteY0"/>
              </a:cxn>
              <a:cxn ang="0">
                <a:pos x="connsiteX1" y="connsiteY1"/>
              </a:cxn>
            </a:cxnLst>
            <a:rect l="l" t="t" r="r" b="b"/>
            <a:pathLst>
              <a:path w="1002890">
                <a:moveTo>
                  <a:pt x="1002890" y="0"/>
                </a:moveTo>
                <a:lnTo>
                  <a:pt x="0" y="0"/>
                </a:lnTo>
              </a:path>
            </a:pathLst>
          </a:custGeom>
          <a:solidFill>
            <a:schemeClr val="tx2"/>
          </a:solidFill>
          <a:ln w="50800"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lvl="0" algn="ctr"/>
            <a:endParaRPr lang="en-US"/>
          </a:p>
        </p:txBody>
      </p:sp>
      <p:sp>
        <p:nvSpPr>
          <p:cNvPr id="40" name="Rectangle 39">
            <a:extLst>
              <a:ext uri="{FF2B5EF4-FFF2-40B4-BE49-F238E27FC236}">
                <a16:creationId xmlns:a16="http://schemas.microsoft.com/office/drawing/2014/main" id="{A23E61D3-0147-4355-A0A6-1E73BB22665E}"/>
              </a:ext>
            </a:extLst>
          </p:cNvPr>
          <p:cNvSpPr/>
          <p:nvPr userDrawn="1"/>
        </p:nvSpPr>
        <p:spPr>
          <a:xfrm>
            <a:off x="845005" y="3768218"/>
            <a:ext cx="5771342" cy="4534535"/>
          </a:xfrm>
          <a:prstGeom prst="rect">
            <a:avLst/>
          </a:prstGeom>
          <a:solidFill>
            <a:schemeClr val="accent3">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5760" rtlCol="0" anchor="t" anchorCtr="0"/>
          <a:lstStyle/>
          <a:p>
            <a:pPr lvl="2" algn="l"/>
            <a:r>
              <a:rPr lang="en-US" sz="2600" b="1" dirty="0">
                <a:solidFill>
                  <a:srgbClr val="FF0000"/>
                </a:solidFill>
                <a:latin typeface="+mn-lt"/>
              </a:rPr>
              <a:t>3 TEMPLATE OPTIONS</a:t>
            </a:r>
          </a:p>
          <a:p>
            <a:pPr lvl="2" algn="l"/>
            <a:r>
              <a:rPr lang="en-US" sz="2600" dirty="0">
                <a:solidFill>
                  <a:schemeClr val="tx1"/>
                </a:solidFill>
                <a:latin typeface="+mn-lt"/>
              </a:rPr>
              <a:t>p2 – Blue Banner</a:t>
            </a:r>
          </a:p>
          <a:p>
            <a:pPr lvl="2" algn="l"/>
            <a:r>
              <a:rPr lang="en-US" sz="2600" dirty="0">
                <a:solidFill>
                  <a:schemeClr val="tx1"/>
                </a:solidFill>
                <a:latin typeface="+mn-lt"/>
              </a:rPr>
              <a:t>p3 – Blue Border</a:t>
            </a:r>
          </a:p>
          <a:p>
            <a:pPr lvl="2" algn="l"/>
            <a:r>
              <a:rPr lang="en-US" sz="2600" dirty="0">
                <a:solidFill>
                  <a:schemeClr val="tx1"/>
                </a:solidFill>
                <a:latin typeface="+mn-lt"/>
              </a:rPr>
              <a:t>p4 – Blue “Better Poster”</a:t>
            </a:r>
          </a:p>
          <a:p>
            <a:pPr algn="ctr"/>
            <a:endParaRPr lang="en-US" sz="2600" dirty="0">
              <a:latin typeface="+mn-lt"/>
            </a:endParaRPr>
          </a:p>
          <a:p>
            <a:pPr algn="ctr"/>
            <a:r>
              <a:rPr lang="en-US" sz="2600" b="1" dirty="0">
                <a:solidFill>
                  <a:srgbClr val="FF0000"/>
                </a:solidFill>
                <a:latin typeface="+mn-lt"/>
              </a:rPr>
              <a:t>DELETE UNUSED PAGES </a:t>
            </a:r>
            <a:br>
              <a:rPr lang="en-US" sz="2600" b="1" dirty="0">
                <a:solidFill>
                  <a:srgbClr val="FF0000"/>
                </a:solidFill>
                <a:latin typeface="+mn-lt"/>
              </a:rPr>
            </a:br>
            <a:r>
              <a:rPr lang="en-US" sz="2600" dirty="0">
                <a:solidFill>
                  <a:schemeClr val="tx1"/>
                </a:solidFill>
                <a:latin typeface="+mn-lt"/>
              </a:rPr>
              <a:t>before submitting for print </a:t>
            </a:r>
            <a:br>
              <a:rPr lang="en-US" sz="2600" dirty="0">
                <a:solidFill>
                  <a:schemeClr val="tx1"/>
                </a:solidFill>
                <a:latin typeface="+mn-lt"/>
              </a:rPr>
            </a:br>
            <a:r>
              <a:rPr lang="en-US" sz="2600" dirty="0">
                <a:solidFill>
                  <a:schemeClr val="tx1"/>
                </a:solidFill>
                <a:latin typeface="+mn-lt"/>
              </a:rPr>
              <a:t>or saving a PDF</a:t>
            </a:r>
          </a:p>
        </p:txBody>
      </p:sp>
      <p:sp>
        <p:nvSpPr>
          <p:cNvPr id="41" name="Rectangle 40">
            <a:extLst>
              <a:ext uri="{FF2B5EF4-FFF2-40B4-BE49-F238E27FC236}">
                <a16:creationId xmlns:a16="http://schemas.microsoft.com/office/drawing/2014/main" id="{1FB0CAC6-0D38-47EF-83AA-7F15E2645B43}"/>
              </a:ext>
            </a:extLst>
          </p:cNvPr>
          <p:cNvSpPr/>
          <p:nvPr userDrawn="1"/>
        </p:nvSpPr>
        <p:spPr>
          <a:xfrm>
            <a:off x="15329253" y="3768218"/>
            <a:ext cx="5771342" cy="4534535"/>
          </a:xfrm>
          <a:prstGeom prst="rect">
            <a:avLst/>
          </a:prstGeom>
          <a:solidFill>
            <a:schemeClr val="accent3">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5760" rtlCol="0" anchor="t" anchorCtr="0"/>
          <a:lstStyle/>
          <a:p>
            <a:pPr algn="ctr"/>
            <a:r>
              <a:rPr lang="en-US" sz="2600" b="1" dirty="0">
                <a:solidFill>
                  <a:srgbClr val="FF0000"/>
                </a:solidFill>
                <a:latin typeface="+mn-lt"/>
              </a:rPr>
              <a:t>TO AVOID</a:t>
            </a:r>
          </a:p>
          <a:p>
            <a:pPr algn="ctr"/>
            <a:r>
              <a:rPr lang="en-US" sz="2600" b="1" dirty="0">
                <a:solidFill>
                  <a:srgbClr val="FF0000"/>
                </a:solidFill>
                <a:latin typeface="+mn-lt"/>
              </a:rPr>
              <a:t>RE-DESIGN CHARGES</a:t>
            </a:r>
          </a:p>
          <a:p>
            <a:pPr algn="ctr"/>
            <a:endParaRPr lang="en-US" sz="2600" b="1" dirty="0">
              <a:solidFill>
                <a:srgbClr val="FF0000"/>
              </a:solidFill>
              <a:latin typeface="+mn-lt"/>
            </a:endParaRPr>
          </a:p>
          <a:p>
            <a:pPr algn="ctr"/>
            <a:r>
              <a:rPr lang="en-US" sz="2600" b="1" dirty="0">
                <a:solidFill>
                  <a:schemeClr val="tx1"/>
                </a:solidFill>
                <a:latin typeface="+mn-lt"/>
              </a:rPr>
              <a:t>follow these</a:t>
            </a:r>
            <a:endParaRPr lang="en-US" sz="2600" dirty="0">
              <a:solidFill>
                <a:schemeClr val="tx1"/>
              </a:solidFill>
              <a:latin typeface="+mn-lt"/>
            </a:endParaRPr>
          </a:p>
        </p:txBody>
      </p:sp>
      <p:sp>
        <p:nvSpPr>
          <p:cNvPr id="42" name="TextBox 41">
            <a:extLst>
              <a:ext uri="{FF2B5EF4-FFF2-40B4-BE49-F238E27FC236}">
                <a16:creationId xmlns:a16="http://schemas.microsoft.com/office/drawing/2014/main" id="{BA867F3C-5E6F-4EB9-86FF-88AE61E3A709}"/>
              </a:ext>
            </a:extLst>
          </p:cNvPr>
          <p:cNvSpPr txBox="1"/>
          <p:nvPr userDrawn="1"/>
        </p:nvSpPr>
        <p:spPr>
          <a:xfrm>
            <a:off x="17739361" y="672965"/>
            <a:ext cx="3701414" cy="892552"/>
          </a:xfrm>
          <a:prstGeom prst="rect">
            <a:avLst/>
          </a:prstGeom>
          <a:noFill/>
        </p:spPr>
        <p:txBody>
          <a:bodyPr wrap="square" rtlCol="0">
            <a:spAutoFit/>
          </a:bodyPr>
          <a:lstStyle/>
          <a:p>
            <a:pPr algn="r"/>
            <a:r>
              <a:rPr lang="en-US" sz="2600" b="1" dirty="0">
                <a:solidFill>
                  <a:schemeClr val="accent3"/>
                </a:solidFill>
              </a:rPr>
              <a:t>NO IMAGES OR ART IN THIS AREA</a:t>
            </a:r>
          </a:p>
        </p:txBody>
      </p:sp>
      <p:sp>
        <p:nvSpPr>
          <p:cNvPr id="43" name="TextBox 42">
            <a:extLst>
              <a:ext uri="{FF2B5EF4-FFF2-40B4-BE49-F238E27FC236}">
                <a16:creationId xmlns:a16="http://schemas.microsoft.com/office/drawing/2014/main" id="{5ED6A953-26B0-4236-BFAB-CAF7EFE627BB}"/>
              </a:ext>
            </a:extLst>
          </p:cNvPr>
          <p:cNvSpPr txBox="1"/>
          <p:nvPr userDrawn="1"/>
        </p:nvSpPr>
        <p:spPr>
          <a:xfrm>
            <a:off x="17211837" y="2064774"/>
            <a:ext cx="4274223" cy="449826"/>
          </a:xfrm>
          <a:prstGeom prst="rect">
            <a:avLst/>
          </a:prstGeom>
          <a:noFill/>
          <a:ln w="28575">
            <a:noFill/>
          </a:ln>
        </p:spPr>
        <p:txBody>
          <a:bodyPr wrap="square" tIns="91440" bIns="91440" rtlCol="0" anchor="b" anchorCtr="0">
            <a:noAutofit/>
          </a:bodyPr>
          <a:lstStyle>
            <a:defPPr>
              <a:defRPr lang="en-US"/>
            </a:defPPr>
            <a:lvl1pPr algn="ctr">
              <a:defRPr sz="1600" b="1">
                <a:solidFill>
                  <a:schemeClr val="bg2"/>
                </a:solidFill>
              </a:defRPr>
            </a:lvl1pPr>
          </a:lstStyle>
          <a:p>
            <a:pPr lvl="0" algn="r"/>
            <a:r>
              <a:rPr lang="en-US" dirty="0">
                <a:solidFill>
                  <a:schemeClr val="bg1"/>
                </a:solidFill>
              </a:rPr>
              <a:t>Conference/Poster # (if applicable)</a:t>
            </a:r>
          </a:p>
        </p:txBody>
      </p:sp>
    </p:spTree>
    <p:extLst>
      <p:ext uri="{BB962C8B-B14F-4D97-AF65-F5344CB8AC3E}">
        <p14:creationId xmlns:p14="http://schemas.microsoft.com/office/powerpoint/2010/main" val="123076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ner">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FED068DC-A6B4-8546-9572-665003B1DEC6}"/>
              </a:ext>
            </a:extLst>
          </p:cNvPr>
          <p:cNvSpPr>
            <a:spLocks noGrp="1"/>
          </p:cNvSpPr>
          <p:nvPr>
            <p:ph type="body" sz="quarter" idx="12"/>
          </p:nvPr>
        </p:nvSpPr>
        <p:spPr>
          <a:xfrm>
            <a:off x="4114800" y="614200"/>
            <a:ext cx="13716000" cy="1243584"/>
          </a:xfrm>
          <a:prstGeom prst="rect">
            <a:avLst/>
          </a:prstGeom>
        </p:spPr>
        <p:txBody>
          <a:bodyPr lIns="91440" tIns="0" rIns="91440" bIns="91440" anchor="t" anchorCtr="0"/>
          <a:lstStyle>
            <a:lvl1pPr marL="0" indent="0" algn="ctr">
              <a:spcBef>
                <a:spcPts val="0"/>
              </a:spcBef>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buClrTx/>
              <a:buSzTx/>
            </a:pPr>
            <a:r>
              <a:rPr lang="en-US" altLang="en-US" dirty="0">
                <a:solidFill>
                  <a:schemeClr val="bg1"/>
                </a:solidFill>
              </a:rPr>
              <a:t>Click to edit Master text styles</a:t>
            </a:r>
          </a:p>
        </p:txBody>
      </p:sp>
      <p:sp>
        <p:nvSpPr>
          <p:cNvPr id="6" name="Text Placeholder 14">
            <a:extLst>
              <a:ext uri="{FF2B5EF4-FFF2-40B4-BE49-F238E27FC236}">
                <a16:creationId xmlns:a16="http://schemas.microsoft.com/office/drawing/2014/main" id="{F209687C-B39B-6946-A8A3-E2AC12A5D40B}"/>
              </a:ext>
            </a:extLst>
          </p:cNvPr>
          <p:cNvSpPr>
            <a:spLocks noGrp="1"/>
          </p:cNvSpPr>
          <p:nvPr>
            <p:ph type="body" sz="quarter" idx="10" hasCustomPrompt="1"/>
          </p:nvPr>
        </p:nvSpPr>
        <p:spPr>
          <a:xfrm>
            <a:off x="4114800" y="1868569"/>
            <a:ext cx="13716000" cy="777240"/>
          </a:xfrm>
          <a:prstGeom prst="rect">
            <a:avLst/>
          </a:prstGeom>
        </p:spPr>
        <p:txBody>
          <a:bodyPr lIns="91440" bIns="182880" anchor="t" anchorCtr="0"/>
          <a:lstStyle>
            <a:lvl1pPr marL="0" indent="0" algn="ctr">
              <a:lnSpc>
                <a:spcPct val="110000"/>
              </a:lnSpc>
              <a:spcBef>
                <a:spcPts val="0"/>
              </a:spcBef>
              <a:buNone/>
              <a:defRPr sz="1600" b="1">
                <a:solidFill>
                  <a:schemeClr val="bg1"/>
                </a:solidFill>
              </a:defRPr>
            </a:lvl1pPr>
          </a:lstStyle>
          <a:p>
            <a:pPr lvl="0"/>
            <a:r>
              <a:rPr lang="en-US" dirty="0"/>
              <a:t>Click to edit author/affiliation area</a:t>
            </a:r>
          </a:p>
        </p:txBody>
      </p:sp>
    </p:spTree>
    <p:extLst>
      <p:ext uri="{BB962C8B-B14F-4D97-AF65-F5344CB8AC3E}">
        <p14:creationId xmlns:p14="http://schemas.microsoft.com/office/powerpoint/2010/main" val="5758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order">
    <p:bg>
      <p:bgPr>
        <a:solidFill>
          <a:schemeClr val="accent1"/>
        </a:solidFill>
        <a:effectLst/>
      </p:bgPr>
    </p:bg>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FED068DC-A6B4-8546-9572-665003B1DEC6}"/>
              </a:ext>
            </a:extLst>
          </p:cNvPr>
          <p:cNvSpPr>
            <a:spLocks noGrp="1"/>
          </p:cNvSpPr>
          <p:nvPr>
            <p:ph type="body" sz="quarter" idx="12"/>
          </p:nvPr>
        </p:nvSpPr>
        <p:spPr>
          <a:xfrm>
            <a:off x="4114800" y="614200"/>
            <a:ext cx="13716000" cy="1243584"/>
          </a:xfrm>
          <a:prstGeom prst="rect">
            <a:avLst/>
          </a:prstGeom>
        </p:spPr>
        <p:txBody>
          <a:bodyPr lIns="91440" tIns="0" bIns="91440" anchor="t" anchorCtr="0"/>
          <a:lstStyle>
            <a:lvl1pPr marL="0" indent="0" algn="ctr">
              <a:spcBef>
                <a:spcPts val="0"/>
              </a:spcBef>
              <a:buNone/>
              <a:defRPr sz="4000" b="1">
                <a:solidFill>
                  <a:schemeClr val="bg1"/>
                </a:solidFill>
              </a:defRPr>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buClrTx/>
              <a:buSzTx/>
            </a:pPr>
            <a:r>
              <a:rPr lang="en-US" altLang="en-US" dirty="0">
                <a:solidFill>
                  <a:schemeClr val="bg1"/>
                </a:solidFill>
              </a:rPr>
              <a:t>Click to edit Master text styles</a:t>
            </a:r>
          </a:p>
        </p:txBody>
      </p:sp>
      <p:sp>
        <p:nvSpPr>
          <p:cNvPr id="6" name="Text Placeholder 14">
            <a:extLst>
              <a:ext uri="{FF2B5EF4-FFF2-40B4-BE49-F238E27FC236}">
                <a16:creationId xmlns:a16="http://schemas.microsoft.com/office/drawing/2014/main" id="{F209687C-B39B-6946-A8A3-E2AC12A5D40B}"/>
              </a:ext>
            </a:extLst>
          </p:cNvPr>
          <p:cNvSpPr>
            <a:spLocks noGrp="1"/>
          </p:cNvSpPr>
          <p:nvPr>
            <p:ph type="body" sz="quarter" idx="10" hasCustomPrompt="1"/>
          </p:nvPr>
        </p:nvSpPr>
        <p:spPr>
          <a:xfrm>
            <a:off x="4114800" y="1868569"/>
            <a:ext cx="13716000" cy="782711"/>
          </a:xfrm>
          <a:prstGeom prst="rect">
            <a:avLst/>
          </a:prstGeom>
        </p:spPr>
        <p:txBody>
          <a:bodyPr lIns="91440" bIns="182880" anchor="t" anchorCtr="0"/>
          <a:lstStyle>
            <a:lvl1pPr marL="0" indent="0" algn="ctr">
              <a:lnSpc>
                <a:spcPct val="110000"/>
              </a:lnSpc>
              <a:spcBef>
                <a:spcPts val="0"/>
              </a:spcBef>
              <a:buNone/>
              <a:defRPr sz="1600" b="1">
                <a:solidFill>
                  <a:schemeClr val="bg1"/>
                </a:solidFill>
              </a:defRPr>
            </a:lvl1pPr>
          </a:lstStyle>
          <a:p>
            <a:pPr lvl="0"/>
            <a:r>
              <a:rPr lang="en-US" dirty="0"/>
              <a:t>Click to edit author/affiliation area</a:t>
            </a:r>
          </a:p>
        </p:txBody>
      </p:sp>
      <p:sp>
        <p:nvSpPr>
          <p:cNvPr id="4" name="Rectangle 3">
            <a:extLst>
              <a:ext uri="{FF2B5EF4-FFF2-40B4-BE49-F238E27FC236}">
                <a16:creationId xmlns:a16="http://schemas.microsoft.com/office/drawing/2014/main" id="{9096818D-E71B-4ABC-8391-4AF934085280}"/>
              </a:ext>
            </a:extLst>
          </p:cNvPr>
          <p:cNvSpPr/>
          <p:nvPr userDrawn="1"/>
        </p:nvSpPr>
        <p:spPr>
          <a:xfrm>
            <a:off x="685800" y="2670048"/>
            <a:ext cx="20574000" cy="1263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544">
            <a:extLst>
              <a:ext uri="{FF2B5EF4-FFF2-40B4-BE49-F238E27FC236}">
                <a16:creationId xmlns:a16="http://schemas.microsoft.com/office/drawing/2014/main" id="{DFD7B0D5-5741-45E8-9E58-54DA9D29C9C8}"/>
              </a:ext>
            </a:extLst>
          </p:cNvPr>
          <p:cNvSpPr txBox="1">
            <a:spLocks noChangeArrowheads="1"/>
          </p:cNvSpPr>
          <p:nvPr userDrawn="1"/>
        </p:nvSpPr>
        <p:spPr bwMode="auto">
          <a:xfrm>
            <a:off x="685800" y="15384804"/>
            <a:ext cx="3648449" cy="23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oAutofit/>
          </a:bodyPr>
          <a:lstStyle>
            <a:lvl1pPr defTabSz="3370263">
              <a:defRPr>
                <a:solidFill>
                  <a:schemeClr val="tx1"/>
                </a:solidFill>
                <a:latin typeface="Arial" charset="0"/>
                <a:cs typeface="Arial" charset="0"/>
              </a:defRPr>
            </a:lvl1pPr>
            <a:lvl2pPr defTabSz="3370263">
              <a:defRPr>
                <a:solidFill>
                  <a:schemeClr val="tx1"/>
                </a:solidFill>
                <a:latin typeface="Arial" charset="0"/>
                <a:cs typeface="Arial" charset="0"/>
              </a:defRPr>
            </a:lvl2pPr>
            <a:lvl3pPr defTabSz="3370263">
              <a:defRPr>
                <a:solidFill>
                  <a:schemeClr val="tx1"/>
                </a:solidFill>
                <a:latin typeface="Arial" charset="0"/>
                <a:cs typeface="Arial" charset="0"/>
              </a:defRPr>
            </a:lvl3pPr>
            <a:lvl4pPr defTabSz="3370263">
              <a:defRPr>
                <a:solidFill>
                  <a:schemeClr val="tx1"/>
                </a:solidFill>
                <a:latin typeface="Arial" charset="0"/>
                <a:cs typeface="Arial" charset="0"/>
              </a:defRPr>
            </a:lvl4pPr>
            <a:lvl5pPr defTabSz="3370263">
              <a:defRPr>
                <a:solidFill>
                  <a:schemeClr val="tx1"/>
                </a:solidFill>
                <a:latin typeface="Arial" charset="0"/>
                <a:cs typeface="Arial" charset="0"/>
              </a:defRPr>
            </a:lvl5pPr>
            <a:lvl6pPr defTabSz="3370263" fontAlgn="base">
              <a:spcBef>
                <a:spcPct val="0"/>
              </a:spcBef>
              <a:spcAft>
                <a:spcPct val="0"/>
              </a:spcAft>
              <a:defRPr>
                <a:solidFill>
                  <a:schemeClr val="tx1"/>
                </a:solidFill>
                <a:latin typeface="Arial" charset="0"/>
                <a:cs typeface="Arial" charset="0"/>
              </a:defRPr>
            </a:lvl6pPr>
            <a:lvl7pPr defTabSz="3370263" fontAlgn="base">
              <a:spcBef>
                <a:spcPct val="0"/>
              </a:spcBef>
              <a:spcAft>
                <a:spcPct val="0"/>
              </a:spcAft>
              <a:defRPr>
                <a:solidFill>
                  <a:schemeClr val="tx1"/>
                </a:solidFill>
                <a:latin typeface="Arial" charset="0"/>
                <a:cs typeface="Arial" charset="0"/>
              </a:defRPr>
            </a:lvl7pPr>
            <a:lvl8pPr defTabSz="3370263" fontAlgn="base">
              <a:spcBef>
                <a:spcPct val="0"/>
              </a:spcBef>
              <a:spcAft>
                <a:spcPct val="0"/>
              </a:spcAft>
              <a:defRPr>
                <a:solidFill>
                  <a:schemeClr val="tx1"/>
                </a:solidFill>
                <a:latin typeface="Arial" charset="0"/>
                <a:cs typeface="Arial" charset="0"/>
              </a:defRPr>
            </a:lvl8pPr>
            <a:lvl9pPr defTabSz="3370263" fontAlgn="base">
              <a:spcBef>
                <a:spcPct val="0"/>
              </a:spcBef>
              <a:spcAft>
                <a:spcPct val="0"/>
              </a:spcAft>
              <a:defRPr>
                <a:solidFill>
                  <a:schemeClr val="tx1"/>
                </a:solidFill>
                <a:latin typeface="Arial" charset="0"/>
                <a:cs typeface="Arial" charset="0"/>
              </a:defRPr>
            </a:lvl9pPr>
          </a:lstStyle>
          <a:p>
            <a:pPr algn="l">
              <a:lnSpc>
                <a:spcPct val="90000"/>
              </a:lnSpc>
              <a:spcBef>
                <a:spcPts val="0"/>
              </a:spcBef>
            </a:pPr>
            <a:r>
              <a:rPr lang="en-US" sz="800" b="1" dirty="0">
                <a:solidFill>
                  <a:schemeClr val="bg1"/>
                </a:solidFill>
                <a:sym typeface="Symbol" pitchFamily="18" charset="2"/>
              </a:rPr>
              <a:t>©</a:t>
            </a:r>
            <a:fld id="{5884FAFD-40E6-443D-AD8B-BFF8B0AE239F}" type="datetimeyyyy">
              <a:rPr lang="en-US" sz="800" b="1" smtClean="0">
                <a:solidFill>
                  <a:schemeClr val="bg1"/>
                </a:solidFill>
                <a:sym typeface="Symbol" pitchFamily="18" charset="2"/>
              </a:rPr>
              <a:t>2024</a:t>
            </a:fld>
            <a:r>
              <a:rPr lang="en-US" sz="800" b="1" dirty="0">
                <a:solidFill>
                  <a:schemeClr val="bg1"/>
                </a:solidFill>
                <a:sym typeface="Symbol" pitchFamily="18" charset="2"/>
              </a:rPr>
              <a:t> Mayo Foundation for Medical Education and Research</a:t>
            </a:r>
          </a:p>
        </p:txBody>
      </p:sp>
      <p:pic>
        <p:nvPicPr>
          <p:cNvPr id="2" name="Picture 1">
            <a:extLst>
              <a:ext uri="{FF2B5EF4-FFF2-40B4-BE49-F238E27FC236}">
                <a16:creationId xmlns:a16="http://schemas.microsoft.com/office/drawing/2014/main" id="{E4C9EC22-978A-C1E3-5F24-3F95EE506018}"/>
              </a:ext>
            </a:extLst>
          </p:cNvPr>
          <p:cNvPicPr>
            <a:picLocks noChangeAspect="1"/>
          </p:cNvPicPr>
          <p:nvPr userDrawn="1"/>
        </p:nvPicPr>
        <p:blipFill>
          <a:blip r:embed="rId2"/>
          <a:stretch>
            <a:fillRect/>
          </a:stretch>
        </p:blipFill>
        <p:spPr>
          <a:xfrm>
            <a:off x="488950" y="627101"/>
            <a:ext cx="1298448" cy="1559029"/>
          </a:xfrm>
          <a:prstGeom prst="rect">
            <a:avLst/>
          </a:prstGeom>
          <a:ln>
            <a:noFill/>
          </a:ln>
        </p:spPr>
      </p:pic>
    </p:spTree>
    <p:extLst>
      <p:ext uri="{BB962C8B-B14F-4D97-AF65-F5344CB8AC3E}">
        <p14:creationId xmlns:p14="http://schemas.microsoft.com/office/powerpoint/2010/main" val="380308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etter Poster (QR co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C1F5D6-F79C-4F2F-922A-309A10AED67C}"/>
              </a:ext>
            </a:extLst>
          </p:cNvPr>
          <p:cNvSpPr/>
          <p:nvPr userDrawn="1"/>
        </p:nvSpPr>
        <p:spPr>
          <a:xfrm>
            <a:off x="0" y="0"/>
            <a:ext cx="10972800" cy="1600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 Box 544">
            <a:extLst>
              <a:ext uri="{FF2B5EF4-FFF2-40B4-BE49-F238E27FC236}">
                <a16:creationId xmlns:a16="http://schemas.microsoft.com/office/drawing/2014/main" id="{BEB081AD-FFDC-4CE4-B614-DDEB09645014}"/>
              </a:ext>
            </a:extLst>
          </p:cNvPr>
          <p:cNvSpPr txBox="1">
            <a:spLocks noChangeArrowheads="1"/>
          </p:cNvSpPr>
          <p:nvPr userDrawn="1"/>
        </p:nvSpPr>
        <p:spPr bwMode="auto">
          <a:xfrm>
            <a:off x="1113617" y="15384804"/>
            <a:ext cx="3648449" cy="23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oAutofit/>
          </a:bodyPr>
          <a:lstStyle>
            <a:lvl1pPr defTabSz="3370263">
              <a:defRPr>
                <a:solidFill>
                  <a:schemeClr val="tx1"/>
                </a:solidFill>
                <a:latin typeface="Arial" charset="0"/>
                <a:cs typeface="Arial" charset="0"/>
              </a:defRPr>
            </a:lvl1pPr>
            <a:lvl2pPr defTabSz="3370263">
              <a:defRPr>
                <a:solidFill>
                  <a:schemeClr val="tx1"/>
                </a:solidFill>
                <a:latin typeface="Arial" charset="0"/>
                <a:cs typeface="Arial" charset="0"/>
              </a:defRPr>
            </a:lvl2pPr>
            <a:lvl3pPr defTabSz="3370263">
              <a:defRPr>
                <a:solidFill>
                  <a:schemeClr val="tx1"/>
                </a:solidFill>
                <a:latin typeface="Arial" charset="0"/>
                <a:cs typeface="Arial" charset="0"/>
              </a:defRPr>
            </a:lvl3pPr>
            <a:lvl4pPr defTabSz="3370263">
              <a:defRPr>
                <a:solidFill>
                  <a:schemeClr val="tx1"/>
                </a:solidFill>
                <a:latin typeface="Arial" charset="0"/>
                <a:cs typeface="Arial" charset="0"/>
              </a:defRPr>
            </a:lvl4pPr>
            <a:lvl5pPr defTabSz="3370263">
              <a:defRPr>
                <a:solidFill>
                  <a:schemeClr val="tx1"/>
                </a:solidFill>
                <a:latin typeface="Arial" charset="0"/>
                <a:cs typeface="Arial" charset="0"/>
              </a:defRPr>
            </a:lvl5pPr>
            <a:lvl6pPr defTabSz="3370263" fontAlgn="base">
              <a:spcBef>
                <a:spcPct val="0"/>
              </a:spcBef>
              <a:spcAft>
                <a:spcPct val="0"/>
              </a:spcAft>
              <a:defRPr>
                <a:solidFill>
                  <a:schemeClr val="tx1"/>
                </a:solidFill>
                <a:latin typeface="Arial" charset="0"/>
                <a:cs typeface="Arial" charset="0"/>
              </a:defRPr>
            </a:lvl6pPr>
            <a:lvl7pPr defTabSz="3370263" fontAlgn="base">
              <a:spcBef>
                <a:spcPct val="0"/>
              </a:spcBef>
              <a:spcAft>
                <a:spcPct val="0"/>
              </a:spcAft>
              <a:defRPr>
                <a:solidFill>
                  <a:schemeClr val="tx1"/>
                </a:solidFill>
                <a:latin typeface="Arial" charset="0"/>
                <a:cs typeface="Arial" charset="0"/>
              </a:defRPr>
            </a:lvl7pPr>
            <a:lvl8pPr defTabSz="3370263" fontAlgn="base">
              <a:spcBef>
                <a:spcPct val="0"/>
              </a:spcBef>
              <a:spcAft>
                <a:spcPct val="0"/>
              </a:spcAft>
              <a:defRPr>
                <a:solidFill>
                  <a:schemeClr val="tx1"/>
                </a:solidFill>
                <a:latin typeface="Arial" charset="0"/>
                <a:cs typeface="Arial" charset="0"/>
              </a:defRPr>
            </a:lvl8pPr>
            <a:lvl9pPr defTabSz="3370263" fontAlgn="base">
              <a:spcBef>
                <a:spcPct val="0"/>
              </a:spcBef>
              <a:spcAft>
                <a:spcPct val="0"/>
              </a:spcAft>
              <a:defRPr>
                <a:solidFill>
                  <a:schemeClr val="tx1"/>
                </a:solidFill>
                <a:latin typeface="Arial" charset="0"/>
                <a:cs typeface="Arial" charset="0"/>
              </a:defRPr>
            </a:lvl9pPr>
          </a:lstStyle>
          <a:p>
            <a:pPr algn="l">
              <a:lnSpc>
                <a:spcPct val="90000"/>
              </a:lnSpc>
            </a:pPr>
            <a:r>
              <a:rPr lang="en-US" sz="800" b="1" dirty="0">
                <a:solidFill>
                  <a:schemeClr val="bg1"/>
                </a:solidFill>
                <a:sym typeface="Symbol" pitchFamily="18" charset="2"/>
              </a:rPr>
              <a:t>©</a:t>
            </a:r>
            <a:fld id="{0632188B-9737-4C9B-9485-189704D481BA}" type="datetimeyyyy">
              <a:rPr lang="en-US" sz="800" b="1" smtClean="0">
                <a:solidFill>
                  <a:schemeClr val="bg1"/>
                </a:solidFill>
                <a:sym typeface="Symbol" pitchFamily="18" charset="2"/>
              </a:rPr>
              <a:t>2024</a:t>
            </a:fld>
            <a:r>
              <a:rPr lang="en-US" sz="800" b="1" dirty="0">
                <a:solidFill>
                  <a:schemeClr val="bg1"/>
                </a:solidFill>
                <a:sym typeface="Symbol" pitchFamily="18" charset="2"/>
              </a:rPr>
              <a:t> Mayo Foundation for Medical Education and Research</a:t>
            </a:r>
          </a:p>
        </p:txBody>
      </p:sp>
      <p:sp>
        <p:nvSpPr>
          <p:cNvPr id="14" name="Text Placeholder 13">
            <a:extLst>
              <a:ext uri="{FF2B5EF4-FFF2-40B4-BE49-F238E27FC236}">
                <a16:creationId xmlns:a16="http://schemas.microsoft.com/office/drawing/2014/main" id="{3AC658AE-0B56-42FB-AA50-4B22B520DBDF}"/>
              </a:ext>
            </a:extLst>
          </p:cNvPr>
          <p:cNvSpPr>
            <a:spLocks noGrp="1"/>
          </p:cNvSpPr>
          <p:nvPr>
            <p:ph type="body" sz="quarter" idx="10" hasCustomPrompt="1"/>
          </p:nvPr>
        </p:nvSpPr>
        <p:spPr>
          <a:xfrm>
            <a:off x="1104900" y="5200650"/>
            <a:ext cx="9319260" cy="5632311"/>
          </a:xfrm>
          <a:prstGeom prst="rect">
            <a:avLst/>
          </a:prstGeom>
        </p:spPr>
        <p:txBody>
          <a:bodyPr lIns="0" tIns="45720" bIns="45720">
            <a:noAutofit/>
          </a:bodyPr>
          <a:lstStyle>
            <a:lvl1pPr marL="0" indent="0">
              <a:buNone/>
              <a:defRPr sz="15000" b="1">
                <a:solidFill>
                  <a:schemeClr val="bg1"/>
                </a:solidFill>
              </a:defRPr>
            </a:lvl1pPr>
            <a:lvl2pPr marL="457200" indent="0">
              <a:buNone/>
              <a:defRPr/>
            </a:lvl2pPr>
          </a:lstStyle>
          <a:p>
            <a:pPr lvl="0"/>
            <a:r>
              <a:rPr lang="en-US" dirty="0"/>
              <a:t>Click to edit text</a:t>
            </a:r>
          </a:p>
        </p:txBody>
      </p:sp>
      <p:sp>
        <p:nvSpPr>
          <p:cNvPr id="15" name="Text Placeholder 13">
            <a:extLst>
              <a:ext uri="{FF2B5EF4-FFF2-40B4-BE49-F238E27FC236}">
                <a16:creationId xmlns:a16="http://schemas.microsoft.com/office/drawing/2014/main" id="{6FCD4A33-1EE2-4516-8301-469658E75C49}"/>
              </a:ext>
            </a:extLst>
          </p:cNvPr>
          <p:cNvSpPr>
            <a:spLocks noGrp="1"/>
          </p:cNvSpPr>
          <p:nvPr>
            <p:ph type="body" sz="quarter" idx="11" hasCustomPrompt="1"/>
          </p:nvPr>
        </p:nvSpPr>
        <p:spPr>
          <a:xfrm>
            <a:off x="1104900" y="11982450"/>
            <a:ext cx="9319260" cy="3143250"/>
          </a:xfrm>
          <a:prstGeom prst="rect">
            <a:avLst/>
          </a:prstGeom>
        </p:spPr>
        <p:txBody>
          <a:bodyPr lIns="0" tIns="45720" bIns="45720">
            <a:noAutofit/>
          </a:bodyPr>
          <a:lstStyle>
            <a:lvl1pPr marL="0" indent="0">
              <a:buNone/>
              <a:defRPr sz="7500" b="1">
                <a:solidFill>
                  <a:schemeClr val="bg1"/>
                </a:solidFill>
              </a:defRPr>
            </a:lvl1pPr>
            <a:lvl2pPr marL="457200" indent="0">
              <a:buNone/>
              <a:defRPr/>
            </a:lvl2pPr>
          </a:lstStyle>
          <a:p>
            <a:pPr lvl="0"/>
            <a:r>
              <a:rPr lang="en-US" dirty="0"/>
              <a:t>Click to edit text</a:t>
            </a:r>
          </a:p>
        </p:txBody>
      </p:sp>
      <p:sp>
        <p:nvSpPr>
          <p:cNvPr id="7" name="Text Placeholder 10">
            <a:extLst>
              <a:ext uri="{FF2B5EF4-FFF2-40B4-BE49-F238E27FC236}">
                <a16:creationId xmlns:a16="http://schemas.microsoft.com/office/drawing/2014/main" id="{C31CF255-C3D6-6B86-B33B-6708952B0F16}"/>
              </a:ext>
            </a:extLst>
          </p:cNvPr>
          <p:cNvSpPr>
            <a:spLocks noGrp="1"/>
          </p:cNvSpPr>
          <p:nvPr>
            <p:ph type="body" sz="quarter" idx="13" hasCustomPrompt="1"/>
          </p:nvPr>
        </p:nvSpPr>
        <p:spPr>
          <a:xfrm>
            <a:off x="11521440" y="2382520"/>
            <a:ext cx="9372600" cy="777240"/>
          </a:xfrm>
          <a:prstGeom prst="rect">
            <a:avLst/>
          </a:prstGeom>
          <a:ln>
            <a:noFill/>
          </a:ln>
        </p:spPr>
        <p:txBody>
          <a:bodyPr lIns="137160" rIns="137160" bIns="182880"/>
          <a:lstStyle>
            <a:lvl1pPr marL="0" indent="0">
              <a:lnSpc>
                <a:spcPct val="110000"/>
              </a:lnSpc>
              <a:spcBef>
                <a:spcPts val="0"/>
              </a:spcBef>
              <a:buNone/>
              <a:defRPr sz="1800" b="1">
                <a:solidFill>
                  <a:schemeClr val="tx1"/>
                </a:solidFill>
              </a:defRPr>
            </a:lvl1pPr>
          </a:lstStyle>
          <a:p>
            <a:pPr lvl="0"/>
            <a:r>
              <a:rPr lang="en-US" dirty="0"/>
              <a:t>Click to edit author/affiliation area</a:t>
            </a:r>
          </a:p>
        </p:txBody>
      </p:sp>
      <p:sp>
        <p:nvSpPr>
          <p:cNvPr id="9" name="Text Placeholder 6">
            <a:extLst>
              <a:ext uri="{FF2B5EF4-FFF2-40B4-BE49-F238E27FC236}">
                <a16:creationId xmlns:a16="http://schemas.microsoft.com/office/drawing/2014/main" id="{A52B86C6-9EE7-7DF8-D875-4105129BD44B}"/>
              </a:ext>
            </a:extLst>
          </p:cNvPr>
          <p:cNvSpPr>
            <a:spLocks noGrp="1"/>
          </p:cNvSpPr>
          <p:nvPr>
            <p:ph type="body" sz="quarter" idx="14" hasCustomPrompt="1"/>
          </p:nvPr>
        </p:nvSpPr>
        <p:spPr>
          <a:xfrm>
            <a:off x="11521440" y="1076960"/>
            <a:ext cx="9372600" cy="1280160"/>
          </a:xfrm>
          <a:prstGeom prst="rect">
            <a:avLst/>
          </a:prstGeom>
        </p:spPr>
        <p:txBody>
          <a:bodyPr lIns="137160" tIns="0" rIns="137160" bIns="91440"/>
          <a:lstStyle>
            <a:lvl1pPr marL="0" indent="0">
              <a:lnSpc>
                <a:spcPct val="90000"/>
              </a:lnSpc>
              <a:buNone/>
              <a:defRPr sz="4000" b="1">
                <a:solidFill>
                  <a:schemeClr val="tx1"/>
                </a:solidFill>
              </a:defRPr>
            </a:lvl1pPr>
          </a:lstStyle>
          <a:p>
            <a:pPr lvl="0"/>
            <a:r>
              <a:rPr lang="en-US" dirty="0"/>
              <a:t>Poster Title Goes Here Poster Title Goes Here Poster Title Goes Here</a:t>
            </a:r>
          </a:p>
        </p:txBody>
      </p:sp>
      <p:pic>
        <p:nvPicPr>
          <p:cNvPr id="3" name="Picture 2">
            <a:extLst>
              <a:ext uri="{FF2B5EF4-FFF2-40B4-BE49-F238E27FC236}">
                <a16:creationId xmlns:a16="http://schemas.microsoft.com/office/drawing/2014/main" id="{87B5B601-CBA8-B4E6-FDF0-FFFA1AB48DEC}"/>
              </a:ext>
            </a:extLst>
          </p:cNvPr>
          <p:cNvPicPr>
            <a:picLocks noChangeAspect="1"/>
          </p:cNvPicPr>
          <p:nvPr userDrawn="1"/>
        </p:nvPicPr>
        <p:blipFill>
          <a:blip r:embed="rId2"/>
          <a:stretch>
            <a:fillRect/>
          </a:stretch>
        </p:blipFill>
        <p:spPr>
          <a:xfrm>
            <a:off x="1113617" y="1160206"/>
            <a:ext cx="2350008" cy="2821623"/>
          </a:xfrm>
          <a:prstGeom prst="rect">
            <a:avLst/>
          </a:prstGeom>
          <a:ln>
            <a:noFill/>
          </a:ln>
        </p:spPr>
      </p:pic>
    </p:spTree>
    <p:extLst>
      <p:ext uri="{BB962C8B-B14F-4D97-AF65-F5344CB8AC3E}">
        <p14:creationId xmlns:p14="http://schemas.microsoft.com/office/powerpoint/2010/main" val="23812330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E8C6D8-93F2-DA43-B816-B2A8671E230A}"/>
              </a:ext>
            </a:extLst>
          </p:cNvPr>
          <p:cNvSpPr/>
          <p:nvPr userDrawn="1"/>
        </p:nvSpPr>
        <p:spPr bwMode="auto">
          <a:xfrm>
            <a:off x="-2" y="0"/>
            <a:ext cx="21945601" cy="2673207"/>
          </a:xfrm>
          <a:prstGeom prst="rect">
            <a:avLst/>
          </a:prstGeom>
          <a:solidFill>
            <a:schemeClr val="accent1"/>
          </a:solidFill>
          <a:ln>
            <a:noFill/>
          </a:ln>
          <a:effectLst/>
        </p:spPr>
        <p:txBody>
          <a:bodyPr vert="horz" wrap="square" lIns="0" tIns="137160" rIns="0" bIns="137160" numCol="1" rtlCol="0" anchor="t" anchorCtr="0" compatLnSpc="1">
            <a:prstTxWarp prst="textNoShape">
              <a:avLst/>
            </a:prstTxWarp>
            <a:noAutofit/>
          </a:bodyPr>
          <a:lstStyle/>
          <a:p>
            <a:pPr marL="0" marR="0" indent="0" algn="ctr" defTabSz="3370263" rtl="0" eaLnBrk="1" fontAlgn="base" latinLnBrk="0" hangingPunct="1">
              <a:lnSpc>
                <a:spcPct val="100000"/>
              </a:lnSpc>
              <a:spcBef>
                <a:spcPct val="20000"/>
              </a:spcBef>
              <a:spcAft>
                <a:spcPct val="0"/>
              </a:spcAft>
              <a:buClr>
                <a:schemeClr val="folHlink"/>
              </a:buClr>
              <a:buSzPct val="120000"/>
              <a:buFontTx/>
              <a:buNone/>
              <a:tabLst/>
            </a:pPr>
            <a:endParaRPr kumimoji="0" lang="en-US" sz="2200" b="0" i="0" u="none" strike="noStrike" cap="none" normalizeH="0" baseline="0">
              <a:ln>
                <a:noFill/>
              </a:ln>
              <a:solidFill>
                <a:schemeClr val="tx2"/>
              </a:solidFill>
              <a:effectLst/>
              <a:latin typeface="Arial" charset="0"/>
              <a:ea typeface="Times New Roman" pitchFamily="18" charset="0"/>
              <a:cs typeface="Calibri" pitchFamily="34" charset="0"/>
            </a:endParaRPr>
          </a:p>
        </p:txBody>
      </p:sp>
      <p:sp>
        <p:nvSpPr>
          <p:cNvPr id="13" name="Text Box 544">
            <a:extLst>
              <a:ext uri="{FF2B5EF4-FFF2-40B4-BE49-F238E27FC236}">
                <a16:creationId xmlns:a16="http://schemas.microsoft.com/office/drawing/2014/main" id="{C84F1D9A-D4DE-0F42-9034-90C8293542CC}"/>
              </a:ext>
            </a:extLst>
          </p:cNvPr>
          <p:cNvSpPr txBox="1">
            <a:spLocks noChangeArrowheads="1"/>
          </p:cNvSpPr>
          <p:nvPr userDrawn="1"/>
        </p:nvSpPr>
        <p:spPr bwMode="auto">
          <a:xfrm>
            <a:off x="480483" y="15384804"/>
            <a:ext cx="3648449" cy="23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oAutofit/>
          </a:bodyPr>
          <a:lstStyle>
            <a:lvl1pPr defTabSz="3370263">
              <a:defRPr>
                <a:solidFill>
                  <a:schemeClr val="tx1"/>
                </a:solidFill>
                <a:latin typeface="Arial" charset="0"/>
                <a:cs typeface="Arial" charset="0"/>
              </a:defRPr>
            </a:lvl1pPr>
            <a:lvl2pPr defTabSz="3370263">
              <a:defRPr>
                <a:solidFill>
                  <a:schemeClr val="tx1"/>
                </a:solidFill>
                <a:latin typeface="Arial" charset="0"/>
                <a:cs typeface="Arial" charset="0"/>
              </a:defRPr>
            </a:lvl2pPr>
            <a:lvl3pPr defTabSz="3370263">
              <a:defRPr>
                <a:solidFill>
                  <a:schemeClr val="tx1"/>
                </a:solidFill>
                <a:latin typeface="Arial" charset="0"/>
                <a:cs typeface="Arial" charset="0"/>
              </a:defRPr>
            </a:lvl3pPr>
            <a:lvl4pPr defTabSz="3370263">
              <a:defRPr>
                <a:solidFill>
                  <a:schemeClr val="tx1"/>
                </a:solidFill>
                <a:latin typeface="Arial" charset="0"/>
                <a:cs typeface="Arial" charset="0"/>
              </a:defRPr>
            </a:lvl4pPr>
            <a:lvl5pPr defTabSz="3370263">
              <a:defRPr>
                <a:solidFill>
                  <a:schemeClr val="tx1"/>
                </a:solidFill>
                <a:latin typeface="Arial" charset="0"/>
                <a:cs typeface="Arial" charset="0"/>
              </a:defRPr>
            </a:lvl5pPr>
            <a:lvl6pPr defTabSz="3370263" fontAlgn="base">
              <a:spcBef>
                <a:spcPct val="0"/>
              </a:spcBef>
              <a:spcAft>
                <a:spcPct val="0"/>
              </a:spcAft>
              <a:defRPr>
                <a:solidFill>
                  <a:schemeClr val="tx1"/>
                </a:solidFill>
                <a:latin typeface="Arial" charset="0"/>
                <a:cs typeface="Arial" charset="0"/>
              </a:defRPr>
            </a:lvl6pPr>
            <a:lvl7pPr defTabSz="3370263" fontAlgn="base">
              <a:spcBef>
                <a:spcPct val="0"/>
              </a:spcBef>
              <a:spcAft>
                <a:spcPct val="0"/>
              </a:spcAft>
              <a:defRPr>
                <a:solidFill>
                  <a:schemeClr val="tx1"/>
                </a:solidFill>
                <a:latin typeface="Arial" charset="0"/>
                <a:cs typeface="Arial" charset="0"/>
              </a:defRPr>
            </a:lvl7pPr>
            <a:lvl8pPr defTabSz="3370263" fontAlgn="base">
              <a:spcBef>
                <a:spcPct val="0"/>
              </a:spcBef>
              <a:spcAft>
                <a:spcPct val="0"/>
              </a:spcAft>
              <a:defRPr>
                <a:solidFill>
                  <a:schemeClr val="tx1"/>
                </a:solidFill>
                <a:latin typeface="Arial" charset="0"/>
                <a:cs typeface="Arial" charset="0"/>
              </a:defRPr>
            </a:lvl8pPr>
            <a:lvl9pPr defTabSz="3370263" fontAlgn="base">
              <a:spcBef>
                <a:spcPct val="0"/>
              </a:spcBef>
              <a:spcAft>
                <a:spcPct val="0"/>
              </a:spcAft>
              <a:defRPr>
                <a:solidFill>
                  <a:schemeClr val="tx1"/>
                </a:solidFill>
                <a:latin typeface="Arial" charset="0"/>
                <a:cs typeface="Arial" charset="0"/>
              </a:defRPr>
            </a:lvl9pPr>
          </a:lstStyle>
          <a:p>
            <a:pPr algn="l">
              <a:lnSpc>
                <a:spcPct val="90000"/>
              </a:lnSpc>
              <a:spcBef>
                <a:spcPts val="0"/>
              </a:spcBef>
            </a:pPr>
            <a:r>
              <a:rPr lang="en-US" sz="800" b="1" dirty="0">
                <a:sym typeface="Symbol" pitchFamily="18" charset="2"/>
              </a:rPr>
              <a:t>©</a:t>
            </a:r>
            <a:fld id="{5884FAFD-40E6-443D-AD8B-BFF8B0AE239F}" type="datetimeyyyy">
              <a:rPr lang="en-US" sz="800" b="1" smtClean="0">
                <a:sym typeface="Symbol" pitchFamily="18" charset="2"/>
              </a:rPr>
              <a:t>2024</a:t>
            </a:fld>
            <a:r>
              <a:rPr lang="en-US" sz="800" b="1" dirty="0">
                <a:sym typeface="Symbol" pitchFamily="18" charset="2"/>
              </a:rPr>
              <a:t> Mayo Foundation for Medical Education and Research</a:t>
            </a:r>
          </a:p>
        </p:txBody>
      </p:sp>
      <p:pic>
        <p:nvPicPr>
          <p:cNvPr id="3" name="Picture 2">
            <a:extLst>
              <a:ext uri="{FF2B5EF4-FFF2-40B4-BE49-F238E27FC236}">
                <a16:creationId xmlns:a16="http://schemas.microsoft.com/office/drawing/2014/main" id="{FABCF282-9715-E64E-F488-E78E2622090D}"/>
              </a:ext>
            </a:extLst>
          </p:cNvPr>
          <p:cNvPicPr>
            <a:picLocks noChangeAspect="1"/>
          </p:cNvPicPr>
          <p:nvPr userDrawn="1"/>
        </p:nvPicPr>
        <p:blipFill>
          <a:blip r:embed="rId6"/>
          <a:stretch>
            <a:fillRect/>
          </a:stretch>
        </p:blipFill>
        <p:spPr>
          <a:xfrm>
            <a:off x="488950" y="627101"/>
            <a:ext cx="1298448" cy="1559029"/>
          </a:xfrm>
          <a:prstGeom prst="rect">
            <a:avLst/>
          </a:prstGeom>
          <a:ln>
            <a:noFill/>
          </a:ln>
        </p:spPr>
      </p:pic>
    </p:spTree>
    <p:extLst>
      <p:ext uri="{BB962C8B-B14F-4D97-AF65-F5344CB8AC3E}">
        <p14:creationId xmlns:p14="http://schemas.microsoft.com/office/powerpoint/2010/main" val="4273207950"/>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58" r:id="rId3"/>
    <p:sldLayoutId id="214748366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00" userDrawn="1">
          <p15:clr>
            <a:srgbClr val="F26B43"/>
          </p15:clr>
        </p15:guide>
        <p15:guide id="4" pos="13518" userDrawn="1">
          <p15:clr>
            <a:srgbClr val="F26B43"/>
          </p15:clr>
        </p15:guide>
        <p15:guide id="6" orient="horz" pos="9776" userDrawn="1">
          <p15:clr>
            <a:srgbClr val="F26B43"/>
          </p15:clr>
        </p15:guide>
        <p15:guide id="15" orient="horz" pos="38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oleObject" Target="../embeddings/oleObject3.bin"/><Relationship Id="rId18" Type="http://schemas.openxmlformats.org/officeDocument/2006/relationships/image" Target="../media/image10.wmf"/><Relationship Id="rId3" Type="http://schemas.openxmlformats.org/officeDocument/2006/relationships/slideLayout" Target="../slideLayouts/slideLayout2.xml"/><Relationship Id="rId21" Type="http://schemas.openxmlformats.org/officeDocument/2006/relationships/oleObject" Target="../embeddings/oleObject7.bin"/><Relationship Id="rId7" Type="http://schemas.openxmlformats.org/officeDocument/2006/relationships/image" Target="../media/image4.png"/><Relationship Id="rId12" Type="http://schemas.openxmlformats.org/officeDocument/2006/relationships/image" Target="../media/image7.wmf"/><Relationship Id="rId17" Type="http://schemas.openxmlformats.org/officeDocument/2006/relationships/oleObject" Target="../embeddings/oleObject5.bin"/><Relationship Id="rId2" Type="http://schemas.openxmlformats.org/officeDocument/2006/relationships/customXml" Target="../../customXml/item3.xml"/><Relationship Id="rId16" Type="http://schemas.openxmlformats.org/officeDocument/2006/relationships/image" Target="../media/image9.wmf"/><Relationship Id="rId20" Type="http://schemas.openxmlformats.org/officeDocument/2006/relationships/image" Target="../media/image11.emf"/><Relationship Id="rId1" Type="http://schemas.openxmlformats.org/officeDocument/2006/relationships/customXml" Target="../../customXml/item4.xml"/><Relationship Id="rId6" Type="http://schemas.openxmlformats.org/officeDocument/2006/relationships/image" Target="../media/image3.png"/><Relationship Id="rId11" Type="http://schemas.openxmlformats.org/officeDocument/2006/relationships/oleObject" Target="../embeddings/oleObject2.bin"/><Relationship Id="rId24" Type="http://schemas.openxmlformats.org/officeDocument/2006/relationships/image" Target="../media/image14.emf"/><Relationship Id="rId5" Type="http://schemas.openxmlformats.org/officeDocument/2006/relationships/image" Target="../media/image2.png"/><Relationship Id="rId15" Type="http://schemas.openxmlformats.org/officeDocument/2006/relationships/oleObject" Target="../embeddings/oleObject4.bin"/><Relationship Id="rId23" Type="http://schemas.openxmlformats.org/officeDocument/2006/relationships/image" Target="../media/image13.emf"/><Relationship Id="rId10" Type="http://schemas.openxmlformats.org/officeDocument/2006/relationships/image" Target="../media/image6.wmf"/><Relationship Id="rId19" Type="http://schemas.openxmlformats.org/officeDocument/2006/relationships/oleObject" Target="../embeddings/oleObject6.bin"/><Relationship Id="rId4" Type="http://schemas.openxmlformats.org/officeDocument/2006/relationships/notesSlide" Target="../notesSlides/notesSlide1.xml"/><Relationship Id="rId9" Type="http://schemas.openxmlformats.org/officeDocument/2006/relationships/oleObject" Target="../embeddings/oleObject1.bin"/><Relationship Id="rId14" Type="http://schemas.openxmlformats.org/officeDocument/2006/relationships/image" Target="../media/image8.wmf"/><Relationship Id="rId22"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 name="Text Box 522"/>
          <p:cNvSpPr txBox="1">
            <a:spLocks noChangeArrowheads="1"/>
          </p:cNvSpPr>
          <p:nvPr/>
        </p:nvSpPr>
        <p:spPr bwMode="auto">
          <a:xfrm>
            <a:off x="15962979" y="10707563"/>
            <a:ext cx="5547479" cy="1994714"/>
          </a:xfrm>
          <a:prstGeom prst="rect">
            <a:avLst/>
          </a:prstGeom>
          <a:noFill/>
          <a:ln>
            <a:noFill/>
          </a:ln>
          <a:effectLst/>
        </p:spPr>
        <p:txBody>
          <a:bodyPr wrap="square" lIns="137160" tIns="91440" rIns="91440" bIns="137160">
            <a:noAutofit/>
          </a:bodyPr>
          <a:lstStyle>
            <a:lvl1pPr marL="114300" indent="-114300" algn="l" defTabSz="457200">
              <a:spcBef>
                <a:spcPct val="0"/>
              </a:spcBef>
              <a:defRPr>
                <a:solidFill>
                  <a:schemeClr val="tx1"/>
                </a:solidFill>
                <a:latin typeface="Arial" charset="0"/>
                <a:cs typeface="Arial" charset="0"/>
              </a:defRPr>
            </a:lvl1pPr>
            <a:lvl2pPr marL="228600" algn="l" defTabSz="457200">
              <a:spcBef>
                <a:spcPct val="0"/>
              </a:spcBef>
              <a:defRPr>
                <a:solidFill>
                  <a:schemeClr val="tx1"/>
                </a:solidFill>
                <a:latin typeface="Arial" charset="0"/>
                <a:cs typeface="Arial" charset="0"/>
              </a:defRPr>
            </a:lvl2pPr>
            <a:lvl3pPr marL="1371600" algn="l" defTabSz="457200">
              <a:spcBef>
                <a:spcPct val="0"/>
              </a:spcBef>
              <a:defRPr>
                <a:solidFill>
                  <a:schemeClr val="tx1"/>
                </a:solidFill>
                <a:latin typeface="Arial" charset="0"/>
                <a:cs typeface="Arial" charset="0"/>
              </a:defRPr>
            </a:lvl3pPr>
            <a:lvl4pPr marL="1485900" algn="l" defTabSz="457200">
              <a:spcBef>
                <a:spcPct val="0"/>
              </a:spcBef>
              <a:defRPr>
                <a:solidFill>
                  <a:schemeClr val="tx1"/>
                </a:solidFill>
                <a:latin typeface="Arial" charset="0"/>
                <a:cs typeface="Arial" charset="0"/>
              </a:defRPr>
            </a:lvl4pPr>
            <a:lvl5pPr algn="l" defTabSz="457200">
              <a:spcBef>
                <a:spcPct val="0"/>
              </a:spcBef>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pPr marL="174625" indent="-169863">
              <a:spcBef>
                <a:spcPts val="600"/>
              </a:spcBef>
              <a:spcAft>
                <a:spcPts val="600"/>
              </a:spcAft>
              <a:buClr>
                <a:schemeClr val="tx1"/>
              </a:buClr>
              <a:buSzPct val="100000"/>
              <a:buFontTx/>
              <a:buChar char="•"/>
            </a:pPr>
            <a:r>
              <a:rPr lang="en-US" altLang="ja-JP" sz="1400" dirty="0">
                <a:ea typeface="MS PGothic" pitchFamily="34" charset="-128"/>
              </a:rPr>
              <a:t>The overexpression of TBX2 in </a:t>
            </a:r>
            <a:r>
              <a:rPr lang="en-US" altLang="ja-JP" sz="1400" dirty="0" err="1">
                <a:ea typeface="MS PGothic" pitchFamily="34" charset="-128"/>
              </a:rPr>
              <a:t>mMECs</a:t>
            </a:r>
            <a:r>
              <a:rPr lang="en-US" altLang="ja-JP" sz="1400" dirty="0">
                <a:ea typeface="MS PGothic" pitchFamily="34" charset="-128"/>
              </a:rPr>
              <a:t> have a histone demethylation effect possibly by the KDM5A binding.</a:t>
            </a:r>
          </a:p>
          <a:p>
            <a:pPr marL="174625" indent="-169863">
              <a:spcBef>
                <a:spcPts val="600"/>
              </a:spcBef>
              <a:spcAft>
                <a:spcPts val="600"/>
              </a:spcAft>
              <a:buClr>
                <a:schemeClr val="tx1"/>
              </a:buClr>
              <a:buSzPct val="100000"/>
              <a:buFontTx/>
              <a:buChar char="•"/>
            </a:pPr>
            <a:r>
              <a:rPr lang="en-US" altLang="ja-JP" sz="1400" dirty="0">
                <a:ea typeface="MS PGothic" pitchFamily="34" charset="-128"/>
              </a:rPr>
              <a:t>TCF4, NR6A1 and FOSL1 are enriched in H3K27ac when TBX2 is overexpressed suggesting enhanced stemlike traits.</a:t>
            </a:r>
          </a:p>
          <a:p>
            <a:pPr marL="174625" indent="-169863">
              <a:spcBef>
                <a:spcPts val="600"/>
              </a:spcBef>
              <a:spcAft>
                <a:spcPts val="600"/>
              </a:spcAft>
              <a:buClr>
                <a:schemeClr val="tx1"/>
              </a:buClr>
              <a:buSzPct val="100000"/>
              <a:buFontTx/>
              <a:buChar char="•"/>
            </a:pPr>
            <a:r>
              <a:rPr lang="en-US" altLang="ja-JP" sz="1400" dirty="0">
                <a:ea typeface="MS PGothic" pitchFamily="34" charset="-128"/>
              </a:rPr>
              <a:t>Overexpression TBX2 shown by CMA suggest cells overlap with undifferentiated cells</a:t>
            </a:r>
          </a:p>
          <a:p>
            <a:pPr marL="174625" indent="-169863">
              <a:spcBef>
                <a:spcPts val="600"/>
              </a:spcBef>
              <a:spcAft>
                <a:spcPts val="600"/>
              </a:spcAft>
              <a:buClr>
                <a:schemeClr val="tx1"/>
              </a:buClr>
              <a:buSzPct val="100000"/>
              <a:buFontTx/>
              <a:buChar char="•"/>
            </a:pPr>
            <a:endParaRPr lang="en-US" altLang="ja-JP" sz="1400" dirty="0">
              <a:ea typeface="MS PGothic" pitchFamily="34" charset="-128"/>
            </a:endParaRPr>
          </a:p>
          <a:p>
            <a:pPr marL="4762" indent="0">
              <a:spcBef>
                <a:spcPts val="600"/>
              </a:spcBef>
              <a:spcAft>
                <a:spcPts val="600"/>
              </a:spcAft>
              <a:buClr>
                <a:schemeClr val="tx1"/>
              </a:buClr>
              <a:buSzPct val="100000"/>
            </a:pPr>
            <a:endParaRPr lang="en-US" altLang="ja-JP" sz="1400" dirty="0">
              <a:ea typeface="MS PGothic" pitchFamily="34" charset="-128"/>
            </a:endParaRPr>
          </a:p>
        </p:txBody>
      </p:sp>
      <p:sp>
        <p:nvSpPr>
          <p:cNvPr id="13837" name="Text Box 525"/>
          <p:cNvSpPr txBox="1">
            <a:spLocks noChangeArrowheads="1"/>
          </p:cNvSpPr>
          <p:nvPr/>
        </p:nvSpPr>
        <p:spPr bwMode="auto">
          <a:xfrm>
            <a:off x="15923635" y="13126224"/>
            <a:ext cx="5586289" cy="2407920"/>
          </a:xfrm>
          <a:prstGeom prst="rect">
            <a:avLst/>
          </a:prstGeom>
          <a:noFill/>
          <a:ln>
            <a:noFill/>
          </a:ln>
          <a:effectLst/>
        </p:spPr>
        <p:txBody>
          <a:bodyPr wrap="square" lIns="137160" tIns="91440" rIns="91440" bIns="137160">
            <a:noAutofit/>
          </a:bodyPr>
          <a:lstStyle>
            <a:lvl1pPr marL="342900" indent="-342900" algn="l" defTabSz="457200">
              <a:spcBef>
                <a:spcPct val="0"/>
              </a:spcBef>
              <a:defRPr>
                <a:solidFill>
                  <a:schemeClr val="tx1"/>
                </a:solidFill>
                <a:latin typeface="Arial" charset="0"/>
                <a:cs typeface="Arial" charset="0"/>
              </a:defRPr>
            </a:lvl1pPr>
            <a:lvl2pPr marL="735013" indent="-342900" algn="l" defTabSz="457200">
              <a:spcBef>
                <a:spcPct val="0"/>
              </a:spcBef>
              <a:defRPr>
                <a:solidFill>
                  <a:schemeClr val="tx1"/>
                </a:solidFill>
                <a:latin typeface="Arial" charset="0"/>
                <a:cs typeface="Arial" charset="0"/>
              </a:defRPr>
            </a:lvl2pPr>
            <a:lvl3pPr marL="1714500" indent="-342900" algn="l" defTabSz="457200">
              <a:spcBef>
                <a:spcPct val="0"/>
              </a:spcBef>
              <a:defRPr>
                <a:solidFill>
                  <a:schemeClr val="tx1"/>
                </a:solidFill>
                <a:latin typeface="Arial" charset="0"/>
                <a:cs typeface="Arial" charset="0"/>
              </a:defRPr>
            </a:lvl3pPr>
            <a:lvl4pPr marL="1828800" indent="-342900" algn="l" defTabSz="457200">
              <a:spcBef>
                <a:spcPct val="0"/>
              </a:spcBef>
              <a:defRPr>
                <a:solidFill>
                  <a:schemeClr val="tx1"/>
                </a:solidFill>
                <a:latin typeface="Arial" charset="0"/>
                <a:cs typeface="Arial" charset="0"/>
              </a:defRPr>
            </a:lvl4pPr>
            <a:lvl5pPr marL="2171700" indent="-342900" algn="l" defTabSz="457200">
              <a:spcBef>
                <a:spcPct val="0"/>
              </a:spcBef>
              <a:defRPr>
                <a:solidFill>
                  <a:schemeClr val="tx1"/>
                </a:solidFill>
                <a:latin typeface="Arial" charset="0"/>
                <a:cs typeface="Arial" charset="0"/>
              </a:defRPr>
            </a:lvl5pPr>
            <a:lvl6pPr marL="2628900" indent="-342900" defTabSz="457200" fontAlgn="base">
              <a:spcBef>
                <a:spcPct val="0"/>
              </a:spcBef>
              <a:spcAft>
                <a:spcPct val="0"/>
              </a:spcAft>
              <a:defRPr>
                <a:solidFill>
                  <a:schemeClr val="tx1"/>
                </a:solidFill>
                <a:latin typeface="Arial" charset="0"/>
                <a:cs typeface="Arial" charset="0"/>
              </a:defRPr>
            </a:lvl6pPr>
            <a:lvl7pPr marL="3086100" indent="-342900" defTabSz="457200" fontAlgn="base">
              <a:spcBef>
                <a:spcPct val="0"/>
              </a:spcBef>
              <a:spcAft>
                <a:spcPct val="0"/>
              </a:spcAft>
              <a:defRPr>
                <a:solidFill>
                  <a:schemeClr val="tx1"/>
                </a:solidFill>
                <a:latin typeface="Arial" charset="0"/>
                <a:cs typeface="Arial" charset="0"/>
              </a:defRPr>
            </a:lvl7pPr>
            <a:lvl8pPr marL="3543300" indent="-342900" defTabSz="457200" fontAlgn="base">
              <a:spcBef>
                <a:spcPct val="0"/>
              </a:spcBef>
              <a:spcAft>
                <a:spcPct val="0"/>
              </a:spcAft>
              <a:defRPr>
                <a:solidFill>
                  <a:schemeClr val="tx1"/>
                </a:solidFill>
                <a:latin typeface="Arial" charset="0"/>
                <a:cs typeface="Arial" charset="0"/>
              </a:defRPr>
            </a:lvl8pPr>
            <a:lvl9pPr marL="4000500" indent="-342900" defTabSz="457200" fontAlgn="base">
              <a:spcBef>
                <a:spcPct val="0"/>
              </a:spcBef>
              <a:spcAft>
                <a:spcPct val="0"/>
              </a:spcAft>
              <a:defRPr>
                <a:solidFill>
                  <a:schemeClr val="tx1"/>
                </a:solidFill>
                <a:latin typeface="Arial" charset="0"/>
                <a:cs typeface="Arial" charset="0"/>
              </a:defRPr>
            </a:lvl9pPr>
          </a:lstStyle>
          <a:p>
            <a:pPr marL="228600" indent="-223838">
              <a:spcBef>
                <a:spcPts val="300"/>
              </a:spcBef>
              <a:spcAft>
                <a:spcPts val="300"/>
              </a:spcAft>
              <a:buClr>
                <a:schemeClr val="tx1"/>
              </a:buClr>
              <a:buSzPct val="100000"/>
              <a:buFontTx/>
              <a:buAutoNum type="arabicPeriod"/>
            </a:pPr>
            <a:r>
              <a:rPr lang="en-US" sz="700" b="0" i="0" dirty="0">
                <a:solidFill>
                  <a:srgbClr val="222222"/>
                </a:solidFill>
                <a:effectLst/>
                <a:highlight>
                  <a:srgbClr val="FFFFFF"/>
                </a:highlight>
                <a:latin typeface="+mn-lt"/>
              </a:rPr>
              <a:t>Mohammed Ismail, W., Mazzone, A., </a:t>
            </a:r>
            <a:r>
              <a:rPr lang="en-US" sz="700" b="0" i="0" dirty="0" err="1">
                <a:solidFill>
                  <a:srgbClr val="222222"/>
                </a:solidFill>
                <a:effectLst/>
                <a:highlight>
                  <a:srgbClr val="FFFFFF"/>
                </a:highlight>
                <a:latin typeface="+mn-lt"/>
              </a:rPr>
              <a:t>Ghiraldini</a:t>
            </a:r>
            <a:r>
              <a:rPr lang="en-US" sz="700" b="0" i="0" dirty="0">
                <a:solidFill>
                  <a:srgbClr val="222222"/>
                </a:solidFill>
                <a:effectLst/>
                <a:highlight>
                  <a:srgbClr val="FFFFFF"/>
                </a:highlight>
                <a:latin typeface="+mn-lt"/>
              </a:rPr>
              <a:t>, F.G. </a:t>
            </a:r>
            <a:r>
              <a:rPr lang="en-US" sz="700" b="0" i="1" dirty="0">
                <a:solidFill>
                  <a:srgbClr val="222222"/>
                </a:solidFill>
                <a:effectLst/>
                <a:highlight>
                  <a:srgbClr val="FFFFFF"/>
                </a:highlight>
                <a:latin typeface="+mn-lt"/>
              </a:rPr>
              <a:t>et al.</a:t>
            </a:r>
            <a:r>
              <a:rPr lang="en-US" sz="700" b="0" i="0" dirty="0">
                <a:solidFill>
                  <a:srgbClr val="222222"/>
                </a:solidFill>
                <a:effectLst/>
                <a:highlight>
                  <a:srgbClr val="FFFFFF"/>
                </a:highlight>
                <a:latin typeface="+mn-lt"/>
              </a:rPr>
              <a:t> MacroH2A histone variants modulate enhancer activity to repress oncogenic programs and cellular reprogramming. </a:t>
            </a:r>
            <a:r>
              <a:rPr lang="en-US" sz="700" b="0" i="1" dirty="0" err="1">
                <a:solidFill>
                  <a:srgbClr val="222222"/>
                </a:solidFill>
                <a:effectLst/>
                <a:highlight>
                  <a:srgbClr val="FFFFFF"/>
                </a:highlight>
                <a:latin typeface="+mn-lt"/>
              </a:rPr>
              <a:t>Commun</a:t>
            </a:r>
            <a:r>
              <a:rPr lang="en-US" sz="700" b="0" i="1" dirty="0">
                <a:solidFill>
                  <a:srgbClr val="222222"/>
                </a:solidFill>
                <a:effectLst/>
                <a:highlight>
                  <a:srgbClr val="FFFFFF"/>
                </a:highlight>
                <a:latin typeface="+mn-lt"/>
              </a:rPr>
              <a:t> Biol</a:t>
            </a:r>
            <a:r>
              <a:rPr lang="en-US" sz="700" b="0" i="0" dirty="0">
                <a:solidFill>
                  <a:srgbClr val="222222"/>
                </a:solidFill>
                <a:effectLst/>
                <a:highlight>
                  <a:srgbClr val="FFFFFF"/>
                </a:highlight>
                <a:latin typeface="+mn-lt"/>
              </a:rPr>
              <a:t> </a:t>
            </a:r>
            <a:r>
              <a:rPr lang="en-US" sz="700" b="1" i="0" dirty="0">
                <a:solidFill>
                  <a:srgbClr val="222222"/>
                </a:solidFill>
                <a:effectLst/>
                <a:highlight>
                  <a:srgbClr val="FFFFFF"/>
                </a:highlight>
                <a:latin typeface="+mn-lt"/>
              </a:rPr>
              <a:t>6</a:t>
            </a:r>
            <a:r>
              <a:rPr lang="en-US" sz="700" b="0" i="0" dirty="0">
                <a:solidFill>
                  <a:srgbClr val="222222"/>
                </a:solidFill>
                <a:effectLst/>
                <a:highlight>
                  <a:srgbClr val="FFFFFF"/>
                </a:highlight>
                <a:latin typeface="+mn-lt"/>
              </a:rPr>
              <a:t>, 215 (2023). </a:t>
            </a:r>
            <a:endParaRPr lang="en-US" altLang="ja-JP" sz="700" dirty="0">
              <a:latin typeface="+mn-lt"/>
              <a:ea typeface="MS PGothic" pitchFamily="34" charset="-128"/>
            </a:endParaRPr>
          </a:p>
          <a:p>
            <a:pPr marL="228600" indent="-223838">
              <a:spcBef>
                <a:spcPts val="300"/>
              </a:spcBef>
              <a:spcAft>
                <a:spcPts val="300"/>
              </a:spcAft>
              <a:buClr>
                <a:schemeClr val="tx1"/>
              </a:buClr>
              <a:buSzPct val="100000"/>
              <a:buFontTx/>
              <a:buAutoNum type="arabicPeriod"/>
            </a:pPr>
            <a:r>
              <a:rPr lang="en-US" altLang="ja-JP" sz="700" dirty="0">
                <a:latin typeface="+mn-lt"/>
                <a:ea typeface="MS PGothic" pitchFamily="34" charset="-128"/>
              </a:rPr>
              <a:t>Chang F, Xing P, Song F, Du X, Wang G, Chen K, Yang J. The role of T-box genes in the tumorigenesis and progression of cancer.(2016)</a:t>
            </a:r>
          </a:p>
          <a:p>
            <a:pPr marL="228600" indent="-223838">
              <a:spcBef>
                <a:spcPts val="300"/>
              </a:spcBef>
              <a:spcAft>
                <a:spcPts val="300"/>
              </a:spcAft>
              <a:buClr>
                <a:schemeClr val="tx1"/>
              </a:buClr>
              <a:buSzPct val="100000"/>
              <a:buFontTx/>
              <a:buAutoNum type="arabicPeriod"/>
            </a:pPr>
            <a:r>
              <a:rPr lang="en-US" altLang="ja-JP" sz="700" dirty="0">
                <a:latin typeface="+mn-lt"/>
                <a:ea typeface="MS PGothic" pitchFamily="34" charset="-128"/>
              </a:rPr>
              <a:t>Allis, C. D., &amp; </a:t>
            </a:r>
            <a:r>
              <a:rPr lang="en-US" altLang="ja-JP" sz="700" dirty="0" err="1">
                <a:latin typeface="+mn-lt"/>
                <a:ea typeface="MS PGothic" pitchFamily="34" charset="-128"/>
              </a:rPr>
              <a:t>Caparros</a:t>
            </a:r>
            <a:r>
              <a:rPr lang="en-US" altLang="ja-JP" sz="700" dirty="0">
                <a:latin typeface="+mn-lt"/>
                <a:ea typeface="MS PGothic" pitchFamily="34" charset="-128"/>
              </a:rPr>
              <a:t>, M.-L. (2015). Epigenetics ed. C. David Allis, Marie-Laure </a:t>
            </a:r>
            <a:r>
              <a:rPr lang="en-US" altLang="ja-JP" sz="700" dirty="0" err="1">
                <a:latin typeface="+mn-lt"/>
                <a:ea typeface="MS PGothic" pitchFamily="34" charset="-128"/>
              </a:rPr>
              <a:t>Caparros</a:t>
            </a:r>
            <a:r>
              <a:rPr lang="en-US" altLang="ja-JP" sz="700" dirty="0">
                <a:latin typeface="+mn-lt"/>
                <a:ea typeface="MS PGothic" pitchFamily="34" charset="-128"/>
              </a:rPr>
              <a:t>, Thomas </a:t>
            </a:r>
            <a:r>
              <a:rPr lang="en-US" altLang="ja-JP" sz="700" dirty="0" err="1">
                <a:latin typeface="+mn-lt"/>
                <a:ea typeface="MS PGothic" pitchFamily="34" charset="-128"/>
              </a:rPr>
              <a:t>Jenuwein</a:t>
            </a:r>
            <a:r>
              <a:rPr lang="en-US" altLang="ja-JP" sz="700" dirty="0">
                <a:latin typeface="+mn-lt"/>
                <a:ea typeface="MS PGothic" pitchFamily="34" charset="-128"/>
              </a:rPr>
              <a:t>, Danny </a:t>
            </a:r>
            <a:r>
              <a:rPr lang="en-US" altLang="ja-JP" sz="700" dirty="0" err="1">
                <a:latin typeface="+mn-lt"/>
                <a:ea typeface="MS PGothic" pitchFamily="34" charset="-128"/>
              </a:rPr>
              <a:t>Reinberg</a:t>
            </a:r>
            <a:r>
              <a:rPr lang="en-US" altLang="ja-JP" sz="700" dirty="0">
                <a:latin typeface="+mn-lt"/>
                <a:ea typeface="MS PGothic" pitchFamily="34" charset="-128"/>
              </a:rPr>
              <a:t>. Cold Spring Harbor Laboratory Press. .</a:t>
            </a:r>
          </a:p>
          <a:p>
            <a:pPr marL="228600" indent="-223838">
              <a:spcBef>
                <a:spcPts val="300"/>
              </a:spcBef>
              <a:spcAft>
                <a:spcPts val="300"/>
              </a:spcAft>
              <a:buClr>
                <a:schemeClr val="tx1"/>
              </a:buClr>
              <a:buSzPct val="100000"/>
              <a:buFontTx/>
              <a:buAutoNum type="arabicPeriod"/>
            </a:pPr>
            <a:r>
              <a:rPr lang="en-US" sz="700" b="0" i="0" dirty="0">
                <a:solidFill>
                  <a:srgbClr val="222222"/>
                </a:solidFill>
                <a:effectLst/>
                <a:highlight>
                  <a:srgbClr val="FFFFFF"/>
                </a:highlight>
                <a:latin typeface="+mn-lt"/>
              </a:rPr>
              <a:t>Yoo, J., Kim, G.W., Jeon, Y.H. </a:t>
            </a:r>
            <a:r>
              <a:rPr lang="en-US" sz="700" b="0" i="1" dirty="0">
                <a:solidFill>
                  <a:srgbClr val="222222"/>
                </a:solidFill>
                <a:effectLst/>
                <a:highlight>
                  <a:srgbClr val="FFFFFF"/>
                </a:highlight>
                <a:latin typeface="+mn-lt"/>
              </a:rPr>
              <a:t>et al.</a:t>
            </a:r>
            <a:r>
              <a:rPr lang="en-US" sz="700" b="0" i="0" dirty="0">
                <a:solidFill>
                  <a:srgbClr val="222222"/>
                </a:solidFill>
                <a:effectLst/>
                <a:highlight>
                  <a:srgbClr val="FFFFFF"/>
                </a:highlight>
                <a:latin typeface="+mn-lt"/>
              </a:rPr>
              <a:t> Drawing a line between histone demethylase KDM5A and KDM5B: their roles in development and tumorigenesis. </a:t>
            </a:r>
            <a:r>
              <a:rPr lang="en-US" sz="700" b="0" i="1" dirty="0">
                <a:solidFill>
                  <a:srgbClr val="222222"/>
                </a:solidFill>
                <a:effectLst/>
                <a:highlight>
                  <a:srgbClr val="FFFFFF"/>
                </a:highlight>
                <a:latin typeface="+mn-lt"/>
              </a:rPr>
              <a:t>Exp Mol Med</a:t>
            </a:r>
            <a:r>
              <a:rPr lang="en-US" sz="700" b="0" i="0" dirty="0">
                <a:solidFill>
                  <a:srgbClr val="222222"/>
                </a:solidFill>
                <a:effectLst/>
                <a:highlight>
                  <a:srgbClr val="FFFFFF"/>
                </a:highlight>
                <a:latin typeface="+mn-lt"/>
              </a:rPr>
              <a:t> </a:t>
            </a:r>
            <a:r>
              <a:rPr lang="en-US" sz="700" b="1" i="0" dirty="0">
                <a:solidFill>
                  <a:srgbClr val="222222"/>
                </a:solidFill>
                <a:effectLst/>
                <a:highlight>
                  <a:srgbClr val="FFFFFF"/>
                </a:highlight>
                <a:latin typeface="+mn-lt"/>
              </a:rPr>
              <a:t>54</a:t>
            </a:r>
            <a:r>
              <a:rPr lang="en-US" sz="700" b="0" i="0" dirty="0">
                <a:solidFill>
                  <a:srgbClr val="222222"/>
                </a:solidFill>
                <a:effectLst/>
                <a:highlight>
                  <a:srgbClr val="FFFFFF"/>
                </a:highlight>
                <a:latin typeface="+mn-lt"/>
              </a:rPr>
              <a:t>, 2107–2117 (2022). </a:t>
            </a:r>
          </a:p>
          <a:p>
            <a:pPr marL="228600" indent="-223838">
              <a:spcBef>
                <a:spcPts val="300"/>
              </a:spcBef>
              <a:spcAft>
                <a:spcPts val="300"/>
              </a:spcAft>
              <a:buClr>
                <a:schemeClr val="tx1"/>
              </a:buClr>
              <a:buSzPct val="100000"/>
              <a:buFontTx/>
              <a:buAutoNum type="arabicPeriod"/>
            </a:pPr>
            <a:r>
              <a:rPr lang="en-US" sz="700" b="0" i="0" dirty="0">
                <a:solidFill>
                  <a:srgbClr val="222222"/>
                </a:solidFill>
                <a:effectLst/>
                <a:highlight>
                  <a:srgbClr val="FFFFFF"/>
                </a:highlight>
                <a:latin typeface="+mn-lt"/>
              </a:rPr>
              <a:t>Lyu, P., Settlage, R.E. &amp; Jiang, H. Genome-wide identification of enhancers and transcription factors regulating the myogenic differentiation of bovine satellite cells. BMC Genomics 22, 901 (2021) </a:t>
            </a:r>
          </a:p>
          <a:p>
            <a:pPr marL="228600" indent="-223838">
              <a:spcBef>
                <a:spcPts val="300"/>
              </a:spcBef>
              <a:spcAft>
                <a:spcPts val="300"/>
              </a:spcAft>
              <a:buClr>
                <a:schemeClr val="tx1"/>
              </a:buClr>
              <a:buSzPct val="100000"/>
              <a:buFontTx/>
              <a:buAutoNum type="arabicPeriod"/>
            </a:pPr>
            <a:r>
              <a:rPr lang="en-US" sz="700" b="0" i="0" dirty="0">
                <a:solidFill>
                  <a:srgbClr val="222222"/>
                </a:solidFill>
                <a:effectLst/>
                <a:highlight>
                  <a:srgbClr val="FFFFFF"/>
                </a:highlight>
                <a:latin typeface="+mn-lt"/>
              </a:rPr>
              <a:t>Wang, Y., Wan, X., Hao, Y. et al. NR6A1 regulates lipid metabolism through mammalian target of rapamycin complex 1 in HepG2 cells. Cell </a:t>
            </a:r>
            <a:r>
              <a:rPr lang="en-US" sz="700" b="0" i="0" dirty="0" err="1">
                <a:solidFill>
                  <a:srgbClr val="222222"/>
                </a:solidFill>
                <a:effectLst/>
                <a:highlight>
                  <a:srgbClr val="FFFFFF"/>
                </a:highlight>
                <a:latin typeface="+mn-lt"/>
              </a:rPr>
              <a:t>Commun</a:t>
            </a:r>
            <a:r>
              <a:rPr lang="en-US" sz="700" b="0" i="0" dirty="0">
                <a:solidFill>
                  <a:srgbClr val="222222"/>
                </a:solidFill>
                <a:effectLst/>
                <a:highlight>
                  <a:srgbClr val="FFFFFF"/>
                </a:highlight>
                <a:latin typeface="+mn-lt"/>
              </a:rPr>
              <a:t> Signal 17, 77 (2019)</a:t>
            </a:r>
          </a:p>
          <a:p>
            <a:pPr marL="228600" indent="-223838">
              <a:spcBef>
                <a:spcPts val="300"/>
              </a:spcBef>
              <a:spcAft>
                <a:spcPts val="300"/>
              </a:spcAft>
              <a:buClr>
                <a:schemeClr val="tx1"/>
              </a:buClr>
              <a:buSzPct val="100000"/>
              <a:buFontTx/>
              <a:buAutoNum type="arabicPeriod"/>
            </a:pPr>
            <a:r>
              <a:rPr lang="en-US" altLang="ja-JP" sz="700" dirty="0">
                <a:latin typeface="+mn-lt"/>
                <a:ea typeface="MS PGothic" pitchFamily="34" charset="-128"/>
              </a:rPr>
              <a:t>Sheridan C, </a:t>
            </a:r>
            <a:r>
              <a:rPr lang="en-US" altLang="ja-JP" sz="700" dirty="0" err="1">
                <a:latin typeface="+mn-lt"/>
                <a:ea typeface="MS PGothic" pitchFamily="34" charset="-128"/>
              </a:rPr>
              <a:t>Kishimoto</a:t>
            </a:r>
            <a:r>
              <a:rPr lang="en-US" altLang="ja-JP" sz="700" dirty="0">
                <a:latin typeface="+mn-lt"/>
                <a:ea typeface="MS PGothic" pitchFamily="34" charset="-128"/>
              </a:rPr>
              <a:t> H, Fuchs RK, Mehrotra S, Bhat-</a:t>
            </a:r>
            <a:r>
              <a:rPr lang="en-US" altLang="ja-JP" sz="700" dirty="0" err="1">
                <a:latin typeface="+mn-lt"/>
                <a:ea typeface="MS PGothic" pitchFamily="34" charset="-128"/>
              </a:rPr>
              <a:t>Nakshatri</a:t>
            </a:r>
            <a:r>
              <a:rPr lang="en-US" altLang="ja-JP" sz="700" dirty="0">
                <a:latin typeface="+mn-lt"/>
                <a:ea typeface="MS PGothic" pitchFamily="34" charset="-128"/>
              </a:rPr>
              <a:t> P, Turner CH, Goulet R Jr, </a:t>
            </a:r>
            <a:r>
              <a:rPr lang="en-US" altLang="ja-JP" sz="700" dirty="0" err="1">
                <a:latin typeface="+mn-lt"/>
                <a:ea typeface="MS PGothic" pitchFamily="34" charset="-128"/>
              </a:rPr>
              <a:t>Badve</a:t>
            </a:r>
            <a:r>
              <a:rPr lang="en-US" altLang="ja-JP" sz="700" dirty="0">
                <a:latin typeface="+mn-lt"/>
                <a:ea typeface="MS PGothic" pitchFamily="34" charset="-128"/>
              </a:rPr>
              <a:t> S, </a:t>
            </a:r>
            <a:r>
              <a:rPr lang="en-US" altLang="ja-JP" sz="700" dirty="0" err="1">
                <a:latin typeface="+mn-lt"/>
                <a:ea typeface="MS PGothic" pitchFamily="34" charset="-128"/>
              </a:rPr>
              <a:t>Nakshatri</a:t>
            </a:r>
            <a:r>
              <a:rPr lang="en-US" altLang="ja-JP" sz="700" dirty="0">
                <a:latin typeface="+mn-lt"/>
                <a:ea typeface="MS PGothic" pitchFamily="34" charset="-128"/>
              </a:rPr>
              <a:t> H. CD44+/CD24- breast cancer cells exhibit enhanced invasive properties: an early step necessary for metastasis. Breast Cancer Res.(2006).</a:t>
            </a:r>
          </a:p>
        </p:txBody>
      </p:sp>
      <p:sp>
        <p:nvSpPr>
          <p:cNvPr id="13840" name="Text Box 528"/>
          <p:cNvSpPr txBox="1">
            <a:spLocks noChangeArrowheads="1"/>
          </p:cNvSpPr>
          <p:nvPr/>
        </p:nvSpPr>
        <p:spPr bwMode="auto">
          <a:xfrm>
            <a:off x="466344" y="3685032"/>
            <a:ext cx="4508132" cy="11545779"/>
          </a:xfrm>
          <a:prstGeom prst="rect">
            <a:avLst/>
          </a:prstGeom>
          <a:noFill/>
          <a:ln>
            <a:noFill/>
          </a:ln>
          <a:effectLst/>
        </p:spPr>
        <p:txBody>
          <a:bodyPr wrap="square" lIns="137160" tIns="91440" rIns="91440" bIns="137160">
            <a:noAutofit/>
          </a:bodyPr>
          <a:lstStyle>
            <a:lvl1pPr algn="l" defTabSz="457200">
              <a:spcBef>
                <a:spcPct val="0"/>
              </a:spcBef>
              <a:defRPr>
                <a:solidFill>
                  <a:schemeClr val="tx1"/>
                </a:solidFill>
                <a:latin typeface="Arial" charset="0"/>
                <a:cs typeface="Arial" charset="0"/>
              </a:defRPr>
            </a:lvl1pPr>
            <a:lvl2pPr marL="114300" algn="l" defTabSz="457200">
              <a:spcBef>
                <a:spcPct val="0"/>
              </a:spcBef>
              <a:defRPr>
                <a:solidFill>
                  <a:schemeClr val="tx1"/>
                </a:solidFill>
                <a:latin typeface="Arial" charset="0"/>
                <a:cs typeface="Arial" charset="0"/>
              </a:defRPr>
            </a:lvl2pPr>
            <a:lvl3pPr marL="1371600" algn="l" defTabSz="457200">
              <a:spcBef>
                <a:spcPct val="0"/>
              </a:spcBef>
              <a:defRPr>
                <a:solidFill>
                  <a:schemeClr val="tx1"/>
                </a:solidFill>
                <a:latin typeface="Arial" charset="0"/>
                <a:cs typeface="Arial" charset="0"/>
              </a:defRPr>
            </a:lvl3pPr>
            <a:lvl4pPr marL="1485900" algn="l" defTabSz="457200">
              <a:spcBef>
                <a:spcPct val="0"/>
              </a:spcBef>
              <a:defRPr>
                <a:solidFill>
                  <a:schemeClr val="tx1"/>
                </a:solidFill>
                <a:latin typeface="Arial" charset="0"/>
                <a:cs typeface="Arial" charset="0"/>
              </a:defRPr>
            </a:lvl4pPr>
            <a:lvl5pPr algn="l" defTabSz="457200">
              <a:spcBef>
                <a:spcPct val="0"/>
              </a:spcBef>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pPr marL="0" lvl="1">
              <a:spcBef>
                <a:spcPts val="600"/>
              </a:spcBef>
              <a:spcAft>
                <a:spcPts val="600"/>
              </a:spcAft>
              <a:buClr>
                <a:schemeClr val="tx1"/>
              </a:buClr>
              <a:buSzTx/>
              <a:buFont typeface="Wingdings" pitchFamily="2" charset="2"/>
              <a:buNone/>
            </a:pPr>
            <a:r>
              <a:rPr lang="en-US" altLang="ja-JP" sz="1400" b="1" cap="all" dirty="0">
                <a:solidFill>
                  <a:schemeClr val="accent1"/>
                </a:solidFill>
                <a:ea typeface="MS PGothic" pitchFamily="34" charset="-128"/>
              </a:rPr>
              <a:t>Breast cancer</a:t>
            </a:r>
            <a:endParaRPr lang="en-US" altLang="ja-JP" sz="1400" b="1" dirty="0">
              <a:ea typeface="MS PGothic" pitchFamily="34" charset="-128"/>
            </a:endParaRPr>
          </a:p>
          <a:p>
            <a:pPr marL="285750" lvl="1" indent="-285750">
              <a:spcBef>
                <a:spcPts val="100"/>
              </a:spcBef>
              <a:spcAft>
                <a:spcPts val="100"/>
              </a:spcAft>
              <a:buClr>
                <a:schemeClr val="tx1"/>
              </a:buClr>
              <a:buSzTx/>
              <a:buFont typeface="Arial" panose="020B0604020202020204" pitchFamily="34" charset="0"/>
              <a:buChar char="•"/>
            </a:pPr>
            <a:r>
              <a:rPr lang="en-US" altLang="ja-JP" sz="1400" dirty="0">
                <a:ea typeface="MS PGothic" pitchFamily="34" charset="-128"/>
              </a:rPr>
              <a:t>1/8 women will be diagnosed</a:t>
            </a:r>
          </a:p>
          <a:p>
            <a:pPr marL="285750" lvl="1" indent="-285750">
              <a:spcBef>
                <a:spcPts val="100"/>
              </a:spcBef>
              <a:spcAft>
                <a:spcPts val="100"/>
              </a:spcAft>
              <a:buClr>
                <a:schemeClr val="tx1"/>
              </a:buClr>
              <a:buSzTx/>
              <a:buFont typeface="Arial" panose="020B0604020202020204" pitchFamily="34" charset="0"/>
              <a:buChar char="•"/>
            </a:pPr>
            <a:r>
              <a:rPr lang="en-US" altLang="ja-JP" sz="1400" dirty="0">
                <a:ea typeface="MS PGothic" pitchFamily="34" charset="-128"/>
              </a:rPr>
              <a:t>30% of diagnosis of cancer in women</a:t>
            </a:r>
          </a:p>
          <a:p>
            <a:pPr marL="285750" lvl="1" indent="-285750">
              <a:spcBef>
                <a:spcPts val="100"/>
              </a:spcBef>
              <a:spcAft>
                <a:spcPts val="100"/>
              </a:spcAft>
              <a:buClr>
                <a:schemeClr val="tx1"/>
              </a:buClr>
              <a:buSzTx/>
              <a:buFont typeface="Arial" panose="020B0604020202020204" pitchFamily="34" charset="0"/>
              <a:buChar char="•"/>
            </a:pPr>
            <a:r>
              <a:rPr lang="en-US" altLang="ja-JP" sz="1400" dirty="0">
                <a:ea typeface="MS PGothic" pitchFamily="34" charset="-128"/>
              </a:rPr>
              <a:t>Subtypes: Luminal A, Luminal B, HER2+, TNBC</a:t>
            </a:r>
          </a:p>
          <a:p>
            <a:pPr marL="0" lvl="1" algn="just">
              <a:spcBef>
                <a:spcPts val="600"/>
              </a:spcBef>
              <a:spcAft>
                <a:spcPts val="600"/>
              </a:spcAft>
              <a:buClr>
                <a:schemeClr val="tx1"/>
              </a:buClr>
              <a:buSzTx/>
              <a:buFont typeface="Wingdings" pitchFamily="2" charset="2"/>
              <a:buNone/>
            </a:pPr>
            <a:r>
              <a:rPr lang="en-US" altLang="ja-JP" sz="1400" b="1" cap="all" dirty="0">
                <a:solidFill>
                  <a:schemeClr val="accent1"/>
                </a:solidFill>
                <a:ea typeface="MS PGothic" pitchFamily="34" charset="-128"/>
              </a:rPr>
              <a:t>Epigenomics</a:t>
            </a:r>
          </a:p>
          <a:p>
            <a:pPr marL="0" lvl="1" algn="just">
              <a:spcBef>
                <a:spcPts val="600"/>
              </a:spcBef>
              <a:spcAft>
                <a:spcPts val="600"/>
              </a:spcAft>
              <a:buClr>
                <a:schemeClr val="tx1"/>
              </a:buClr>
              <a:buSzTx/>
              <a:buFont typeface="Wingdings" pitchFamily="2" charset="2"/>
              <a:buNone/>
            </a:pPr>
            <a:r>
              <a:rPr lang="en-US" altLang="ja-JP" sz="1400" dirty="0">
                <a:ea typeface="MS PGothic" pitchFamily="34" charset="-128"/>
              </a:rPr>
              <a:t>Our research primarily focuses on the H3.3 histone variants and its histone modifications H3K27ac,</a:t>
            </a:r>
            <a:r>
              <a:rPr lang="en-US" sz="1400" dirty="0">
                <a:solidFill>
                  <a:schemeClr val="tx1"/>
                </a:solidFill>
              </a:rPr>
              <a:t> which marks active enhancer and promoter activity, </a:t>
            </a:r>
            <a:r>
              <a:rPr lang="en-US" altLang="ja-JP" sz="1400" dirty="0">
                <a:ea typeface="MS PGothic" pitchFamily="34" charset="-128"/>
              </a:rPr>
              <a:t>and H3K4me3, </a:t>
            </a:r>
            <a:r>
              <a:rPr lang="en-US" sz="1400" dirty="0">
                <a:solidFill>
                  <a:schemeClr val="tx1"/>
                </a:solidFill>
              </a:rPr>
              <a:t>which marks active Transcription site and promoter activity,  </a:t>
            </a:r>
            <a:r>
              <a:rPr lang="en-US" altLang="ja-JP" sz="1400" dirty="0">
                <a:ea typeface="MS PGothic" pitchFamily="34" charset="-128"/>
              </a:rPr>
              <a:t>the histone variant macroh2a modifications. The H3 histone is responsible for regulating transcription, replication and DNA repair.  Macroh2a is unique because it’s associated with inactive chromatin by inducing repressive chromatin states. However, there is a subset of enhancers that modulate cell identity and reactivation in cancer can lead to increased stemness.</a:t>
            </a:r>
          </a:p>
          <a:p>
            <a:pPr marL="0" lvl="1" algn="just">
              <a:spcBef>
                <a:spcPts val="600"/>
              </a:spcBef>
              <a:spcAft>
                <a:spcPts val="600"/>
              </a:spcAft>
              <a:buClr>
                <a:schemeClr val="tx1"/>
              </a:buClr>
              <a:buSzTx/>
              <a:buFont typeface="Wingdings" pitchFamily="2" charset="2"/>
              <a:buNone/>
            </a:pPr>
            <a:endParaRPr lang="en-US" altLang="ja-JP" sz="1400" dirty="0">
              <a:ea typeface="MS PGothic" pitchFamily="34" charset="-128"/>
            </a:endParaRPr>
          </a:p>
          <a:p>
            <a:pPr marL="0" lvl="1">
              <a:spcBef>
                <a:spcPts val="600"/>
              </a:spcBef>
              <a:spcAft>
                <a:spcPts val="600"/>
              </a:spcAft>
              <a:buClr>
                <a:schemeClr val="tx1"/>
              </a:buClr>
              <a:buSzTx/>
              <a:buFont typeface="Wingdings" pitchFamily="2" charset="2"/>
              <a:buNone/>
            </a:pPr>
            <a:endParaRPr lang="en-US" altLang="ja-JP" sz="1400" dirty="0">
              <a:ea typeface="MS PGothic" pitchFamily="34" charset="-128"/>
            </a:endParaRPr>
          </a:p>
          <a:p>
            <a:pPr marL="0" lvl="1">
              <a:spcBef>
                <a:spcPts val="600"/>
              </a:spcBef>
              <a:spcAft>
                <a:spcPts val="600"/>
              </a:spcAft>
              <a:buClr>
                <a:schemeClr val="tx1"/>
              </a:buClr>
              <a:buSzTx/>
              <a:buFont typeface="Wingdings" pitchFamily="2" charset="2"/>
              <a:buNone/>
            </a:pPr>
            <a:endParaRPr lang="en-US" altLang="ja-JP" sz="1400" dirty="0">
              <a:ea typeface="MS PGothic" pitchFamily="34" charset="-128"/>
            </a:endParaRPr>
          </a:p>
          <a:p>
            <a:pPr marL="0" lvl="1">
              <a:spcBef>
                <a:spcPts val="600"/>
              </a:spcBef>
              <a:spcAft>
                <a:spcPts val="600"/>
              </a:spcAft>
              <a:buClr>
                <a:schemeClr val="tx1"/>
              </a:buClr>
              <a:buSzTx/>
              <a:buFont typeface="Wingdings" pitchFamily="2" charset="2"/>
              <a:buNone/>
            </a:pPr>
            <a:endParaRPr lang="en-US" altLang="ja-JP" sz="1400" dirty="0">
              <a:ea typeface="MS PGothic" pitchFamily="34" charset="-128"/>
            </a:endParaRPr>
          </a:p>
          <a:p>
            <a:pPr marL="0" lvl="1" algn="just">
              <a:spcBef>
                <a:spcPts val="600"/>
              </a:spcBef>
              <a:spcAft>
                <a:spcPts val="600"/>
              </a:spcAft>
              <a:buClr>
                <a:schemeClr val="tx1"/>
              </a:buClr>
              <a:buSzTx/>
              <a:buFont typeface="Wingdings" pitchFamily="2" charset="2"/>
              <a:buNone/>
            </a:pPr>
            <a:endParaRPr lang="en-US" altLang="ja-JP" sz="1400" dirty="0">
              <a:ea typeface="MS PGothic" pitchFamily="34" charset="-128"/>
            </a:endParaRPr>
          </a:p>
          <a:p>
            <a:pPr marL="0" lvl="1" algn="just">
              <a:spcBef>
                <a:spcPts val="600"/>
              </a:spcBef>
              <a:spcAft>
                <a:spcPts val="600"/>
              </a:spcAft>
              <a:buClr>
                <a:schemeClr val="tx1"/>
              </a:buClr>
              <a:buSzTx/>
              <a:buFont typeface="Wingdings" pitchFamily="2" charset="2"/>
              <a:buNone/>
            </a:pPr>
            <a:r>
              <a:rPr lang="en-US" altLang="ja-JP" sz="1400" b="1" cap="all" dirty="0">
                <a:solidFill>
                  <a:schemeClr val="accent1"/>
                </a:solidFill>
                <a:ea typeface="MS PGothic" pitchFamily="34" charset="-128"/>
              </a:rPr>
              <a:t>T-box genes and Transcription factors</a:t>
            </a:r>
          </a:p>
          <a:p>
            <a:pPr marL="0" lvl="1" algn="just">
              <a:spcBef>
                <a:spcPts val="600"/>
              </a:spcBef>
              <a:spcAft>
                <a:spcPts val="600"/>
              </a:spcAft>
              <a:buClr>
                <a:schemeClr val="tx1"/>
              </a:buClr>
              <a:buSzTx/>
              <a:buFont typeface="Wingdings" pitchFamily="2" charset="2"/>
              <a:buNone/>
            </a:pPr>
            <a:r>
              <a:rPr lang="en-US" altLang="ja-JP" sz="1400" dirty="0">
                <a:ea typeface="MS PGothic" pitchFamily="34" charset="-128"/>
              </a:rPr>
              <a:t>T-box genes are essential during embryogenesis. However, they are also involved in cancer epithelial-mesenchymal-transition, which promotes migration, and amplified stemlike qualities that contribute to cancer malignancy and severity. TBX2 has an oncogenic role in cancer by allowing cells to bypass senescence, promoting proliferation, and promoting invasion of cancer into tissue. We are studying TBX2 to identify the specific binding sites for the gene that it regulates downstream. This can potentially be used as a target in drug development.</a:t>
            </a:r>
          </a:p>
          <a:p>
            <a:pPr marL="0" lvl="1" algn="just">
              <a:spcBef>
                <a:spcPts val="600"/>
              </a:spcBef>
              <a:spcAft>
                <a:spcPts val="600"/>
              </a:spcAft>
              <a:buClr>
                <a:schemeClr val="tx1"/>
              </a:buClr>
              <a:buSzTx/>
              <a:buFont typeface="Wingdings" pitchFamily="2" charset="2"/>
              <a:buNone/>
            </a:pPr>
            <a:br>
              <a:rPr lang="en-US" altLang="ja-JP" sz="1400" b="1" dirty="0">
                <a:ea typeface="MS PGothic" pitchFamily="34" charset="-128"/>
              </a:rPr>
            </a:br>
            <a:r>
              <a:rPr lang="en-US" altLang="ja-JP" sz="1400" dirty="0">
                <a:ea typeface="MS PGothic" pitchFamily="34" charset="-128"/>
              </a:rPr>
              <a:t>.</a:t>
            </a:r>
          </a:p>
        </p:txBody>
      </p:sp>
      <p:sp>
        <p:nvSpPr>
          <p:cNvPr id="4" name="Text Placeholder 3">
            <a:extLst>
              <a:ext uri="{FF2B5EF4-FFF2-40B4-BE49-F238E27FC236}">
                <a16:creationId xmlns:a16="http://schemas.microsoft.com/office/drawing/2014/main" id="{828BCCD6-60C5-4B3E-AF74-435F51A7B61D}"/>
              </a:ext>
            </a:extLst>
          </p:cNvPr>
          <p:cNvSpPr>
            <a:spLocks noGrp="1"/>
          </p:cNvSpPr>
          <p:nvPr>
            <p:ph type="body" sz="quarter" idx="12"/>
          </p:nvPr>
        </p:nvSpPr>
        <p:spPr>
          <a:xfrm>
            <a:off x="3585029" y="614200"/>
            <a:ext cx="15298057" cy="1243584"/>
          </a:xfrm>
        </p:spPr>
        <p:txBody>
          <a:bodyPr/>
          <a:lstStyle/>
          <a:p>
            <a:r>
              <a:rPr lang="en-US" altLang="en-US" dirty="0">
                <a:solidFill>
                  <a:schemeClr val="bg1"/>
                </a:solidFill>
              </a:rPr>
              <a:t> Epigenomic Profiling of oncogenic TBX2 in Mouse Mammary Epithelial Cells(</a:t>
            </a:r>
            <a:r>
              <a:rPr lang="en-US" altLang="en-US" dirty="0" err="1">
                <a:solidFill>
                  <a:schemeClr val="bg1"/>
                </a:solidFill>
              </a:rPr>
              <a:t>mMEC</a:t>
            </a:r>
            <a:r>
              <a:rPr lang="en-US" altLang="en-US" dirty="0">
                <a:solidFill>
                  <a:schemeClr val="bg1"/>
                </a:solidFill>
              </a:rPr>
              <a:t>) as a model for Breast Cancer</a:t>
            </a:r>
            <a:endParaRPr lang="en-US" dirty="0">
              <a:solidFill>
                <a:schemeClr val="bg1"/>
              </a:solidFill>
            </a:endParaRPr>
          </a:p>
        </p:txBody>
      </p:sp>
      <p:sp>
        <p:nvSpPr>
          <p:cNvPr id="15" name="Text Placeholder 14">
            <a:extLst>
              <a:ext uri="{FF2B5EF4-FFF2-40B4-BE49-F238E27FC236}">
                <a16:creationId xmlns:a16="http://schemas.microsoft.com/office/drawing/2014/main" id="{A56F452E-2289-AB46-86E1-44D4CE84B36A}"/>
              </a:ext>
            </a:extLst>
          </p:cNvPr>
          <p:cNvSpPr>
            <a:spLocks noGrp="1"/>
          </p:cNvSpPr>
          <p:nvPr>
            <p:ph type="body" sz="quarter" idx="10"/>
          </p:nvPr>
        </p:nvSpPr>
        <p:spPr>
          <a:xfrm>
            <a:off x="2870201" y="1868569"/>
            <a:ext cx="16593456" cy="777240"/>
          </a:xfrm>
        </p:spPr>
        <p:txBody>
          <a:bodyPr/>
          <a:lstStyle/>
          <a:p>
            <a:r>
              <a:rPr lang="en-US" altLang="en-US" sz="1800" dirty="0" err="1">
                <a:solidFill>
                  <a:schemeClr val="bg2"/>
                </a:solidFill>
              </a:rPr>
              <a:t>Martinluther</a:t>
            </a:r>
            <a:r>
              <a:rPr lang="en-US" altLang="en-US" sz="1800" dirty="0">
                <a:solidFill>
                  <a:schemeClr val="bg2"/>
                </a:solidFill>
              </a:rPr>
              <a:t> Winn</a:t>
            </a:r>
            <a:r>
              <a:rPr lang="en-US" altLang="en-US" sz="1800" baseline="30000" dirty="0">
                <a:solidFill>
                  <a:schemeClr val="bg2"/>
                </a:solidFill>
              </a:rPr>
              <a:t> 1,2</a:t>
            </a:r>
            <a:r>
              <a:rPr lang="en-US" altLang="en-US" sz="1800" dirty="0">
                <a:solidFill>
                  <a:schemeClr val="bg2"/>
                </a:solidFill>
              </a:rPr>
              <a:t>, Wazim Mohammed Ismail, Ph.D</a:t>
            </a:r>
            <a:r>
              <a:rPr lang="en-US" altLang="en-US" sz="1800" baseline="30000" dirty="0">
                <a:solidFill>
                  <a:schemeClr val="bg2"/>
                </a:solidFill>
              </a:rPr>
              <a:t>2</a:t>
            </a:r>
            <a:r>
              <a:rPr lang="en-US" altLang="en-US" sz="1800" dirty="0">
                <a:solidFill>
                  <a:schemeClr val="bg2"/>
                </a:solidFill>
              </a:rPr>
              <a:t>, Amik Munankarmy, Ph.D</a:t>
            </a:r>
            <a:r>
              <a:rPr lang="en-US" altLang="en-US" sz="1800" baseline="30000" dirty="0">
                <a:solidFill>
                  <a:schemeClr val="bg2"/>
                </a:solidFill>
              </a:rPr>
              <a:t>2</a:t>
            </a:r>
            <a:r>
              <a:rPr lang="en-US" altLang="en-US" sz="1800" dirty="0">
                <a:solidFill>
                  <a:schemeClr val="bg2"/>
                </a:solidFill>
              </a:rPr>
              <a:t>,  Fergus J. Couch, Ph.D</a:t>
            </a:r>
            <a:r>
              <a:rPr lang="en-US" altLang="en-US" sz="1800" baseline="30000" dirty="0">
                <a:solidFill>
                  <a:schemeClr val="bg2"/>
                </a:solidFill>
              </a:rPr>
              <a:t>2</a:t>
            </a:r>
            <a:r>
              <a:rPr lang="en-US" altLang="en-US" sz="1800" dirty="0">
                <a:solidFill>
                  <a:schemeClr val="bg2"/>
                </a:solidFill>
              </a:rPr>
              <a:t>, Alexandre Gaspar Maia, Ph.D</a:t>
            </a:r>
            <a:r>
              <a:rPr lang="en-US" altLang="en-US" sz="1800" baseline="30000" dirty="0">
                <a:solidFill>
                  <a:schemeClr val="bg2"/>
                </a:solidFill>
              </a:rPr>
              <a:t>2</a:t>
            </a:r>
            <a:endParaRPr lang="en-US" altLang="en-US" dirty="0">
              <a:solidFill>
                <a:schemeClr val="bg2"/>
              </a:solidFill>
            </a:endParaRPr>
          </a:p>
          <a:p>
            <a:r>
              <a:rPr lang="en-US" dirty="0">
                <a:solidFill>
                  <a:schemeClr val="bg2"/>
                </a:solidFill>
              </a:rPr>
              <a:t>University of Florida Genetics Institute, Gainesville, FL, USA</a:t>
            </a:r>
            <a:r>
              <a:rPr lang="en-US" baseline="30000" dirty="0">
                <a:solidFill>
                  <a:schemeClr val="bg2"/>
                </a:solidFill>
              </a:rPr>
              <a:t>1</a:t>
            </a:r>
            <a:r>
              <a:rPr lang="en-US" dirty="0">
                <a:solidFill>
                  <a:schemeClr val="bg2"/>
                </a:solidFill>
              </a:rPr>
              <a:t>,  D</a:t>
            </a:r>
            <a:r>
              <a:rPr lang="en-US" sz="1600" dirty="0">
                <a:solidFill>
                  <a:schemeClr val="bg2"/>
                </a:solidFill>
              </a:rPr>
              <a:t>epartment of Laboratory Medicine and Pathology, Mayo Clinic, Rochester, MN, USA</a:t>
            </a:r>
            <a:r>
              <a:rPr lang="en-US" altLang="en-US" sz="1400" baseline="30000" dirty="0">
                <a:solidFill>
                  <a:schemeClr val="bg2"/>
                </a:solidFill>
              </a:rPr>
              <a:t> 2</a:t>
            </a:r>
            <a:endParaRPr lang="en-US" altLang="en-US" sz="1400" b="0" dirty="0">
              <a:solidFill>
                <a:schemeClr val="bg2"/>
              </a:solidFill>
            </a:endParaRPr>
          </a:p>
        </p:txBody>
      </p:sp>
      <p:sp>
        <p:nvSpPr>
          <p:cNvPr id="34" name="Text Box 529">
            <a:extLst>
              <a:ext uri="{FF2B5EF4-FFF2-40B4-BE49-F238E27FC236}">
                <a16:creationId xmlns:a16="http://schemas.microsoft.com/office/drawing/2014/main" id="{ED9B1FF6-179D-8C46-9049-3FDFE6795F82}"/>
              </a:ext>
            </a:extLst>
          </p:cNvPr>
          <p:cNvSpPr txBox="1">
            <a:spLocks noChangeArrowheads="1"/>
          </p:cNvSpPr>
          <p:nvPr/>
        </p:nvSpPr>
        <p:spPr bwMode="auto">
          <a:xfrm>
            <a:off x="466344" y="3140173"/>
            <a:ext cx="4508132" cy="548640"/>
          </a:xfrm>
          <a:prstGeom prst="rect">
            <a:avLst/>
          </a:prstGeom>
          <a:solidFill>
            <a:schemeClr val="accent1"/>
          </a:solidFill>
          <a:ln>
            <a:noFill/>
          </a:ln>
          <a:effectLst/>
        </p:spPr>
        <p:txBody>
          <a:bodyPr wrap="square" lIns="91440" tIns="45720" rIns="91440" bIns="4572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lgn="ctr">
              <a:spcBef>
                <a:spcPct val="50000"/>
              </a:spcBef>
              <a:buClrTx/>
              <a:buSzTx/>
            </a:pPr>
            <a:r>
              <a:rPr lang="en-US" sz="2400" cap="all" dirty="0">
                <a:solidFill>
                  <a:schemeClr val="bg1"/>
                </a:solidFill>
              </a:rPr>
              <a:t>Introduction</a:t>
            </a:r>
          </a:p>
        </p:txBody>
      </p:sp>
      <p:sp>
        <p:nvSpPr>
          <p:cNvPr id="35" name="Text Box 529">
            <a:extLst>
              <a:ext uri="{FF2B5EF4-FFF2-40B4-BE49-F238E27FC236}">
                <a16:creationId xmlns:a16="http://schemas.microsoft.com/office/drawing/2014/main" id="{F7E88607-BB03-774D-904F-0796CB07220D}"/>
              </a:ext>
            </a:extLst>
          </p:cNvPr>
          <p:cNvSpPr txBox="1">
            <a:spLocks noChangeArrowheads="1"/>
          </p:cNvSpPr>
          <p:nvPr/>
        </p:nvSpPr>
        <p:spPr bwMode="auto">
          <a:xfrm>
            <a:off x="15923879" y="3130958"/>
            <a:ext cx="5542387" cy="548641"/>
          </a:xfrm>
          <a:prstGeom prst="rect">
            <a:avLst/>
          </a:prstGeom>
          <a:solidFill>
            <a:schemeClr val="accent1"/>
          </a:solidFill>
          <a:ln>
            <a:noFill/>
          </a:ln>
          <a:effectLst/>
        </p:spPr>
        <p:txBody>
          <a:bodyPr wrap="square" lIns="91440" tIns="45720" rIns="91440" bIns="4572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lgn="ctr">
              <a:spcBef>
                <a:spcPct val="50000"/>
              </a:spcBef>
              <a:buClrTx/>
              <a:buSzTx/>
            </a:pPr>
            <a:r>
              <a:rPr lang="en-US" sz="2400" cap="all" dirty="0">
                <a:solidFill>
                  <a:schemeClr val="bg1"/>
                </a:solidFill>
              </a:rPr>
              <a:t>Method</a:t>
            </a:r>
          </a:p>
        </p:txBody>
      </p:sp>
      <p:sp>
        <p:nvSpPr>
          <p:cNvPr id="36" name="Text Box 529">
            <a:extLst>
              <a:ext uri="{FF2B5EF4-FFF2-40B4-BE49-F238E27FC236}">
                <a16:creationId xmlns:a16="http://schemas.microsoft.com/office/drawing/2014/main" id="{1EF5A9CA-A57E-4E4B-804C-E1DE66F8A770}"/>
              </a:ext>
            </a:extLst>
          </p:cNvPr>
          <p:cNvSpPr txBox="1">
            <a:spLocks noChangeArrowheads="1"/>
          </p:cNvSpPr>
          <p:nvPr/>
        </p:nvSpPr>
        <p:spPr bwMode="auto">
          <a:xfrm>
            <a:off x="5047313" y="3131877"/>
            <a:ext cx="5579313" cy="548640"/>
          </a:xfrm>
          <a:prstGeom prst="rect">
            <a:avLst/>
          </a:prstGeom>
          <a:solidFill>
            <a:schemeClr val="accent1"/>
          </a:solidFill>
          <a:ln>
            <a:noFill/>
          </a:ln>
          <a:effectLst/>
        </p:spPr>
        <p:txBody>
          <a:bodyPr wrap="square" lIns="91440" tIns="45720" rIns="91440" bIns="4572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lgn="ctr">
              <a:spcBef>
                <a:spcPct val="50000"/>
              </a:spcBef>
              <a:buClrTx/>
              <a:buSzTx/>
            </a:pPr>
            <a:r>
              <a:rPr lang="en-US" sz="2400" cap="all" dirty="0">
                <a:solidFill>
                  <a:schemeClr val="bg1"/>
                </a:solidFill>
              </a:rPr>
              <a:t>CUT&amp;RUN </a:t>
            </a:r>
            <a:r>
              <a:rPr lang="en-US" sz="2400" dirty="0">
                <a:solidFill>
                  <a:schemeClr val="bg1"/>
                </a:solidFill>
              </a:rPr>
              <a:t>Chromatin Analysis</a:t>
            </a:r>
            <a:endParaRPr lang="en-US" sz="2400" cap="all" dirty="0">
              <a:solidFill>
                <a:schemeClr val="bg1"/>
              </a:solidFill>
            </a:endParaRPr>
          </a:p>
        </p:txBody>
      </p:sp>
      <p:sp>
        <p:nvSpPr>
          <p:cNvPr id="42" name="Text Box 529">
            <a:extLst>
              <a:ext uri="{FF2B5EF4-FFF2-40B4-BE49-F238E27FC236}">
                <a16:creationId xmlns:a16="http://schemas.microsoft.com/office/drawing/2014/main" id="{D0C233AD-89C3-2743-A44C-BB223841EED6}"/>
              </a:ext>
            </a:extLst>
          </p:cNvPr>
          <p:cNvSpPr txBox="1">
            <a:spLocks noChangeArrowheads="1"/>
          </p:cNvSpPr>
          <p:nvPr/>
        </p:nvSpPr>
        <p:spPr bwMode="auto">
          <a:xfrm>
            <a:off x="15970549" y="10204834"/>
            <a:ext cx="5511361" cy="548640"/>
          </a:xfrm>
          <a:prstGeom prst="rect">
            <a:avLst/>
          </a:prstGeom>
          <a:solidFill>
            <a:schemeClr val="accent1"/>
          </a:solidFill>
          <a:ln>
            <a:noFill/>
          </a:ln>
          <a:effectLst/>
        </p:spPr>
        <p:txBody>
          <a:bodyPr wrap="square" lIns="91440" tIns="45720" rIns="91440" bIns="4572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lgn="ctr">
              <a:spcBef>
                <a:spcPct val="50000"/>
              </a:spcBef>
              <a:buClrTx/>
              <a:buSzTx/>
            </a:pPr>
            <a:r>
              <a:rPr lang="en-US" sz="2400" cap="all" dirty="0">
                <a:solidFill>
                  <a:schemeClr val="bg1"/>
                </a:solidFill>
              </a:rPr>
              <a:t>conclusions</a:t>
            </a:r>
          </a:p>
        </p:txBody>
      </p:sp>
      <p:sp>
        <p:nvSpPr>
          <p:cNvPr id="45" name="Text Box 529">
            <a:extLst>
              <a:ext uri="{FF2B5EF4-FFF2-40B4-BE49-F238E27FC236}">
                <a16:creationId xmlns:a16="http://schemas.microsoft.com/office/drawing/2014/main" id="{39F72AC6-915E-924C-A972-04FF984F128E}"/>
              </a:ext>
            </a:extLst>
          </p:cNvPr>
          <p:cNvSpPr txBox="1">
            <a:spLocks noChangeArrowheads="1"/>
          </p:cNvSpPr>
          <p:nvPr/>
        </p:nvSpPr>
        <p:spPr bwMode="auto">
          <a:xfrm>
            <a:off x="15962445" y="12577584"/>
            <a:ext cx="5547479" cy="548640"/>
          </a:xfrm>
          <a:prstGeom prst="rect">
            <a:avLst/>
          </a:prstGeom>
          <a:solidFill>
            <a:schemeClr val="accent1"/>
          </a:solidFill>
          <a:ln>
            <a:noFill/>
          </a:ln>
          <a:effectLst/>
        </p:spPr>
        <p:txBody>
          <a:bodyPr wrap="square" lIns="91440" tIns="45720" rIns="91440" bIns="4572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lgn="ctr">
              <a:spcBef>
                <a:spcPct val="50000"/>
              </a:spcBef>
              <a:buClrTx/>
              <a:buSzTx/>
            </a:pPr>
            <a:r>
              <a:rPr lang="en-US" sz="2400" cap="all" dirty="0">
                <a:solidFill>
                  <a:schemeClr val="bg1"/>
                </a:solidFill>
              </a:rPr>
              <a:t>references</a:t>
            </a:r>
          </a:p>
        </p:txBody>
      </p:sp>
      <p:pic>
        <p:nvPicPr>
          <p:cNvPr id="24" name="Picture 23">
            <a:extLst>
              <a:ext uri="{FF2B5EF4-FFF2-40B4-BE49-F238E27FC236}">
                <a16:creationId xmlns:a16="http://schemas.microsoft.com/office/drawing/2014/main" id="{4C85B5E1-6ED0-1061-7359-8E4BB8CC666C}"/>
              </a:ext>
            </a:extLst>
          </p:cNvPr>
          <p:cNvPicPr>
            <a:picLocks noChangeAspect="1"/>
          </p:cNvPicPr>
          <p:nvPr/>
        </p:nvPicPr>
        <p:blipFill>
          <a:blip r:embed="rId5"/>
          <a:stretch>
            <a:fillRect/>
          </a:stretch>
        </p:blipFill>
        <p:spPr>
          <a:xfrm>
            <a:off x="510603" y="7728064"/>
            <a:ext cx="2359598" cy="1727563"/>
          </a:xfrm>
          <a:prstGeom prst="rect">
            <a:avLst/>
          </a:prstGeom>
        </p:spPr>
      </p:pic>
      <p:sp>
        <p:nvSpPr>
          <p:cNvPr id="46" name="TextBox 45">
            <a:extLst>
              <a:ext uri="{FF2B5EF4-FFF2-40B4-BE49-F238E27FC236}">
                <a16:creationId xmlns:a16="http://schemas.microsoft.com/office/drawing/2014/main" id="{B2C1F5E8-8001-2D75-BFEA-C8D169C0A0BB}"/>
              </a:ext>
            </a:extLst>
          </p:cNvPr>
          <p:cNvSpPr txBox="1"/>
          <p:nvPr/>
        </p:nvSpPr>
        <p:spPr>
          <a:xfrm>
            <a:off x="444249" y="14449511"/>
            <a:ext cx="4479920" cy="972574"/>
          </a:xfrm>
          <a:prstGeom prst="rect">
            <a:avLst/>
          </a:prstGeom>
          <a:noFill/>
        </p:spPr>
        <p:txBody>
          <a:bodyPr wrap="square" rtlCol="0">
            <a:spAutoFit/>
          </a:bodyPr>
          <a:lstStyle/>
          <a:p>
            <a:pPr algn="l"/>
            <a:r>
              <a:rPr lang="en-US" sz="1100" dirty="0">
                <a:solidFill>
                  <a:schemeClr val="accent1"/>
                </a:solidFill>
              </a:rPr>
              <a:t>Figure 2: </a:t>
            </a:r>
            <a:r>
              <a:rPr lang="en-US" sz="1100" dirty="0" err="1">
                <a:solidFill>
                  <a:schemeClr val="accent1"/>
                </a:solidFill>
              </a:rPr>
              <a:t>Oncoprint</a:t>
            </a:r>
            <a:r>
              <a:rPr lang="en-US" sz="1100" dirty="0">
                <a:solidFill>
                  <a:schemeClr val="accent1"/>
                </a:solidFill>
              </a:rPr>
              <a:t> graph of </a:t>
            </a:r>
            <a:r>
              <a:rPr lang="en-US" sz="1100" dirty="0" err="1">
                <a:solidFill>
                  <a:schemeClr val="accent1"/>
                </a:solidFill>
              </a:rPr>
              <a:t>Tbox</a:t>
            </a:r>
            <a:r>
              <a:rPr lang="en-US" sz="1100" dirty="0">
                <a:solidFill>
                  <a:schemeClr val="accent1"/>
                </a:solidFill>
              </a:rPr>
              <a:t> genes that displays the alterations in each subtype of cancer</a:t>
            </a:r>
          </a:p>
          <a:p>
            <a:pPr algn="l"/>
            <a:r>
              <a:rPr lang="en-US" sz="1100" dirty="0">
                <a:solidFill>
                  <a:schemeClr val="tx1"/>
                </a:solidFill>
              </a:rPr>
              <a:t>TBX19, TBX2, and TBX4 exhibit an increase in alterations compared to the other T-box genes. TBX2 is known to have oncogenic properties in breast cancer. However, the mechanism is not known.</a:t>
            </a:r>
          </a:p>
        </p:txBody>
      </p:sp>
      <p:sp>
        <p:nvSpPr>
          <p:cNvPr id="50" name="TextBox 49">
            <a:extLst>
              <a:ext uri="{FF2B5EF4-FFF2-40B4-BE49-F238E27FC236}">
                <a16:creationId xmlns:a16="http://schemas.microsoft.com/office/drawing/2014/main" id="{9F01F14C-F23C-8FCB-5C2C-10992D55DEC3}"/>
              </a:ext>
            </a:extLst>
          </p:cNvPr>
          <p:cNvSpPr txBox="1"/>
          <p:nvPr/>
        </p:nvSpPr>
        <p:spPr>
          <a:xfrm>
            <a:off x="9182595" y="10702834"/>
            <a:ext cx="1461378" cy="2350008"/>
          </a:xfrm>
          <a:prstGeom prst="rect">
            <a:avLst/>
          </a:prstGeom>
          <a:noFill/>
        </p:spPr>
        <p:txBody>
          <a:bodyPr wrap="square" rtlCol="0">
            <a:noAutofit/>
          </a:bodyPr>
          <a:lstStyle/>
          <a:p>
            <a:pPr algn="l"/>
            <a:r>
              <a:rPr lang="en-US" sz="1100" dirty="0">
                <a:solidFill>
                  <a:schemeClr val="accent1"/>
                </a:solidFill>
              </a:rPr>
              <a:t>Figure 4: Upset plot </a:t>
            </a:r>
          </a:p>
          <a:p>
            <a:pPr algn="l"/>
            <a:r>
              <a:rPr lang="en-US" sz="1100" dirty="0">
                <a:solidFill>
                  <a:schemeClr val="tx1"/>
                </a:solidFill>
              </a:rPr>
              <a:t>Visualized intersections between open-chromatin regions of Basal, Luminal Progenitors, and Luminal Mature  cells (identified using single cell </a:t>
            </a:r>
            <a:r>
              <a:rPr lang="en-US" sz="1100" dirty="0" err="1">
                <a:solidFill>
                  <a:schemeClr val="tx1"/>
                </a:solidFill>
              </a:rPr>
              <a:t>mutiome</a:t>
            </a:r>
            <a:r>
              <a:rPr lang="en-US" sz="1100" dirty="0">
                <a:solidFill>
                  <a:schemeClr val="tx1"/>
                </a:solidFill>
              </a:rPr>
              <a:t>), and the TBX2 binding sites.</a:t>
            </a:r>
            <a:endParaRPr lang="en-US" sz="1100" dirty="0">
              <a:solidFill>
                <a:schemeClr val="accent1"/>
              </a:solidFill>
            </a:endParaRPr>
          </a:p>
          <a:p>
            <a:pPr algn="l"/>
            <a:endParaRPr lang="en-US" sz="1100" dirty="0">
              <a:solidFill>
                <a:schemeClr val="accent1"/>
              </a:solidFill>
            </a:endParaRPr>
          </a:p>
        </p:txBody>
      </p:sp>
      <p:sp>
        <p:nvSpPr>
          <p:cNvPr id="51" name="TextBox 50">
            <a:extLst>
              <a:ext uri="{FF2B5EF4-FFF2-40B4-BE49-F238E27FC236}">
                <a16:creationId xmlns:a16="http://schemas.microsoft.com/office/drawing/2014/main" id="{C21FA30F-EE10-1FA6-57C4-2A6A4A34BABE}"/>
              </a:ext>
            </a:extLst>
          </p:cNvPr>
          <p:cNvSpPr txBox="1"/>
          <p:nvPr/>
        </p:nvSpPr>
        <p:spPr>
          <a:xfrm>
            <a:off x="15923635" y="3661378"/>
            <a:ext cx="5511362" cy="6508286"/>
          </a:xfrm>
          <a:prstGeom prst="rect">
            <a:avLst/>
          </a:prstGeom>
          <a:noFill/>
        </p:spPr>
        <p:txBody>
          <a:bodyPr wrap="square" rtlCol="0">
            <a:noAutofit/>
          </a:bodyPr>
          <a:lstStyle/>
          <a:p>
            <a:pPr algn="l">
              <a:spcBef>
                <a:spcPts val="300"/>
              </a:spcBef>
            </a:pPr>
            <a:r>
              <a:rPr lang="en-US" sz="1400" b="1" dirty="0">
                <a:solidFill>
                  <a:schemeClr val="tx2"/>
                </a:solidFill>
              </a:rPr>
              <a:t>CUT&amp;RUN Chromatin Analysis</a:t>
            </a:r>
          </a:p>
          <a:p>
            <a:pPr algn="just">
              <a:spcBef>
                <a:spcPts val="300"/>
              </a:spcBef>
            </a:pPr>
            <a:r>
              <a:rPr lang="en-US" sz="1400" dirty="0">
                <a:solidFill>
                  <a:schemeClr val="tx1"/>
                </a:solidFill>
              </a:rPr>
              <a:t>Processing of the FASTQ file obtained from CUT&amp;RUN assay was conducted in a Unix HPC environment using </a:t>
            </a:r>
            <a:r>
              <a:rPr lang="en-US" sz="1400" dirty="0" err="1">
                <a:solidFill>
                  <a:schemeClr val="tx1"/>
                </a:solidFill>
              </a:rPr>
              <a:t>VSCode</a:t>
            </a:r>
            <a:r>
              <a:rPr lang="en-US" sz="1400" dirty="0">
                <a:solidFill>
                  <a:schemeClr val="tx1"/>
                </a:solidFill>
              </a:rPr>
              <a:t> as a development platform. Trimming was preformed in parallel with all the samples using Trim galore and subsequently conducted quality analysis by Bowtie2. </a:t>
            </a:r>
            <a:r>
              <a:rPr lang="en-US" sz="1400" dirty="0" err="1">
                <a:solidFill>
                  <a:schemeClr val="tx1"/>
                </a:solidFill>
              </a:rPr>
              <a:t>Samtools</a:t>
            </a:r>
            <a:r>
              <a:rPr lang="en-US" sz="1400" dirty="0">
                <a:solidFill>
                  <a:schemeClr val="tx1"/>
                </a:solidFill>
              </a:rPr>
              <a:t> was used in the trimming process to create a bam file which would be used by in the next stage to create a no duplicate bam file and convert it to a bed file using </a:t>
            </a:r>
            <a:r>
              <a:rPr lang="en-US" sz="1400" dirty="0" err="1">
                <a:solidFill>
                  <a:schemeClr val="tx1"/>
                </a:solidFill>
              </a:rPr>
              <a:t>Bedtools</a:t>
            </a:r>
            <a:r>
              <a:rPr lang="en-US" sz="1400" dirty="0">
                <a:solidFill>
                  <a:schemeClr val="tx1"/>
                </a:solidFill>
              </a:rPr>
              <a:t>’ </a:t>
            </a:r>
            <a:r>
              <a:rPr lang="en-US" sz="1400" dirty="0" err="1">
                <a:solidFill>
                  <a:schemeClr val="tx1"/>
                </a:solidFill>
              </a:rPr>
              <a:t>bamtobed</a:t>
            </a:r>
            <a:r>
              <a:rPr lang="en-US" sz="1400" dirty="0">
                <a:solidFill>
                  <a:schemeClr val="tx1"/>
                </a:solidFill>
              </a:rPr>
              <a:t> function. The bed file was then converted to a bigwig file using </a:t>
            </a:r>
            <a:r>
              <a:rPr lang="en-US" sz="1400" dirty="0" err="1">
                <a:solidFill>
                  <a:schemeClr val="tx1"/>
                </a:solidFill>
              </a:rPr>
              <a:t>BedGraphToBigWig</a:t>
            </a:r>
            <a:r>
              <a:rPr lang="en-US" sz="1400" dirty="0">
                <a:solidFill>
                  <a:schemeClr val="tx1"/>
                </a:solidFill>
              </a:rPr>
              <a:t>.</a:t>
            </a:r>
          </a:p>
          <a:p>
            <a:pPr algn="l">
              <a:spcBef>
                <a:spcPts val="300"/>
              </a:spcBef>
            </a:pPr>
            <a:r>
              <a:rPr lang="en-US" sz="1400" b="1" dirty="0">
                <a:solidFill>
                  <a:schemeClr val="accent1"/>
                </a:solidFill>
                <a:latin typeface="+mj-lt"/>
              </a:rPr>
              <a:t>D</a:t>
            </a:r>
            <a:r>
              <a:rPr lang="en-US" sz="1400" b="1" i="0" dirty="0">
                <a:solidFill>
                  <a:schemeClr val="accent1"/>
                </a:solidFill>
                <a:effectLst/>
                <a:latin typeface="+mj-lt"/>
              </a:rPr>
              <a:t>ifferential </a:t>
            </a:r>
            <a:r>
              <a:rPr lang="en-US" sz="1400" b="1" dirty="0">
                <a:solidFill>
                  <a:schemeClr val="accent1"/>
                </a:solidFill>
                <a:latin typeface="+mj-lt"/>
              </a:rPr>
              <a:t>B</a:t>
            </a:r>
            <a:r>
              <a:rPr lang="en-US" sz="1400" b="1" i="0" dirty="0">
                <a:solidFill>
                  <a:schemeClr val="accent1"/>
                </a:solidFill>
                <a:effectLst/>
                <a:latin typeface="+mj-lt"/>
              </a:rPr>
              <a:t>inding </a:t>
            </a:r>
            <a:r>
              <a:rPr lang="en-US" sz="1400" b="1" dirty="0">
                <a:solidFill>
                  <a:schemeClr val="accent1"/>
                </a:solidFill>
                <a:latin typeface="+mj-lt"/>
              </a:rPr>
              <a:t>A</a:t>
            </a:r>
            <a:r>
              <a:rPr lang="en-US" sz="1400" b="1" i="0" dirty="0">
                <a:solidFill>
                  <a:schemeClr val="accent1"/>
                </a:solidFill>
                <a:effectLst/>
                <a:latin typeface="+mj-lt"/>
              </a:rPr>
              <a:t>ffinity </a:t>
            </a:r>
            <a:r>
              <a:rPr lang="en-US" sz="1400" b="1" dirty="0">
                <a:solidFill>
                  <a:schemeClr val="accent1"/>
                </a:solidFill>
                <a:latin typeface="+mj-lt"/>
              </a:rPr>
              <a:t>A</a:t>
            </a:r>
            <a:r>
              <a:rPr lang="en-US" sz="1400" b="1" i="0" dirty="0">
                <a:solidFill>
                  <a:schemeClr val="accent1"/>
                </a:solidFill>
                <a:effectLst/>
                <a:latin typeface="+mj-lt"/>
              </a:rPr>
              <a:t>nalysis</a:t>
            </a:r>
          </a:p>
          <a:p>
            <a:pPr algn="just">
              <a:spcBef>
                <a:spcPts val="300"/>
              </a:spcBef>
            </a:pPr>
            <a:r>
              <a:rPr lang="en-US" sz="1400" dirty="0" err="1">
                <a:solidFill>
                  <a:schemeClr val="tx1"/>
                </a:solidFill>
              </a:rPr>
              <a:t>Wiggletools</a:t>
            </a:r>
            <a:r>
              <a:rPr lang="en-US" sz="1400" dirty="0">
                <a:solidFill>
                  <a:schemeClr val="tx1"/>
                </a:solidFill>
              </a:rPr>
              <a:t> averaged the replicates samples </a:t>
            </a:r>
            <a:r>
              <a:rPr lang="en-US" sz="1400" dirty="0" err="1">
                <a:solidFill>
                  <a:schemeClr val="tx1"/>
                </a:solidFill>
              </a:rPr>
              <a:t>bedgraph</a:t>
            </a:r>
            <a:r>
              <a:rPr lang="en-US" sz="1400" dirty="0">
                <a:solidFill>
                  <a:schemeClr val="tx1"/>
                </a:solidFill>
              </a:rPr>
              <a:t> files and then the bed graph files were converted to bigwig files for TBX2 and </a:t>
            </a:r>
            <a:r>
              <a:rPr lang="en-US" sz="1400" dirty="0" err="1">
                <a:solidFill>
                  <a:schemeClr val="tx1"/>
                </a:solidFill>
              </a:rPr>
              <a:t>mCh</a:t>
            </a:r>
            <a:r>
              <a:rPr lang="en-US" sz="1400" dirty="0">
                <a:solidFill>
                  <a:schemeClr val="tx1"/>
                </a:solidFill>
              </a:rPr>
              <a:t> H3K4me3 and H3K27ac. The SEACR command was used to subtract the IgG control </a:t>
            </a:r>
            <a:r>
              <a:rPr lang="en-US" sz="1400" dirty="0" err="1">
                <a:solidFill>
                  <a:schemeClr val="tx1"/>
                </a:solidFill>
              </a:rPr>
              <a:t>bedgraphs</a:t>
            </a:r>
            <a:r>
              <a:rPr lang="en-US" sz="1400" dirty="0">
                <a:solidFill>
                  <a:schemeClr val="tx1"/>
                </a:solidFill>
              </a:rPr>
              <a:t> from the other samples to reduce noise. </a:t>
            </a:r>
            <a:r>
              <a:rPr lang="en-US" sz="1400" dirty="0" err="1">
                <a:solidFill>
                  <a:schemeClr val="tx1"/>
                </a:solidFill>
              </a:rPr>
              <a:t>Bigwigcompare</a:t>
            </a:r>
            <a:r>
              <a:rPr lang="en-US" sz="1400" dirty="0">
                <a:solidFill>
                  <a:schemeClr val="tx1"/>
                </a:solidFill>
              </a:rPr>
              <a:t> is the comparison of the signal ratio for the IgG to the samples. In RStudio and utilizing the </a:t>
            </a:r>
            <a:r>
              <a:rPr lang="en-US" sz="1400" dirty="0" err="1">
                <a:solidFill>
                  <a:schemeClr val="tx1"/>
                </a:solidFill>
              </a:rPr>
              <a:t>edgeR</a:t>
            </a:r>
            <a:r>
              <a:rPr lang="en-US" sz="1400" dirty="0">
                <a:solidFill>
                  <a:schemeClr val="tx1"/>
                </a:solidFill>
              </a:rPr>
              <a:t> and </a:t>
            </a:r>
            <a:r>
              <a:rPr lang="en-US" sz="1400" dirty="0" err="1">
                <a:solidFill>
                  <a:schemeClr val="tx1"/>
                </a:solidFill>
              </a:rPr>
              <a:t>DIffBind</a:t>
            </a:r>
            <a:r>
              <a:rPr lang="en-US" sz="1400" dirty="0">
                <a:solidFill>
                  <a:schemeClr val="tx1"/>
                </a:solidFill>
              </a:rPr>
              <a:t> package the </a:t>
            </a:r>
            <a:r>
              <a:rPr lang="en-US" sz="1400" dirty="0" err="1">
                <a:solidFill>
                  <a:schemeClr val="tx1"/>
                </a:solidFill>
              </a:rPr>
              <a:t>mplots</a:t>
            </a:r>
            <a:r>
              <a:rPr lang="en-US" sz="1400" dirty="0">
                <a:solidFill>
                  <a:schemeClr val="tx1"/>
                </a:solidFill>
              </a:rPr>
              <a:t> were created from the sample bam files to the averaged bed files.</a:t>
            </a:r>
            <a:endParaRPr lang="en-US" sz="1100" dirty="0">
              <a:solidFill>
                <a:srgbClr val="606C71"/>
              </a:solidFill>
              <a:latin typeface="Open Sans" panose="020B0606030504020204" pitchFamily="34" charset="0"/>
            </a:endParaRPr>
          </a:p>
          <a:p>
            <a:pPr algn="l">
              <a:spcBef>
                <a:spcPts val="300"/>
              </a:spcBef>
            </a:pPr>
            <a:r>
              <a:rPr lang="en-US" sz="1400" b="1" dirty="0"/>
              <a:t>Remap Enrichment</a:t>
            </a:r>
          </a:p>
          <a:p>
            <a:pPr algn="just">
              <a:spcBef>
                <a:spcPts val="300"/>
              </a:spcBef>
            </a:pPr>
            <a:r>
              <a:rPr lang="en-US" sz="1400" dirty="0">
                <a:solidFill>
                  <a:schemeClr val="tx1"/>
                </a:solidFill>
              </a:rPr>
              <a:t>The </a:t>
            </a:r>
            <a:r>
              <a:rPr lang="en-US" sz="1400" dirty="0" err="1">
                <a:solidFill>
                  <a:schemeClr val="tx1"/>
                </a:solidFill>
              </a:rPr>
              <a:t>remapEnrich</a:t>
            </a:r>
            <a:r>
              <a:rPr lang="en-US" sz="1400" dirty="0">
                <a:solidFill>
                  <a:schemeClr val="tx1"/>
                </a:solidFill>
              </a:rPr>
              <a:t> library was used to create an enrichment dot plot using a predownloaded mm10 genome and the significantly enriched sites in both H3K27ac and H3K4me3 that were depleted and enriched taken from the </a:t>
            </a:r>
            <a:r>
              <a:rPr lang="en-US" sz="1400" dirty="0" err="1">
                <a:solidFill>
                  <a:schemeClr val="tx1"/>
                </a:solidFill>
              </a:rPr>
              <a:t>Diffbind</a:t>
            </a:r>
            <a:r>
              <a:rPr lang="en-US" sz="1400" dirty="0">
                <a:solidFill>
                  <a:schemeClr val="tx1"/>
                </a:solidFill>
              </a:rPr>
              <a:t> analysis to </a:t>
            </a:r>
            <a:r>
              <a:rPr lang="en-US" sz="1400" dirty="0" err="1">
                <a:solidFill>
                  <a:schemeClr val="tx1"/>
                </a:solidFill>
              </a:rPr>
              <a:t>to</a:t>
            </a:r>
            <a:r>
              <a:rPr lang="en-US" sz="1400" dirty="0">
                <a:solidFill>
                  <a:schemeClr val="tx1"/>
                </a:solidFill>
              </a:rPr>
              <a:t> identify target specific target genes of interest. </a:t>
            </a:r>
          </a:p>
          <a:p>
            <a:pPr algn="l">
              <a:spcBef>
                <a:spcPts val="300"/>
              </a:spcBef>
            </a:pPr>
            <a:r>
              <a:rPr lang="en-US" sz="1400" b="1" dirty="0">
                <a:solidFill>
                  <a:schemeClr val="accent1"/>
                </a:solidFill>
              </a:rPr>
              <a:t>Combination Matrix Analysis(CMA)</a:t>
            </a:r>
          </a:p>
          <a:p>
            <a:pPr algn="just">
              <a:spcBef>
                <a:spcPts val="300"/>
              </a:spcBef>
            </a:pPr>
            <a:r>
              <a:rPr lang="en-US" sz="1400" dirty="0">
                <a:solidFill>
                  <a:schemeClr val="tx1"/>
                </a:solidFill>
              </a:rPr>
              <a:t>The bed files of the depletion and enrichment of H3K4me3 and H3K27ac in both control and Overexpression conditions were put into galaxy to create upset plots.</a:t>
            </a:r>
            <a:endParaRPr lang="en-US" sz="1400" dirty="0">
              <a:solidFill>
                <a:schemeClr val="accent1"/>
              </a:solidFill>
            </a:endParaRPr>
          </a:p>
          <a:p>
            <a:pPr algn="l"/>
            <a:endParaRPr lang="en-US" sz="1400" b="1" dirty="0">
              <a:solidFill>
                <a:schemeClr val="accent1"/>
              </a:solidFill>
            </a:endParaRPr>
          </a:p>
        </p:txBody>
      </p:sp>
      <p:sp>
        <p:nvSpPr>
          <p:cNvPr id="1025" name="Text Box 529">
            <a:extLst>
              <a:ext uri="{FF2B5EF4-FFF2-40B4-BE49-F238E27FC236}">
                <a16:creationId xmlns:a16="http://schemas.microsoft.com/office/drawing/2014/main" id="{3EDC0677-CCEF-4636-1A1E-165AF0205F85}"/>
              </a:ext>
            </a:extLst>
          </p:cNvPr>
          <p:cNvSpPr txBox="1">
            <a:spLocks noChangeArrowheads="1"/>
          </p:cNvSpPr>
          <p:nvPr/>
        </p:nvSpPr>
        <p:spPr bwMode="auto">
          <a:xfrm>
            <a:off x="5047314" y="9949047"/>
            <a:ext cx="5579312" cy="548640"/>
          </a:xfrm>
          <a:prstGeom prst="rect">
            <a:avLst/>
          </a:prstGeom>
          <a:solidFill>
            <a:schemeClr val="accent1"/>
          </a:solidFill>
          <a:ln>
            <a:noFill/>
          </a:ln>
          <a:effectLst/>
        </p:spPr>
        <p:txBody>
          <a:bodyPr wrap="square" lIns="91440" tIns="45720" rIns="91440" bIns="4572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lgn="ctr">
              <a:spcBef>
                <a:spcPct val="50000"/>
              </a:spcBef>
              <a:buClrTx/>
              <a:buSzTx/>
            </a:pPr>
            <a:r>
              <a:rPr lang="en-US" sz="2400" dirty="0">
                <a:solidFill>
                  <a:schemeClr val="bg1"/>
                </a:solidFill>
              </a:rPr>
              <a:t>Combination Matrix Analysis</a:t>
            </a:r>
          </a:p>
        </p:txBody>
      </p:sp>
      <p:sp>
        <p:nvSpPr>
          <p:cNvPr id="1030" name="TextBox 1029">
            <a:extLst>
              <a:ext uri="{FF2B5EF4-FFF2-40B4-BE49-F238E27FC236}">
                <a16:creationId xmlns:a16="http://schemas.microsoft.com/office/drawing/2014/main" id="{798A94C2-DC65-17A1-E9A8-B01C3C23B009}"/>
              </a:ext>
            </a:extLst>
          </p:cNvPr>
          <p:cNvSpPr txBox="1"/>
          <p:nvPr/>
        </p:nvSpPr>
        <p:spPr>
          <a:xfrm>
            <a:off x="14332762" y="11594757"/>
            <a:ext cx="1365904" cy="3681008"/>
          </a:xfrm>
          <a:prstGeom prst="rect">
            <a:avLst/>
          </a:prstGeom>
          <a:noFill/>
        </p:spPr>
        <p:txBody>
          <a:bodyPr wrap="square" rtlCol="0">
            <a:spAutoFit/>
          </a:bodyPr>
          <a:lstStyle/>
          <a:p>
            <a:pPr algn="l"/>
            <a:r>
              <a:rPr lang="en-US" sz="1100" dirty="0">
                <a:solidFill>
                  <a:schemeClr val="accent1"/>
                </a:solidFill>
              </a:rPr>
              <a:t>Figure 7: </a:t>
            </a:r>
            <a:r>
              <a:rPr lang="en-US" sz="1100" dirty="0" err="1">
                <a:solidFill>
                  <a:schemeClr val="accent1"/>
                </a:solidFill>
              </a:rPr>
              <a:t>Mplots</a:t>
            </a:r>
            <a:r>
              <a:rPr lang="en-US" sz="1100" dirty="0">
                <a:solidFill>
                  <a:schemeClr val="accent1"/>
                </a:solidFill>
              </a:rPr>
              <a:t> of TBX2 expression in both H3K4me3 and H3K27ac </a:t>
            </a:r>
          </a:p>
          <a:p>
            <a:pPr algn="l"/>
            <a:r>
              <a:rPr lang="en-US" sz="1100" dirty="0">
                <a:solidFill>
                  <a:schemeClr val="tx1"/>
                </a:solidFill>
              </a:rPr>
              <a:t>(A) Significant depletion of H3K4me3 which signals that the overexpression of TBX2 induces chromatin remodeling that leads to  increased transcriptional repression. (B) The slight increase in enrichment suggest TBX2 induces transcriptional activity. </a:t>
            </a:r>
          </a:p>
        </p:txBody>
      </p:sp>
      <p:pic>
        <p:nvPicPr>
          <p:cNvPr id="7" name="Picture 6" descr="A graph of a graph showing a blue and pink line&#10;&#10;Description automatically generated with medium confidence">
            <a:extLst>
              <a:ext uri="{FF2B5EF4-FFF2-40B4-BE49-F238E27FC236}">
                <a16:creationId xmlns:a16="http://schemas.microsoft.com/office/drawing/2014/main" id="{392F6BCF-15AD-9BD7-8AB3-23442A280216}"/>
              </a:ext>
            </a:extLst>
          </p:cNvPr>
          <p:cNvPicPr>
            <a:picLocks noChangeAspect="1"/>
          </p:cNvPicPr>
          <p:nvPr/>
        </p:nvPicPr>
        <p:blipFill>
          <a:blip r:embed="rId6"/>
          <a:stretch>
            <a:fillRect/>
          </a:stretch>
        </p:blipFill>
        <p:spPr>
          <a:xfrm>
            <a:off x="10835019" y="11241938"/>
            <a:ext cx="3497742" cy="2158606"/>
          </a:xfrm>
          <a:prstGeom prst="rect">
            <a:avLst/>
          </a:prstGeom>
        </p:spPr>
      </p:pic>
      <p:pic>
        <p:nvPicPr>
          <p:cNvPr id="13858" name="Picture 13857">
            <a:extLst>
              <a:ext uri="{FF2B5EF4-FFF2-40B4-BE49-F238E27FC236}">
                <a16:creationId xmlns:a16="http://schemas.microsoft.com/office/drawing/2014/main" id="{7DCA26DE-D3C7-DA37-19DF-FD0A989A1E19}"/>
              </a:ext>
            </a:extLst>
          </p:cNvPr>
          <p:cNvPicPr>
            <a:picLocks noChangeAspect="1"/>
          </p:cNvPicPr>
          <p:nvPr/>
        </p:nvPicPr>
        <p:blipFill>
          <a:blip r:embed="rId7"/>
          <a:stretch>
            <a:fillRect/>
          </a:stretch>
        </p:blipFill>
        <p:spPr>
          <a:xfrm>
            <a:off x="522583" y="12496870"/>
            <a:ext cx="4384436" cy="1996016"/>
          </a:xfrm>
          <a:prstGeom prst="rect">
            <a:avLst/>
          </a:prstGeom>
        </p:spPr>
      </p:pic>
      <p:pic>
        <p:nvPicPr>
          <p:cNvPr id="13861" name="Picture 13860" descr="A graph showing a blue and pink line&#10;&#10;Description automatically generated">
            <a:extLst>
              <a:ext uri="{FF2B5EF4-FFF2-40B4-BE49-F238E27FC236}">
                <a16:creationId xmlns:a16="http://schemas.microsoft.com/office/drawing/2014/main" id="{A1CBE6B5-37A9-55F7-BDBC-52162118083C}"/>
              </a:ext>
            </a:extLst>
          </p:cNvPr>
          <p:cNvPicPr>
            <a:picLocks noChangeAspect="1"/>
          </p:cNvPicPr>
          <p:nvPr/>
        </p:nvPicPr>
        <p:blipFill>
          <a:blip r:embed="rId8"/>
          <a:stretch>
            <a:fillRect/>
          </a:stretch>
        </p:blipFill>
        <p:spPr>
          <a:xfrm>
            <a:off x="10905232" y="13375538"/>
            <a:ext cx="3497742" cy="2158606"/>
          </a:xfrm>
          <a:prstGeom prst="rect">
            <a:avLst/>
          </a:prstGeom>
        </p:spPr>
      </p:pic>
      <p:sp>
        <p:nvSpPr>
          <p:cNvPr id="13862" name="AutoShape 8">
            <a:extLst>
              <a:ext uri="{FF2B5EF4-FFF2-40B4-BE49-F238E27FC236}">
                <a16:creationId xmlns:a16="http://schemas.microsoft.com/office/drawing/2014/main" id="{82D752D5-B8DB-57E3-02A1-9E5773446EFD}"/>
              </a:ext>
            </a:extLst>
          </p:cNvPr>
          <p:cNvSpPr>
            <a:spLocks noChangeAspect="1" noChangeArrowheads="1"/>
          </p:cNvSpPr>
          <p:nvPr/>
        </p:nvSpPr>
        <p:spPr bwMode="auto">
          <a:xfrm>
            <a:off x="10820400" y="784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3885" name="Object 13884">
            <a:extLst>
              <a:ext uri="{FF2B5EF4-FFF2-40B4-BE49-F238E27FC236}">
                <a16:creationId xmlns:a16="http://schemas.microsoft.com/office/drawing/2014/main" id="{1688E727-F3E7-85C7-D6B2-D056947DC358}"/>
              </a:ext>
            </a:extLst>
          </p:cNvPr>
          <p:cNvGraphicFramePr>
            <a:graphicFrameLocks noChangeAspect="1"/>
          </p:cNvGraphicFramePr>
          <p:nvPr>
            <p:extLst>
              <p:ext uri="{D42A27DB-BD31-4B8C-83A1-F6EECF244321}">
                <p14:modId xmlns:p14="http://schemas.microsoft.com/office/powerpoint/2010/main" val="1460903107"/>
              </p:ext>
            </p:extLst>
          </p:nvPr>
        </p:nvGraphicFramePr>
        <p:xfrm>
          <a:off x="10741075" y="3744347"/>
          <a:ext cx="2346835" cy="2194560"/>
        </p:xfrm>
        <a:graphic>
          <a:graphicData uri="http://schemas.openxmlformats.org/presentationml/2006/ole">
            <mc:AlternateContent xmlns:mc="http://schemas.openxmlformats.org/markup-compatibility/2006">
              <mc:Choice xmlns:v="urn:schemas-microsoft-com:vml" Requires="v">
                <p:oleObj name="Acrobat Document" r:id="rId9" imgW="5133960" imgH="4800600" progId="Acrobat.Document.DC">
                  <p:embed/>
                </p:oleObj>
              </mc:Choice>
              <mc:Fallback>
                <p:oleObj name="Acrobat Document" r:id="rId9" imgW="5133960" imgH="4800600" progId="Acrobat.Document.DC">
                  <p:embed/>
                  <p:pic>
                    <p:nvPicPr>
                      <p:cNvPr id="0" name=""/>
                      <p:cNvPicPr/>
                      <p:nvPr/>
                    </p:nvPicPr>
                    <p:blipFill>
                      <a:blip r:embed="rId10"/>
                      <a:stretch>
                        <a:fillRect/>
                      </a:stretch>
                    </p:blipFill>
                    <p:spPr>
                      <a:xfrm>
                        <a:off x="10741075" y="3744347"/>
                        <a:ext cx="2346835" cy="2194560"/>
                      </a:xfrm>
                      <a:prstGeom prst="rect">
                        <a:avLst/>
                      </a:prstGeom>
                    </p:spPr>
                  </p:pic>
                </p:oleObj>
              </mc:Fallback>
            </mc:AlternateContent>
          </a:graphicData>
        </a:graphic>
      </p:graphicFrame>
      <p:graphicFrame>
        <p:nvGraphicFramePr>
          <p:cNvPr id="13886" name="Object 13885">
            <a:extLst>
              <a:ext uri="{FF2B5EF4-FFF2-40B4-BE49-F238E27FC236}">
                <a16:creationId xmlns:a16="http://schemas.microsoft.com/office/drawing/2014/main" id="{D58E7D6A-5365-5052-0324-854D69623537}"/>
              </a:ext>
            </a:extLst>
          </p:cNvPr>
          <p:cNvGraphicFramePr>
            <a:graphicFrameLocks noChangeAspect="1"/>
          </p:cNvGraphicFramePr>
          <p:nvPr>
            <p:extLst>
              <p:ext uri="{D42A27DB-BD31-4B8C-83A1-F6EECF244321}">
                <p14:modId xmlns:p14="http://schemas.microsoft.com/office/powerpoint/2010/main" val="1050468194"/>
              </p:ext>
            </p:extLst>
          </p:nvPr>
        </p:nvGraphicFramePr>
        <p:xfrm>
          <a:off x="13347212" y="3700239"/>
          <a:ext cx="2425273" cy="2194560"/>
        </p:xfrm>
        <a:graphic>
          <a:graphicData uri="http://schemas.openxmlformats.org/presentationml/2006/ole">
            <mc:AlternateContent xmlns:mc="http://schemas.openxmlformats.org/markup-compatibility/2006">
              <mc:Choice xmlns:v="urn:schemas-microsoft-com:vml" Requires="v">
                <p:oleObj name="Acrobat Document" r:id="rId11" imgW="5305320" imgH="4800600" progId="Acrobat.Document.DC">
                  <p:embed/>
                </p:oleObj>
              </mc:Choice>
              <mc:Fallback>
                <p:oleObj name="Acrobat Document" r:id="rId11" imgW="5305320" imgH="4800600" progId="Acrobat.Document.DC">
                  <p:embed/>
                  <p:pic>
                    <p:nvPicPr>
                      <p:cNvPr id="0" name=""/>
                      <p:cNvPicPr/>
                      <p:nvPr/>
                    </p:nvPicPr>
                    <p:blipFill>
                      <a:blip r:embed="rId12"/>
                      <a:stretch>
                        <a:fillRect/>
                      </a:stretch>
                    </p:blipFill>
                    <p:spPr>
                      <a:xfrm>
                        <a:off x="13347212" y="3700239"/>
                        <a:ext cx="2425273" cy="2194560"/>
                      </a:xfrm>
                      <a:prstGeom prst="rect">
                        <a:avLst/>
                      </a:prstGeom>
                    </p:spPr>
                  </p:pic>
                </p:oleObj>
              </mc:Fallback>
            </mc:AlternateContent>
          </a:graphicData>
        </a:graphic>
      </p:graphicFrame>
      <p:graphicFrame>
        <p:nvGraphicFramePr>
          <p:cNvPr id="13887" name="Object 13886">
            <a:extLst>
              <a:ext uri="{FF2B5EF4-FFF2-40B4-BE49-F238E27FC236}">
                <a16:creationId xmlns:a16="http://schemas.microsoft.com/office/drawing/2014/main" id="{A7710603-291D-0868-7EFC-F8D3CD46761F}"/>
              </a:ext>
            </a:extLst>
          </p:cNvPr>
          <p:cNvGraphicFramePr>
            <a:graphicFrameLocks noChangeAspect="1"/>
          </p:cNvGraphicFramePr>
          <p:nvPr>
            <p:extLst>
              <p:ext uri="{D42A27DB-BD31-4B8C-83A1-F6EECF244321}">
                <p14:modId xmlns:p14="http://schemas.microsoft.com/office/powerpoint/2010/main" val="2189418927"/>
              </p:ext>
            </p:extLst>
          </p:nvPr>
        </p:nvGraphicFramePr>
        <p:xfrm>
          <a:off x="13347989" y="5892889"/>
          <a:ext cx="2455777" cy="2194560"/>
        </p:xfrm>
        <a:graphic>
          <a:graphicData uri="http://schemas.openxmlformats.org/presentationml/2006/ole">
            <mc:AlternateContent xmlns:mc="http://schemas.openxmlformats.org/markup-compatibility/2006">
              <mc:Choice xmlns:v="urn:schemas-microsoft-com:vml" Requires="v">
                <p:oleObj name="Acrobat Document" r:id="rId13" imgW="5372280" imgH="4800600" progId="Acrobat.Document.DC">
                  <p:embed/>
                </p:oleObj>
              </mc:Choice>
              <mc:Fallback>
                <p:oleObj name="Acrobat Document" r:id="rId13" imgW="5372280" imgH="4800600" progId="Acrobat.Document.DC">
                  <p:embed/>
                  <p:pic>
                    <p:nvPicPr>
                      <p:cNvPr id="0" name=""/>
                      <p:cNvPicPr/>
                      <p:nvPr/>
                    </p:nvPicPr>
                    <p:blipFill>
                      <a:blip r:embed="rId14"/>
                      <a:stretch>
                        <a:fillRect/>
                      </a:stretch>
                    </p:blipFill>
                    <p:spPr>
                      <a:xfrm>
                        <a:off x="13347989" y="5892889"/>
                        <a:ext cx="2455777" cy="2194560"/>
                      </a:xfrm>
                      <a:prstGeom prst="rect">
                        <a:avLst/>
                      </a:prstGeom>
                    </p:spPr>
                  </p:pic>
                </p:oleObj>
              </mc:Fallback>
            </mc:AlternateContent>
          </a:graphicData>
        </a:graphic>
      </p:graphicFrame>
      <p:graphicFrame>
        <p:nvGraphicFramePr>
          <p:cNvPr id="13890" name="Object 13889">
            <a:extLst>
              <a:ext uri="{FF2B5EF4-FFF2-40B4-BE49-F238E27FC236}">
                <a16:creationId xmlns:a16="http://schemas.microsoft.com/office/drawing/2014/main" id="{5D0217F7-7270-36B7-B7F7-1A921FDD7033}"/>
              </a:ext>
            </a:extLst>
          </p:cNvPr>
          <p:cNvGraphicFramePr>
            <a:graphicFrameLocks noChangeAspect="1"/>
          </p:cNvGraphicFramePr>
          <p:nvPr>
            <p:extLst>
              <p:ext uri="{D42A27DB-BD31-4B8C-83A1-F6EECF244321}">
                <p14:modId xmlns:p14="http://schemas.microsoft.com/office/powerpoint/2010/main" val="4277674421"/>
              </p:ext>
            </p:extLst>
          </p:nvPr>
        </p:nvGraphicFramePr>
        <p:xfrm>
          <a:off x="10751925" y="5907475"/>
          <a:ext cx="2442704" cy="2194560"/>
        </p:xfrm>
        <a:graphic>
          <a:graphicData uri="http://schemas.openxmlformats.org/presentationml/2006/ole">
            <mc:AlternateContent xmlns:mc="http://schemas.openxmlformats.org/markup-compatibility/2006">
              <mc:Choice xmlns:v="urn:schemas-microsoft-com:vml" Requires="v">
                <p:oleObj name="Acrobat Document" r:id="rId15" imgW="5343480" imgH="4800600" progId="Acrobat.Document.DC">
                  <p:embed/>
                </p:oleObj>
              </mc:Choice>
              <mc:Fallback>
                <p:oleObj name="Acrobat Document" r:id="rId15" imgW="5343480" imgH="4800600" progId="Acrobat.Document.DC">
                  <p:embed/>
                  <p:pic>
                    <p:nvPicPr>
                      <p:cNvPr id="0" name=""/>
                      <p:cNvPicPr/>
                      <p:nvPr/>
                    </p:nvPicPr>
                    <p:blipFill>
                      <a:blip r:embed="rId16"/>
                      <a:stretch>
                        <a:fillRect/>
                      </a:stretch>
                    </p:blipFill>
                    <p:spPr>
                      <a:xfrm>
                        <a:off x="10751925" y="5907475"/>
                        <a:ext cx="2442704" cy="2194560"/>
                      </a:xfrm>
                      <a:prstGeom prst="rect">
                        <a:avLst/>
                      </a:prstGeom>
                    </p:spPr>
                  </p:pic>
                </p:oleObj>
              </mc:Fallback>
            </mc:AlternateContent>
          </a:graphicData>
        </a:graphic>
      </p:graphicFrame>
      <p:sp>
        <p:nvSpPr>
          <p:cNvPr id="13896" name="Text Box 529">
            <a:extLst>
              <a:ext uri="{FF2B5EF4-FFF2-40B4-BE49-F238E27FC236}">
                <a16:creationId xmlns:a16="http://schemas.microsoft.com/office/drawing/2014/main" id="{5D09689B-F3AC-B4E6-98FB-8B7611AA5377}"/>
              </a:ext>
            </a:extLst>
          </p:cNvPr>
          <p:cNvSpPr txBox="1">
            <a:spLocks noChangeArrowheads="1"/>
          </p:cNvSpPr>
          <p:nvPr/>
        </p:nvSpPr>
        <p:spPr bwMode="auto">
          <a:xfrm>
            <a:off x="10855006" y="10707563"/>
            <a:ext cx="5029200" cy="548640"/>
          </a:xfrm>
          <a:prstGeom prst="rect">
            <a:avLst/>
          </a:prstGeom>
          <a:solidFill>
            <a:schemeClr val="accent1"/>
          </a:solidFill>
          <a:ln>
            <a:noFill/>
          </a:ln>
          <a:effectLst/>
        </p:spPr>
        <p:txBody>
          <a:bodyPr wrap="square" lIns="91440" tIns="45720" rIns="91440" bIns="4572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lgn="ctr"/>
            <a:r>
              <a:rPr lang="en-US" sz="2400" dirty="0">
                <a:solidFill>
                  <a:schemeClr val="bg1"/>
                </a:solidFill>
              </a:rPr>
              <a:t>Differential Binding Affinity Analysis</a:t>
            </a:r>
          </a:p>
        </p:txBody>
      </p:sp>
      <p:sp>
        <p:nvSpPr>
          <p:cNvPr id="13897" name="Text Box 529">
            <a:extLst>
              <a:ext uri="{FF2B5EF4-FFF2-40B4-BE49-F238E27FC236}">
                <a16:creationId xmlns:a16="http://schemas.microsoft.com/office/drawing/2014/main" id="{ACF84A85-6054-FBBE-BD32-289ED6277490}"/>
              </a:ext>
            </a:extLst>
          </p:cNvPr>
          <p:cNvSpPr txBox="1">
            <a:spLocks noChangeArrowheads="1"/>
          </p:cNvSpPr>
          <p:nvPr/>
        </p:nvSpPr>
        <p:spPr bwMode="auto">
          <a:xfrm>
            <a:off x="10741075" y="3140173"/>
            <a:ext cx="5029200" cy="548640"/>
          </a:xfrm>
          <a:prstGeom prst="rect">
            <a:avLst/>
          </a:prstGeom>
          <a:solidFill>
            <a:schemeClr val="accent1"/>
          </a:solidFill>
          <a:ln>
            <a:solidFill>
              <a:schemeClr val="tx2"/>
            </a:solidFill>
          </a:ln>
          <a:effectLst/>
        </p:spPr>
        <p:txBody>
          <a:bodyPr wrap="square" lIns="91440" tIns="45720" rIns="91440" bIns="4572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lgn="ctr">
              <a:spcBef>
                <a:spcPct val="50000"/>
              </a:spcBef>
              <a:buClrTx/>
              <a:buSzTx/>
            </a:pPr>
            <a:r>
              <a:rPr lang="en-US" sz="2400" dirty="0">
                <a:solidFill>
                  <a:schemeClr val="bg1"/>
                </a:solidFill>
              </a:rPr>
              <a:t>Remap Enrichment</a:t>
            </a:r>
          </a:p>
        </p:txBody>
      </p:sp>
      <p:graphicFrame>
        <p:nvGraphicFramePr>
          <p:cNvPr id="13908" name="Object 13907">
            <a:extLst>
              <a:ext uri="{FF2B5EF4-FFF2-40B4-BE49-F238E27FC236}">
                <a16:creationId xmlns:a16="http://schemas.microsoft.com/office/drawing/2014/main" id="{DF6ED5AD-A18B-F835-02D9-BD85D1B9D3FA}"/>
              </a:ext>
            </a:extLst>
          </p:cNvPr>
          <p:cNvGraphicFramePr>
            <a:graphicFrameLocks noChangeAspect="1"/>
          </p:cNvGraphicFramePr>
          <p:nvPr>
            <p:extLst>
              <p:ext uri="{D42A27DB-BD31-4B8C-83A1-F6EECF244321}">
                <p14:modId xmlns:p14="http://schemas.microsoft.com/office/powerpoint/2010/main" val="4082318737"/>
              </p:ext>
            </p:extLst>
          </p:nvPr>
        </p:nvGraphicFramePr>
        <p:xfrm>
          <a:off x="10697885" y="8032257"/>
          <a:ext cx="2425447" cy="2107629"/>
        </p:xfrm>
        <a:graphic>
          <a:graphicData uri="http://schemas.openxmlformats.org/presentationml/2006/ole">
            <mc:AlternateContent xmlns:mc="http://schemas.openxmlformats.org/markup-compatibility/2006">
              <mc:Choice xmlns:v="urn:schemas-microsoft-com:vml" Requires="v">
                <p:oleObj name="Acrobat Document" r:id="rId17" imgW="5524560" imgH="4800600" progId="Acrobat.Document.DC">
                  <p:embed/>
                </p:oleObj>
              </mc:Choice>
              <mc:Fallback>
                <p:oleObj name="Acrobat Document" r:id="rId17" imgW="5524560" imgH="4800600" progId="Acrobat.Document.DC">
                  <p:embed/>
                  <p:pic>
                    <p:nvPicPr>
                      <p:cNvPr id="0" name=""/>
                      <p:cNvPicPr/>
                      <p:nvPr/>
                    </p:nvPicPr>
                    <p:blipFill>
                      <a:blip r:embed="rId18"/>
                      <a:stretch>
                        <a:fillRect/>
                      </a:stretch>
                    </p:blipFill>
                    <p:spPr>
                      <a:xfrm>
                        <a:off x="10697885" y="8032257"/>
                        <a:ext cx="2425447" cy="2107629"/>
                      </a:xfrm>
                      <a:prstGeom prst="rect">
                        <a:avLst/>
                      </a:prstGeom>
                    </p:spPr>
                  </p:pic>
                </p:oleObj>
              </mc:Fallback>
            </mc:AlternateContent>
          </a:graphicData>
        </a:graphic>
      </p:graphicFrame>
      <p:sp>
        <p:nvSpPr>
          <p:cNvPr id="13915" name="TextBox 13914">
            <a:extLst>
              <a:ext uri="{FF2B5EF4-FFF2-40B4-BE49-F238E27FC236}">
                <a16:creationId xmlns:a16="http://schemas.microsoft.com/office/drawing/2014/main" id="{5E805CE7-D9B3-09B5-E29A-9C1137965623}"/>
              </a:ext>
            </a:extLst>
          </p:cNvPr>
          <p:cNvSpPr txBox="1"/>
          <p:nvPr/>
        </p:nvSpPr>
        <p:spPr>
          <a:xfrm>
            <a:off x="13109714" y="8111140"/>
            <a:ext cx="2660561" cy="2225225"/>
          </a:xfrm>
          <a:prstGeom prst="rect">
            <a:avLst/>
          </a:prstGeom>
          <a:noFill/>
        </p:spPr>
        <p:txBody>
          <a:bodyPr wrap="square" rtlCol="0">
            <a:spAutoFit/>
          </a:bodyPr>
          <a:lstStyle/>
          <a:p>
            <a:pPr algn="l"/>
            <a:r>
              <a:rPr lang="en-US" sz="1100" dirty="0">
                <a:solidFill>
                  <a:schemeClr val="accent1"/>
                </a:solidFill>
              </a:rPr>
              <a:t>Figure 6: </a:t>
            </a:r>
            <a:r>
              <a:rPr lang="en-US" sz="1100" dirty="0" err="1">
                <a:solidFill>
                  <a:schemeClr val="accent1"/>
                </a:solidFill>
              </a:rPr>
              <a:t>DotPlots</a:t>
            </a:r>
            <a:r>
              <a:rPr lang="en-US" sz="1100" dirty="0">
                <a:solidFill>
                  <a:schemeClr val="accent1"/>
                </a:solidFill>
              </a:rPr>
              <a:t> of the significant enriched and depleted sites on H3K4me3 and H3K27ac</a:t>
            </a:r>
          </a:p>
          <a:p>
            <a:pPr algn="l"/>
            <a:r>
              <a:rPr lang="en-US" sz="1100" dirty="0">
                <a:solidFill>
                  <a:schemeClr val="tx1"/>
                </a:solidFill>
              </a:rPr>
              <a:t>KDM5A was enriched in sites where H3k4me3 was depleted after overexpression of TBX2 enhancing repression. ESR2 is binding is  enriched in H3K4me3. ING1 is depleted in H3K4me3. TCF4, NR6A1 and, FOSL1 is enriched in H3K27ac.</a:t>
            </a:r>
            <a:endParaRPr lang="en-US" sz="1100" dirty="0">
              <a:solidFill>
                <a:schemeClr val="accent1"/>
              </a:solidFill>
            </a:endParaRPr>
          </a:p>
          <a:p>
            <a:pPr algn="l"/>
            <a:r>
              <a:rPr lang="en-US" sz="1100" dirty="0">
                <a:solidFill>
                  <a:schemeClr val="accent1"/>
                </a:solidFill>
              </a:rPr>
              <a:t> </a:t>
            </a:r>
          </a:p>
          <a:p>
            <a:pPr algn="l"/>
            <a:endParaRPr lang="en-US" sz="1100" dirty="0">
              <a:solidFill>
                <a:schemeClr val="accent1"/>
              </a:solidFill>
            </a:endParaRPr>
          </a:p>
        </p:txBody>
      </p:sp>
      <p:sp>
        <p:nvSpPr>
          <p:cNvPr id="13919" name="TextBox 13918">
            <a:extLst>
              <a:ext uri="{FF2B5EF4-FFF2-40B4-BE49-F238E27FC236}">
                <a16:creationId xmlns:a16="http://schemas.microsoft.com/office/drawing/2014/main" id="{58193727-9952-1354-A6A2-B62E0E03CD24}"/>
              </a:ext>
            </a:extLst>
          </p:cNvPr>
          <p:cNvSpPr txBox="1"/>
          <p:nvPr/>
        </p:nvSpPr>
        <p:spPr>
          <a:xfrm>
            <a:off x="10915108" y="11256203"/>
            <a:ext cx="407881" cy="338554"/>
          </a:xfrm>
          <a:prstGeom prst="rect">
            <a:avLst/>
          </a:prstGeom>
          <a:noFill/>
        </p:spPr>
        <p:txBody>
          <a:bodyPr wrap="square" rtlCol="0">
            <a:spAutoFit/>
          </a:bodyPr>
          <a:lstStyle/>
          <a:p>
            <a:pPr algn="l"/>
            <a:r>
              <a:rPr lang="en-US" sz="1600" dirty="0"/>
              <a:t>A</a:t>
            </a:r>
          </a:p>
        </p:txBody>
      </p:sp>
      <p:sp>
        <p:nvSpPr>
          <p:cNvPr id="13925" name="TextBox 13924">
            <a:extLst>
              <a:ext uri="{FF2B5EF4-FFF2-40B4-BE49-F238E27FC236}">
                <a16:creationId xmlns:a16="http://schemas.microsoft.com/office/drawing/2014/main" id="{E96E264A-B8B6-FF61-BE35-30CF9816885F}"/>
              </a:ext>
            </a:extLst>
          </p:cNvPr>
          <p:cNvSpPr txBox="1"/>
          <p:nvPr/>
        </p:nvSpPr>
        <p:spPr>
          <a:xfrm>
            <a:off x="10982367" y="13375537"/>
            <a:ext cx="470947" cy="338554"/>
          </a:xfrm>
          <a:prstGeom prst="rect">
            <a:avLst/>
          </a:prstGeom>
          <a:noFill/>
        </p:spPr>
        <p:txBody>
          <a:bodyPr wrap="square">
            <a:spAutoFit/>
          </a:bodyPr>
          <a:lstStyle/>
          <a:p>
            <a:pPr algn="l"/>
            <a:r>
              <a:rPr lang="en-US" sz="1600" dirty="0"/>
              <a:t>B</a:t>
            </a:r>
          </a:p>
        </p:txBody>
      </p:sp>
      <p:sp>
        <p:nvSpPr>
          <p:cNvPr id="13928" name="TextBox 13927">
            <a:extLst>
              <a:ext uri="{FF2B5EF4-FFF2-40B4-BE49-F238E27FC236}">
                <a16:creationId xmlns:a16="http://schemas.microsoft.com/office/drawing/2014/main" id="{35C180BC-8CE5-4C81-467F-58D88143849F}"/>
              </a:ext>
            </a:extLst>
          </p:cNvPr>
          <p:cNvSpPr txBox="1"/>
          <p:nvPr/>
        </p:nvSpPr>
        <p:spPr>
          <a:xfrm>
            <a:off x="10795871" y="3685703"/>
            <a:ext cx="392948" cy="338554"/>
          </a:xfrm>
          <a:prstGeom prst="rect">
            <a:avLst/>
          </a:prstGeom>
          <a:noFill/>
        </p:spPr>
        <p:txBody>
          <a:bodyPr wrap="square" rtlCol="0">
            <a:spAutoFit/>
          </a:bodyPr>
          <a:lstStyle/>
          <a:p>
            <a:pPr algn="l"/>
            <a:r>
              <a:rPr lang="en-US" sz="1600" dirty="0"/>
              <a:t>A</a:t>
            </a:r>
          </a:p>
        </p:txBody>
      </p:sp>
      <p:sp>
        <p:nvSpPr>
          <p:cNvPr id="13931" name="TextBox 13930">
            <a:extLst>
              <a:ext uri="{FF2B5EF4-FFF2-40B4-BE49-F238E27FC236}">
                <a16:creationId xmlns:a16="http://schemas.microsoft.com/office/drawing/2014/main" id="{F8BD000E-2AB6-BF14-55BF-FEC35C53B763}"/>
              </a:ext>
            </a:extLst>
          </p:cNvPr>
          <p:cNvSpPr txBox="1"/>
          <p:nvPr/>
        </p:nvSpPr>
        <p:spPr>
          <a:xfrm>
            <a:off x="13482303" y="3685703"/>
            <a:ext cx="360743" cy="338554"/>
          </a:xfrm>
          <a:prstGeom prst="rect">
            <a:avLst/>
          </a:prstGeom>
          <a:noFill/>
        </p:spPr>
        <p:txBody>
          <a:bodyPr wrap="square" rtlCol="0">
            <a:spAutoFit/>
          </a:bodyPr>
          <a:lstStyle/>
          <a:p>
            <a:pPr algn="l"/>
            <a:r>
              <a:rPr lang="en-US" sz="1600" dirty="0"/>
              <a:t>B</a:t>
            </a:r>
          </a:p>
        </p:txBody>
      </p:sp>
      <p:sp>
        <p:nvSpPr>
          <p:cNvPr id="13932" name="TextBox 13931">
            <a:extLst>
              <a:ext uri="{FF2B5EF4-FFF2-40B4-BE49-F238E27FC236}">
                <a16:creationId xmlns:a16="http://schemas.microsoft.com/office/drawing/2014/main" id="{54826E2C-1387-49E3-4F42-3A0C38459D4F}"/>
              </a:ext>
            </a:extLst>
          </p:cNvPr>
          <p:cNvSpPr txBox="1"/>
          <p:nvPr/>
        </p:nvSpPr>
        <p:spPr>
          <a:xfrm>
            <a:off x="10795871" y="5844957"/>
            <a:ext cx="392948" cy="338554"/>
          </a:xfrm>
          <a:prstGeom prst="rect">
            <a:avLst/>
          </a:prstGeom>
          <a:noFill/>
        </p:spPr>
        <p:txBody>
          <a:bodyPr wrap="square" rtlCol="0">
            <a:spAutoFit/>
          </a:bodyPr>
          <a:lstStyle/>
          <a:p>
            <a:pPr algn="l"/>
            <a:r>
              <a:rPr lang="en-US" sz="1600" dirty="0"/>
              <a:t>C</a:t>
            </a:r>
          </a:p>
        </p:txBody>
      </p:sp>
      <p:sp>
        <p:nvSpPr>
          <p:cNvPr id="13933" name="TextBox 13932">
            <a:extLst>
              <a:ext uri="{FF2B5EF4-FFF2-40B4-BE49-F238E27FC236}">
                <a16:creationId xmlns:a16="http://schemas.microsoft.com/office/drawing/2014/main" id="{15643FDF-D4A1-8F68-0901-21D72D358820}"/>
              </a:ext>
            </a:extLst>
          </p:cNvPr>
          <p:cNvSpPr txBox="1"/>
          <p:nvPr/>
        </p:nvSpPr>
        <p:spPr>
          <a:xfrm>
            <a:off x="13454708" y="5822766"/>
            <a:ext cx="721495" cy="338554"/>
          </a:xfrm>
          <a:prstGeom prst="rect">
            <a:avLst/>
          </a:prstGeom>
          <a:noFill/>
        </p:spPr>
        <p:txBody>
          <a:bodyPr wrap="square" rtlCol="0">
            <a:spAutoFit/>
          </a:bodyPr>
          <a:lstStyle/>
          <a:p>
            <a:pPr algn="l"/>
            <a:r>
              <a:rPr lang="en-US" sz="1600" dirty="0"/>
              <a:t>D</a:t>
            </a:r>
          </a:p>
        </p:txBody>
      </p:sp>
      <p:sp>
        <p:nvSpPr>
          <p:cNvPr id="13934" name="TextBox 13933">
            <a:extLst>
              <a:ext uri="{FF2B5EF4-FFF2-40B4-BE49-F238E27FC236}">
                <a16:creationId xmlns:a16="http://schemas.microsoft.com/office/drawing/2014/main" id="{35E1FBD7-890C-6DB6-B336-9BC693BC8359}"/>
              </a:ext>
            </a:extLst>
          </p:cNvPr>
          <p:cNvSpPr txBox="1"/>
          <p:nvPr/>
        </p:nvSpPr>
        <p:spPr>
          <a:xfrm>
            <a:off x="10835019" y="8026003"/>
            <a:ext cx="408875" cy="338554"/>
          </a:xfrm>
          <a:prstGeom prst="rect">
            <a:avLst/>
          </a:prstGeom>
          <a:noFill/>
        </p:spPr>
        <p:txBody>
          <a:bodyPr wrap="square" rtlCol="0">
            <a:spAutoFit/>
          </a:bodyPr>
          <a:lstStyle/>
          <a:p>
            <a:pPr algn="l"/>
            <a:r>
              <a:rPr lang="en-US" sz="1600" dirty="0"/>
              <a:t>E</a:t>
            </a:r>
          </a:p>
        </p:txBody>
      </p:sp>
      <p:sp>
        <p:nvSpPr>
          <p:cNvPr id="13939" name="TextBox 13938">
            <a:extLst>
              <a:ext uri="{FF2B5EF4-FFF2-40B4-BE49-F238E27FC236}">
                <a16:creationId xmlns:a16="http://schemas.microsoft.com/office/drawing/2014/main" id="{2D2A4AF7-C039-6D57-1ECC-2E4B31AB88F4}"/>
              </a:ext>
            </a:extLst>
          </p:cNvPr>
          <p:cNvSpPr txBox="1"/>
          <p:nvPr/>
        </p:nvSpPr>
        <p:spPr>
          <a:xfrm>
            <a:off x="4992613" y="13933714"/>
            <a:ext cx="1526260" cy="1585686"/>
          </a:xfrm>
          <a:prstGeom prst="rect">
            <a:avLst/>
          </a:prstGeom>
          <a:noFill/>
        </p:spPr>
        <p:txBody>
          <a:bodyPr wrap="square" rtlCol="0">
            <a:noAutofit/>
          </a:bodyPr>
          <a:lstStyle/>
          <a:p>
            <a:pPr algn="l"/>
            <a:r>
              <a:rPr lang="en-US" sz="1100" dirty="0">
                <a:solidFill>
                  <a:schemeClr val="accent1"/>
                </a:solidFill>
              </a:rPr>
              <a:t>Figure 5: Upset plot </a:t>
            </a:r>
          </a:p>
          <a:p>
            <a:pPr algn="l"/>
            <a:r>
              <a:rPr lang="en-US" sz="1100" dirty="0">
                <a:solidFill>
                  <a:schemeClr val="tx1"/>
                </a:solidFill>
              </a:rPr>
              <a:t>Visualized intersections of H3K4me3 and H3K27ac in TBX2 overexpression and </a:t>
            </a:r>
            <a:r>
              <a:rPr lang="en-US" sz="1100" dirty="0" err="1">
                <a:solidFill>
                  <a:schemeClr val="tx1"/>
                </a:solidFill>
              </a:rPr>
              <a:t>mCh</a:t>
            </a:r>
            <a:r>
              <a:rPr lang="en-US" sz="1100" dirty="0">
                <a:solidFill>
                  <a:schemeClr val="tx1"/>
                </a:solidFill>
              </a:rPr>
              <a:t> (control) condition, and the TBX2 binding sites. </a:t>
            </a:r>
          </a:p>
          <a:p>
            <a:pPr algn="l"/>
            <a:endParaRPr lang="en-US" sz="1100" dirty="0">
              <a:solidFill>
                <a:schemeClr val="accent1"/>
              </a:solidFill>
            </a:endParaRPr>
          </a:p>
          <a:p>
            <a:pPr algn="l"/>
            <a:r>
              <a:rPr lang="en-US" sz="1100" dirty="0">
                <a:solidFill>
                  <a:schemeClr val="accent1"/>
                </a:solidFill>
              </a:rPr>
              <a:t> </a:t>
            </a:r>
          </a:p>
          <a:p>
            <a:pPr algn="l"/>
            <a:endParaRPr lang="en-US" sz="1100" dirty="0">
              <a:solidFill>
                <a:schemeClr val="accent1"/>
              </a:solidFill>
            </a:endParaRPr>
          </a:p>
        </p:txBody>
      </p:sp>
      <p:sp>
        <p:nvSpPr>
          <p:cNvPr id="13942" name="TextBox 13941">
            <a:extLst>
              <a:ext uri="{FF2B5EF4-FFF2-40B4-BE49-F238E27FC236}">
                <a16:creationId xmlns:a16="http://schemas.microsoft.com/office/drawing/2014/main" id="{160DD13D-8DD9-A52D-7BD1-FF0D41289C74}"/>
              </a:ext>
            </a:extLst>
          </p:cNvPr>
          <p:cNvSpPr txBox="1"/>
          <p:nvPr/>
        </p:nvSpPr>
        <p:spPr>
          <a:xfrm>
            <a:off x="4992613" y="8652541"/>
            <a:ext cx="5706373" cy="10618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20000"/>
              </a:spcBef>
              <a:spcAft>
                <a:spcPct val="0"/>
              </a:spcAft>
              <a:buClr>
                <a:srgbClr val="7F7F7F"/>
              </a:buClr>
              <a:buSzPct val="120000"/>
              <a:buFontTx/>
              <a:buNone/>
              <a:tabLst/>
              <a:defRPr/>
            </a:pPr>
            <a:r>
              <a:rPr kumimoji="0" lang="en-US" sz="1100" b="0" i="0" u="none" strike="noStrike" kern="1200" cap="none" spc="0" normalizeH="0" baseline="0" noProof="0" dirty="0">
                <a:ln>
                  <a:noFill/>
                </a:ln>
                <a:solidFill>
                  <a:srgbClr val="0057B8"/>
                </a:solidFill>
                <a:effectLst/>
                <a:uLnTx/>
                <a:uFillTx/>
                <a:latin typeface="Arial" charset="0"/>
                <a:ea typeface="+mn-ea"/>
                <a:cs typeface="Times New Roman" pitchFamily="18" charset="0"/>
              </a:rPr>
              <a:t>Figure 3: University of Santa Cruz(UCSC) Genome Tracks</a:t>
            </a:r>
          </a:p>
          <a:p>
            <a:pPr marL="0" marR="0" lvl="0" indent="0" algn="l" defTabSz="914400" rtl="0" eaLnBrk="1" fontAlgn="base" latinLnBrk="0" hangingPunct="1">
              <a:lnSpc>
                <a:spcPct val="100000"/>
              </a:lnSpc>
              <a:spcBef>
                <a:spcPct val="20000"/>
              </a:spcBef>
              <a:spcAft>
                <a:spcPct val="0"/>
              </a:spcAft>
              <a:buClr>
                <a:srgbClr val="7F7F7F"/>
              </a:buClr>
              <a:buSzPct val="120000"/>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itchFamily="18" charset="0"/>
              </a:rPr>
              <a:t>CUT&amp;RUN is a type of omics that allow for analysis of DNA-Protein binding and chromatin modifications. It allows us to capture the specific transcription factor of interest and their integration with DNA, or </a:t>
            </a:r>
            <a:r>
              <a:rPr lang="en-US" sz="1000" dirty="0">
                <a:solidFill>
                  <a:srgbClr val="000000"/>
                </a:solidFill>
                <a:latin typeface="Arial" panose="020B0604020202020204" pitchFamily="34" charset="0"/>
              </a:rPr>
              <a:t>histone post translational modification, </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itchFamily="18" charset="0"/>
              </a:rPr>
              <a:t>by attaching antibodies that allow the target to precipitate out of the cell and isolate after A-</a:t>
            </a:r>
            <a:r>
              <a:rPr kumimoji="0" lang="en-US"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Times New Roman" pitchFamily="18" charset="0"/>
              </a:rPr>
              <a:t>Mnase</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itchFamily="18" charset="0"/>
              </a:rPr>
              <a:t> cuts the DNA. We utilized UCSC’s genome browser to identify TIAM (A) and CD4A(B).</a:t>
            </a:r>
          </a:p>
        </p:txBody>
      </p:sp>
      <p:graphicFrame>
        <p:nvGraphicFramePr>
          <p:cNvPr id="13943" name="Object 13942">
            <a:extLst>
              <a:ext uri="{FF2B5EF4-FFF2-40B4-BE49-F238E27FC236}">
                <a16:creationId xmlns:a16="http://schemas.microsoft.com/office/drawing/2014/main" id="{AEB45351-EC9A-42B1-EA59-8F01ECCAA5C8}"/>
              </a:ext>
            </a:extLst>
          </p:cNvPr>
          <p:cNvGraphicFramePr>
            <a:graphicFrameLocks noChangeAspect="1"/>
          </p:cNvGraphicFramePr>
          <p:nvPr>
            <p:extLst>
              <p:ext uri="{D42A27DB-BD31-4B8C-83A1-F6EECF244321}">
                <p14:modId xmlns:p14="http://schemas.microsoft.com/office/powerpoint/2010/main" val="178332330"/>
              </p:ext>
            </p:extLst>
          </p:nvPr>
        </p:nvGraphicFramePr>
        <p:xfrm>
          <a:off x="6542183" y="13126224"/>
          <a:ext cx="4112515" cy="2350008"/>
        </p:xfrm>
        <a:graphic>
          <a:graphicData uri="http://schemas.openxmlformats.org/presentationml/2006/ole">
            <mc:AlternateContent xmlns:mc="http://schemas.openxmlformats.org/markup-compatibility/2006">
              <mc:Choice xmlns:v="urn:schemas-microsoft-com:vml" Requires="v">
                <p:oleObj name="Acrobat Document" r:id="rId19" imgW="9601200" imgH="5486400" progId="Acrobat.Document.DC">
                  <p:embed/>
                </p:oleObj>
              </mc:Choice>
              <mc:Fallback>
                <p:oleObj name="Acrobat Document" r:id="rId19" imgW="9601200" imgH="5486400" progId="Acrobat.Document.DC">
                  <p:embed/>
                  <p:pic>
                    <p:nvPicPr>
                      <p:cNvPr id="0" name=""/>
                      <p:cNvPicPr/>
                      <p:nvPr/>
                    </p:nvPicPr>
                    <p:blipFill>
                      <a:blip r:embed="rId20"/>
                      <a:stretch>
                        <a:fillRect/>
                      </a:stretch>
                    </p:blipFill>
                    <p:spPr>
                      <a:xfrm>
                        <a:off x="6542183" y="13126224"/>
                        <a:ext cx="4112515" cy="2350008"/>
                      </a:xfrm>
                      <a:prstGeom prst="rect">
                        <a:avLst/>
                      </a:prstGeom>
                    </p:spPr>
                  </p:pic>
                </p:oleObj>
              </mc:Fallback>
            </mc:AlternateContent>
          </a:graphicData>
        </a:graphic>
      </p:graphicFrame>
      <p:graphicFrame>
        <p:nvGraphicFramePr>
          <p:cNvPr id="13944" name="Object 13943">
            <a:extLst>
              <a:ext uri="{FF2B5EF4-FFF2-40B4-BE49-F238E27FC236}">
                <a16:creationId xmlns:a16="http://schemas.microsoft.com/office/drawing/2014/main" id="{6A668FF3-7AEF-CDDC-DAA1-41A6E74D8680}"/>
              </a:ext>
            </a:extLst>
          </p:cNvPr>
          <p:cNvGraphicFramePr>
            <a:graphicFrameLocks noChangeAspect="1"/>
          </p:cNvGraphicFramePr>
          <p:nvPr>
            <p:extLst>
              <p:ext uri="{D42A27DB-BD31-4B8C-83A1-F6EECF244321}">
                <p14:modId xmlns:p14="http://schemas.microsoft.com/office/powerpoint/2010/main" val="376023969"/>
              </p:ext>
            </p:extLst>
          </p:nvPr>
        </p:nvGraphicFramePr>
        <p:xfrm>
          <a:off x="5095825" y="10680526"/>
          <a:ext cx="4112514" cy="2350008"/>
        </p:xfrm>
        <a:graphic>
          <a:graphicData uri="http://schemas.openxmlformats.org/presentationml/2006/ole">
            <mc:AlternateContent xmlns:mc="http://schemas.openxmlformats.org/markup-compatibility/2006">
              <mc:Choice xmlns:v="urn:schemas-microsoft-com:vml" Requires="v">
                <p:oleObj name="Acrobat Document" r:id="rId21" imgW="9601200" imgH="5486400" progId="Acrobat.Document.DC">
                  <p:embed/>
                </p:oleObj>
              </mc:Choice>
              <mc:Fallback>
                <p:oleObj name="Acrobat Document" r:id="rId21" imgW="9601200" imgH="5486400" progId="Acrobat.Document.DC">
                  <p:embed/>
                  <p:pic>
                    <p:nvPicPr>
                      <p:cNvPr id="0" name=""/>
                      <p:cNvPicPr/>
                      <p:nvPr/>
                    </p:nvPicPr>
                    <p:blipFill>
                      <a:blip r:embed="rId22"/>
                      <a:stretch>
                        <a:fillRect/>
                      </a:stretch>
                    </p:blipFill>
                    <p:spPr>
                      <a:xfrm>
                        <a:off x="5095825" y="10680526"/>
                        <a:ext cx="4112514" cy="2350008"/>
                      </a:xfrm>
                      <a:prstGeom prst="rect">
                        <a:avLst/>
                      </a:prstGeom>
                    </p:spPr>
                  </p:pic>
                </p:oleObj>
              </mc:Fallback>
            </mc:AlternateContent>
          </a:graphicData>
        </a:graphic>
      </p:graphicFrame>
      <p:sp>
        <p:nvSpPr>
          <p:cNvPr id="13958" name="TextBox 13957">
            <a:extLst>
              <a:ext uri="{FF2B5EF4-FFF2-40B4-BE49-F238E27FC236}">
                <a16:creationId xmlns:a16="http://schemas.microsoft.com/office/drawing/2014/main" id="{2BE1AA55-D874-A0D6-177C-9C013EF62225}"/>
              </a:ext>
            </a:extLst>
          </p:cNvPr>
          <p:cNvSpPr txBox="1"/>
          <p:nvPr/>
        </p:nvSpPr>
        <p:spPr>
          <a:xfrm>
            <a:off x="2872540" y="7691097"/>
            <a:ext cx="2051629" cy="2022092"/>
          </a:xfrm>
          <a:prstGeom prst="rect">
            <a:avLst/>
          </a:prstGeom>
          <a:noFill/>
        </p:spPr>
        <p:txBody>
          <a:bodyPr wrap="square" rtlCol="0">
            <a:spAutoFit/>
          </a:bodyPr>
          <a:lstStyle/>
          <a:p>
            <a:pPr algn="l"/>
            <a:r>
              <a:rPr lang="en-US" sz="1100" dirty="0"/>
              <a:t>Figure 1: Diagram of chromatin state</a:t>
            </a:r>
          </a:p>
          <a:p>
            <a:pPr algn="l"/>
            <a:r>
              <a:rPr lang="en-US" sz="1100" dirty="0">
                <a:solidFill>
                  <a:schemeClr val="tx1"/>
                </a:solidFill>
              </a:rPr>
              <a:t>Euchromatin is loose and allows regulatory elements to easily access the DNA. While heterochromatin is closed and is transcriptional inactivated. Chromatin markers such as acetylation and methylation of histones control this process.</a:t>
            </a:r>
          </a:p>
          <a:p>
            <a:pPr algn="l"/>
            <a:endParaRPr lang="en-US" sz="1100" dirty="0"/>
          </a:p>
        </p:txBody>
      </p:sp>
      <p:sp>
        <p:nvSpPr>
          <p:cNvPr id="13960" name="TextBox 13959">
            <a:extLst>
              <a:ext uri="{FF2B5EF4-FFF2-40B4-BE49-F238E27FC236}">
                <a16:creationId xmlns:a16="http://schemas.microsoft.com/office/drawing/2014/main" id="{8D711ECE-FEED-CB0D-7044-2DBBEC75AB48}"/>
              </a:ext>
            </a:extLst>
          </p:cNvPr>
          <p:cNvSpPr txBox="1"/>
          <p:nvPr/>
        </p:nvSpPr>
        <p:spPr>
          <a:xfrm>
            <a:off x="5263289" y="5510244"/>
            <a:ext cx="308874" cy="338554"/>
          </a:xfrm>
          <a:prstGeom prst="rect">
            <a:avLst/>
          </a:prstGeom>
          <a:noFill/>
        </p:spPr>
        <p:txBody>
          <a:bodyPr wrap="square">
            <a:spAutoFit/>
          </a:bodyPr>
          <a:lstStyle/>
          <a:p>
            <a:pPr algn="l"/>
            <a:r>
              <a:rPr lang="en-US" sz="1600" dirty="0"/>
              <a:t>A</a:t>
            </a:r>
          </a:p>
        </p:txBody>
      </p:sp>
      <p:sp>
        <p:nvSpPr>
          <p:cNvPr id="13962" name="TextBox 13961">
            <a:extLst>
              <a:ext uri="{FF2B5EF4-FFF2-40B4-BE49-F238E27FC236}">
                <a16:creationId xmlns:a16="http://schemas.microsoft.com/office/drawing/2014/main" id="{2FA92585-2105-76C5-DBD0-E51FE6A2C29F}"/>
              </a:ext>
            </a:extLst>
          </p:cNvPr>
          <p:cNvSpPr txBox="1"/>
          <p:nvPr/>
        </p:nvSpPr>
        <p:spPr>
          <a:xfrm>
            <a:off x="5263289" y="7988723"/>
            <a:ext cx="419100" cy="338554"/>
          </a:xfrm>
          <a:prstGeom prst="rect">
            <a:avLst/>
          </a:prstGeom>
          <a:noFill/>
        </p:spPr>
        <p:txBody>
          <a:bodyPr wrap="square">
            <a:spAutoFit/>
          </a:bodyPr>
          <a:lstStyle/>
          <a:p>
            <a:pPr algn="l"/>
            <a:r>
              <a:rPr lang="en-US" sz="1600" dirty="0"/>
              <a:t>B</a:t>
            </a:r>
          </a:p>
        </p:txBody>
      </p:sp>
      <p:pic>
        <p:nvPicPr>
          <p:cNvPr id="13968" name="Picture 13967">
            <a:extLst>
              <a:ext uri="{FF2B5EF4-FFF2-40B4-BE49-F238E27FC236}">
                <a16:creationId xmlns:a16="http://schemas.microsoft.com/office/drawing/2014/main" id="{46895E0C-13B4-02D0-B2FE-5B4AC28FB83D}"/>
              </a:ext>
            </a:extLst>
          </p:cNvPr>
          <p:cNvPicPr>
            <a:picLocks noChangeAspect="1"/>
          </p:cNvPicPr>
          <p:nvPr/>
        </p:nvPicPr>
        <p:blipFill>
          <a:blip r:embed="rId23"/>
          <a:stretch>
            <a:fillRect/>
          </a:stretch>
        </p:blipFill>
        <p:spPr>
          <a:xfrm>
            <a:off x="5059052" y="5993726"/>
            <a:ext cx="5596128" cy="2475976"/>
          </a:xfrm>
          <a:prstGeom prst="rect">
            <a:avLst/>
          </a:prstGeom>
        </p:spPr>
      </p:pic>
      <p:pic>
        <p:nvPicPr>
          <p:cNvPr id="13970" name="Picture 13969">
            <a:extLst>
              <a:ext uri="{FF2B5EF4-FFF2-40B4-BE49-F238E27FC236}">
                <a16:creationId xmlns:a16="http://schemas.microsoft.com/office/drawing/2014/main" id="{993A269B-1A21-28FE-F9A6-BDF615CAACE4}"/>
              </a:ext>
            </a:extLst>
          </p:cNvPr>
          <p:cNvPicPr>
            <a:picLocks noChangeAspect="1"/>
          </p:cNvPicPr>
          <p:nvPr/>
        </p:nvPicPr>
        <p:blipFill>
          <a:blip r:embed="rId24"/>
          <a:stretch>
            <a:fillRect/>
          </a:stretch>
        </p:blipFill>
        <p:spPr>
          <a:xfrm>
            <a:off x="5046139" y="3672759"/>
            <a:ext cx="5596128" cy="2319284"/>
          </a:xfrm>
          <a:prstGeom prst="rect">
            <a:avLst/>
          </a:prstGeom>
        </p:spPr>
      </p:pic>
      <p:sp>
        <p:nvSpPr>
          <p:cNvPr id="6" name="TextBox 5">
            <a:extLst>
              <a:ext uri="{FF2B5EF4-FFF2-40B4-BE49-F238E27FC236}">
                <a16:creationId xmlns:a16="http://schemas.microsoft.com/office/drawing/2014/main" id="{DC0E0987-2F8E-A7D9-5BC9-D4BA64D93E4F}"/>
              </a:ext>
            </a:extLst>
          </p:cNvPr>
          <p:cNvSpPr txBox="1"/>
          <p:nvPr/>
        </p:nvSpPr>
        <p:spPr>
          <a:xfrm>
            <a:off x="5049159" y="5484212"/>
            <a:ext cx="478801" cy="338554"/>
          </a:xfrm>
          <a:prstGeom prst="rect">
            <a:avLst/>
          </a:prstGeom>
          <a:noFill/>
        </p:spPr>
        <p:txBody>
          <a:bodyPr wrap="square">
            <a:spAutoFit/>
          </a:bodyPr>
          <a:lstStyle/>
          <a:p>
            <a:pPr algn="l"/>
            <a:r>
              <a:rPr lang="en-US" sz="1600" dirty="0"/>
              <a:t>A</a:t>
            </a:r>
          </a:p>
        </p:txBody>
      </p:sp>
      <p:sp>
        <p:nvSpPr>
          <p:cNvPr id="9" name="TextBox 8">
            <a:extLst>
              <a:ext uri="{FF2B5EF4-FFF2-40B4-BE49-F238E27FC236}">
                <a16:creationId xmlns:a16="http://schemas.microsoft.com/office/drawing/2014/main" id="{79CB23DD-249B-CDFE-C80B-4CAAE6D29984}"/>
              </a:ext>
            </a:extLst>
          </p:cNvPr>
          <p:cNvSpPr txBox="1"/>
          <p:nvPr/>
        </p:nvSpPr>
        <p:spPr>
          <a:xfrm>
            <a:off x="5107692" y="7783576"/>
            <a:ext cx="279083" cy="338554"/>
          </a:xfrm>
          <a:prstGeom prst="rect">
            <a:avLst/>
          </a:prstGeom>
          <a:noFill/>
        </p:spPr>
        <p:txBody>
          <a:bodyPr wrap="square">
            <a:spAutoFit/>
          </a:bodyPr>
          <a:lstStyle/>
          <a:p>
            <a:pPr algn="l"/>
            <a:r>
              <a:rPr lang="en-US" sz="1600" dirty="0"/>
              <a:t>B</a:t>
            </a:r>
          </a:p>
        </p:txBody>
      </p:sp>
    </p:spTree>
    <p:custDataLst>
      <p:custData r:id="rId1"/>
      <p:custData r:id="rId2"/>
    </p:custDataLst>
  </p:cSld>
  <p:clrMapOvr>
    <a:masterClrMapping/>
  </p:clrMapOvr>
</p:sld>
</file>

<file path=ppt/theme/theme1.xml><?xml version="1.0" encoding="utf-8"?>
<a:theme xmlns:a="http://schemas.openxmlformats.org/drawingml/2006/main" name="Custom Design">
  <a:themeElements>
    <a:clrScheme name="2023 Scientific Poster templates (3-14-2023)">
      <a:dk1>
        <a:srgbClr val="FFFFFF"/>
      </a:dk1>
      <a:lt1>
        <a:srgbClr val="000000"/>
      </a:lt1>
      <a:dk2>
        <a:srgbClr val="E6E6E6"/>
      </a:dk2>
      <a:lt2>
        <a:srgbClr val="0057B8"/>
      </a:lt2>
      <a:accent1>
        <a:srgbClr val="0057B8"/>
      </a:accent1>
      <a:accent2>
        <a:srgbClr val="009CDE"/>
      </a:accent2>
      <a:accent3>
        <a:srgbClr val="FFC845"/>
      </a:accent3>
      <a:accent4>
        <a:srgbClr val="009F4D"/>
      </a:accent4>
      <a:accent5>
        <a:srgbClr val="8246AF"/>
      </a:accent5>
      <a:accent6>
        <a:srgbClr val="E4002B"/>
      </a:accent6>
      <a:hlink>
        <a:srgbClr val="009CDE"/>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Fits 4x4 (printed size 35h x 48w)_12-10-2021.pptx" id="{0020D8CB-8B8E-4B52-8636-A53CBE83354E}" vid="{A2FBBF40-11F9-4A6D-9066-00696E5EB9F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TemplateConfiguration><![CDATA[{"elementsMetadata":[],"transformationConfigurations":[],"templateName":"MC_Poster_Horizontal_Fits 4x4 (printed size 35h x 48w)","templateDescription":"","enableDocumentContentUpdater":false,"version":"2.0"}]]></TemplafyTemplateConfiguration>
</file>

<file path=customXml/item2.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4.xml><?xml version="1.0" encoding="utf-8"?>
<TemplafySlideTemplateConfiguration><![CDATA[{"slideVersion":1,"isValidatorEnabled":false,"isLocked":false,"elementsMetadata":[],"slideId":"862150716161785859","enableDocumentContentUpdater":false,"version":"2.0"}]]></TemplafySlideTemplateConfiguration>
</file>

<file path=customXml/item5.xml><?xml version="1.0" encoding="utf-8"?>
<TemplafyFormConfiguration><![CDATA[{"formFields":[],"formDataEntries":[]}]]></TemplafyFormConfiguration>
</file>

<file path=customXml/item6.xml><?xml version="1.0" encoding="utf-8"?>
<TemplafySlideTemplateConfiguration><![CDATA[{"slideVersion":1,"isValidatorEnabled":false,"isLocked":false,"elementsMetadata":[],"slideId":"862150716161785861","enableDocumentContentUpdater":false,"version":"2.0"}]]></TemplafySlideTemplateConfiguration>
</file>

<file path=customXml/itemProps1.xml><?xml version="1.0" encoding="utf-8"?>
<ds:datastoreItem xmlns:ds="http://schemas.openxmlformats.org/officeDocument/2006/customXml" ds:itemID="{89FEC480-DEEE-4D7F-8EBB-944637A2ECFE}">
  <ds:schemaRefs/>
</ds:datastoreItem>
</file>

<file path=customXml/itemProps2.xml><?xml version="1.0" encoding="utf-8"?>
<ds:datastoreItem xmlns:ds="http://schemas.openxmlformats.org/officeDocument/2006/customXml" ds:itemID="{7550223A-6C9F-4E93-9318-DD5E2A5F30BE}">
  <ds:schemaRefs/>
</ds:datastoreItem>
</file>

<file path=customXml/itemProps3.xml><?xml version="1.0" encoding="utf-8"?>
<ds:datastoreItem xmlns:ds="http://schemas.openxmlformats.org/officeDocument/2006/customXml" ds:itemID="{4EDADF3F-5260-4501-B29C-5920D3032853}">
  <ds:schemaRefs/>
</ds:datastoreItem>
</file>

<file path=customXml/itemProps4.xml><?xml version="1.0" encoding="utf-8"?>
<ds:datastoreItem xmlns:ds="http://schemas.openxmlformats.org/officeDocument/2006/customXml" ds:itemID="{5C4B655C-9952-4D4C-BF87-F75FCC927756}">
  <ds:schemaRefs/>
</ds:datastoreItem>
</file>

<file path=customXml/itemProps5.xml><?xml version="1.0" encoding="utf-8"?>
<ds:datastoreItem xmlns:ds="http://schemas.openxmlformats.org/officeDocument/2006/customXml" ds:itemID="{41382E9A-816A-4801-9784-80C4F2B5F688}">
  <ds:schemaRefs/>
</ds:datastoreItem>
</file>

<file path=customXml/itemProps6.xml><?xml version="1.0" encoding="utf-8"?>
<ds:datastoreItem xmlns:ds="http://schemas.openxmlformats.org/officeDocument/2006/customXml" ds:itemID="{DCD18A14-0D31-4EC6-9D13-233ACAEC64DE}">
  <ds:schemaRefs/>
</ds:datastoreItem>
</file>

<file path=docMetadata/LabelInfo.xml><?xml version="1.0" encoding="utf-8"?>
<clbl:labelList xmlns:clbl="http://schemas.microsoft.com/office/2020/mipLabelMetadata">
  <clbl:label id="{11372f5f-8e19-4efb-8afe-8eac20a980c4}" enabled="1" method="Standard" siteId="{a25fff9c-3f63-4fb2-9a8a-d9bdd0321f9a}" contentBits="0" removed="0"/>
</clbl:labelList>
</file>

<file path=docProps/app.xml><?xml version="1.0" encoding="utf-8"?>
<Properties xmlns="http://schemas.openxmlformats.org/officeDocument/2006/extended-properties" xmlns:vt="http://schemas.openxmlformats.org/officeDocument/2006/docPropsVTypes">
  <Template>Fits 4x4 (printed size 35h x 48w)_12-10-2021</Template>
  <TotalTime>9330</TotalTime>
  <Words>1292</Words>
  <Application>Microsoft Office PowerPoint</Application>
  <PresentationFormat>Custom</PresentationFormat>
  <Paragraphs>72</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MS PGothic</vt:lpstr>
      <vt:lpstr>Arial</vt:lpstr>
      <vt:lpstr>Open Sans</vt:lpstr>
      <vt:lpstr>Symbol</vt:lpstr>
      <vt:lpstr>Wingdings</vt:lpstr>
      <vt:lpstr>Custom Design</vt:lpstr>
      <vt:lpstr>Acrobat Document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Nielsen, Julie M.</dc:creator>
  <dc:description>v2.1</dc:description>
  <cp:lastModifiedBy>Winn, Martin</cp:lastModifiedBy>
  <cp:revision>202</cp:revision>
  <cp:lastPrinted>2024-07-29T21:25:48Z</cp:lastPrinted>
  <dcterms:created xsi:type="dcterms:W3CDTF">2024-06-25T20:17:09Z</dcterms:created>
  <dcterms:modified xsi:type="dcterms:W3CDTF">2024-08-02T17:04:43Z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2024-03-07T15:52:33</vt:lpwstr>
  </property>
  <property fmtid="{D5CDD505-2E9C-101B-9397-08002B2CF9AE}" pid="3" name="TemplafyTenantId">
    <vt:lpwstr>mcbrandtemplates</vt:lpwstr>
  </property>
  <property fmtid="{D5CDD505-2E9C-101B-9397-08002B2CF9AE}" pid="4" name="TemplafyTemplateId">
    <vt:lpwstr>862150706875073816</vt:lpwstr>
  </property>
  <property fmtid="{D5CDD505-2E9C-101B-9397-08002B2CF9AE}" pid="5" name="TemplafyUserProfileId">
    <vt:lpwstr>877678980824826510</vt:lpwstr>
  </property>
  <property fmtid="{D5CDD505-2E9C-101B-9397-08002B2CF9AE}" pid="6" name="TemplafyFromBlank">
    <vt:bool>false</vt:bool>
  </property>
</Properties>
</file>