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紋菱 張" initials="紋張" lastIdx="1" clrIdx="0">
    <p:extLst>
      <p:ext uri="{19B8F6BF-5375-455C-9EA6-DF929625EA0E}">
        <p15:presenceInfo xmlns:p15="http://schemas.microsoft.com/office/powerpoint/2012/main" userId="837d03a777a3d1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96"/>
    <p:restoredTop sz="95982"/>
  </p:normalViewPr>
  <p:slideViewPr>
    <p:cSldViewPr snapToGrid="0">
      <p:cViewPr>
        <p:scale>
          <a:sx n="82" d="100"/>
          <a:sy n="82" d="100"/>
        </p:scale>
        <p:origin x="10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7-29T01:56:25.081" idx="1">
    <p:pos x="10" y="10"/>
    <p:text>雖然1~3的架構同為Transformer Decoder-only，但還是有參數上的差異。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583D85-A73A-BFA5-6226-89846833D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第一次自習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6E6A90-B469-51BC-C94C-1A3C712FA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8770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F27AF-AA80-5B0E-6B02-88418988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b="1" dirty="0"/>
              <a:t>GPT2-1</a:t>
            </a:r>
            <a:endParaRPr kumimoji="1" lang="zh-TW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7785C22-7185-C8A2-078F-D85FF3CAF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357268"/>
            <a:ext cx="184731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6B3CEAB5-1BCB-9B9A-63C8-98F9C7B51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254557"/>
              </p:ext>
            </p:extLst>
          </p:nvPr>
        </p:nvGraphicFramePr>
        <p:xfrm>
          <a:off x="999641" y="7179461"/>
          <a:ext cx="9601200" cy="365760"/>
        </p:xfrm>
        <a:graphic>
          <a:graphicData uri="http://schemas.openxmlformats.org/drawingml/2006/table">
            <a:tbl>
              <a:tblPr/>
              <a:tblGrid>
                <a:gridCol w="9601200">
                  <a:extLst>
                    <a:ext uri="{9D8B030D-6E8A-4147-A177-3AD203B41FA5}">
                      <a16:colId xmlns:a16="http://schemas.microsoft.com/office/drawing/2014/main" val="4416373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493221"/>
                  </a:ext>
                </a:extLst>
              </a:tr>
            </a:tbl>
          </a:graphicData>
        </a:graphic>
      </p:graphicFrame>
      <p:sp>
        <p:nvSpPr>
          <p:cNvPr id="29" name="文字方塊 28">
            <a:extLst>
              <a:ext uri="{FF2B5EF4-FFF2-40B4-BE49-F238E27FC236}">
                <a16:creationId xmlns:a16="http://schemas.microsoft.com/office/drawing/2014/main" id="{416E5005-EEDE-524D-53FF-30C485C35900}"/>
              </a:ext>
            </a:extLst>
          </p:cNvPr>
          <p:cNvSpPr txBox="1"/>
          <p:nvPr/>
        </p:nvSpPr>
        <p:spPr>
          <a:xfrm>
            <a:off x="1371600" y="1428750"/>
            <a:ext cx="60985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b="1" dirty="0"/>
              <a:t>GPT-2 </a:t>
            </a:r>
            <a:r>
              <a:rPr lang="zh-TW" altLang="en-US" b="1" dirty="0"/>
              <a:t>預訓練模型</a:t>
            </a:r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使用 </a:t>
            </a:r>
            <a:r>
              <a:rPr lang="en" altLang="zh-TW" b="1" dirty="0">
                <a:highlight>
                  <a:srgbClr val="FFFF00"/>
                </a:highlight>
              </a:rPr>
              <a:t>Top-k Decoding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設計上可擴充為互動介面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9B4696C-449B-75AF-EC16-064CBB0F1FAE}"/>
              </a:ext>
            </a:extLst>
          </p:cNvPr>
          <p:cNvSpPr txBox="1"/>
          <p:nvPr/>
        </p:nvSpPr>
        <p:spPr>
          <a:xfrm>
            <a:off x="1371600" y="2628900"/>
            <a:ext cx="789638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/>
              <a:t>遇到問題</a:t>
            </a:r>
            <a:endParaRPr lang="en-US" altLang="zh-TW" sz="2400" b="1" dirty="0"/>
          </a:p>
          <a:p>
            <a:endParaRPr lang="en" altLang="zh-TW" sz="2400" b="1" dirty="0"/>
          </a:p>
          <a:p>
            <a:r>
              <a:rPr lang="en" altLang="zh-TW" b="1" dirty="0"/>
              <a:t>1.	Token </a:t>
            </a:r>
            <a:r>
              <a:rPr lang="zh-TW" altLang="en-US" b="1" dirty="0"/>
              <a:t>解碼易出現奇怪符號</a:t>
            </a:r>
            <a:r>
              <a:rPr lang="zh-TW" altLang="en-US" dirty="0"/>
              <a:t>：因 使用 </a:t>
            </a:r>
            <a:r>
              <a:rPr lang="en" altLang="zh-TW" dirty="0"/>
              <a:t>BPE </a:t>
            </a:r>
            <a:r>
              <a:rPr lang="zh-TW" altLang="en-US" dirty="0"/>
              <a:t>編碼。</a:t>
            </a:r>
            <a:endParaRPr lang="en-US" altLang="zh-TW" dirty="0"/>
          </a:p>
          <a:p>
            <a:r>
              <a:rPr lang="zh-TW" altLang="en-US" dirty="0"/>
              <a:t>改進：使用 </a:t>
            </a:r>
            <a:r>
              <a:rPr lang="en" altLang="zh-TW" dirty="0" err="1"/>
              <a:t>convert_ids_to_tokens</a:t>
            </a:r>
            <a:r>
              <a:rPr lang="en" altLang="zh-TW" dirty="0"/>
              <a:t> </a:t>
            </a:r>
            <a:r>
              <a:rPr lang="zh-TW" altLang="en-US" dirty="0"/>
              <a:t>或清理空格來提升可讀性。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b="1" dirty="0"/>
              <a:t>2.	</a:t>
            </a:r>
            <a:r>
              <a:rPr lang="zh-TW" altLang="en-US" b="1" dirty="0"/>
              <a:t>缺乏多樣性控制機制</a:t>
            </a:r>
            <a:r>
              <a:rPr lang="zh-TW" altLang="en-US" dirty="0"/>
              <a:t>：每步只選取 </a:t>
            </a:r>
            <a:r>
              <a:rPr lang="en" altLang="zh-TW" dirty="0"/>
              <a:t>Top-1</a:t>
            </a:r>
            <a:r>
              <a:rPr lang="zh-TW" altLang="en" dirty="0"/>
              <a:t>（</a:t>
            </a:r>
            <a:r>
              <a:rPr lang="en" altLang="zh-TW" dirty="0"/>
              <a:t>Greedy</a:t>
            </a:r>
            <a:r>
              <a:rPr lang="zh-TW" altLang="en" dirty="0"/>
              <a:t>）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改進：加入 </a:t>
            </a:r>
            <a:r>
              <a:rPr lang="en" altLang="zh-TW" dirty="0"/>
              <a:t>Top-k/Top-p sampling </a:t>
            </a:r>
            <a:r>
              <a:rPr lang="zh-TW" altLang="en-US" dirty="0"/>
              <a:t>與 </a:t>
            </a:r>
            <a:r>
              <a:rPr lang="en" altLang="zh-TW" dirty="0"/>
              <a:t>Temperature </a:t>
            </a:r>
            <a:r>
              <a:rPr lang="zh-TW" altLang="en-US" dirty="0"/>
              <a:t>調節，使輸出更自然、多變。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b="1" dirty="0"/>
              <a:t>3.	</a:t>
            </a:r>
            <a:r>
              <a:rPr lang="zh-TW" altLang="en-US" b="1" dirty="0"/>
              <a:t>未顯示機率資訊</a:t>
            </a:r>
            <a:r>
              <a:rPr lang="zh-TW" altLang="en-US" dirty="0"/>
              <a:t>：分析模型行為加上機率或 </a:t>
            </a:r>
            <a:r>
              <a:rPr lang="en" altLang="zh-TW" dirty="0"/>
              <a:t>logit </a:t>
            </a:r>
            <a:r>
              <a:rPr lang="zh-TW" altLang="en-US" dirty="0"/>
              <a:t>輸出，協助理解模型選擇原因。</a:t>
            </a:r>
          </a:p>
        </p:txBody>
      </p:sp>
    </p:spTree>
    <p:extLst>
      <p:ext uri="{BB962C8B-B14F-4D97-AF65-F5344CB8AC3E}">
        <p14:creationId xmlns:p14="http://schemas.microsoft.com/office/powerpoint/2010/main" val="271887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3403E-B78D-0E23-4C1B-C628AC64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b="1" dirty="0"/>
              <a:t>GPT2-2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F57FB9A-CF1D-701D-B1AD-C1686E8C19A8}"/>
              </a:ext>
            </a:extLst>
          </p:cNvPr>
          <p:cNvSpPr txBox="1"/>
          <p:nvPr/>
        </p:nvSpPr>
        <p:spPr>
          <a:xfrm>
            <a:off x="1371600" y="1428750"/>
            <a:ext cx="60985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/>
              <a:t>Top-k + Temperature </a:t>
            </a:r>
            <a:r>
              <a:rPr lang="zh-TW" altLang="en-US" dirty="0"/>
              <a:t>增強隨機多樣性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 err="1"/>
              <a:t>repetition_penalty</a:t>
            </a:r>
            <a:r>
              <a:rPr lang="en" altLang="zh-TW" dirty="0"/>
              <a:t> </a:t>
            </a:r>
            <a:r>
              <a:rPr lang="zh-TW" altLang="en-US" dirty="0"/>
              <a:t>抑制模型重複前詞</a:t>
            </a:r>
            <a:endParaRPr lang="en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用 </a:t>
            </a:r>
            <a:r>
              <a:rPr lang="en" altLang="zh-TW" dirty="0"/>
              <a:t>slicing </a:t>
            </a:r>
            <a:r>
              <a:rPr lang="zh-TW" altLang="en-US" dirty="0"/>
              <a:t>控制輸出長度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EC971E-B042-1277-8CA4-2A969C463FDE}"/>
              </a:ext>
            </a:extLst>
          </p:cNvPr>
          <p:cNvSpPr txBox="1"/>
          <p:nvPr/>
        </p:nvSpPr>
        <p:spPr>
          <a:xfrm>
            <a:off x="1371600" y="2914650"/>
            <a:ext cx="970968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/>
              <a:t>遇到問題</a:t>
            </a:r>
            <a:endParaRPr lang="en-US" altLang="zh-TW" sz="2800" b="1" dirty="0"/>
          </a:p>
          <a:p>
            <a:endParaRPr lang="en-US" altLang="zh-TW" sz="2800" b="1" dirty="0"/>
          </a:p>
          <a:p>
            <a:r>
              <a:rPr lang="en-US" altLang="zh-TW" b="1" dirty="0"/>
              <a:t>1.	</a:t>
            </a:r>
            <a:r>
              <a:rPr lang="zh-TW" altLang="en-US" b="1" dirty="0"/>
              <a:t>候選詞仍可能斷詞不準</a:t>
            </a:r>
            <a:r>
              <a:rPr lang="zh-TW" altLang="en-US" dirty="0"/>
              <a:t>：目前只取前三個非空字元，可能會截斷詞語或破壞語意。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改進：用 </a:t>
            </a:r>
            <a:r>
              <a:rPr lang="en" altLang="zh-TW" dirty="0"/>
              <a:t>tokenizer </a:t>
            </a:r>
            <a:r>
              <a:rPr lang="zh-TW" altLang="en-US" dirty="0"/>
              <a:t>切詞再重組，或限制 </a:t>
            </a:r>
            <a:r>
              <a:rPr lang="en" altLang="zh-TW" dirty="0" err="1"/>
              <a:t>max_new_tokens</a:t>
            </a:r>
            <a:r>
              <a:rPr lang="en" altLang="zh-TW" dirty="0"/>
              <a:t>=1</a:t>
            </a:r>
            <a:r>
              <a:rPr lang="zh-TW" altLang="en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zh-TW" altLang="en" dirty="0"/>
          </a:p>
          <a:p>
            <a:r>
              <a:rPr lang="en-US" altLang="zh-TW" b="1" dirty="0"/>
              <a:t>2.	</a:t>
            </a:r>
            <a:r>
              <a:rPr lang="zh-TW" altLang="en-US" b="1" dirty="0"/>
              <a:t>困惑度計算沒考慮 </a:t>
            </a:r>
            <a:r>
              <a:rPr lang="en" altLang="zh-TW" b="1" dirty="0"/>
              <a:t>padding </a:t>
            </a:r>
            <a:r>
              <a:rPr lang="zh-TW" altLang="en-US" b="1" dirty="0"/>
              <a:t>與特殊符號</a:t>
            </a:r>
            <a:r>
              <a:rPr lang="zh-TW" altLang="en-US" dirty="0"/>
              <a:t>：句尾可能包含多餘符號或空格，影響 </a:t>
            </a:r>
            <a:r>
              <a:rPr lang="en" altLang="zh-TW" dirty="0"/>
              <a:t>PPL </a:t>
            </a:r>
            <a:r>
              <a:rPr lang="zh-TW" altLang="en-US" dirty="0"/>
              <a:t>精確度。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改進：清洗輸入或使用 </a:t>
            </a:r>
            <a:r>
              <a:rPr lang="en" altLang="zh-TW" dirty="0" err="1"/>
              <a:t>attention_mask</a:t>
            </a:r>
            <a:r>
              <a:rPr lang="zh-TW" altLang="en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zh-TW" altLang="en" dirty="0"/>
          </a:p>
          <a:p>
            <a:pPr marL="0" indent="0">
              <a:buNone/>
            </a:pPr>
            <a:r>
              <a:rPr lang="en-US" altLang="zh-TW" b="1" dirty="0"/>
              <a:t>3.	</a:t>
            </a:r>
            <a:r>
              <a:rPr lang="zh-TW" altLang="en-US" b="1" dirty="0"/>
              <a:t>生成結果重複機率高</a:t>
            </a:r>
            <a:r>
              <a:rPr lang="zh-TW" altLang="en-US" dirty="0"/>
              <a:t>：因為 </a:t>
            </a:r>
            <a:r>
              <a:rPr lang="en" altLang="zh-TW" dirty="0" err="1"/>
              <a:t>num_return_sequences</a:t>
            </a:r>
            <a:r>
              <a:rPr lang="en" altLang="zh-TW" dirty="0"/>
              <a:t>=5 </a:t>
            </a:r>
            <a:r>
              <a:rPr lang="zh-TW" altLang="en-US" dirty="0"/>
              <a:t>但 </a:t>
            </a:r>
            <a:r>
              <a:rPr lang="en" altLang="zh-TW" dirty="0"/>
              <a:t>sampling </a:t>
            </a:r>
            <a:r>
              <a:rPr lang="zh-TW" altLang="en-US" dirty="0"/>
              <a:t>受限，常出現相似候選詞。改進：加入過濾重複或提高 </a:t>
            </a:r>
            <a:r>
              <a:rPr lang="en" altLang="zh-TW" dirty="0"/>
              <a:t>diversity</a:t>
            </a:r>
            <a:r>
              <a:rPr lang="zh-TW" altLang="e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2275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EFF381-D52A-58B9-7EBB-3DE782CD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監督式學習</a:t>
            </a:r>
            <a:r>
              <a:rPr lang="en-US" altLang="zh-TW" dirty="0"/>
              <a:t>vs.</a:t>
            </a:r>
            <a:r>
              <a:rPr lang="zh-TW" altLang="en-US" dirty="0"/>
              <a:t>自監督式學習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95FDEFB-36DF-0994-3975-038E9A84489C}"/>
              </a:ext>
            </a:extLst>
          </p:cNvPr>
          <p:cNvSpPr txBox="1"/>
          <p:nvPr/>
        </p:nvSpPr>
        <p:spPr>
          <a:xfrm>
            <a:off x="1371600" y="1571535"/>
            <a:ext cx="61018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監督式學習（</a:t>
            </a:r>
            <a:r>
              <a:rPr lang="en" altLang="zh-TW" b="1" dirty="0"/>
              <a:t>Supervised Learning</a:t>
            </a:r>
            <a:r>
              <a:rPr lang="zh-TW" altLang="en" b="1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模型訓練需要「輸入資料 </a:t>
            </a:r>
            <a:r>
              <a:rPr lang="en-US" altLang="zh-TW" dirty="0"/>
              <a:t>+ </a:t>
            </a:r>
            <a:r>
              <a:rPr lang="zh-TW" altLang="en-US" dirty="0"/>
              <a:t>正確標籤（答案）」的配對。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zh-TW" altLang="en-US" dirty="0">
                <a:sym typeface="Wingdings" pitchFamily="2" charset="2"/>
              </a:rPr>
              <a:t>需要大量標記資料</a:t>
            </a:r>
            <a:endParaRPr lang="zh-TW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用途：分類、回歸、問答等。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FB339F3-9A86-1D99-ED36-9743470047ED}"/>
              </a:ext>
            </a:extLst>
          </p:cNvPr>
          <p:cNvSpPr txBox="1"/>
          <p:nvPr/>
        </p:nvSpPr>
        <p:spPr>
          <a:xfrm>
            <a:off x="1371600" y="3066226"/>
            <a:ext cx="8001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自監督式學習（</a:t>
            </a:r>
            <a:r>
              <a:rPr lang="en" altLang="zh-TW" b="1" dirty="0"/>
              <a:t>Self-Supervised Learning</a:t>
            </a:r>
            <a:r>
              <a:rPr lang="zh-TW" altLang="en" b="1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資料自動產生標籤進行訓練，</a:t>
            </a:r>
            <a:r>
              <a:rPr lang="zh-TW" altLang="en-US" b="1" dirty="0"/>
              <a:t>不需要人工標註資料</a:t>
            </a:r>
            <a:r>
              <a:rPr lang="zh-TW" altLang="en-US" dirty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用途：語言模型預訓練、圖像補全等。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範例：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dirty="0"/>
              <a:t>BERT </a:t>
            </a:r>
            <a:r>
              <a:rPr lang="zh-TW" altLang="en-US" dirty="0"/>
              <a:t>的</a:t>
            </a:r>
            <a:r>
              <a:rPr lang="en" altLang="zh-TW" dirty="0"/>
              <a:t>Masked Language Modeling</a:t>
            </a:r>
            <a:r>
              <a:rPr lang="zh-TW" altLang="en" dirty="0"/>
              <a:t>：</a:t>
            </a:r>
            <a:r>
              <a:rPr lang="zh-TW" altLang="en-US" dirty="0"/>
              <a:t>遮掉一個詞，訓練模型預測它。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dirty="0"/>
              <a:t>GPT </a:t>
            </a:r>
            <a:r>
              <a:rPr lang="zh-TW" altLang="en-US" dirty="0"/>
              <a:t>的「下一個字預測」：模型學會在已有文字後繼續生成。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86B2DC-2AD3-C345-9CF5-9EAA5C201252}"/>
              </a:ext>
            </a:extLst>
          </p:cNvPr>
          <p:cNvSpPr txBox="1"/>
          <p:nvPr/>
        </p:nvSpPr>
        <p:spPr>
          <a:xfrm>
            <a:off x="1138603" y="5849034"/>
            <a:ext cx="84669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TW" altLang="en-US" b="1" dirty="0"/>
              <a:t>預訓練（</a:t>
            </a:r>
            <a:r>
              <a:rPr lang="en" altLang="zh-TW" b="1" dirty="0"/>
              <a:t>Pre-training</a:t>
            </a:r>
            <a:r>
              <a:rPr lang="zh-TW" altLang="en" b="1" dirty="0"/>
              <a:t>）</a:t>
            </a:r>
            <a:r>
              <a:rPr lang="zh-TW" altLang="en" dirty="0"/>
              <a:t>：</a:t>
            </a:r>
            <a:r>
              <a:rPr lang="zh-TW" altLang="en-US" dirty="0"/>
              <a:t>自監督學習（</a:t>
            </a:r>
            <a:r>
              <a:rPr lang="en" altLang="zh-TW" dirty="0"/>
              <a:t>Self-Supervised</a:t>
            </a:r>
            <a:r>
              <a:rPr lang="zh-TW" altLang="en" dirty="0"/>
              <a:t>），</a:t>
            </a:r>
            <a:r>
              <a:rPr lang="zh-TW" altLang="en-US" dirty="0"/>
              <a:t>大量無標註資料。</a:t>
            </a:r>
          </a:p>
          <a:p>
            <a:pPr marL="285750" indent="-285750">
              <a:buFont typeface="Wingdings" pitchFamily="2" charset="2"/>
              <a:buChar char="n"/>
            </a:pPr>
            <a:r>
              <a:rPr lang="zh-TW" altLang="en-US" b="1" dirty="0"/>
              <a:t>微調（</a:t>
            </a:r>
            <a:r>
              <a:rPr lang="en" altLang="zh-TW" b="1" dirty="0"/>
              <a:t>Fine-tuning</a:t>
            </a:r>
            <a:r>
              <a:rPr lang="zh-TW" altLang="en" b="1" dirty="0"/>
              <a:t>）</a:t>
            </a:r>
            <a:r>
              <a:rPr lang="zh-TW" altLang="en" dirty="0"/>
              <a:t>：</a:t>
            </a:r>
            <a:r>
              <a:rPr lang="zh-TW" altLang="en-US" dirty="0"/>
              <a:t>監督學習（</a:t>
            </a:r>
            <a:r>
              <a:rPr lang="en" altLang="zh-TW" dirty="0"/>
              <a:t>Supervised</a:t>
            </a:r>
            <a:r>
              <a:rPr lang="zh-TW" altLang="en" dirty="0"/>
              <a:t>），</a:t>
            </a:r>
            <a:r>
              <a:rPr lang="zh-TW" altLang="en-US" dirty="0"/>
              <a:t>針對下游任務使用標註資料。</a:t>
            </a:r>
          </a:p>
        </p:txBody>
      </p:sp>
    </p:spTree>
    <p:extLst>
      <p:ext uri="{BB962C8B-B14F-4D97-AF65-F5344CB8AC3E}">
        <p14:creationId xmlns:p14="http://schemas.microsoft.com/office/powerpoint/2010/main" val="381294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753F84FA-A701-BA94-EC68-1D448E63C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558372"/>
              </p:ext>
            </p:extLst>
          </p:nvPr>
        </p:nvGraphicFramePr>
        <p:xfrm>
          <a:off x="775513" y="2884354"/>
          <a:ext cx="11132951" cy="3839605"/>
        </p:xfrm>
        <a:graphic>
          <a:graphicData uri="http://schemas.openxmlformats.org/drawingml/2006/table">
            <a:tbl>
              <a:tblPr/>
              <a:tblGrid>
                <a:gridCol w="2079554">
                  <a:extLst>
                    <a:ext uri="{9D8B030D-6E8A-4147-A177-3AD203B41FA5}">
                      <a16:colId xmlns:a16="http://schemas.microsoft.com/office/drawing/2014/main" val="2810507585"/>
                    </a:ext>
                  </a:extLst>
                </a:gridCol>
                <a:gridCol w="3009348">
                  <a:extLst>
                    <a:ext uri="{9D8B030D-6E8A-4147-A177-3AD203B41FA5}">
                      <a16:colId xmlns:a16="http://schemas.microsoft.com/office/drawing/2014/main" val="2204254920"/>
                    </a:ext>
                  </a:extLst>
                </a:gridCol>
                <a:gridCol w="2589395">
                  <a:extLst>
                    <a:ext uri="{9D8B030D-6E8A-4147-A177-3AD203B41FA5}">
                      <a16:colId xmlns:a16="http://schemas.microsoft.com/office/drawing/2014/main" val="296577641"/>
                    </a:ext>
                  </a:extLst>
                </a:gridCol>
                <a:gridCol w="3454654">
                  <a:extLst>
                    <a:ext uri="{9D8B030D-6E8A-4147-A177-3AD203B41FA5}">
                      <a16:colId xmlns:a16="http://schemas.microsoft.com/office/drawing/2014/main" val="985809319"/>
                    </a:ext>
                  </a:extLst>
                </a:gridCol>
              </a:tblGrid>
              <a:tr h="450049">
                <a:tc>
                  <a:txBody>
                    <a:bodyPr/>
                    <a:lstStyle/>
                    <a:p>
                      <a:r>
                        <a:rPr lang="zh-TW" altLang="en-US" sz="2000" b="1" dirty="0"/>
                        <a:t>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 err="1"/>
                        <a:t>ELMo</a:t>
                      </a:r>
                      <a:endParaRPr lang="en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/>
                        <a:t>GPT-1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/>
                        <a:t>BERT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074311"/>
                  </a:ext>
                </a:extLst>
              </a:tr>
              <a:tr h="270862">
                <a:tc>
                  <a:txBody>
                    <a:bodyPr/>
                    <a:lstStyle/>
                    <a:p>
                      <a:r>
                        <a:rPr lang="zh-TW" altLang="en-US" sz="2000" b="1"/>
                        <a:t>發表年份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/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/>
                        <a:t>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/>
                        <a:t>2019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863841"/>
                  </a:ext>
                </a:extLst>
              </a:tr>
              <a:tr h="474009">
                <a:tc>
                  <a:txBody>
                    <a:bodyPr/>
                    <a:lstStyle/>
                    <a:p>
                      <a:r>
                        <a:rPr lang="zh-TW" altLang="en-US" sz="2000" b="1" dirty="0"/>
                        <a:t>架構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2000"/>
                        <a:t>BiLSTM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2000"/>
                        <a:t>Transformer Decoder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2000"/>
                        <a:t>Transformer Encoder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652453"/>
                  </a:ext>
                </a:extLst>
              </a:tr>
              <a:tr h="270862">
                <a:tc>
                  <a:txBody>
                    <a:bodyPr/>
                    <a:lstStyle/>
                    <a:p>
                      <a:r>
                        <a:rPr lang="zh-TW" altLang="en-US" sz="2000" b="1"/>
                        <a:t>訓練方法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2000" dirty="0"/>
                        <a:t>Feature-based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2000"/>
                        <a:t>Fine-tuning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2000" dirty="0"/>
                        <a:t>Fine-tuning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319072"/>
                  </a:ext>
                </a:extLst>
              </a:tr>
              <a:tr h="474009">
                <a:tc>
                  <a:txBody>
                    <a:bodyPr/>
                    <a:lstStyle/>
                    <a:p>
                      <a:r>
                        <a:rPr lang="zh-TW" altLang="en-US" sz="2000" b="1"/>
                        <a:t>語境處理方式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雙向 </a:t>
                      </a:r>
                      <a:r>
                        <a:rPr lang="en" sz="2000" dirty="0"/>
                        <a:t>RNN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單向（左→右）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/>
                        <a:t>雙向（全上下文）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708554"/>
                  </a:ext>
                </a:extLst>
              </a:tr>
              <a:tr h="474009">
                <a:tc>
                  <a:txBody>
                    <a:bodyPr/>
                    <a:lstStyle/>
                    <a:p>
                      <a:r>
                        <a:rPr lang="zh-TW" altLang="en-US" sz="2000" b="1"/>
                        <a:t>預訓練任務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/>
                        <a:t>無特定任務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/>
                        <a:t>下一詞預測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遮字（</a:t>
                      </a:r>
                      <a:r>
                        <a:rPr lang="en" sz="2000" dirty="0"/>
                        <a:t>MLM）+ </a:t>
                      </a:r>
                      <a:r>
                        <a:rPr lang="zh-TW" altLang="en-US" sz="2000" dirty="0"/>
                        <a:t>句子關聯（</a:t>
                      </a:r>
                      <a:r>
                        <a:rPr lang="en" sz="2000" dirty="0"/>
                        <a:t>NSP）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171926"/>
                  </a:ext>
                </a:extLst>
              </a:tr>
              <a:tr h="474009">
                <a:tc>
                  <a:txBody>
                    <a:bodyPr/>
                    <a:lstStyle/>
                    <a:p>
                      <a:r>
                        <a:rPr lang="zh-TW" altLang="en-US" sz="2000" b="1"/>
                        <a:t>適合任務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/>
                        <a:t>特徵輸入（分類、</a:t>
                      </a:r>
                      <a:r>
                        <a:rPr lang="en" sz="2000"/>
                        <a:t>NER）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/>
                        <a:t>生成式（對話、翻譯）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理解式（分類、問答、</a:t>
                      </a:r>
                      <a:r>
                        <a:rPr lang="en" sz="2000" dirty="0"/>
                        <a:t>NER）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132873"/>
                  </a:ext>
                </a:extLst>
              </a:tr>
              <a:tr h="474009">
                <a:tc>
                  <a:txBody>
                    <a:bodyPr/>
                    <a:lstStyle/>
                    <a:p>
                      <a:r>
                        <a:rPr lang="zh-TW" altLang="en-US" sz="2000" b="1" dirty="0"/>
                        <a:t>自監督學習</a:t>
                      </a:r>
                      <a:r>
                        <a:rPr lang="en-US" altLang="zh-TW" sz="2000" b="1" dirty="0"/>
                        <a:t>(y/n)</a:t>
                      </a:r>
                      <a:endParaRPr lang="zh-TW" altLang="en-US" sz="2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y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y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y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059933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86643BA6-400F-5346-4C25-D99FED619918}"/>
              </a:ext>
            </a:extLst>
          </p:cNvPr>
          <p:cNvSpPr txBox="1"/>
          <p:nvPr/>
        </p:nvSpPr>
        <p:spPr>
          <a:xfrm>
            <a:off x="720970" y="619932"/>
            <a:ext cx="9407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4000" i="0" u="none" strike="noStrike" kern="1200" dirty="0" err="1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ELMo</a:t>
            </a:r>
            <a:r>
              <a:rPr lang="en-US" altLang="zh-TW" sz="4000" i="0" u="none" strike="noStrike" kern="1200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, GPT-1, BERT</a:t>
            </a:r>
            <a:r>
              <a:rPr lang="zh-TW" altLang="en-US" sz="4000" dirty="0"/>
              <a:t>發展歷程與相互關係</a:t>
            </a:r>
            <a:endParaRPr lang="zh-TW" altLang="zh-TW" sz="400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5098A51-D32B-A834-8877-4823FEECC7C9}"/>
              </a:ext>
            </a:extLst>
          </p:cNvPr>
          <p:cNvSpPr txBox="1"/>
          <p:nvPr/>
        </p:nvSpPr>
        <p:spPr>
          <a:xfrm>
            <a:off x="775513" y="1413588"/>
            <a:ext cx="109042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b="1" dirty="0"/>
              <a:t>GPT-1</a:t>
            </a:r>
            <a:r>
              <a:rPr lang="zh-TW" altLang="en-US" b="1" dirty="0"/>
              <a:t>受 </a:t>
            </a:r>
            <a:r>
              <a:rPr lang="en" altLang="zh-TW" b="1" dirty="0" err="1"/>
              <a:t>ELMo</a:t>
            </a:r>
            <a:r>
              <a:rPr lang="en" altLang="zh-TW" b="1" dirty="0"/>
              <a:t> </a:t>
            </a:r>
            <a:r>
              <a:rPr lang="zh-TW" altLang="en-US" b="1" dirty="0"/>
              <a:t>啟發</a:t>
            </a:r>
            <a:endParaRPr lang="en-US" altLang="zh-TW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600" dirty="0"/>
              <a:t>皆為</a:t>
            </a:r>
            <a:r>
              <a:rPr lang="zh-TW" altLang="en-US" sz="1600" u="sng" dirty="0"/>
              <a:t>語言模型驅動</a:t>
            </a:r>
            <a:r>
              <a:rPr lang="zh-TW" altLang="en-US" sz="1600" dirty="0"/>
              <a:t>，但 </a:t>
            </a:r>
            <a:r>
              <a:rPr lang="en" altLang="zh-TW" sz="1600" dirty="0" err="1"/>
              <a:t>ELMo</a:t>
            </a:r>
            <a:r>
              <a:rPr lang="en" altLang="zh-TW" sz="1600" dirty="0"/>
              <a:t> </a:t>
            </a:r>
            <a:r>
              <a:rPr lang="zh-TW" altLang="en-US" sz="1600" dirty="0"/>
              <a:t>用 </a:t>
            </a:r>
            <a:r>
              <a:rPr lang="en" altLang="zh-TW" sz="1600" dirty="0"/>
              <a:t>LSTM</a:t>
            </a:r>
            <a:r>
              <a:rPr lang="zh-TW" altLang="en" sz="1600" dirty="0"/>
              <a:t>，</a:t>
            </a:r>
            <a:r>
              <a:rPr lang="en" altLang="zh-TW" sz="1600" dirty="0"/>
              <a:t>GPT-1 </a:t>
            </a:r>
            <a:r>
              <a:rPr lang="zh-TW" altLang="en-US" sz="1600" dirty="0"/>
              <a:t>用 </a:t>
            </a:r>
            <a:r>
              <a:rPr lang="en" altLang="zh-TW" sz="1600" dirty="0"/>
              <a:t>Transformer</a:t>
            </a:r>
            <a:r>
              <a:rPr lang="zh-TW" altLang="en" sz="1600" dirty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1600" dirty="0" err="1"/>
              <a:t>ELMo</a:t>
            </a:r>
            <a:r>
              <a:rPr lang="en" altLang="zh-TW" sz="1600" dirty="0"/>
              <a:t> </a:t>
            </a:r>
            <a:r>
              <a:rPr lang="zh-TW" altLang="en-US" sz="1600" dirty="0"/>
              <a:t>局限於 </a:t>
            </a:r>
            <a:r>
              <a:rPr lang="en" altLang="zh-TW" sz="1600" dirty="0"/>
              <a:t>Feature-based</a:t>
            </a:r>
            <a:r>
              <a:rPr lang="zh-TW" altLang="en-US" sz="1600" dirty="0"/>
              <a:t>（靜態特徵輸入下游模型）</a:t>
            </a:r>
            <a:r>
              <a:rPr lang="zh-TW" altLang="en" sz="1600" dirty="0"/>
              <a:t>，</a:t>
            </a:r>
            <a:r>
              <a:rPr lang="zh-TW" altLang="en-US" sz="1600" dirty="0"/>
              <a:t>而 </a:t>
            </a:r>
            <a:r>
              <a:rPr lang="en" altLang="zh-TW" sz="1600" dirty="0"/>
              <a:t>GPT-1 </a:t>
            </a:r>
            <a:r>
              <a:rPr lang="zh-TW" altLang="en-US" sz="1600" dirty="0"/>
              <a:t>採用 </a:t>
            </a:r>
            <a:r>
              <a:rPr lang="en" altLang="zh-TW" sz="1600" dirty="0"/>
              <a:t>Fine-tuning</a:t>
            </a:r>
            <a:r>
              <a:rPr lang="zh-TW" altLang="en-US" sz="1600" dirty="0"/>
              <a:t>（更新預訓練模型參數）</a:t>
            </a:r>
            <a:r>
              <a:rPr lang="zh-TW" altLang="en" sz="1600" dirty="0"/>
              <a:t>，</a:t>
            </a:r>
            <a:r>
              <a:rPr lang="zh-TW" altLang="en-US" sz="1600" dirty="0"/>
              <a:t>更靈活。</a:t>
            </a:r>
            <a:endParaRPr lang="en-US" altLang="zh-TW" sz="1600" dirty="0"/>
          </a:p>
          <a:p>
            <a:r>
              <a:rPr lang="en" altLang="zh-TW" b="1" dirty="0"/>
              <a:t>BERT </a:t>
            </a:r>
            <a:r>
              <a:rPr lang="zh-TW" altLang="en-US" b="1" dirty="0"/>
              <a:t>受 </a:t>
            </a:r>
            <a:r>
              <a:rPr lang="en" altLang="zh-TW" b="1" dirty="0" err="1"/>
              <a:t>ELMo</a:t>
            </a:r>
            <a:r>
              <a:rPr lang="en" altLang="zh-TW" b="1" dirty="0"/>
              <a:t> </a:t>
            </a:r>
            <a:r>
              <a:rPr lang="zh-TW" altLang="en-US" b="1" dirty="0"/>
              <a:t>啟發</a:t>
            </a:r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sz="1600" dirty="0" err="1"/>
              <a:t>ELMo</a:t>
            </a:r>
            <a:r>
              <a:rPr lang="en" altLang="zh-TW" sz="1600" dirty="0"/>
              <a:t> </a:t>
            </a:r>
            <a:r>
              <a:rPr lang="zh-TW" altLang="en-US" sz="1600" dirty="0"/>
              <a:t>提出 </a:t>
            </a:r>
            <a:r>
              <a:rPr lang="en" altLang="zh-TW" sz="1600" dirty="0"/>
              <a:t>contextual embeddings</a:t>
            </a:r>
            <a:r>
              <a:rPr lang="zh-TW" altLang="en" sz="1600" dirty="0"/>
              <a:t>，</a:t>
            </a:r>
            <a:r>
              <a:rPr lang="en" altLang="zh-TW" sz="1600" dirty="0"/>
              <a:t>BERT </a:t>
            </a:r>
            <a:r>
              <a:rPr lang="zh-TW" altLang="en-US" sz="1600" dirty="0"/>
              <a:t>繼承並改進 → 採 </a:t>
            </a:r>
            <a:r>
              <a:rPr lang="en" altLang="zh-TW" sz="1600" dirty="0"/>
              <a:t>Transformer </a:t>
            </a:r>
            <a:r>
              <a:rPr lang="zh-TW" altLang="en-US" sz="1600" dirty="0"/>
              <a:t>而非 </a:t>
            </a:r>
            <a:r>
              <a:rPr lang="en" altLang="zh-TW" sz="1600" dirty="0"/>
              <a:t>LSTM</a:t>
            </a:r>
            <a:r>
              <a:rPr lang="zh-TW" altLang="en" sz="1600" dirty="0"/>
              <a:t>。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4777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70A5E71-9CC0-C504-787B-5FF157961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239140"/>
              </p:ext>
            </p:extLst>
          </p:nvPr>
        </p:nvGraphicFramePr>
        <p:xfrm>
          <a:off x="949568" y="1781444"/>
          <a:ext cx="10832123" cy="4731024"/>
        </p:xfrm>
        <a:graphic>
          <a:graphicData uri="http://schemas.openxmlformats.org/drawingml/2006/table">
            <a:tbl>
              <a:tblPr/>
              <a:tblGrid>
                <a:gridCol w="2644280">
                  <a:extLst>
                    <a:ext uri="{9D8B030D-6E8A-4147-A177-3AD203B41FA5}">
                      <a16:colId xmlns:a16="http://schemas.microsoft.com/office/drawing/2014/main" val="2273453803"/>
                    </a:ext>
                  </a:extLst>
                </a:gridCol>
                <a:gridCol w="3349393">
                  <a:extLst>
                    <a:ext uri="{9D8B030D-6E8A-4147-A177-3AD203B41FA5}">
                      <a16:colId xmlns:a16="http://schemas.microsoft.com/office/drawing/2014/main" val="1569418416"/>
                    </a:ext>
                  </a:extLst>
                </a:gridCol>
                <a:gridCol w="4838450">
                  <a:extLst>
                    <a:ext uri="{9D8B030D-6E8A-4147-A177-3AD203B41FA5}">
                      <a16:colId xmlns:a16="http://schemas.microsoft.com/office/drawing/2014/main" val="579719280"/>
                    </a:ext>
                  </a:extLst>
                </a:gridCol>
              </a:tblGrid>
              <a:tr h="3753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/>
                        <a:t>架構</a:t>
                      </a:r>
                    </a:p>
                  </a:txBody>
                  <a:tcPr marL="89535" marR="89535" marT="44768" marB="4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/>
                        <a:t>類型</a:t>
                      </a:r>
                    </a:p>
                  </a:txBody>
                  <a:tcPr marL="89535" marR="89535" marT="44768" marB="4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/>
                        <a:t>功能說明</a:t>
                      </a:r>
                    </a:p>
                  </a:txBody>
                  <a:tcPr marL="89535" marR="89535" marT="44768" marB="4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017715"/>
                  </a:ext>
                </a:extLst>
              </a:tr>
              <a:tr h="658404">
                <a:tc>
                  <a:txBody>
                    <a:bodyPr/>
                    <a:lstStyle/>
                    <a:p>
                      <a:r>
                        <a:rPr lang="en" sz="2000" b="1" dirty="0"/>
                        <a:t>RNN</a:t>
                      </a:r>
                      <a:endParaRPr lang="en" sz="2000" dirty="0"/>
                    </a:p>
                  </a:txBody>
                  <a:tcPr marL="89535" marR="89535" marT="44768" marB="4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架構</a:t>
                      </a:r>
                    </a:p>
                  </a:txBody>
                  <a:tcPr marL="89535" marR="89535" marT="44768" marB="4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處理序列資料，但無法有效捕捉長距依賴</a:t>
                      </a:r>
                    </a:p>
                  </a:txBody>
                  <a:tcPr marL="89535" marR="89535" marT="44768" marB="4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062585"/>
                  </a:ext>
                </a:extLst>
              </a:tr>
              <a:tr h="658404">
                <a:tc>
                  <a:txBody>
                    <a:bodyPr/>
                    <a:lstStyle/>
                    <a:p>
                      <a:r>
                        <a:rPr lang="en" sz="2000" b="1"/>
                        <a:t>LSTM</a:t>
                      </a:r>
                      <a:endParaRPr lang="en" sz="2000"/>
                    </a:p>
                  </a:txBody>
                  <a:tcPr marL="89535" marR="89535" marT="44768" marB="4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2000" dirty="0"/>
                        <a:t>RNN </a:t>
                      </a:r>
                      <a:r>
                        <a:rPr lang="zh-TW" altLang="en-US" sz="2000" dirty="0"/>
                        <a:t>變體</a:t>
                      </a:r>
                    </a:p>
                  </a:txBody>
                  <a:tcPr marL="89535" marR="89535" marT="44768" marB="4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加入「記憶門控」，解決傳統 </a:t>
                      </a:r>
                      <a:r>
                        <a:rPr lang="en" altLang="zh-TW" sz="2000" dirty="0"/>
                        <a:t>RNN </a:t>
                      </a:r>
                      <a:r>
                        <a:rPr lang="zh-TW" altLang="en-US" sz="2000" dirty="0"/>
                        <a:t>梯度消失問題，能處理較長的語句</a:t>
                      </a:r>
                    </a:p>
                  </a:txBody>
                  <a:tcPr marL="89535" marR="89535" marT="44768" marB="4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182836"/>
                  </a:ext>
                </a:extLst>
              </a:tr>
              <a:tr h="658404">
                <a:tc>
                  <a:txBody>
                    <a:bodyPr/>
                    <a:lstStyle/>
                    <a:p>
                      <a:r>
                        <a:rPr lang="en" sz="2000" b="1"/>
                        <a:t>Bi-LSTM</a:t>
                      </a:r>
                      <a:endParaRPr lang="en" sz="2000"/>
                    </a:p>
                  </a:txBody>
                  <a:tcPr marL="89535" marR="89535" marT="44768" marB="4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2000" dirty="0"/>
                        <a:t>LSTM </a:t>
                      </a:r>
                      <a:r>
                        <a:rPr lang="zh-TW" altLang="en-US" sz="2000" dirty="0"/>
                        <a:t>變體</a:t>
                      </a:r>
                    </a:p>
                  </a:txBody>
                  <a:tcPr marL="89535" marR="89535" marT="44768" marB="4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雙向處理上下文，加強理解語意</a:t>
                      </a:r>
                    </a:p>
                  </a:txBody>
                  <a:tcPr marL="89535" marR="89535" marT="44768" marB="4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316085"/>
                  </a:ext>
                </a:extLst>
              </a:tr>
              <a:tr h="658404">
                <a:tc>
                  <a:txBody>
                    <a:bodyPr/>
                    <a:lstStyle/>
                    <a:p>
                      <a:r>
                        <a:rPr lang="en" sz="2000" b="1" dirty="0"/>
                        <a:t>Transformer</a:t>
                      </a:r>
                      <a:endParaRPr lang="en" sz="2000" dirty="0"/>
                    </a:p>
                  </a:txBody>
                  <a:tcPr marL="89535" marR="89535" marT="44768" marB="4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全新架構</a:t>
                      </a:r>
                    </a:p>
                  </a:txBody>
                  <a:tcPr marL="89535" marR="89535" marT="44768" marB="4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zh-TW" altLang="en-US" sz="2000" dirty="0"/>
                        <a:t>完全移除 </a:t>
                      </a:r>
                      <a:r>
                        <a:rPr lang="en" altLang="zh-TW" sz="2000" dirty="0"/>
                        <a:t>RNN</a:t>
                      </a:r>
                      <a:r>
                        <a:rPr lang="zh-TW" altLang="en" sz="2000" dirty="0"/>
                        <a:t>，</a:t>
                      </a:r>
                      <a:r>
                        <a:rPr lang="zh-TW" altLang="en-US" sz="2000" dirty="0"/>
                        <a:t>改用 </a:t>
                      </a:r>
                      <a:r>
                        <a:rPr lang="en" altLang="zh-TW" sz="2000" b="1" dirty="0"/>
                        <a:t>Self-Attention</a:t>
                      </a:r>
                      <a:r>
                        <a:rPr lang="en" altLang="zh-TW" sz="2000" dirty="0"/>
                        <a:t> </a:t>
                      </a:r>
                      <a:r>
                        <a:rPr lang="zh-TW" altLang="en-US" sz="2000" dirty="0"/>
                        <a:t>機制，提高效率。</a:t>
                      </a:r>
                      <a:endParaRPr lang="en-US" altLang="zh-TW" sz="2000" dirty="0"/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zh-TW" altLang="en-US" sz="2000" dirty="0"/>
                        <a:t>可並行計算、捕捉長距離依賴關係</a:t>
                      </a:r>
                    </a:p>
                  </a:txBody>
                  <a:tcPr marL="89535" marR="89535" marT="44768" marB="4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454346"/>
                  </a:ext>
                </a:extLst>
              </a:tr>
              <a:tr h="658404">
                <a:tc>
                  <a:txBody>
                    <a:bodyPr/>
                    <a:lstStyle/>
                    <a:p>
                      <a:r>
                        <a:rPr lang="en" sz="2000" b="1" dirty="0"/>
                        <a:t>Encoder</a:t>
                      </a:r>
                      <a:endParaRPr lang="en" sz="2000" dirty="0"/>
                    </a:p>
                  </a:txBody>
                  <a:tcPr marL="89535" marR="89535" marT="44768" marB="4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2000" dirty="0"/>
                        <a:t>Transformer </a:t>
                      </a:r>
                      <a:r>
                        <a:rPr lang="zh-TW" altLang="en-US" sz="2000" dirty="0"/>
                        <a:t>組件</a:t>
                      </a:r>
                    </a:p>
                  </a:txBody>
                  <a:tcPr marL="89535" marR="89535" marT="44768" marB="4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將輸入文字轉成語意向量</a:t>
                      </a:r>
                    </a:p>
                  </a:txBody>
                  <a:tcPr marL="89535" marR="89535" marT="44768" marB="4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658085"/>
                  </a:ext>
                </a:extLst>
              </a:tr>
              <a:tr h="658404">
                <a:tc>
                  <a:txBody>
                    <a:bodyPr/>
                    <a:lstStyle/>
                    <a:p>
                      <a:r>
                        <a:rPr lang="en" sz="2000" b="1" dirty="0"/>
                        <a:t>Decoder</a:t>
                      </a:r>
                      <a:endParaRPr lang="en" sz="2000" dirty="0"/>
                    </a:p>
                  </a:txBody>
                  <a:tcPr marL="89535" marR="89535" marT="44768" marB="4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2000" dirty="0"/>
                        <a:t>Transformer </a:t>
                      </a:r>
                      <a:r>
                        <a:rPr lang="zh-TW" altLang="en-US" sz="2000" dirty="0"/>
                        <a:t>組件</a:t>
                      </a:r>
                    </a:p>
                  </a:txBody>
                  <a:tcPr marL="89535" marR="89535" marT="44768" marB="4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根據語意向量生成輸出成句子</a:t>
                      </a:r>
                    </a:p>
                  </a:txBody>
                  <a:tcPr marL="89535" marR="89535" marT="44768" marB="44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530667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A7DBEDDA-5354-2734-E674-581E1BD983EB}"/>
              </a:ext>
            </a:extLst>
          </p:cNvPr>
          <p:cNvSpPr txBox="1"/>
          <p:nvPr/>
        </p:nvSpPr>
        <p:spPr>
          <a:xfrm>
            <a:off x="949568" y="489002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/>
              <a:t>架構名詞解釋</a:t>
            </a:r>
          </a:p>
          <a:p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2911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BF6A6C3-7CB3-4267-A28D-E1816D5FE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366403"/>
              </p:ext>
            </p:extLst>
          </p:nvPr>
        </p:nvGraphicFramePr>
        <p:xfrm>
          <a:off x="896815" y="1807340"/>
          <a:ext cx="9270073" cy="4290645"/>
        </p:xfrm>
        <a:graphic>
          <a:graphicData uri="http://schemas.openxmlformats.org/drawingml/2006/table">
            <a:tbl>
              <a:tblPr/>
              <a:tblGrid>
                <a:gridCol w="4000649">
                  <a:extLst>
                    <a:ext uri="{9D8B030D-6E8A-4147-A177-3AD203B41FA5}">
                      <a16:colId xmlns:a16="http://schemas.microsoft.com/office/drawing/2014/main" val="2122134098"/>
                    </a:ext>
                  </a:extLst>
                </a:gridCol>
                <a:gridCol w="2262753">
                  <a:extLst>
                    <a:ext uri="{9D8B030D-6E8A-4147-A177-3AD203B41FA5}">
                      <a16:colId xmlns:a16="http://schemas.microsoft.com/office/drawing/2014/main" val="588947757"/>
                    </a:ext>
                  </a:extLst>
                </a:gridCol>
                <a:gridCol w="3006671">
                  <a:extLst>
                    <a:ext uri="{9D8B030D-6E8A-4147-A177-3AD203B41FA5}">
                      <a16:colId xmlns:a16="http://schemas.microsoft.com/office/drawing/2014/main" val="2555321441"/>
                    </a:ext>
                  </a:extLst>
                </a:gridCol>
              </a:tblGrid>
              <a:tr h="591813">
                <a:tc>
                  <a:txBody>
                    <a:bodyPr/>
                    <a:lstStyle/>
                    <a:p>
                      <a:r>
                        <a:rPr lang="zh-TW" altLang="en-US"/>
                        <a:t>使用架構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任務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解釋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309497"/>
                  </a:ext>
                </a:extLst>
              </a:tr>
              <a:tr h="1035673">
                <a:tc>
                  <a:txBody>
                    <a:bodyPr/>
                    <a:lstStyle/>
                    <a:p>
                      <a:r>
                        <a:rPr lang="en"/>
                        <a:t>Bi-LSTM / BERT</a:t>
                      </a:r>
                      <a:endParaRPr lang="e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文本分類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理解句子語意來判斷情緒、類別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980350"/>
                  </a:ext>
                </a:extLst>
              </a:tr>
              <a:tr h="1035673">
                <a:tc>
                  <a:txBody>
                    <a:bodyPr/>
                    <a:lstStyle/>
                    <a:p>
                      <a:r>
                        <a:rPr lang="en"/>
                        <a:t>Transformer (Encoder + Decoder)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翻譯（英→中）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編碼英文語意、解碼成中文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345722"/>
                  </a:ext>
                </a:extLst>
              </a:tr>
              <a:tr h="591813">
                <a:tc>
                  <a:txBody>
                    <a:bodyPr/>
                    <a:lstStyle/>
                    <a:p>
                      <a:r>
                        <a:rPr lang="en"/>
                        <a:t>GPT（Decoder-only）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聊天機器人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只用 </a:t>
                      </a:r>
                      <a:r>
                        <a:rPr lang="en" dirty="0"/>
                        <a:t>Decoder </a:t>
                      </a:r>
                      <a:r>
                        <a:rPr lang="zh-TW" altLang="en-US" dirty="0"/>
                        <a:t>做文字生成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785746"/>
                  </a:ext>
                </a:extLst>
              </a:tr>
              <a:tr h="1035673">
                <a:tc>
                  <a:txBody>
                    <a:bodyPr/>
                    <a:lstStyle/>
                    <a:p>
                      <a:r>
                        <a:rPr lang="en" dirty="0" err="1"/>
                        <a:t>BERT（Encoder-only</a:t>
                      </a:r>
                      <a:r>
                        <a:rPr lang="en" dirty="0"/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問答系統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只用 </a:t>
                      </a:r>
                      <a:r>
                        <a:rPr lang="en" dirty="0"/>
                        <a:t>Encoder </a:t>
                      </a:r>
                      <a:r>
                        <a:rPr lang="zh-TW" altLang="en-US" dirty="0"/>
                        <a:t>找出答案所在位置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48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22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9A26A79-463E-7A80-2571-54C55470C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442597"/>
              </p:ext>
            </p:extLst>
          </p:nvPr>
        </p:nvGraphicFramePr>
        <p:xfrm>
          <a:off x="773723" y="1376074"/>
          <a:ext cx="11418280" cy="5457814"/>
        </p:xfrm>
        <a:graphic>
          <a:graphicData uri="http://schemas.openxmlformats.org/drawingml/2006/table">
            <a:tbl>
              <a:tblPr/>
              <a:tblGrid>
                <a:gridCol w="1336431">
                  <a:extLst>
                    <a:ext uri="{9D8B030D-6E8A-4147-A177-3AD203B41FA5}">
                      <a16:colId xmlns:a16="http://schemas.microsoft.com/office/drawing/2014/main" val="1515944238"/>
                    </a:ext>
                  </a:extLst>
                </a:gridCol>
                <a:gridCol w="3288323">
                  <a:extLst>
                    <a:ext uri="{9D8B030D-6E8A-4147-A177-3AD203B41FA5}">
                      <a16:colId xmlns:a16="http://schemas.microsoft.com/office/drawing/2014/main" val="4173181195"/>
                    </a:ext>
                  </a:extLst>
                </a:gridCol>
                <a:gridCol w="2936631">
                  <a:extLst>
                    <a:ext uri="{9D8B030D-6E8A-4147-A177-3AD203B41FA5}">
                      <a16:colId xmlns:a16="http://schemas.microsoft.com/office/drawing/2014/main" val="1366629057"/>
                    </a:ext>
                  </a:extLst>
                </a:gridCol>
                <a:gridCol w="3856895">
                  <a:extLst>
                    <a:ext uri="{9D8B030D-6E8A-4147-A177-3AD203B41FA5}">
                      <a16:colId xmlns:a16="http://schemas.microsoft.com/office/drawing/2014/main" val="2109615805"/>
                    </a:ext>
                  </a:extLst>
                </a:gridCol>
              </a:tblGrid>
              <a:tr h="449208">
                <a:tc>
                  <a:txBody>
                    <a:bodyPr/>
                    <a:lstStyle/>
                    <a:p>
                      <a:r>
                        <a:rPr lang="zh-TW" altLang="en-US" sz="2000" b="1" dirty="0"/>
                        <a:t>項目</a:t>
                      </a:r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/>
                        <a:t>GPT-1</a:t>
                      </a:r>
                      <a:endParaRPr lang="en" sz="2000"/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/>
                        <a:t>GPT-2</a:t>
                      </a:r>
                      <a:endParaRPr lang="en" sz="2000"/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2000" b="1" dirty="0"/>
                        <a:t>GPT-3</a:t>
                      </a:r>
                      <a:endParaRPr lang="en" sz="2000" dirty="0"/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441880"/>
                  </a:ext>
                </a:extLst>
              </a:tr>
              <a:tr h="449208">
                <a:tc>
                  <a:txBody>
                    <a:bodyPr/>
                    <a:lstStyle/>
                    <a:p>
                      <a:r>
                        <a:rPr lang="zh-TW" altLang="en-US" sz="2000" b="1"/>
                        <a:t>發表時間</a:t>
                      </a:r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2018</a:t>
                      </a:r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/>
                        <a:t>2019</a:t>
                      </a:r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/>
                        <a:t>2020</a:t>
                      </a:r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092148"/>
                  </a:ext>
                </a:extLst>
              </a:tr>
              <a:tr h="449208">
                <a:tc>
                  <a:txBody>
                    <a:bodyPr/>
                    <a:lstStyle/>
                    <a:p>
                      <a:r>
                        <a:rPr lang="zh-TW" altLang="en-US" sz="2000" b="1"/>
                        <a:t>參數量</a:t>
                      </a:r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2000" dirty="0"/>
                        <a:t>117M</a:t>
                      </a:r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2000"/>
                        <a:t>1.5B（</a:t>
                      </a:r>
                      <a:r>
                        <a:rPr lang="zh-TW" altLang="en-US" sz="2000"/>
                        <a:t>最大）</a:t>
                      </a:r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2000"/>
                        <a:t>175B</a:t>
                      </a:r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326391"/>
                  </a:ext>
                </a:extLst>
              </a:tr>
              <a:tr h="449208">
                <a:tc>
                  <a:txBody>
                    <a:bodyPr/>
                    <a:lstStyle/>
                    <a:p>
                      <a:r>
                        <a:rPr lang="zh-TW" altLang="en-US" sz="2000" b="1"/>
                        <a:t>架構</a:t>
                      </a:r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2000" dirty="0"/>
                        <a:t>Transformer Decoder</a:t>
                      </a:r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2000"/>
                        <a:t>Transformer Decoder</a:t>
                      </a:r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2000" dirty="0"/>
                        <a:t>Transformer Decoder</a:t>
                      </a:r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254548"/>
                  </a:ext>
                </a:extLst>
              </a:tr>
              <a:tr h="449525">
                <a:tc>
                  <a:txBody>
                    <a:bodyPr/>
                    <a:lstStyle/>
                    <a:p>
                      <a:r>
                        <a:rPr lang="zh-TW" altLang="en-US" sz="2000" b="1" dirty="0"/>
                        <a:t>訓練資料</a:t>
                      </a:r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2000" dirty="0" err="1"/>
                        <a:t>BookCorpus</a:t>
                      </a:r>
                      <a:r>
                        <a:rPr lang="zh-TW" altLang="en-US" sz="2000" dirty="0"/>
                        <a:t>（書籍文本）</a:t>
                      </a:r>
                      <a:endParaRPr lang="en" sz="2000" dirty="0"/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2000" dirty="0" err="1"/>
                        <a:t>WebText</a:t>
                      </a:r>
                      <a:r>
                        <a:rPr lang="en" sz="2000" dirty="0"/>
                        <a:t> (~40GB)</a:t>
                      </a:r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2000" dirty="0"/>
                        <a:t>Common Crawl + </a:t>
                      </a:r>
                      <a:r>
                        <a:rPr lang="zh-TW" altLang="en-US" sz="2000" dirty="0"/>
                        <a:t>大規模資料集</a:t>
                      </a:r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417333"/>
                  </a:ext>
                </a:extLst>
              </a:tr>
              <a:tr h="703384">
                <a:tc>
                  <a:txBody>
                    <a:bodyPr/>
                    <a:lstStyle/>
                    <a:p>
                      <a:r>
                        <a:rPr lang="zh-TW" altLang="en-US" sz="2000" b="1" dirty="0"/>
                        <a:t>訓練方式</a:t>
                      </a:r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altLang="zh-TW" sz="2000" b="0" dirty="0"/>
                        <a:t>Pre-training, Fine-tuning</a:t>
                      </a:r>
                      <a:r>
                        <a:rPr lang="zh-TW" altLang="en-US" sz="2000" b="0" dirty="0"/>
                        <a:t>（分類、翻譯等）</a:t>
                      </a:r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完全使用 </a:t>
                      </a:r>
                      <a:r>
                        <a:rPr lang="zh-TW" altLang="en-US" sz="2000" b="1" dirty="0"/>
                        <a:t>自監督學習</a:t>
                      </a:r>
                      <a:r>
                        <a:rPr lang="zh-TW" altLang="en-US" sz="2000" dirty="0"/>
                        <a:t>（無需人工標註）</a:t>
                      </a:r>
                      <a:endParaRPr lang="en" sz="2000" dirty="0"/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858979"/>
                  </a:ext>
                </a:extLst>
              </a:tr>
              <a:tr h="726165">
                <a:tc>
                  <a:txBody>
                    <a:bodyPr/>
                    <a:lstStyle/>
                    <a:p>
                      <a:r>
                        <a:rPr lang="zh-TW" altLang="en-US" sz="2000" b="1" dirty="0"/>
                        <a:t>能力</a:t>
                      </a:r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單向生成、需微調</a:t>
                      </a:r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altLang="zh-TW" sz="2000" b="0" dirty="0"/>
                        <a:t>Few-shot/</a:t>
                      </a:r>
                      <a:r>
                        <a:rPr lang="en" sz="2000" b="0" dirty="0"/>
                        <a:t>Zero-shot </a:t>
                      </a:r>
                      <a:r>
                        <a:rPr lang="zh-TW" altLang="en-US" sz="2000" b="0" dirty="0"/>
                        <a:t>出現</a:t>
                      </a:r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altLang="zh-TW" sz="2000" b="0" dirty="0"/>
                        <a:t>Few-shot /One-shot/Zero-shot </a:t>
                      </a:r>
                      <a:endParaRPr lang="en-US" altLang="zh-TW" sz="2000" b="0" dirty="0"/>
                    </a:p>
                    <a:p>
                      <a:r>
                        <a:rPr lang="zh-TW" altLang="en-US" sz="2000" b="0" dirty="0"/>
                        <a:t>提供</a:t>
                      </a:r>
                      <a:r>
                        <a:rPr lang="en" altLang="zh-TW" sz="2000" b="0" dirty="0"/>
                        <a:t>Prompt</a:t>
                      </a:r>
                      <a:r>
                        <a:rPr lang="zh-TW" altLang="en" sz="2000" b="0" dirty="0"/>
                        <a:t>，</a:t>
                      </a:r>
                      <a:r>
                        <a:rPr lang="zh-TW" altLang="en-US" sz="2000" b="0" dirty="0"/>
                        <a:t>模型即可完成任務</a:t>
                      </a:r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763314"/>
                  </a:ext>
                </a:extLst>
              </a:tr>
              <a:tr h="786112">
                <a:tc>
                  <a:txBody>
                    <a:bodyPr/>
                    <a:lstStyle/>
                    <a:p>
                      <a:r>
                        <a:rPr lang="zh-TW" altLang="en-US" sz="2000" b="1"/>
                        <a:t>優點</a:t>
                      </a:r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b="0" dirty="0"/>
                        <a:t>首次將 </a:t>
                      </a:r>
                      <a:r>
                        <a:rPr lang="en" altLang="zh-TW" sz="2000" b="0" dirty="0"/>
                        <a:t>Generative Pre-training + Discriminative Fine-tuning </a:t>
                      </a:r>
                      <a:r>
                        <a:rPr lang="zh-TW" altLang="en-US" sz="2000" b="0" dirty="0"/>
                        <a:t>概念用於 </a:t>
                      </a:r>
                      <a:r>
                        <a:rPr lang="en" altLang="zh-TW" sz="2000" b="0" dirty="0"/>
                        <a:t>NLP</a:t>
                      </a:r>
                      <a:endParaRPr lang="zh-TW" altLang="en-US" sz="2000" b="0" dirty="0"/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多任務學習、模型更大</a:t>
                      </a:r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超大模型、少樣本學習、能處理多種任務（翻譯、摘要、對話、程式碼生成等）</a:t>
                      </a:r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976315"/>
                  </a:ext>
                </a:extLst>
              </a:tr>
              <a:tr h="786112">
                <a:tc>
                  <a:txBody>
                    <a:bodyPr/>
                    <a:lstStyle/>
                    <a:p>
                      <a:r>
                        <a:rPr lang="zh-TW" altLang="en-US" sz="2000" b="1" dirty="0"/>
                        <a:t>缺點</a:t>
                      </a:r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功能有限、需微調、不擅長閱讀理解的任務</a:t>
                      </a:r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仍有偏見、幻覺、重複性問題</a:t>
                      </a:r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訓練成本高、幻覺、偏見、指令跟隨差</a:t>
                      </a:r>
                    </a:p>
                  </a:txBody>
                  <a:tcPr marL="81395" marR="81395" marT="40698" marB="4069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533914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34610A0-89D8-E82F-3BBC-4FE08DF33C3C}"/>
              </a:ext>
            </a:extLst>
          </p:cNvPr>
          <p:cNvSpPr txBox="1"/>
          <p:nvPr/>
        </p:nvSpPr>
        <p:spPr>
          <a:xfrm>
            <a:off x="773723" y="422003"/>
            <a:ext cx="61106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4000" b="1" dirty="0"/>
              <a:t>GPT </a:t>
            </a:r>
            <a:r>
              <a:rPr lang="zh-TW" altLang="en-US" sz="4000" b="1" dirty="0"/>
              <a:t>演進</a:t>
            </a:r>
          </a:p>
        </p:txBody>
      </p:sp>
    </p:spTree>
    <p:extLst>
      <p:ext uri="{BB962C8B-B14F-4D97-AF65-F5344CB8AC3E}">
        <p14:creationId xmlns:p14="http://schemas.microsoft.com/office/powerpoint/2010/main" val="215202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4BA46-52F5-DBD2-F47E-7FA6FE1F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07740"/>
            <a:ext cx="9601200" cy="1485900"/>
          </a:xfrm>
        </p:spPr>
        <p:txBody>
          <a:bodyPr>
            <a:normAutofit/>
          </a:bodyPr>
          <a:lstStyle/>
          <a:p>
            <a:r>
              <a:rPr lang="en" altLang="zh-TW" sz="4000" dirty="0"/>
              <a:t>GPT-1</a:t>
            </a:r>
            <a:r>
              <a:rPr lang="zh-TW" altLang="en" sz="4000" dirty="0"/>
              <a:t>～</a:t>
            </a:r>
            <a:r>
              <a:rPr lang="en" altLang="zh-TW" sz="4000" dirty="0"/>
              <a:t>3</a:t>
            </a:r>
            <a:r>
              <a:rPr lang="zh-TW" altLang="en-US" sz="4000" dirty="0"/>
              <a:t>共同基礎</a:t>
            </a:r>
            <a:endParaRPr kumimoji="1" lang="zh-TW" altLang="en-US" sz="4000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4D47143-502C-11C6-7C32-57B2647B8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614462"/>
              </p:ext>
            </p:extLst>
          </p:nvPr>
        </p:nvGraphicFramePr>
        <p:xfrm>
          <a:off x="914400" y="2915362"/>
          <a:ext cx="10990385" cy="3474720"/>
        </p:xfrm>
        <a:graphic>
          <a:graphicData uri="http://schemas.openxmlformats.org/drawingml/2006/table">
            <a:tbl>
              <a:tblPr/>
              <a:tblGrid>
                <a:gridCol w="1627322">
                  <a:extLst>
                    <a:ext uri="{9D8B030D-6E8A-4147-A177-3AD203B41FA5}">
                      <a16:colId xmlns:a16="http://schemas.microsoft.com/office/drawing/2014/main" val="4078739567"/>
                    </a:ext>
                  </a:extLst>
                </a:gridCol>
                <a:gridCol w="3911276">
                  <a:extLst>
                    <a:ext uri="{9D8B030D-6E8A-4147-A177-3AD203B41FA5}">
                      <a16:colId xmlns:a16="http://schemas.microsoft.com/office/drawing/2014/main" val="4265191999"/>
                    </a:ext>
                  </a:extLst>
                </a:gridCol>
                <a:gridCol w="1701512">
                  <a:extLst>
                    <a:ext uri="{9D8B030D-6E8A-4147-A177-3AD203B41FA5}">
                      <a16:colId xmlns:a16="http://schemas.microsoft.com/office/drawing/2014/main" val="825952152"/>
                    </a:ext>
                  </a:extLst>
                </a:gridCol>
                <a:gridCol w="1823049">
                  <a:extLst>
                    <a:ext uri="{9D8B030D-6E8A-4147-A177-3AD203B41FA5}">
                      <a16:colId xmlns:a16="http://schemas.microsoft.com/office/drawing/2014/main" val="7335450"/>
                    </a:ext>
                  </a:extLst>
                </a:gridCol>
                <a:gridCol w="1927226">
                  <a:extLst>
                    <a:ext uri="{9D8B030D-6E8A-4147-A177-3AD203B41FA5}">
                      <a16:colId xmlns:a16="http://schemas.microsoft.com/office/drawing/2014/main" val="1793212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影響範圍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GPT-1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/>
                        <a:t>GPT-2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GPT-3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975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表達能力、泛化能力（越大越強，但成本高）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/>
                        <a:t>117M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/>
                        <a:t>1.5B（XL）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175B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688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層數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長距離語義建模、深層特徵學習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/>
                        <a:t>48（XL）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491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/>
                        <a:t>Hidden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每層的表徵能力，越大表示能力越強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1600（XL）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12288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200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dirty="0"/>
                        <a:t>Attention </a:t>
                      </a:r>
                      <a:r>
                        <a:rPr lang="en-US" dirty="0"/>
                        <a:t>head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捕捉多種語義關係，提高上下文理解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/>
                        <a:t>48（XL）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070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/>
                        <a:t>序列長度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長文本處理能力，影響對話、摘要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512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2048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533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/>
                        <a:t>LayerNorm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訓練穩定性，避免梯度問題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/>
                        <a:t>Post-Norm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/>
                        <a:t>Pre-Norm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/>
                        <a:t>Pre-Norm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673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特殊技術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提升計算效率、減少偏見、增強指令跟隨能力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更大資料 </a:t>
                      </a:r>
                      <a:r>
                        <a:rPr lang="en-US" altLang="zh-TW" dirty="0"/>
                        <a:t>+ </a:t>
                      </a:r>
                      <a:r>
                        <a:rPr lang="en" dirty="0"/>
                        <a:t>Pre-Norm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Sparse Attention + </a:t>
                      </a:r>
                      <a:r>
                        <a:rPr lang="zh-TW" altLang="en-US" dirty="0"/>
                        <a:t>超大規模模型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84940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AAF4FAD-DDA3-0E4A-0BED-EBE9B14C2647}"/>
              </a:ext>
            </a:extLst>
          </p:cNvPr>
          <p:cNvSpPr txBox="1"/>
          <p:nvPr/>
        </p:nvSpPr>
        <p:spPr>
          <a:xfrm>
            <a:off x="914400" y="1437911"/>
            <a:ext cx="100935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核心架構：</a:t>
            </a:r>
            <a:r>
              <a:rPr lang="en" altLang="zh-TW" b="1" dirty="0"/>
              <a:t>Transformer Decoder-only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TW" dirty="0"/>
              <a:t>Self-Attention</a:t>
            </a:r>
            <a:r>
              <a:rPr lang="zh-TW" altLang="en" dirty="0"/>
              <a:t>：</a:t>
            </a:r>
            <a:r>
              <a:rPr lang="zh-TW" altLang="en-US" dirty="0"/>
              <a:t>只能看到自己及先前的 </a:t>
            </a:r>
            <a:r>
              <a:rPr lang="en" altLang="zh-TW" dirty="0"/>
              <a:t>token</a:t>
            </a:r>
            <a:r>
              <a:rPr lang="zh-TW" altLang="en" dirty="0"/>
              <a:t>（</a:t>
            </a:r>
            <a:r>
              <a:rPr lang="zh-TW" altLang="en-US" dirty="0"/>
              <a:t>使用 </a:t>
            </a:r>
            <a:r>
              <a:rPr lang="en" altLang="zh-TW" dirty="0"/>
              <a:t>Masked Attention</a:t>
            </a:r>
            <a:r>
              <a:rPr lang="zh-TW" altLang="en" dirty="0"/>
              <a:t>）。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沒有 </a:t>
            </a:r>
            <a:r>
              <a:rPr lang="en" altLang="zh-TW" dirty="0"/>
              <a:t>Encoder</a:t>
            </a:r>
            <a:r>
              <a:rPr lang="zh-TW" altLang="en" dirty="0"/>
              <a:t>，</a:t>
            </a:r>
            <a:r>
              <a:rPr lang="zh-TW" altLang="en-US" dirty="0"/>
              <a:t>也沒有 </a:t>
            </a:r>
            <a:r>
              <a:rPr lang="en" altLang="zh-TW" dirty="0"/>
              <a:t>Cross-Attention</a:t>
            </a:r>
            <a:r>
              <a:rPr lang="zh-TW" altLang="en" dirty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主要任務：</a:t>
            </a:r>
            <a:r>
              <a:rPr lang="en" altLang="zh-TW" b="1" dirty="0"/>
              <a:t>Language Modeling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預測下一個 </a:t>
            </a:r>
            <a:r>
              <a:rPr lang="en" altLang="zh-TW" dirty="0"/>
              <a:t>token</a:t>
            </a:r>
            <a:r>
              <a:rPr lang="zh-TW" altLang="en" dirty="0"/>
              <a:t>（</a:t>
            </a:r>
            <a:r>
              <a:rPr lang="en" altLang="zh-TW" dirty="0"/>
              <a:t>Next-token Prediction</a:t>
            </a:r>
            <a:r>
              <a:rPr lang="zh-TW" altLang="en" dirty="0"/>
              <a:t>）。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5F8A8A6-AFC2-A7AF-891B-7C665850B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184" y="2480129"/>
            <a:ext cx="1937662" cy="36941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1D3AD97D-9DF8-E8A3-CFD2-B84CCBA27A92}"/>
              </a:ext>
            </a:extLst>
          </p:cNvPr>
          <p:cNvSpPr txBox="1"/>
          <p:nvPr/>
        </p:nvSpPr>
        <p:spPr>
          <a:xfrm>
            <a:off x="7834691" y="2325286"/>
            <a:ext cx="609858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zh-TW" sz="1100" b="1" dirty="0"/>
              <a:t>Layer Normalization</a:t>
            </a:r>
            <a:r>
              <a:rPr lang="en" altLang="zh-TW" sz="1100" dirty="0"/>
              <a:t> </a:t>
            </a:r>
            <a:r>
              <a:rPr lang="zh-TW" altLang="en-US" sz="1100" dirty="0"/>
              <a:t>用於穩定梯度。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1100" b="1" dirty="0"/>
              <a:t>Post-Norm</a:t>
            </a:r>
            <a:r>
              <a:rPr lang="zh-TW" altLang="en" sz="1100" b="1" dirty="0"/>
              <a:t>（</a:t>
            </a:r>
            <a:r>
              <a:rPr lang="en" altLang="zh-TW" sz="1100" b="1" dirty="0"/>
              <a:t>GPT-1</a:t>
            </a:r>
            <a:r>
              <a:rPr lang="zh-TW" altLang="en" sz="1100" b="1" dirty="0"/>
              <a:t>）</a:t>
            </a:r>
            <a:r>
              <a:rPr lang="zh-TW" altLang="en" sz="1100" dirty="0"/>
              <a:t>：</a:t>
            </a:r>
            <a:r>
              <a:rPr lang="en" altLang="zh-TW" sz="1100" dirty="0"/>
              <a:t>Norm </a:t>
            </a:r>
            <a:r>
              <a:rPr lang="zh-TW" altLang="en-US" sz="1100" dirty="0"/>
              <a:t>在殘差連接後，梯度可能爆炸</a:t>
            </a:r>
            <a:r>
              <a:rPr lang="en-US" altLang="zh-TW" sz="1100" dirty="0"/>
              <a:t>/</a:t>
            </a:r>
            <a:r>
              <a:rPr lang="zh-TW" altLang="en-US" sz="1100" dirty="0"/>
              <a:t>消失。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1100" b="1" dirty="0"/>
              <a:t>Pre-Norm</a:t>
            </a:r>
            <a:r>
              <a:rPr lang="zh-TW" altLang="en" sz="1100" b="1" dirty="0"/>
              <a:t>（</a:t>
            </a:r>
            <a:r>
              <a:rPr lang="en" altLang="zh-TW" sz="1100" b="1" dirty="0"/>
              <a:t>GPT-2 </a:t>
            </a:r>
            <a:r>
              <a:rPr lang="zh-TW" altLang="en-US" sz="1100" b="1" dirty="0"/>
              <a:t>以後）</a:t>
            </a:r>
            <a:r>
              <a:rPr lang="zh-TW" altLang="en-US" sz="1100" dirty="0"/>
              <a:t>：</a:t>
            </a:r>
            <a:r>
              <a:rPr lang="en" altLang="zh-TW" sz="1100" dirty="0"/>
              <a:t>Norm </a:t>
            </a:r>
            <a:r>
              <a:rPr lang="zh-TW" altLang="en-US" sz="1100" dirty="0"/>
              <a:t>在輸入，改善深層模型訓練穩定性。</a:t>
            </a:r>
          </a:p>
        </p:txBody>
      </p:sp>
    </p:spTree>
    <p:extLst>
      <p:ext uri="{BB962C8B-B14F-4D97-AF65-F5344CB8AC3E}">
        <p14:creationId xmlns:p14="http://schemas.microsoft.com/office/powerpoint/2010/main" val="152145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A8456-1E37-8C80-CAB0-826B955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BFDA25-7201-E9C1-3F00-F3FCFA832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b="1" dirty="0"/>
              <a:t>RLHF </a:t>
            </a:r>
            <a:r>
              <a:rPr lang="zh-TW" altLang="en-US" b="1" dirty="0"/>
              <a:t>訓練流程</a:t>
            </a:r>
          </a:p>
          <a:p>
            <a:pPr>
              <a:buFont typeface="+mj-lt"/>
              <a:buAutoNum type="arabicPeriod"/>
            </a:pPr>
            <a:r>
              <a:rPr lang="en" altLang="zh-TW" b="1" dirty="0"/>
              <a:t>SFT</a:t>
            </a:r>
            <a:r>
              <a:rPr lang="zh-TW" altLang="en" b="1" dirty="0"/>
              <a:t>（</a:t>
            </a:r>
            <a:r>
              <a:rPr lang="en" altLang="zh-TW" b="1" dirty="0"/>
              <a:t>Supervised Fine-Tuning</a:t>
            </a:r>
            <a:r>
              <a:rPr lang="zh-TW" altLang="en" b="1" dirty="0"/>
              <a:t>）</a:t>
            </a:r>
            <a:r>
              <a:rPr lang="zh-TW" altLang="en" dirty="0"/>
              <a:t>：</a:t>
            </a:r>
            <a:r>
              <a:rPr lang="zh-TW" altLang="en-US" dirty="0"/>
              <a:t>用人工標註的 </a:t>
            </a:r>
            <a:r>
              <a:rPr lang="en" altLang="zh-TW" dirty="0"/>
              <a:t>Prompt-Answer </a:t>
            </a:r>
            <a:r>
              <a:rPr lang="zh-TW" altLang="en-US" dirty="0"/>
              <a:t>對訓練。</a:t>
            </a:r>
          </a:p>
          <a:p>
            <a:pPr>
              <a:buFont typeface="+mj-lt"/>
              <a:buAutoNum type="arabicPeriod"/>
            </a:pPr>
            <a:r>
              <a:rPr lang="en" altLang="zh-TW" b="1" dirty="0"/>
              <a:t>Reward Model Training</a:t>
            </a:r>
            <a:r>
              <a:rPr lang="zh-TW" altLang="en" dirty="0"/>
              <a:t>：</a:t>
            </a:r>
            <a:r>
              <a:rPr lang="zh-TW" altLang="en-US" dirty="0"/>
              <a:t>讓模型對不同輸出排序，訓練出評分器。</a:t>
            </a:r>
          </a:p>
          <a:p>
            <a:pPr>
              <a:buFont typeface="+mj-lt"/>
              <a:buAutoNum type="arabicPeriod"/>
            </a:pPr>
            <a:r>
              <a:rPr lang="en" altLang="zh-TW" b="1" dirty="0"/>
              <a:t>Reinforcement Learning</a:t>
            </a:r>
            <a:r>
              <a:rPr lang="zh-TW" altLang="en" b="1" dirty="0"/>
              <a:t>（</a:t>
            </a:r>
            <a:r>
              <a:rPr lang="en" altLang="zh-TW" b="1" dirty="0"/>
              <a:t>PPO</a:t>
            </a:r>
            <a:r>
              <a:rPr lang="zh-TW" altLang="en" b="1" dirty="0"/>
              <a:t>）</a:t>
            </a:r>
            <a:r>
              <a:rPr lang="zh-TW" altLang="en" dirty="0"/>
              <a:t>：</a:t>
            </a:r>
            <a:r>
              <a:rPr lang="zh-TW" altLang="en-US" dirty="0"/>
              <a:t>利用 </a:t>
            </a:r>
            <a:r>
              <a:rPr lang="en" altLang="zh-TW" dirty="0"/>
              <a:t>Reward Model + KL </a:t>
            </a:r>
            <a:r>
              <a:rPr lang="zh-TW" altLang="en-US" dirty="0"/>
              <a:t>限制，進行策略優化。</a:t>
            </a:r>
          </a:p>
          <a:p>
            <a:r>
              <a:rPr lang="en" altLang="zh-TW" b="1" dirty="0" err="1"/>
              <a:t>InstructGPT</a:t>
            </a:r>
            <a:r>
              <a:rPr lang="en" altLang="zh-TW" b="1" dirty="0"/>
              <a:t> </a:t>
            </a:r>
            <a:r>
              <a:rPr lang="zh-TW" altLang="en-US" b="1" dirty="0"/>
              <a:t>改進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提高事實性（</a:t>
            </a:r>
            <a:r>
              <a:rPr lang="en" altLang="zh-TW" dirty="0"/>
              <a:t>Truthfulness</a:t>
            </a:r>
            <a:r>
              <a:rPr lang="zh-TW" altLang="en" dirty="0"/>
              <a:t>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減少有害或偏見輸出。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人類回饋優化比單純最大似然預測更好。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980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AA0135-1D7F-FC60-34B2-474E023D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Decoding Strategies</a:t>
            </a:r>
            <a:endParaRPr kumimoji="1" lang="zh-TW" altLang="en-US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70979BD7-6B67-ABDE-B1E7-A8013A46D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908786"/>
              </p:ext>
            </p:extLst>
          </p:nvPr>
        </p:nvGraphicFramePr>
        <p:xfrm>
          <a:off x="1219200" y="1525369"/>
          <a:ext cx="10577595" cy="4350065"/>
        </p:xfrm>
        <a:graphic>
          <a:graphicData uri="http://schemas.openxmlformats.org/drawingml/2006/table">
            <a:tbl>
              <a:tblPr/>
              <a:tblGrid>
                <a:gridCol w="1557437">
                  <a:extLst>
                    <a:ext uri="{9D8B030D-6E8A-4147-A177-3AD203B41FA5}">
                      <a16:colId xmlns:a16="http://schemas.microsoft.com/office/drawing/2014/main" val="1031588955"/>
                    </a:ext>
                  </a:extLst>
                </a:gridCol>
                <a:gridCol w="973399">
                  <a:extLst>
                    <a:ext uri="{9D8B030D-6E8A-4147-A177-3AD203B41FA5}">
                      <a16:colId xmlns:a16="http://schemas.microsoft.com/office/drawing/2014/main" val="3093668153"/>
                    </a:ext>
                  </a:extLst>
                </a:gridCol>
                <a:gridCol w="1557437">
                  <a:extLst>
                    <a:ext uri="{9D8B030D-6E8A-4147-A177-3AD203B41FA5}">
                      <a16:colId xmlns:a16="http://schemas.microsoft.com/office/drawing/2014/main" val="1480318638"/>
                    </a:ext>
                  </a:extLst>
                </a:gridCol>
                <a:gridCol w="1411428">
                  <a:extLst>
                    <a:ext uri="{9D8B030D-6E8A-4147-A177-3AD203B41FA5}">
                      <a16:colId xmlns:a16="http://schemas.microsoft.com/office/drawing/2014/main" val="2604469004"/>
                    </a:ext>
                  </a:extLst>
                </a:gridCol>
                <a:gridCol w="1963019">
                  <a:extLst>
                    <a:ext uri="{9D8B030D-6E8A-4147-A177-3AD203B41FA5}">
                      <a16:colId xmlns:a16="http://schemas.microsoft.com/office/drawing/2014/main" val="3662992846"/>
                    </a:ext>
                  </a:extLst>
                </a:gridCol>
                <a:gridCol w="989622">
                  <a:extLst>
                    <a:ext uri="{9D8B030D-6E8A-4147-A177-3AD203B41FA5}">
                      <a16:colId xmlns:a16="http://schemas.microsoft.com/office/drawing/2014/main" val="3210421013"/>
                    </a:ext>
                  </a:extLst>
                </a:gridCol>
                <a:gridCol w="940952">
                  <a:extLst>
                    <a:ext uri="{9D8B030D-6E8A-4147-A177-3AD203B41FA5}">
                      <a16:colId xmlns:a16="http://schemas.microsoft.com/office/drawing/2014/main" val="1027541192"/>
                    </a:ext>
                  </a:extLst>
                </a:gridCol>
                <a:gridCol w="1184301">
                  <a:extLst>
                    <a:ext uri="{9D8B030D-6E8A-4147-A177-3AD203B41FA5}">
                      <a16:colId xmlns:a16="http://schemas.microsoft.com/office/drawing/2014/main" val="2729520993"/>
                    </a:ext>
                  </a:extLst>
                </a:gridCol>
              </a:tblGrid>
              <a:tr h="386672">
                <a:tc>
                  <a:txBody>
                    <a:bodyPr/>
                    <a:lstStyle/>
                    <a:p>
                      <a:r>
                        <a:rPr lang="zh-TW" altLang="en-US"/>
                        <a:t>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類型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運作方式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優點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缺點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多樣性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通順度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計算成本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301420"/>
                  </a:ext>
                </a:extLst>
              </a:tr>
              <a:tr h="676677">
                <a:tc>
                  <a:txBody>
                    <a:bodyPr/>
                    <a:lstStyle/>
                    <a:p>
                      <a:r>
                        <a:rPr lang="en" b="1" dirty="0"/>
                        <a:t>Greedy</a:t>
                      </a:r>
                      <a:endParaRPr lang="e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決定性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每步選最高機率詞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快速、簡單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易陷入局部最佳，無創意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726102"/>
                  </a:ext>
                </a:extLst>
              </a:tr>
              <a:tr h="676677">
                <a:tc>
                  <a:txBody>
                    <a:bodyPr/>
                    <a:lstStyle/>
                    <a:p>
                      <a:r>
                        <a:rPr lang="en" b="1"/>
                        <a:t>Beam Search</a:t>
                      </a:r>
                      <a:endParaRPr lang="e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決定性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保留前 </a:t>
                      </a:r>
                      <a:r>
                        <a:rPr lang="en"/>
                        <a:t>k </a:t>
                      </a:r>
                      <a:r>
                        <a:rPr lang="zh-TW" altLang="en-US"/>
                        <a:t>個最可能序列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更全局、更合理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計算成本高，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結果仍重複性高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424864"/>
                  </a:ext>
                </a:extLst>
              </a:tr>
              <a:tr h="966681">
                <a:tc>
                  <a:txBody>
                    <a:bodyPr/>
                    <a:lstStyle/>
                    <a:p>
                      <a:r>
                        <a:rPr lang="en" b="1"/>
                        <a:t>Top-k Sampling</a:t>
                      </a:r>
                      <a:endParaRPr lang="e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隨機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從前 </a:t>
                      </a:r>
                      <a:r>
                        <a:rPr lang="en"/>
                        <a:t>k </a:t>
                      </a:r>
                      <a:r>
                        <a:rPr lang="zh-TW" altLang="en-US"/>
                        <a:t>高機率詞中隨機選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多樣性高，避免重複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k </a:t>
                      </a:r>
                      <a:r>
                        <a:rPr lang="zh-TW" altLang="en-US" dirty="0"/>
                        <a:t>不易選定，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仍可能跳出語境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899318"/>
                  </a:ext>
                </a:extLst>
              </a:tr>
              <a:tr h="966681">
                <a:tc>
                  <a:txBody>
                    <a:bodyPr/>
                    <a:lstStyle/>
                    <a:p>
                      <a:r>
                        <a:rPr lang="en" b="1" dirty="0"/>
                        <a:t>Top-p Sampling</a:t>
                      </a:r>
                    </a:p>
                    <a:p>
                      <a:r>
                        <a:rPr lang="en" dirty="0"/>
                        <a:t>(nucleus)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隨機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從機率總和 ≥ </a:t>
                      </a:r>
                      <a:r>
                        <a:rPr lang="en"/>
                        <a:t>p </a:t>
                      </a:r>
                      <a:r>
                        <a:rPr lang="zh-TW" altLang="en-US"/>
                        <a:t>的詞中選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更自適應，控制多樣性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有時會生成低品質詞彙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987891"/>
                  </a:ext>
                </a:extLst>
              </a:tr>
              <a:tr h="676677">
                <a:tc>
                  <a:txBody>
                    <a:bodyPr/>
                    <a:lstStyle/>
                    <a:p>
                      <a:r>
                        <a:rPr lang="en" b="1" dirty="0"/>
                        <a:t>Temperature Scaling</a:t>
                      </a:r>
                      <a:endParaRPr lang="e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補充技術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放大</a:t>
                      </a:r>
                      <a:r>
                        <a:rPr lang="en-US" altLang="zh-TW" dirty="0"/>
                        <a:t>/</a:t>
                      </a:r>
                      <a:r>
                        <a:rPr lang="zh-TW" altLang="en-US" dirty="0"/>
                        <a:t>縮小分布的極端值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控制確定性 </a:t>
                      </a:r>
                      <a:r>
                        <a:rPr lang="en" dirty="0"/>
                        <a:t>vs </a:t>
                      </a:r>
                      <a:r>
                        <a:rPr lang="zh-TW" altLang="en-US" dirty="0"/>
                        <a:t>多樣性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需與其他策略搭配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調整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調整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輕量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1883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CBF23AF-F1B3-09C5-3BEC-A424A14409AD}"/>
              </a:ext>
            </a:extLst>
          </p:cNvPr>
          <p:cNvSpPr txBox="1"/>
          <p:nvPr/>
        </p:nvSpPr>
        <p:spPr>
          <a:xfrm>
            <a:off x="6691394" y="782419"/>
            <a:ext cx="6098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模型輸出時，需從機率分佈中選擇下一個詞。</a:t>
            </a:r>
          </a:p>
          <a:p>
            <a:r>
              <a:rPr lang="zh-TW" altLang="en-US" b="1" dirty="0"/>
              <a:t>核心問題</a:t>
            </a:r>
            <a:r>
              <a:rPr lang="zh-TW" altLang="en-US" dirty="0"/>
              <a:t>：怎麼選下一個詞才最合理？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6985E06-0029-AEDE-63DA-C8D731072606}"/>
              </a:ext>
            </a:extLst>
          </p:cNvPr>
          <p:cNvSpPr txBox="1"/>
          <p:nvPr/>
        </p:nvSpPr>
        <p:spPr>
          <a:xfrm>
            <a:off x="8121113" y="5875434"/>
            <a:ext cx="65054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生成技術性摘要</a:t>
            </a:r>
            <a:r>
              <a:rPr lang="en-US" altLang="zh-TW" sz="1600" dirty="0"/>
              <a:t>/</a:t>
            </a:r>
            <a:r>
              <a:rPr lang="zh-TW" altLang="en-US" sz="1600" dirty="0"/>
              <a:t>翻譯</a:t>
            </a:r>
            <a:r>
              <a:rPr lang="en-US" altLang="zh-TW" sz="1600" dirty="0">
                <a:sym typeface="Wingdings" pitchFamily="2" charset="2"/>
              </a:rPr>
              <a:t></a:t>
            </a:r>
            <a:r>
              <a:rPr lang="zh-TW" altLang="en-US" sz="1600" dirty="0">
                <a:sym typeface="Wingdings" pitchFamily="2" charset="2"/>
              </a:rPr>
              <a:t> </a:t>
            </a:r>
            <a:r>
              <a:rPr lang="en" altLang="zh-TW" sz="1600" dirty="0"/>
              <a:t>Beam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文藝創作</a:t>
            </a:r>
            <a:r>
              <a:rPr lang="en-US" altLang="zh-TW" sz="1600" dirty="0">
                <a:sym typeface="Wingdings" pitchFamily="2" charset="2"/>
              </a:rPr>
              <a:t></a:t>
            </a:r>
            <a:r>
              <a:rPr lang="zh-TW" altLang="en-US" sz="1600" dirty="0">
                <a:sym typeface="Wingdings" pitchFamily="2" charset="2"/>
              </a:rPr>
              <a:t> </a:t>
            </a:r>
            <a:r>
              <a:rPr lang="en" altLang="zh-TW" sz="1600" dirty="0"/>
              <a:t>Top-k / Top-p + T↑</a:t>
            </a:r>
            <a:endParaRPr lang="en-US" altLang="zh-TW" sz="16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回答</a:t>
            </a:r>
            <a:r>
              <a:rPr lang="zh-TW" altLang="en" sz="1600" dirty="0"/>
              <a:t>、</a:t>
            </a:r>
            <a:r>
              <a:rPr lang="zh-TW" altLang="en-US" sz="1600" dirty="0"/>
              <a:t>知識性任務</a:t>
            </a:r>
            <a:r>
              <a:rPr lang="en-US" altLang="zh-TW" sz="1600" dirty="0">
                <a:sym typeface="Wingdings" pitchFamily="2" charset="2"/>
              </a:rPr>
              <a:t></a:t>
            </a:r>
            <a:r>
              <a:rPr lang="zh-TW" altLang="en-US" sz="1600" dirty="0">
                <a:sym typeface="Wingdings" pitchFamily="2" charset="2"/>
              </a:rPr>
              <a:t> </a:t>
            </a:r>
            <a:r>
              <a:rPr lang="en" altLang="zh-TW" sz="1600" dirty="0"/>
              <a:t>Greedy / Beam + T↓</a:t>
            </a:r>
            <a:endParaRPr lang="en-US" altLang="zh-TW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聊天</a:t>
            </a:r>
            <a:r>
              <a:rPr lang="en-US" altLang="zh-TW" sz="1600" dirty="0">
                <a:sym typeface="Wingdings" pitchFamily="2" charset="2"/>
              </a:rPr>
              <a:t></a:t>
            </a:r>
            <a:r>
              <a:rPr lang="zh-TW" altLang="en-US" sz="1600" dirty="0">
                <a:sym typeface="Wingdings" pitchFamily="2" charset="2"/>
              </a:rPr>
              <a:t>  </a:t>
            </a:r>
            <a:r>
              <a:rPr lang="en" altLang="zh-TW" sz="1600" dirty="0"/>
              <a:t>Top-p + Temperature</a:t>
            </a:r>
            <a:endParaRPr lang="en-US" altLang="zh-TW" sz="1600" dirty="0">
              <a:sym typeface="Wingdings" pitchFamily="2" charset="2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5DCDB1E-4BF7-FFCB-8569-1711EE8F6018}"/>
              </a:ext>
            </a:extLst>
          </p:cNvPr>
          <p:cNvSpPr txBox="1"/>
          <p:nvPr/>
        </p:nvSpPr>
        <p:spPr>
          <a:xfrm>
            <a:off x="7702659" y="6115412"/>
            <a:ext cx="278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應用</a:t>
            </a:r>
          </a:p>
        </p:txBody>
      </p:sp>
    </p:spTree>
    <p:extLst>
      <p:ext uri="{BB962C8B-B14F-4D97-AF65-F5344CB8AC3E}">
        <p14:creationId xmlns:p14="http://schemas.microsoft.com/office/powerpoint/2010/main" val="2092295932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20092</TotalTime>
  <Words>1393</Words>
  <Application>Microsoft Macintosh PowerPoint</Application>
  <PresentationFormat>寬螢幕</PresentationFormat>
  <Paragraphs>268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Franklin Gothic Book</vt:lpstr>
      <vt:lpstr>Wingdings</vt:lpstr>
      <vt:lpstr>裁剪</vt:lpstr>
      <vt:lpstr>第一次自習</vt:lpstr>
      <vt:lpstr>監督式學習vs.自監督式學習</vt:lpstr>
      <vt:lpstr>PowerPoint 簡報</vt:lpstr>
      <vt:lpstr>PowerPoint 簡報</vt:lpstr>
      <vt:lpstr>PowerPoint 簡報</vt:lpstr>
      <vt:lpstr>PowerPoint 簡報</vt:lpstr>
      <vt:lpstr>GPT-1～3共同基礎</vt:lpstr>
      <vt:lpstr>PowerPoint 簡報</vt:lpstr>
      <vt:lpstr>Decoding Strategies</vt:lpstr>
      <vt:lpstr>GPT2-1</vt:lpstr>
      <vt:lpstr>GPT2-2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第一次自習</dc:title>
  <dc:creator>紋菱 張</dc:creator>
  <cp:lastModifiedBy>紋菱 張</cp:lastModifiedBy>
  <cp:revision>1</cp:revision>
  <dcterms:created xsi:type="dcterms:W3CDTF">2025-07-22T08:08:35Z</dcterms:created>
  <dcterms:modified xsi:type="dcterms:W3CDTF">2025-08-05T07:01:31Z</dcterms:modified>
</cp:coreProperties>
</file>