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7" r:id="rId2"/>
    <p:sldId id="426" r:id="rId3"/>
    <p:sldId id="442" r:id="rId4"/>
    <p:sldId id="429" r:id="rId5"/>
    <p:sldId id="430" r:id="rId6"/>
    <p:sldId id="431" r:id="rId7"/>
    <p:sldId id="432" r:id="rId8"/>
    <p:sldId id="433" r:id="rId9"/>
    <p:sldId id="434" r:id="rId10"/>
    <p:sldId id="435" r:id="rId11"/>
    <p:sldId id="436" r:id="rId12"/>
    <p:sldId id="437" r:id="rId13"/>
    <p:sldId id="438" r:id="rId14"/>
    <p:sldId id="440" r:id="rId15"/>
    <p:sldId id="439" r:id="rId16"/>
    <p:sldId id="441" r:id="rId17"/>
    <p:sldId id="443" r:id="rId18"/>
    <p:sldId id="4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04/06/2024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winoth4/BIA_Project/blob/main/src/Mumbai_Rainfall_data_analyzes.ipynb" TargetMode="External"/><Relationship Id="rId2" Type="http://schemas.openxmlformats.org/officeDocument/2006/relationships/hyperlink" Target="https://github.com/winoth4/BIA_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inoth4/BIA_Project/blob/main/src/RainFallPred_PolynomialRegression.ipynb" TargetMode="External"/><Relationship Id="rId7" Type="http://schemas.openxmlformats.org/officeDocument/2006/relationships/hyperlink" Target="https://github.com/winoth4/BIA_Project/blob/main/src/predict.ipynb" TargetMode="External"/><Relationship Id="rId2" Type="http://schemas.openxmlformats.org/officeDocument/2006/relationships/hyperlink" Target="https://github.com/winoth4/BIA_Project/blob/main/src/RainFallPred_MultiLinearRegression.ipynb" TargetMode="External"/><Relationship Id="rId1" Type="http://schemas.openxmlformats.org/officeDocument/2006/relationships/slideLayout" Target="../slideLayouts/slideLayout2.xml"/><Relationship Id="rId6" Type="http://schemas.openxmlformats.org/officeDocument/2006/relationships/hyperlink" Target="https://github.com/winoth4/BIA_Project/blob/main/src/RainFallPred_EnsemblePrediction.ipynb" TargetMode="External"/><Relationship Id="rId5" Type="http://schemas.openxmlformats.org/officeDocument/2006/relationships/hyperlink" Target="https://github.com/winoth4/BIA_Project/blob/main/src/RainFallPred_Randomforrest.ipynb" TargetMode="External"/><Relationship Id="rId4" Type="http://schemas.openxmlformats.org/officeDocument/2006/relationships/hyperlink" Target="https://github.com/winoth4/BIA_Project/blob/main/src/RainFallPred_DecisionTree.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id="{5F2893AC-8052-AEDA-E534-88B55246804E}"/>
              </a:ext>
            </a:extLst>
          </p:cNvPr>
          <p:cNvPicPr>
            <a:picLocks noChangeAspect="1"/>
          </p:cNvPicPr>
          <p:nvPr/>
        </p:nvPicPr>
        <p:blipFill>
          <a:blip r:embed="rId2"/>
          <a:stretch>
            <a:fillRect/>
          </a:stretch>
        </p:blipFill>
        <p:spPr>
          <a:xfrm>
            <a:off x="12192" y="0"/>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8EBE-C3E0-CE78-3AF8-C2EC13A302EC}"/>
              </a:ext>
            </a:extLst>
          </p:cNvPr>
          <p:cNvSpPr>
            <a:spLocks noGrp="1"/>
          </p:cNvSpPr>
          <p:nvPr>
            <p:ph type="title"/>
          </p:nvPr>
        </p:nvSpPr>
        <p:spPr>
          <a:xfrm>
            <a:off x="628650" y="365126"/>
            <a:ext cx="7886700" cy="1435394"/>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Data Analysis</a:t>
            </a:r>
            <a:br>
              <a:rPr lang="en-IN" b="1"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Mumbai receives more rainfall in July month more than 750mm of rainfall.</a:t>
            </a:r>
          </a:p>
        </p:txBody>
      </p:sp>
      <p:pic>
        <p:nvPicPr>
          <p:cNvPr id="5" name="Content Placeholder 4">
            <a:extLst>
              <a:ext uri="{FF2B5EF4-FFF2-40B4-BE49-F238E27FC236}">
                <a16:creationId xmlns:a16="http://schemas.microsoft.com/office/drawing/2014/main" id="{F06F4E20-5AEB-0395-AE80-351E19041754}"/>
              </a:ext>
            </a:extLst>
          </p:cNvPr>
          <p:cNvPicPr>
            <a:picLocks noGrp="1" noChangeAspect="1"/>
          </p:cNvPicPr>
          <p:nvPr>
            <p:ph idx="1"/>
          </p:nvPr>
        </p:nvPicPr>
        <p:blipFill>
          <a:blip r:embed="rId2"/>
          <a:stretch>
            <a:fillRect/>
          </a:stretch>
        </p:blipFill>
        <p:spPr>
          <a:xfrm>
            <a:off x="197963" y="1967027"/>
            <a:ext cx="8748074" cy="4351338"/>
          </a:xfrm>
        </p:spPr>
      </p:pic>
    </p:spTree>
    <p:extLst>
      <p:ext uri="{BB962C8B-B14F-4D97-AF65-F5344CB8AC3E}">
        <p14:creationId xmlns:p14="http://schemas.microsoft.com/office/powerpoint/2010/main" val="158652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92F1-300C-8006-3D0B-EB82DF87E454}"/>
              </a:ext>
            </a:extLst>
          </p:cNvPr>
          <p:cNvSpPr>
            <a:spLocks noGrp="1"/>
          </p:cNvSpPr>
          <p:nvPr>
            <p:ph type="title"/>
          </p:nvPr>
        </p:nvSpPr>
        <p:spPr/>
        <p:txBody>
          <a:bodyPr>
            <a:noAutofit/>
          </a:bodyPr>
          <a:lstStyle/>
          <a:p>
            <a:pPr algn="ctr"/>
            <a:r>
              <a:rPr lang="en-IN" sz="3600" b="1" dirty="0">
                <a:latin typeface="Times New Roman" panose="02020603050405020304" pitchFamily="18" charset="0"/>
                <a:cs typeface="Times New Roman" panose="02020603050405020304" pitchFamily="18" charset="0"/>
              </a:rPr>
              <a:t>Data Analysis</a:t>
            </a:r>
            <a:br>
              <a:rPr lang="en-IN" sz="36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June-Sept contributes to more rainfall in Mumbai in any given year</a:t>
            </a:r>
          </a:p>
        </p:txBody>
      </p:sp>
      <p:pic>
        <p:nvPicPr>
          <p:cNvPr id="5" name="Content Placeholder 4">
            <a:extLst>
              <a:ext uri="{FF2B5EF4-FFF2-40B4-BE49-F238E27FC236}">
                <a16:creationId xmlns:a16="http://schemas.microsoft.com/office/drawing/2014/main" id="{ECF9B8F3-BDE3-51C4-F57D-6C89A430B1DE}"/>
              </a:ext>
            </a:extLst>
          </p:cNvPr>
          <p:cNvPicPr>
            <a:picLocks noGrp="1" noChangeAspect="1"/>
          </p:cNvPicPr>
          <p:nvPr>
            <p:ph idx="1"/>
          </p:nvPr>
        </p:nvPicPr>
        <p:blipFill>
          <a:blip r:embed="rId2"/>
          <a:stretch>
            <a:fillRect/>
          </a:stretch>
        </p:blipFill>
        <p:spPr>
          <a:xfrm>
            <a:off x="1" y="2181012"/>
            <a:ext cx="9144000" cy="4311862"/>
          </a:xfrm>
        </p:spPr>
      </p:pic>
    </p:spTree>
    <p:extLst>
      <p:ext uri="{BB962C8B-B14F-4D97-AF65-F5344CB8AC3E}">
        <p14:creationId xmlns:p14="http://schemas.microsoft.com/office/powerpoint/2010/main" val="94404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EAF6-AD61-ED67-E3E1-C88F3D7A5037}"/>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Machine Learning Models Used</a:t>
            </a:r>
          </a:p>
        </p:txBody>
      </p:sp>
      <p:sp>
        <p:nvSpPr>
          <p:cNvPr id="3" name="Content Placeholder 2">
            <a:extLst>
              <a:ext uri="{FF2B5EF4-FFF2-40B4-BE49-F238E27FC236}">
                <a16:creationId xmlns:a16="http://schemas.microsoft.com/office/drawing/2014/main" id="{F1F5FD99-4571-18DE-30CC-44B8582C8A12}"/>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Linear Regression  Model</a:t>
            </a:r>
          </a:p>
          <a:p>
            <a:pPr algn="just"/>
            <a:r>
              <a:rPr lang="en-IN" dirty="0">
                <a:latin typeface="Times New Roman" panose="02020603050405020304" pitchFamily="18" charset="0"/>
                <a:cs typeface="Times New Roman" panose="02020603050405020304" pitchFamily="18" charset="0"/>
              </a:rPr>
              <a:t>Polynomial Regression Model</a:t>
            </a:r>
          </a:p>
          <a:p>
            <a:pPr algn="just"/>
            <a:r>
              <a:rPr lang="en-IN" dirty="0">
                <a:latin typeface="Times New Roman" panose="02020603050405020304" pitchFamily="18" charset="0"/>
                <a:cs typeface="Times New Roman" panose="02020603050405020304" pitchFamily="18" charset="0"/>
              </a:rPr>
              <a:t>Decision Tree regression</a:t>
            </a:r>
          </a:p>
          <a:p>
            <a:pPr algn="just"/>
            <a:r>
              <a:rPr lang="en-IN" dirty="0" err="1">
                <a:latin typeface="Times New Roman" panose="02020603050405020304" pitchFamily="18" charset="0"/>
                <a:cs typeface="Times New Roman" panose="02020603050405020304" pitchFamily="18" charset="0"/>
              </a:rPr>
              <a:t>RandomForrest</a:t>
            </a:r>
            <a:r>
              <a:rPr lang="en-IN" dirty="0">
                <a:latin typeface="Times New Roman" panose="02020603050405020304" pitchFamily="18" charset="0"/>
                <a:cs typeface="Times New Roman" panose="02020603050405020304" pitchFamily="18" charset="0"/>
              </a:rPr>
              <a:t> regression model</a:t>
            </a:r>
          </a:p>
          <a:p>
            <a:pPr algn="just"/>
            <a:r>
              <a:rPr lang="en-IN" dirty="0">
                <a:latin typeface="Times New Roman" panose="02020603050405020304" pitchFamily="18" charset="0"/>
                <a:cs typeface="Times New Roman" panose="02020603050405020304" pitchFamily="18" charset="0"/>
              </a:rPr>
              <a:t>Ensemble (Voting and Stacking regressor)</a:t>
            </a:r>
          </a:p>
        </p:txBody>
      </p:sp>
    </p:spTree>
    <p:extLst>
      <p:ext uri="{BB962C8B-B14F-4D97-AF65-F5344CB8AC3E}">
        <p14:creationId xmlns:p14="http://schemas.microsoft.com/office/powerpoint/2010/main" val="179291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5D1-3948-F1B0-F8CE-B263CB957703}"/>
              </a:ext>
            </a:extLst>
          </p:cNvPr>
          <p:cNvSpPr>
            <a:spLocks noGrp="1"/>
          </p:cNvSpPr>
          <p:nvPr>
            <p:ph type="title"/>
          </p:nvPr>
        </p:nvSpPr>
        <p:spPr>
          <a:xfrm>
            <a:off x="628650" y="625969"/>
            <a:ext cx="7886700" cy="888639"/>
          </a:xfrm>
        </p:spPr>
        <p:txBody>
          <a:bodyPr>
            <a:noAutofit/>
          </a:bodyPr>
          <a:lstStyle/>
          <a:p>
            <a:pPr algn="ctr"/>
            <a:r>
              <a:rPr lang="en-IN" sz="3600" b="1" dirty="0">
                <a:latin typeface="Times New Roman" panose="02020603050405020304" pitchFamily="18" charset="0"/>
                <a:cs typeface="Times New Roman" panose="02020603050405020304" pitchFamily="18" charset="0"/>
              </a:rPr>
              <a:t>Models Comparison</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B968087-DAA6-6485-3991-C039969C8F09}"/>
              </a:ext>
            </a:extLst>
          </p:cNvPr>
          <p:cNvGraphicFramePr>
            <a:graphicFrameLocks noGrp="1"/>
          </p:cNvGraphicFramePr>
          <p:nvPr>
            <p:ph idx="1"/>
            <p:extLst>
              <p:ext uri="{D42A27DB-BD31-4B8C-83A1-F6EECF244321}">
                <p14:modId xmlns:p14="http://schemas.microsoft.com/office/powerpoint/2010/main" val="702561044"/>
              </p:ext>
            </p:extLst>
          </p:nvPr>
        </p:nvGraphicFramePr>
        <p:xfrm>
          <a:off x="1282045" y="1709542"/>
          <a:ext cx="6579910" cy="4097022"/>
        </p:xfrm>
        <a:graphic>
          <a:graphicData uri="http://schemas.openxmlformats.org/drawingml/2006/table">
            <a:tbl>
              <a:tblPr>
                <a:tableStyleId>{5C22544A-7EE6-4342-B048-85BDC9FD1C3A}</a:tableStyleId>
              </a:tblPr>
              <a:tblGrid>
                <a:gridCol w="2529271">
                  <a:extLst>
                    <a:ext uri="{9D8B030D-6E8A-4147-A177-3AD203B41FA5}">
                      <a16:colId xmlns:a16="http://schemas.microsoft.com/office/drawing/2014/main" val="1553581943"/>
                    </a:ext>
                  </a:extLst>
                </a:gridCol>
                <a:gridCol w="912820">
                  <a:extLst>
                    <a:ext uri="{9D8B030D-6E8A-4147-A177-3AD203B41FA5}">
                      <a16:colId xmlns:a16="http://schemas.microsoft.com/office/drawing/2014/main" val="1952088578"/>
                    </a:ext>
                  </a:extLst>
                </a:gridCol>
                <a:gridCol w="1787606">
                  <a:extLst>
                    <a:ext uri="{9D8B030D-6E8A-4147-A177-3AD203B41FA5}">
                      <a16:colId xmlns:a16="http://schemas.microsoft.com/office/drawing/2014/main" val="4063524105"/>
                    </a:ext>
                  </a:extLst>
                </a:gridCol>
                <a:gridCol w="1350213">
                  <a:extLst>
                    <a:ext uri="{9D8B030D-6E8A-4147-A177-3AD203B41FA5}">
                      <a16:colId xmlns:a16="http://schemas.microsoft.com/office/drawing/2014/main" val="2077175736"/>
                    </a:ext>
                  </a:extLst>
                </a:gridCol>
              </a:tblGrid>
              <a:tr h="54271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Model</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R squared</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Mean Squared Error</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Variance Score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extLst>
                  <a:ext uri="{0D108BD9-81ED-4DB2-BD59-A6C34878D82A}">
                    <a16:rowId xmlns:a16="http://schemas.microsoft.com/office/drawing/2014/main" val="478361801"/>
                  </a:ext>
                </a:extLst>
              </a:tr>
              <a:tr h="54271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Linear Regression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0.77748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323.3694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0.7775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148788765"/>
                  </a:ext>
                </a:extLst>
              </a:tr>
              <a:tr h="54271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Polynomial Regression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0.78416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318.4774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0.7842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723050461"/>
                  </a:ext>
                </a:extLst>
              </a:tr>
              <a:tr h="542714">
                <a:tc>
                  <a:txBody>
                    <a:bodyPr/>
                    <a:lstStyle/>
                    <a:p>
                      <a:pPr algn="ctr" fontAlgn="b"/>
                      <a:r>
                        <a:rPr lang="en-IN" sz="2000" u="none" strike="noStrike">
                          <a:effectLst/>
                          <a:latin typeface="Times New Roman" panose="02020603050405020304" pitchFamily="18" charset="0"/>
                          <a:cs typeface="Times New Roman" panose="02020603050405020304" pitchFamily="18" charset="0"/>
                        </a:rPr>
                        <a:t>Decision Tree Regressor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0.83013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282.5619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0.8301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489689843"/>
                  </a:ext>
                </a:extLst>
              </a:tr>
              <a:tr h="542714">
                <a:tc>
                  <a:txBody>
                    <a:bodyPr/>
                    <a:lstStyle/>
                    <a:p>
                      <a:pPr algn="ctr" fontAlgn="b"/>
                      <a:r>
                        <a:rPr lang="en-IN" sz="2000" u="none" strike="noStrike">
                          <a:effectLst/>
                          <a:latin typeface="Times New Roman" panose="02020603050405020304" pitchFamily="18" charset="0"/>
                          <a:cs typeface="Times New Roman" panose="02020603050405020304" pitchFamily="18" charset="0"/>
                        </a:rPr>
                        <a:t>Random Forrest Regressor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0.86601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250.9302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0.866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772978540"/>
                  </a:ext>
                </a:extLst>
              </a:tr>
              <a:tr h="542714">
                <a:tc>
                  <a:txBody>
                    <a:bodyPr/>
                    <a:lstStyle/>
                    <a:p>
                      <a:pPr algn="ctr" fontAlgn="b"/>
                      <a:r>
                        <a:rPr lang="en-IN" sz="2000" u="none" strike="noStrike">
                          <a:effectLst/>
                          <a:latin typeface="Times New Roman" panose="02020603050405020304" pitchFamily="18" charset="0"/>
                          <a:cs typeface="Times New Roman" panose="02020603050405020304" pitchFamily="18" charset="0"/>
                        </a:rPr>
                        <a:t>Ensemble Voting Regressor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0.87206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245.1958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0.8721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2713917378"/>
                  </a:ext>
                </a:extLst>
              </a:tr>
              <a:tr h="542714">
                <a:tc>
                  <a:txBody>
                    <a:bodyPr/>
                    <a:lstStyle/>
                    <a:p>
                      <a:pPr algn="ctr" fontAlgn="b"/>
                      <a:r>
                        <a:rPr lang="en-IN" sz="2000" u="none" strike="noStrike">
                          <a:effectLst/>
                          <a:latin typeface="Times New Roman" panose="02020603050405020304" pitchFamily="18" charset="0"/>
                          <a:cs typeface="Times New Roman" panose="02020603050405020304" pitchFamily="18" charset="0"/>
                        </a:rPr>
                        <a:t>Ensemble Stacking Regressor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0.87735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240.0547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0.8774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2842655426"/>
                  </a:ext>
                </a:extLst>
              </a:tr>
            </a:tbl>
          </a:graphicData>
        </a:graphic>
      </p:graphicFrame>
    </p:spTree>
    <p:extLst>
      <p:ext uri="{BB962C8B-B14F-4D97-AF65-F5344CB8AC3E}">
        <p14:creationId xmlns:p14="http://schemas.microsoft.com/office/powerpoint/2010/main" val="55383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BD89-4575-C61B-8A6B-308D3A49A544}"/>
              </a:ext>
            </a:extLst>
          </p:cNvPr>
          <p:cNvSpPr>
            <a:spLocks noGrp="1"/>
          </p:cNvSpPr>
          <p:nvPr>
            <p:ph type="title"/>
          </p:nvPr>
        </p:nvSpPr>
        <p:spPr>
          <a:xfrm>
            <a:off x="320511" y="101175"/>
            <a:ext cx="8455844" cy="1325563"/>
          </a:xfrm>
        </p:spPr>
        <p:txBody>
          <a:bodyPr>
            <a:normAutofit/>
          </a:bodyPr>
          <a:lstStyle/>
          <a:p>
            <a:pPr algn="ctr"/>
            <a:r>
              <a:rPr lang="en-GB" sz="3200" b="1" dirty="0">
                <a:latin typeface="Times New Roman" panose="02020603050405020304" pitchFamily="18" charset="0"/>
                <a:cs typeface="Times New Roman" panose="02020603050405020304" pitchFamily="18" charset="0"/>
              </a:rPr>
              <a:t>Implications for Mumbai Rainfall Prediction</a:t>
            </a:r>
            <a:endParaRPr lang="en-IN" sz="3200" b="1" dirty="0"/>
          </a:p>
        </p:txBody>
      </p:sp>
      <p:sp>
        <p:nvSpPr>
          <p:cNvPr id="3" name="Content Placeholder 2">
            <a:extLst>
              <a:ext uri="{FF2B5EF4-FFF2-40B4-BE49-F238E27FC236}">
                <a16:creationId xmlns:a16="http://schemas.microsoft.com/office/drawing/2014/main" id="{A28C341F-0429-C8DC-24F2-16AEC8090114}"/>
              </a:ext>
            </a:extLst>
          </p:cNvPr>
          <p:cNvSpPr>
            <a:spLocks noGrp="1"/>
          </p:cNvSpPr>
          <p:nvPr>
            <p:ph idx="1"/>
          </p:nvPr>
        </p:nvSpPr>
        <p:spPr>
          <a:xfrm>
            <a:off x="235669" y="1234911"/>
            <a:ext cx="8757501" cy="6447939"/>
          </a:xfrm>
        </p:spPr>
        <p:txBody>
          <a:bodyPr>
            <a:normAutofit/>
          </a:bodyPr>
          <a:lstStyle/>
          <a:p>
            <a:pPr algn="just">
              <a:lnSpc>
                <a:spcPct val="120000"/>
              </a:lnSpc>
            </a:pPr>
            <a:r>
              <a:rPr lang="en-GB" sz="2600" dirty="0">
                <a:latin typeface="Times New Roman" panose="02020603050405020304" pitchFamily="18" charset="0"/>
                <a:cs typeface="Times New Roman" panose="02020603050405020304" pitchFamily="18" charset="0"/>
              </a:rPr>
              <a:t>Linear and Polynomial Regression Models: While simpler to implement and interpret, these models are less effective in capturing the intricate patterns of monsoon rainfall.</a:t>
            </a:r>
          </a:p>
          <a:p>
            <a:pPr algn="just">
              <a:lnSpc>
                <a:spcPct val="120000"/>
              </a:lnSpc>
            </a:pPr>
            <a:r>
              <a:rPr lang="en-GB" sz="2600" dirty="0">
                <a:latin typeface="Times New Roman" panose="02020603050405020304" pitchFamily="18" charset="0"/>
                <a:cs typeface="Times New Roman" panose="02020603050405020304" pitchFamily="18" charset="0"/>
              </a:rPr>
              <a:t>Decision Tree and Random Forest Regressors: These models significantly improve prediction accuracy by handling non-linearities and interactions in the data.</a:t>
            </a:r>
          </a:p>
          <a:p>
            <a:pPr algn="just">
              <a:lnSpc>
                <a:spcPct val="120000"/>
              </a:lnSpc>
            </a:pPr>
            <a:r>
              <a:rPr lang="en-GB" sz="2600" dirty="0">
                <a:latin typeface="Times New Roman" panose="02020603050405020304" pitchFamily="18" charset="0"/>
                <a:cs typeface="Times New Roman" panose="02020603050405020304" pitchFamily="18" charset="0"/>
              </a:rPr>
              <a:t>Ensemble Methods (Voting and Stacking): The ensemble approaches leverage the strengths of multiple models, offering the highest prediction accuracy. Specifically, the Ensemble Stacking Regressor demonstrates superior performance, making it the best choice for predicting Mumbai's rainfall.</a:t>
            </a:r>
            <a:endParaRPr lang="en-IN" sz="2600" dirty="0"/>
          </a:p>
        </p:txBody>
      </p:sp>
    </p:spTree>
    <p:extLst>
      <p:ext uri="{BB962C8B-B14F-4D97-AF65-F5344CB8AC3E}">
        <p14:creationId xmlns:p14="http://schemas.microsoft.com/office/powerpoint/2010/main" val="168976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8FD7-8F8C-C3CA-FE6F-570677EEA423}"/>
              </a:ext>
            </a:extLst>
          </p:cNvPr>
          <p:cNvSpPr>
            <a:spLocks noGrp="1"/>
          </p:cNvSpPr>
          <p:nvPr>
            <p:ph type="title"/>
          </p:nvPr>
        </p:nvSpPr>
        <p:spPr>
          <a:xfrm>
            <a:off x="301657" y="365126"/>
            <a:ext cx="8521831" cy="1325563"/>
          </a:xfrm>
        </p:spPr>
        <p:txBody>
          <a:bodyPr>
            <a:normAutofit/>
          </a:bodyPr>
          <a:lstStyle/>
          <a:p>
            <a:pPr algn="ctr"/>
            <a:r>
              <a:rPr lang="en-IN" sz="3600" b="1" dirty="0">
                <a:latin typeface="Times New Roman" panose="02020603050405020304" pitchFamily="18" charset="0"/>
                <a:ea typeface="Microsoft YaHei UI" panose="020B0503020204020204" pitchFamily="34" charset="-122"/>
                <a:cs typeface="Times New Roman" panose="02020603050405020304" pitchFamily="18" charset="0"/>
              </a:rPr>
              <a:t>Final output and performance of the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D92242-1BA0-6191-9537-4E7B780965B2}"/>
              </a:ext>
            </a:extLst>
          </p:cNvPr>
          <p:cNvSpPr>
            <a:spLocks noGrp="1"/>
          </p:cNvSpPr>
          <p:nvPr>
            <p:ph idx="1"/>
          </p:nvPr>
        </p:nvSpPr>
        <p:spPr/>
        <p:txBody>
          <a:bodyPr>
            <a:normAutofit/>
          </a:bodyPr>
          <a:lstStyle/>
          <a:p>
            <a:pPr marL="0" indent="0" algn="just">
              <a:lnSpc>
                <a:spcPct val="100000"/>
              </a:lnSpc>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Among the models compared, the Ensemble Stacking Regressor has the best performance with the highest R squared value of 0.87735, the lowest Mean Squared Error of 240.0547, and the highest Variance Score of 0.8774. This indicates that the Ensemble Stacking Regressor provides the most accurate predictions and best captures the variance in the data.</a:t>
            </a:r>
          </a:p>
          <a:p>
            <a:pPr marL="0" indent="0" algn="just">
              <a:lnSpc>
                <a:spcPct val="100000"/>
              </a:lnSpc>
              <a:buFont typeface="Arial" panose="020B0604020202020204" pitchFamily="34" charset="0"/>
              <a:buNone/>
            </a:pPr>
            <a:endParaRPr lang="en-GB" sz="2400" dirty="0">
              <a:latin typeface="Times New Roman" panose="02020603050405020304" pitchFamily="18" charset="0"/>
              <a:cs typeface="Times New Roman" panose="02020603050405020304" pitchFamily="18" charset="0"/>
            </a:endParaRPr>
          </a:p>
          <a:p>
            <a:pPr marL="0" indent="0" algn="just">
              <a:lnSpc>
                <a:spcPct val="100000"/>
              </a:lnSpc>
              <a:buFont typeface="Arial" panose="020B0604020202020204" pitchFamily="34" charset="0"/>
              <a:buNone/>
            </a:pPr>
            <a:endParaRPr lang="en-GB" sz="2400" dirty="0">
              <a:latin typeface="Times New Roman" panose="02020603050405020304" pitchFamily="18" charset="0"/>
              <a:cs typeface="Times New Roman" panose="02020603050405020304" pitchFamily="18" charset="0"/>
            </a:endParaRPr>
          </a:p>
          <a:p>
            <a:pPr marL="0" indent="0" algn="just">
              <a:lnSpc>
                <a:spcPct val="100000"/>
              </a:lnSpc>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65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92A0-CD33-9355-E8F5-7FF56BE579E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2BB9B868-49E5-60D2-C2C8-0B9B50C599BF}"/>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hlinkClick r:id="rId2"/>
              </a:rPr>
              <a:t>https://github.com/winoth4/BIA_Project</a:t>
            </a:r>
            <a:endParaRPr lang="en-IN"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Data:</a:t>
            </a:r>
          </a:p>
          <a:p>
            <a:pPr marL="0" indent="0" algn="just">
              <a:buNone/>
            </a:pPr>
            <a:r>
              <a:rPr lang="en-IN" dirty="0">
                <a:latin typeface="Times New Roman" panose="02020603050405020304" pitchFamily="18" charset="0"/>
                <a:cs typeface="Times New Roman" panose="02020603050405020304" pitchFamily="18" charset="0"/>
                <a:hlinkClick r:id="rId2"/>
              </a:rPr>
              <a:t>https://github.com/winoth4/BIA_Project/main/src/Mumbai-monthly-rains.csv</a:t>
            </a:r>
          </a:p>
          <a:p>
            <a:pPr marL="0" indent="0" algn="just">
              <a:buNone/>
            </a:pPr>
            <a:r>
              <a:rPr lang="en-IN" b="1" dirty="0">
                <a:latin typeface="Times New Roman" panose="02020603050405020304" pitchFamily="18" charset="0"/>
                <a:cs typeface="Times New Roman" panose="02020603050405020304" pitchFamily="18" charset="0"/>
              </a:rPr>
              <a:t>Data Analysis:</a:t>
            </a:r>
          </a:p>
          <a:p>
            <a:pPr marL="0" indent="0" algn="just">
              <a:buNone/>
            </a:pPr>
            <a:r>
              <a:rPr lang="en-IN" dirty="0">
                <a:latin typeface="Times New Roman" panose="02020603050405020304" pitchFamily="18" charset="0"/>
                <a:cs typeface="Times New Roman" panose="02020603050405020304" pitchFamily="18" charset="0"/>
                <a:hlinkClick r:id="rId3"/>
              </a:rPr>
              <a:t>https://github.com/winoth4/BIA_Project/blob/main/src/Mumbai_Rainfall_data_analyzes.ipynb</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61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8AB4-0FF9-CA28-F313-23EAE359189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Cont., </a:t>
            </a:r>
            <a:r>
              <a:rPr lang="en-IN" b="1" dirty="0">
                <a:latin typeface="Times New Roman" panose="02020603050405020304" pitchFamily="18" charset="0"/>
                <a:cs typeface="Times New Roman" panose="02020603050405020304" pitchFamily="18" charset="0"/>
              </a:rPr>
              <a:t>Source Code </a:t>
            </a:r>
            <a:endParaRPr lang="en-IN" dirty="0"/>
          </a:p>
        </p:txBody>
      </p:sp>
      <p:sp>
        <p:nvSpPr>
          <p:cNvPr id="3" name="Content Placeholder 2">
            <a:extLst>
              <a:ext uri="{FF2B5EF4-FFF2-40B4-BE49-F238E27FC236}">
                <a16:creationId xmlns:a16="http://schemas.microsoft.com/office/drawing/2014/main" id="{B89059CB-FBAA-CABC-D91A-0247DB80F6FB}"/>
              </a:ext>
            </a:extLst>
          </p:cNvPr>
          <p:cNvSpPr>
            <a:spLocks noGrp="1"/>
          </p:cNvSpPr>
          <p:nvPr>
            <p:ph idx="1"/>
          </p:nvPr>
        </p:nvSpPr>
        <p:spPr/>
        <p:txBody>
          <a:bodyPr>
            <a:normAutofit fontScale="55000" lnSpcReduction="20000"/>
          </a:bodyPr>
          <a:lstStyle/>
          <a:p>
            <a:pPr marL="0" indent="0">
              <a:buNone/>
            </a:pPr>
            <a:r>
              <a:rPr lang="en-IN" b="1" dirty="0"/>
              <a:t>Linear regression Model:</a:t>
            </a:r>
          </a:p>
          <a:p>
            <a:pPr marL="0" indent="0">
              <a:buNone/>
            </a:pPr>
            <a:r>
              <a:rPr lang="en-IN" dirty="0">
                <a:hlinkClick r:id="rId2"/>
              </a:rPr>
              <a:t>https://github.com/winoth4/BIA_Project/blob/main/src/RainFallPred_MultiLinearRegression.ipynb</a:t>
            </a:r>
            <a:endParaRPr lang="en-IN" dirty="0"/>
          </a:p>
          <a:p>
            <a:pPr marL="0" indent="0">
              <a:buNone/>
            </a:pPr>
            <a:r>
              <a:rPr lang="en-IN" b="1" dirty="0"/>
              <a:t>Polynomial regression Model:</a:t>
            </a:r>
          </a:p>
          <a:p>
            <a:pPr marL="0" indent="0">
              <a:buNone/>
            </a:pPr>
            <a:r>
              <a:rPr lang="en-IN" dirty="0">
                <a:hlinkClick r:id="rId3"/>
              </a:rPr>
              <a:t>https://github.com/winoth4/BIA_Project/blob/main/src/RainFallPred_PolynomialRegression.ipynb</a:t>
            </a:r>
            <a:endParaRPr lang="en-IN" dirty="0"/>
          </a:p>
          <a:p>
            <a:pPr marL="0" indent="0">
              <a:buNone/>
            </a:pPr>
            <a:r>
              <a:rPr lang="en-IN" b="1" dirty="0"/>
              <a:t>Decision Tree:</a:t>
            </a:r>
          </a:p>
          <a:p>
            <a:pPr marL="0" indent="0">
              <a:buNone/>
            </a:pPr>
            <a:r>
              <a:rPr lang="en-IN" dirty="0">
                <a:hlinkClick r:id="rId4"/>
              </a:rPr>
              <a:t>https://github.com/winoth4/BIA_Project/blob/main/src/RainFallPred_DecisionTree.ipynb</a:t>
            </a:r>
            <a:endParaRPr lang="en-IN" dirty="0"/>
          </a:p>
          <a:p>
            <a:pPr marL="0" indent="0">
              <a:buNone/>
            </a:pPr>
            <a:r>
              <a:rPr lang="en-IN" b="1" dirty="0" err="1"/>
              <a:t>RandomForrest</a:t>
            </a:r>
            <a:r>
              <a:rPr lang="en-IN" b="1" dirty="0"/>
              <a:t> Model:</a:t>
            </a:r>
          </a:p>
          <a:p>
            <a:pPr marL="0" indent="0">
              <a:buNone/>
            </a:pPr>
            <a:r>
              <a:rPr lang="en-IN" dirty="0">
                <a:hlinkClick r:id="rId5"/>
              </a:rPr>
              <a:t>https://github.com/winoth4/BIA_Project/blob/main/src/RainFallPred_Randomforrest.ipynb</a:t>
            </a:r>
            <a:endParaRPr lang="en-IN" dirty="0"/>
          </a:p>
          <a:p>
            <a:pPr marL="0" indent="0">
              <a:buNone/>
            </a:pPr>
            <a:r>
              <a:rPr lang="en-IN" b="1" dirty="0"/>
              <a:t>Ensemble Model:</a:t>
            </a:r>
          </a:p>
          <a:p>
            <a:pPr marL="0" indent="0">
              <a:buNone/>
            </a:pPr>
            <a:r>
              <a:rPr lang="en-IN" dirty="0">
                <a:hlinkClick r:id="rId6"/>
              </a:rPr>
              <a:t>https://github.com/winoth4/BIA_Project/blob/main/src/RainFallPred_EnsemblePrediction.ipynb</a:t>
            </a:r>
            <a:endParaRPr lang="en-IN" dirty="0"/>
          </a:p>
          <a:p>
            <a:pPr marL="0" indent="0">
              <a:buNone/>
            </a:pPr>
            <a:r>
              <a:rPr lang="en-IN" b="1" dirty="0"/>
              <a:t>Final Prediction :</a:t>
            </a:r>
          </a:p>
          <a:p>
            <a:pPr marL="0" indent="0">
              <a:buNone/>
            </a:pPr>
            <a:r>
              <a:rPr lang="en-IN" dirty="0">
                <a:hlinkClick r:id="rId7"/>
              </a:rPr>
              <a:t>https://github.com/winoth4/BIA_Project/blob/main/src/predict.ipynb</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2786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dirty="0">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562662" y="508179"/>
            <a:ext cx="7886700" cy="1291472"/>
          </a:xfrm>
        </p:spPr>
        <p:txBody>
          <a:bodyPr>
            <a:normAutofit fontScale="90000"/>
          </a:bodyPr>
          <a:lstStyle/>
          <a:p>
            <a:pPr algn="ctr"/>
            <a:r>
              <a:rPr lang="en-GB" sz="3800" b="1" dirty="0">
                <a:latin typeface="Times New Roman" panose="02020603050405020304" pitchFamily="18" charset="0"/>
                <a:ea typeface="Calibri"/>
                <a:cs typeface="Times New Roman" panose="02020603050405020304" pitchFamily="18" charset="0"/>
              </a:rPr>
              <a:t>Mumbai Rainfall Prediction Using Machine Learning</a:t>
            </a:r>
            <a:br>
              <a:rPr lang="en-GB" sz="3800" b="1" dirty="0">
                <a:latin typeface="Times New Roman" panose="02020603050405020304" pitchFamily="18" charset="0"/>
                <a:ea typeface="Calibri"/>
                <a:cs typeface="Times New Roman" panose="02020603050405020304" pitchFamily="18" charset="0"/>
              </a:rPr>
            </a:br>
            <a:r>
              <a:rPr lang="en-GB" sz="2900" b="1" dirty="0">
                <a:latin typeface="Times New Roman" panose="02020603050405020304" pitchFamily="18" charset="0"/>
                <a:ea typeface="Calibri"/>
                <a:cs typeface="Times New Roman" panose="02020603050405020304" pitchFamily="18" charset="0"/>
              </a:rPr>
              <a:t> </a:t>
            </a:r>
            <a:br>
              <a:rPr lang="en-GB" sz="2900" b="1" dirty="0">
                <a:latin typeface="Times New Roman" panose="02020603050405020304" pitchFamily="18" charset="0"/>
                <a:ea typeface="Calibri"/>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Done by </a:t>
            </a:r>
            <a:r>
              <a:rPr lang="en-US" sz="2900" b="1" dirty="0" err="1">
                <a:latin typeface="Times New Roman" panose="02020603050405020304" pitchFamily="18" charset="0"/>
                <a:cs typeface="Times New Roman" panose="02020603050405020304" pitchFamily="18" charset="0"/>
              </a:rPr>
              <a:t>Vinothkumar</a:t>
            </a:r>
            <a:r>
              <a:rPr lang="en-US" sz="2900" b="1" dirty="0">
                <a:latin typeface="Times New Roman" panose="02020603050405020304" pitchFamily="18" charset="0"/>
                <a:cs typeface="Times New Roman" panose="02020603050405020304" pitchFamily="18" charset="0"/>
              </a:rPr>
              <a:t> . S</a:t>
            </a:r>
            <a:endParaRPr lang="en-GB" sz="4000" b="1" dirty="0">
              <a:latin typeface="Times New Roman" panose="02020603050405020304" pitchFamily="18" charset="0"/>
              <a:ea typeface="Calibri"/>
              <a:cs typeface="Times New Roman" panose="02020603050405020304" pitchFamily="18" charset="0"/>
            </a:endParaRP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628650" y="1998483"/>
            <a:ext cx="7886700" cy="4351338"/>
          </a:xfrm>
        </p:spPr>
        <p:txBody>
          <a:bodyPr>
            <a:noAutofit/>
          </a:bodyPr>
          <a:lstStyle/>
          <a:p>
            <a:pPr marL="0" indent="0" algn="ctr">
              <a:buNone/>
            </a:pPr>
            <a:r>
              <a:rPr lang="en-US" sz="2200" b="1" dirty="0">
                <a:latin typeface="Times New Roman" panose="02020603050405020304" pitchFamily="18" charset="0"/>
                <a:cs typeface="Times New Roman" panose="02020603050405020304" pitchFamily="18" charset="0"/>
              </a:rPr>
              <a:t>Abstract</a:t>
            </a:r>
          </a:p>
          <a:p>
            <a:pPr algn="just">
              <a:lnSpc>
                <a:spcPct val="120000"/>
              </a:lnSpc>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focuses on the strategic enhancement of water resource management in Mumbai by utilizing predictive rainfall patterns. The anticipation of these patterns is key to optimizing water allocation and storage, which will not only reduce costs but also guarantee a consistent water supply. </a:t>
            </a:r>
          </a:p>
          <a:p>
            <a:pPr algn="just">
              <a:lnSpc>
                <a:spcPct val="120000"/>
              </a:lnSpc>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Furthermore, the project emphasizes the importance of improved preparedness through early warnings of below-average rainfall, enabling the implementation of water conservation measures and mitigating drought impacts. This proactive approach bolsters Mumbai’s resilience against water scarcity. </a:t>
            </a:r>
            <a:endParaRPr lang="en-US" sz="2200" dirty="0"/>
          </a:p>
        </p:txBody>
      </p:sp>
      <p:sp>
        <p:nvSpPr>
          <p:cNvPr id="5" name="Rectangle 3">
            <a:extLst>
              <a:ext uri="{FF2B5EF4-FFF2-40B4-BE49-F238E27FC236}">
                <a16:creationId xmlns:a16="http://schemas.microsoft.com/office/drawing/2014/main" id="{B0DA7731-FED7-9F50-986A-DB3E3E27B3E9}"/>
              </a:ext>
            </a:extLst>
          </p:cNvPr>
          <p:cNvSpPr>
            <a:spLocks noChangeArrowheads="1"/>
          </p:cNvSpPr>
          <p:nvPr/>
        </p:nvSpPr>
        <p:spPr bwMode="auto">
          <a:xfrm>
            <a:off x="0" y="-94565"/>
            <a:ext cx="38472" cy="64633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208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628650" y="810705"/>
            <a:ext cx="7886700" cy="5143190"/>
          </a:xfrm>
        </p:spPr>
        <p:txBody>
          <a:bodyPr>
            <a:noAutofit/>
          </a:bodyPr>
          <a:lstStyle/>
          <a:p>
            <a:pPr marL="0" indent="0" algn="ctr">
              <a:buNone/>
            </a:pPr>
            <a:r>
              <a:rPr lang="en-US" sz="3200" b="1" dirty="0">
                <a:latin typeface="Times New Roman" panose="02020603050405020304" pitchFamily="18" charset="0"/>
                <a:cs typeface="Times New Roman" panose="02020603050405020304" pitchFamily="18" charset="0"/>
              </a:rPr>
              <a:t>Cont., Abstract</a:t>
            </a:r>
          </a:p>
          <a:p>
            <a:pPr algn="just">
              <a:lnSpc>
                <a:spcPct val="120000"/>
              </a:lnSpc>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Lastly, informed decision-making is highlighted, where rainfall forecasts inform the timing of infrastructure maintenance and upgrades, ensuring minimal disruption and heightened efficiency during the monsoon season. </a:t>
            </a:r>
          </a:p>
          <a:p>
            <a:pPr algn="just">
              <a:lnSpc>
                <a:spcPct val="120000"/>
              </a:lnSpc>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Collectively, these strategies form a comprehensive framework for sustainable water management in Mumbai.</a:t>
            </a:r>
          </a:p>
        </p:txBody>
      </p:sp>
      <p:sp>
        <p:nvSpPr>
          <p:cNvPr id="5" name="Rectangle 3">
            <a:extLst>
              <a:ext uri="{FF2B5EF4-FFF2-40B4-BE49-F238E27FC236}">
                <a16:creationId xmlns:a16="http://schemas.microsoft.com/office/drawing/2014/main" id="{B0DA7731-FED7-9F50-986A-DB3E3E27B3E9}"/>
              </a:ext>
            </a:extLst>
          </p:cNvPr>
          <p:cNvSpPr>
            <a:spLocks noChangeArrowheads="1"/>
          </p:cNvSpPr>
          <p:nvPr/>
        </p:nvSpPr>
        <p:spPr bwMode="auto">
          <a:xfrm>
            <a:off x="0" y="-94565"/>
            <a:ext cx="38472" cy="64633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787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506101" y="886120"/>
            <a:ext cx="7886700" cy="5392132"/>
          </a:xfrm>
        </p:spPr>
        <p:txBody>
          <a:bodyPr>
            <a:normAutofit/>
          </a:bodyPr>
          <a:lstStyle/>
          <a:p>
            <a:pPr marL="0" indent="0" algn="ctr">
              <a:lnSpc>
                <a:spcPct val="100000"/>
              </a:lnSpc>
              <a:buNone/>
            </a:pPr>
            <a:r>
              <a:rPr lang="en-US" sz="3200" b="1" dirty="0">
                <a:latin typeface="Times New Roman" panose="02020603050405020304" pitchFamily="18" charset="0"/>
                <a:cs typeface="Times New Roman" panose="02020603050405020304" pitchFamily="18" charset="0"/>
              </a:rPr>
              <a:t>Objective</a:t>
            </a:r>
          </a:p>
          <a:p>
            <a:pPr>
              <a:lnSpc>
                <a:spcPct val="100000"/>
              </a:lnSpc>
            </a:pPr>
            <a:r>
              <a:rPr lang="en-GB" sz="2200" dirty="0">
                <a:latin typeface="Times New Roman" panose="02020603050405020304" pitchFamily="18" charset="0"/>
                <a:cs typeface="Times New Roman" panose="02020603050405020304" pitchFamily="18" charset="0"/>
              </a:rPr>
              <a:t>The primary objective of this project is to develop and implement a robust Machine Learning (ML) framework to enhance water resource management in Mumbai. By leveraging ML models, the project aims to:</a:t>
            </a:r>
          </a:p>
          <a:p>
            <a:pPr>
              <a:lnSpc>
                <a:spcPct val="100000"/>
              </a:lnSpc>
            </a:pPr>
            <a:r>
              <a:rPr lang="en-GB" sz="2200" dirty="0">
                <a:latin typeface="Times New Roman" panose="02020603050405020304" pitchFamily="18" charset="0"/>
                <a:cs typeface="Times New Roman" panose="02020603050405020304" pitchFamily="18" charset="0"/>
              </a:rPr>
              <a:t>Predict Rainfall Patterns: Utilize historical weather data and real-time climate variables to train predictive models that can forecast rainfall with high accuracy. This will enable efficient planning and allocation of water resources.</a:t>
            </a:r>
          </a:p>
          <a:p>
            <a:pPr>
              <a:lnSpc>
                <a:spcPct val="100000"/>
              </a:lnSpc>
            </a:pPr>
            <a:r>
              <a:rPr lang="en-GB" sz="2200" dirty="0">
                <a:latin typeface="Times New Roman" panose="02020603050405020304" pitchFamily="18" charset="0"/>
                <a:cs typeface="Times New Roman" panose="02020603050405020304" pitchFamily="18" charset="0"/>
              </a:rPr>
              <a:t>Integrate ML insights with municipal decision-making processes to inform policy and investment in water infrastructure, leading to cost-effective and resilient water management solutions.</a:t>
            </a:r>
            <a:endParaRPr lang="en-US" sz="22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B0DA7731-FED7-9F50-986A-DB3E3E27B3E9}"/>
              </a:ext>
            </a:extLst>
          </p:cNvPr>
          <p:cNvSpPr>
            <a:spLocks noChangeArrowheads="1"/>
          </p:cNvSpPr>
          <p:nvPr/>
        </p:nvSpPr>
        <p:spPr bwMode="auto">
          <a:xfrm>
            <a:off x="0" y="-94565"/>
            <a:ext cx="38472" cy="64633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092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628650" y="801278"/>
            <a:ext cx="7886700" cy="5561815"/>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Machine Learning Approach</a:t>
            </a:r>
          </a:p>
          <a:p>
            <a:pPr marL="0" indent="0" algn="ctr">
              <a:buNone/>
            </a:pPr>
            <a:endParaRPr lang="en-US" b="1" dirty="0">
              <a:latin typeface="Times New Roman" panose="02020603050405020304" pitchFamily="18" charset="0"/>
              <a:cs typeface="Times New Roman" panose="02020603050405020304" pitchFamily="18" charset="0"/>
            </a:endParaRPr>
          </a:p>
          <a:p>
            <a:pPr>
              <a:lnSpc>
                <a:spcPct val="80000"/>
              </a:lnSpc>
            </a:pPr>
            <a:r>
              <a:rPr lang="en-GB" sz="2200" dirty="0">
                <a:latin typeface="Times New Roman" panose="02020603050405020304" pitchFamily="18" charset="0"/>
                <a:cs typeface="Times New Roman" panose="02020603050405020304" pitchFamily="18" charset="0"/>
              </a:rPr>
              <a:t>The machine learning process involves building a predictive model that can be used to find a solution for a problem statement</a:t>
            </a:r>
          </a:p>
          <a:p>
            <a:pPr>
              <a:lnSpc>
                <a:spcPct val="80000"/>
              </a:lnSpc>
            </a:pPr>
            <a:r>
              <a:rPr lang="en-GB" sz="2200" dirty="0">
                <a:latin typeface="Times New Roman" panose="02020603050405020304" pitchFamily="18" charset="0"/>
                <a:cs typeface="Times New Roman" panose="02020603050405020304" pitchFamily="18" charset="0"/>
              </a:rPr>
              <a:t>Machine Learning has various stages as follows:</a:t>
            </a:r>
          </a:p>
          <a:p>
            <a:pPr marL="0" indent="0">
              <a:lnSpc>
                <a:spcPct val="80000"/>
              </a:lnSpc>
              <a:buNone/>
            </a:pPr>
            <a:r>
              <a:rPr lang="en-GB" sz="2200" dirty="0">
                <a:latin typeface="Times New Roman" panose="02020603050405020304" pitchFamily="18" charset="0"/>
                <a:cs typeface="Times New Roman" panose="02020603050405020304" pitchFamily="18" charset="0"/>
              </a:rPr>
              <a:t>     1) Define objective</a:t>
            </a:r>
          </a:p>
          <a:p>
            <a:pPr marL="0" indent="0">
              <a:lnSpc>
                <a:spcPct val="80000"/>
              </a:lnSpc>
              <a:buNone/>
            </a:pPr>
            <a:r>
              <a:rPr lang="en-GB" sz="2200" dirty="0">
                <a:latin typeface="Times New Roman" panose="02020603050405020304" pitchFamily="18" charset="0"/>
                <a:cs typeface="Times New Roman" panose="02020603050405020304" pitchFamily="18" charset="0"/>
              </a:rPr>
              <a:t>     2) Data gathering</a:t>
            </a:r>
          </a:p>
          <a:p>
            <a:pPr marL="0" indent="0">
              <a:lnSpc>
                <a:spcPct val="80000"/>
              </a:lnSpc>
              <a:buNone/>
            </a:pPr>
            <a:r>
              <a:rPr lang="en-GB" sz="2200" dirty="0">
                <a:latin typeface="Times New Roman" panose="02020603050405020304" pitchFamily="18" charset="0"/>
                <a:cs typeface="Times New Roman" panose="02020603050405020304" pitchFamily="18" charset="0"/>
              </a:rPr>
              <a:t>     3) Analyse the data identify the type model to select (Regression  	or Classification)</a:t>
            </a:r>
          </a:p>
          <a:p>
            <a:pPr marL="0" indent="0">
              <a:lnSpc>
                <a:spcPct val="80000"/>
              </a:lnSpc>
              <a:buNone/>
            </a:pPr>
            <a:r>
              <a:rPr lang="en-GB" sz="2200" dirty="0">
                <a:latin typeface="Times New Roman" panose="02020603050405020304" pitchFamily="18" charset="0"/>
                <a:cs typeface="Times New Roman" panose="02020603050405020304" pitchFamily="18" charset="0"/>
              </a:rPr>
              <a:t>     4) Preparing data or preprocessing of data</a:t>
            </a:r>
          </a:p>
          <a:p>
            <a:pPr marL="0" indent="0">
              <a:lnSpc>
                <a:spcPct val="80000"/>
              </a:lnSpc>
              <a:buNone/>
            </a:pPr>
            <a:r>
              <a:rPr lang="en-GB" sz="2200" dirty="0">
                <a:latin typeface="Times New Roman" panose="02020603050405020304" pitchFamily="18" charset="0"/>
                <a:cs typeface="Times New Roman" panose="02020603050405020304" pitchFamily="18" charset="0"/>
              </a:rPr>
              <a:t>     5) Data exploration</a:t>
            </a:r>
          </a:p>
          <a:p>
            <a:pPr marL="0" indent="0">
              <a:lnSpc>
                <a:spcPct val="80000"/>
              </a:lnSpc>
              <a:buNone/>
            </a:pPr>
            <a:r>
              <a:rPr lang="en-GB" sz="2200" dirty="0">
                <a:latin typeface="Times New Roman" panose="02020603050405020304" pitchFamily="18" charset="0"/>
                <a:cs typeface="Times New Roman" panose="02020603050405020304" pitchFamily="18" charset="0"/>
              </a:rPr>
              <a:t>     6) Building a Model</a:t>
            </a:r>
          </a:p>
          <a:p>
            <a:pPr marL="0" indent="0">
              <a:lnSpc>
                <a:spcPct val="80000"/>
              </a:lnSpc>
              <a:buNone/>
            </a:pPr>
            <a:r>
              <a:rPr lang="en-GB" sz="2200" dirty="0">
                <a:latin typeface="Times New Roman" panose="02020603050405020304" pitchFamily="18" charset="0"/>
                <a:cs typeface="Times New Roman" panose="02020603050405020304" pitchFamily="18" charset="0"/>
              </a:rPr>
              <a:t>     7) Model Evaluation</a:t>
            </a:r>
          </a:p>
          <a:p>
            <a:pPr marL="0" indent="0">
              <a:lnSpc>
                <a:spcPct val="80000"/>
              </a:lnSpc>
              <a:buNone/>
            </a:pPr>
            <a:r>
              <a:rPr lang="en-GB" sz="2200" dirty="0">
                <a:latin typeface="Times New Roman" panose="02020603050405020304" pitchFamily="18" charset="0"/>
                <a:cs typeface="Times New Roman" panose="02020603050405020304" pitchFamily="18" charset="0"/>
              </a:rPr>
              <a:t>     8) Prediction</a:t>
            </a:r>
            <a:endParaRPr lang="en-US" sz="22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B0DA7731-FED7-9F50-986A-DB3E3E27B3E9}"/>
              </a:ext>
            </a:extLst>
          </p:cNvPr>
          <p:cNvSpPr>
            <a:spLocks noChangeArrowheads="1"/>
          </p:cNvSpPr>
          <p:nvPr/>
        </p:nvSpPr>
        <p:spPr bwMode="auto">
          <a:xfrm>
            <a:off x="0" y="-94565"/>
            <a:ext cx="38472" cy="64633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6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38472" y="228600"/>
            <a:ext cx="9023564" cy="4351338"/>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Data Analysis</a:t>
            </a:r>
          </a:p>
          <a:p>
            <a:pPr marL="0" indent="0" algn="ctr">
              <a:buNone/>
            </a:pPr>
            <a:r>
              <a:rPr lang="en-US" sz="2600" dirty="0">
                <a:latin typeface="Times New Roman" panose="02020603050405020304" pitchFamily="18" charset="0"/>
                <a:cs typeface="Times New Roman" panose="02020603050405020304" pitchFamily="18" charset="0"/>
              </a:rPr>
              <a:t>Source:</a:t>
            </a:r>
            <a:r>
              <a:rPr lang="en-GB" sz="2600" dirty="0">
                <a:latin typeface="Times New Roman" panose="02020603050405020304" pitchFamily="18" charset="0"/>
                <a:cs typeface="Times New Roman" panose="02020603050405020304" pitchFamily="18" charset="0"/>
              </a:rPr>
              <a:t>https://data.opencity.in/dataset/mumbai-rainfall-data</a:t>
            </a:r>
          </a:p>
          <a:p>
            <a:pPr marL="0" indent="0" algn="ctr">
              <a:buNone/>
            </a:pPr>
            <a:r>
              <a:rPr lang="en-GB" sz="2000" b="1" dirty="0">
                <a:latin typeface="Times New Roman" panose="02020603050405020304" pitchFamily="18" charset="0"/>
                <a:cs typeface="Times New Roman" panose="02020603050405020304" pitchFamily="18" charset="0"/>
              </a:rPr>
              <a:t>Simple Histogram</a:t>
            </a: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B0DA7731-FED7-9F50-986A-DB3E3E27B3E9}"/>
              </a:ext>
            </a:extLst>
          </p:cNvPr>
          <p:cNvSpPr>
            <a:spLocks noChangeArrowheads="1"/>
          </p:cNvSpPr>
          <p:nvPr/>
        </p:nvSpPr>
        <p:spPr bwMode="auto">
          <a:xfrm>
            <a:off x="0" y="-94565"/>
            <a:ext cx="38472" cy="64633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061B8E9-F090-D0E8-0FE1-BCB9DF9D3CCF}"/>
              </a:ext>
            </a:extLst>
          </p:cNvPr>
          <p:cNvPicPr>
            <a:picLocks noChangeAspect="1"/>
          </p:cNvPicPr>
          <p:nvPr/>
        </p:nvPicPr>
        <p:blipFill>
          <a:blip r:embed="rId2"/>
          <a:stretch>
            <a:fillRect/>
          </a:stretch>
        </p:blipFill>
        <p:spPr>
          <a:xfrm>
            <a:off x="43491" y="1580259"/>
            <a:ext cx="9100509" cy="5409716"/>
          </a:xfrm>
          <a:prstGeom prst="rect">
            <a:avLst/>
          </a:prstGeom>
        </p:spPr>
      </p:pic>
    </p:spTree>
    <p:extLst>
      <p:ext uri="{BB962C8B-B14F-4D97-AF65-F5344CB8AC3E}">
        <p14:creationId xmlns:p14="http://schemas.microsoft.com/office/powerpoint/2010/main" val="19278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AF8-81D4-DED7-6CA3-5ECC72BBADFC}"/>
              </a:ext>
            </a:extLst>
          </p:cNvPr>
          <p:cNvSpPr>
            <a:spLocks noGrp="1"/>
          </p:cNvSpPr>
          <p:nvPr>
            <p:ph type="title"/>
          </p:nvPr>
        </p:nvSpPr>
        <p:spPr/>
        <p:txBody>
          <a:bodyPr>
            <a:normAutofit/>
          </a:bodyPr>
          <a:lstStyle/>
          <a:p>
            <a:pPr algn="ctr"/>
            <a:r>
              <a:rPr lang="en-US" sz="3400" b="1" dirty="0">
                <a:latin typeface="Times New Roman" panose="02020603050405020304" pitchFamily="18" charset="0"/>
                <a:cs typeface="Times New Roman" panose="02020603050405020304" pitchFamily="18" charset="0"/>
              </a:rPr>
              <a:t>Data Analysis</a:t>
            </a:r>
            <a:endParaRPr lang="en-IN" sz="3400" dirty="0"/>
          </a:p>
        </p:txBody>
      </p:sp>
      <p:pic>
        <p:nvPicPr>
          <p:cNvPr id="5" name="Content Placeholder 4">
            <a:extLst>
              <a:ext uri="{FF2B5EF4-FFF2-40B4-BE49-F238E27FC236}">
                <a16:creationId xmlns:a16="http://schemas.microsoft.com/office/drawing/2014/main" id="{85F768CD-97FB-F546-4798-8E0D12E866AA}"/>
              </a:ext>
            </a:extLst>
          </p:cNvPr>
          <p:cNvPicPr>
            <a:picLocks noGrp="1" noChangeAspect="1"/>
          </p:cNvPicPr>
          <p:nvPr>
            <p:ph idx="1"/>
          </p:nvPr>
        </p:nvPicPr>
        <p:blipFill>
          <a:blip r:embed="rId2"/>
          <a:stretch>
            <a:fillRect/>
          </a:stretch>
        </p:blipFill>
        <p:spPr>
          <a:xfrm>
            <a:off x="273377" y="1385740"/>
            <a:ext cx="8342722" cy="5344997"/>
          </a:xfrm>
        </p:spPr>
      </p:pic>
    </p:spTree>
    <p:extLst>
      <p:ext uri="{BB962C8B-B14F-4D97-AF65-F5344CB8AC3E}">
        <p14:creationId xmlns:p14="http://schemas.microsoft.com/office/powerpoint/2010/main" val="424655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7512-6081-C13E-AF4B-585771024D8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p>
        </p:txBody>
      </p:sp>
      <p:pic>
        <p:nvPicPr>
          <p:cNvPr id="5" name="Content Placeholder 4">
            <a:extLst>
              <a:ext uri="{FF2B5EF4-FFF2-40B4-BE49-F238E27FC236}">
                <a16:creationId xmlns:a16="http://schemas.microsoft.com/office/drawing/2014/main" id="{509EF594-2BF3-0C71-B967-89C978BF7B6D}"/>
              </a:ext>
            </a:extLst>
          </p:cNvPr>
          <p:cNvPicPr>
            <a:picLocks noGrp="1" noChangeAspect="1"/>
          </p:cNvPicPr>
          <p:nvPr>
            <p:ph idx="1"/>
          </p:nvPr>
        </p:nvPicPr>
        <p:blipFill>
          <a:blip r:embed="rId2"/>
          <a:stretch>
            <a:fillRect/>
          </a:stretch>
        </p:blipFill>
        <p:spPr>
          <a:xfrm>
            <a:off x="714431" y="1825625"/>
            <a:ext cx="7715138" cy="4351338"/>
          </a:xfrm>
        </p:spPr>
      </p:pic>
    </p:spTree>
    <p:extLst>
      <p:ext uri="{BB962C8B-B14F-4D97-AF65-F5344CB8AC3E}">
        <p14:creationId xmlns:p14="http://schemas.microsoft.com/office/powerpoint/2010/main" val="149662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B587-AF4E-8B41-B13F-5033268519C3}"/>
              </a:ext>
            </a:extLst>
          </p:cNvPr>
          <p:cNvSpPr>
            <a:spLocks noGrp="1"/>
          </p:cNvSpPr>
          <p:nvPr>
            <p:ph type="title"/>
          </p:nvPr>
        </p:nvSpPr>
        <p:spPr/>
        <p:txBody>
          <a:bodyPr>
            <a:noAutofit/>
          </a:bodyPr>
          <a:lstStyle/>
          <a:p>
            <a:pPr algn="ctr"/>
            <a:r>
              <a:rPr lang="en-IN" sz="3600" b="1" dirty="0">
                <a:latin typeface="Times New Roman" panose="02020603050405020304" pitchFamily="18" charset="0"/>
                <a:cs typeface="Times New Roman" panose="02020603050405020304" pitchFamily="18" charset="0"/>
              </a:rPr>
              <a:t>Data Analysis</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July has most and </a:t>
            </a:r>
            <a:r>
              <a:rPr lang="en-IN" sz="3200" dirty="0" err="1">
                <a:latin typeface="Times New Roman" panose="02020603050405020304" pitchFamily="18" charset="0"/>
                <a:cs typeface="Times New Roman" panose="02020603050405020304" pitchFamily="18" charset="0"/>
              </a:rPr>
              <a:t>feb</a:t>
            </a:r>
            <a:r>
              <a:rPr lang="en-IN" sz="3200" dirty="0">
                <a:latin typeface="Times New Roman" panose="02020603050405020304" pitchFamily="18" charset="0"/>
                <a:cs typeface="Times New Roman" panose="02020603050405020304" pitchFamily="18" charset="0"/>
              </a:rPr>
              <a:t> has least rainfall</a:t>
            </a:r>
          </a:p>
        </p:txBody>
      </p:sp>
      <p:pic>
        <p:nvPicPr>
          <p:cNvPr id="5" name="Content Placeholder 4">
            <a:extLst>
              <a:ext uri="{FF2B5EF4-FFF2-40B4-BE49-F238E27FC236}">
                <a16:creationId xmlns:a16="http://schemas.microsoft.com/office/drawing/2014/main" id="{E25B8497-3CD2-885F-E139-6DE3050044A0}"/>
              </a:ext>
            </a:extLst>
          </p:cNvPr>
          <p:cNvPicPr>
            <a:picLocks noGrp="1" noChangeAspect="1"/>
          </p:cNvPicPr>
          <p:nvPr>
            <p:ph idx="1"/>
          </p:nvPr>
        </p:nvPicPr>
        <p:blipFill>
          <a:blip r:embed="rId2"/>
          <a:stretch>
            <a:fillRect/>
          </a:stretch>
        </p:blipFill>
        <p:spPr>
          <a:xfrm>
            <a:off x="179109" y="1923067"/>
            <a:ext cx="8568965" cy="4893437"/>
          </a:xfrm>
        </p:spPr>
      </p:pic>
    </p:spTree>
    <p:extLst>
      <p:ext uri="{BB962C8B-B14F-4D97-AF65-F5344CB8AC3E}">
        <p14:creationId xmlns:p14="http://schemas.microsoft.com/office/powerpoint/2010/main" val="85652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862</Words>
  <Application>Microsoft Office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Mumbai Rainfall Prediction Using Machine Learning   Done by Vinothkumar . S</vt:lpstr>
      <vt:lpstr>PowerPoint Presentation</vt:lpstr>
      <vt:lpstr>PowerPoint Presentation</vt:lpstr>
      <vt:lpstr>PowerPoint Presentation</vt:lpstr>
      <vt:lpstr>PowerPoint Presentation</vt:lpstr>
      <vt:lpstr>Data Analysis</vt:lpstr>
      <vt:lpstr>Data Analysis</vt:lpstr>
      <vt:lpstr>Data Analysis  July has most and feb has least rainfall</vt:lpstr>
      <vt:lpstr>Data Analysis Mumbai receives more rainfall in July month more than 750mm of rainfall.</vt:lpstr>
      <vt:lpstr>Data Analysis June-Sept contributes to more rainfall in Mumbai in any given year</vt:lpstr>
      <vt:lpstr>Machine Learning Models Used</vt:lpstr>
      <vt:lpstr>Models Comparison </vt:lpstr>
      <vt:lpstr>Implications for Mumbai Rainfall Prediction</vt:lpstr>
      <vt:lpstr>Final output and performance of the Model</vt:lpstr>
      <vt:lpstr>Source Code</vt:lpstr>
      <vt:lpstr>Cont., Source Code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SRIVAS Family</cp:lastModifiedBy>
  <cp:revision>34</cp:revision>
  <dcterms:created xsi:type="dcterms:W3CDTF">2020-12-23T13:36:53Z</dcterms:created>
  <dcterms:modified xsi:type="dcterms:W3CDTF">2024-06-05T03:31:00Z</dcterms:modified>
</cp:coreProperties>
</file>