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3" r:id="rId1"/>
  </p:sldMasterIdLst>
  <p:sldIdLst>
    <p:sldId id="256" r:id="rId2"/>
    <p:sldId id="257" r:id="rId3"/>
    <p:sldId id="258" r:id="rId4"/>
    <p:sldId id="259" r:id="rId5"/>
    <p:sldId id="260" r:id="rId6"/>
    <p:sldId id="263" r:id="rId7"/>
    <p:sldId id="264"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0" d="100"/>
          <a:sy n="80" d="100"/>
        </p:scale>
        <p:origin x="41" y="1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2B8D19-34BD-4503-9107-67553B7CCA4B}" type="datetimeFigureOut">
              <a:rPr lang="en-US" smtClean="0"/>
              <a:t>10/16/2017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81D559-9514-4E39-9298-34115F321CFC}" type="slidenum">
              <a:rPr lang="en-US" smtClean="0"/>
              <a:t>‹#›</a:t>
            </a:fld>
            <a:endParaRPr lang="en-US"/>
          </a:p>
        </p:txBody>
      </p:sp>
    </p:spTree>
    <p:extLst>
      <p:ext uri="{BB962C8B-B14F-4D97-AF65-F5344CB8AC3E}">
        <p14:creationId xmlns:p14="http://schemas.microsoft.com/office/powerpoint/2010/main" val="2200119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2B8D19-34BD-4503-9107-67553B7CCA4B}" type="datetimeFigureOut">
              <a:rPr lang="en-US" smtClean="0"/>
              <a:t>10/16/2017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81D559-9514-4E39-9298-34115F321CFC}" type="slidenum">
              <a:rPr lang="en-US" smtClean="0"/>
              <a:t>‹#›</a:t>
            </a:fld>
            <a:endParaRPr lang="en-US"/>
          </a:p>
        </p:txBody>
      </p:sp>
    </p:spTree>
    <p:extLst>
      <p:ext uri="{BB962C8B-B14F-4D97-AF65-F5344CB8AC3E}">
        <p14:creationId xmlns:p14="http://schemas.microsoft.com/office/powerpoint/2010/main" val="414919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2B8D19-34BD-4503-9107-67553B7CCA4B}" type="datetimeFigureOut">
              <a:rPr lang="en-US" smtClean="0"/>
              <a:t>10/16/2017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81D559-9514-4E39-9298-34115F321CFC}" type="slidenum">
              <a:rPr lang="en-US" smtClean="0"/>
              <a:t>‹#›</a:t>
            </a:fld>
            <a:endParaRPr lang="en-US"/>
          </a:p>
        </p:txBody>
      </p:sp>
    </p:spTree>
    <p:extLst>
      <p:ext uri="{BB962C8B-B14F-4D97-AF65-F5344CB8AC3E}">
        <p14:creationId xmlns:p14="http://schemas.microsoft.com/office/powerpoint/2010/main" val="1792970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2B8D19-34BD-4503-9107-67553B7CCA4B}" type="datetimeFigureOut">
              <a:rPr lang="en-US" smtClean="0"/>
              <a:t>10/16/2017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81D559-9514-4E39-9298-34115F321CFC}" type="slidenum">
              <a:rPr lang="en-US" smtClean="0"/>
              <a:t>‹#›</a:t>
            </a:fld>
            <a:endParaRPr lang="en-US"/>
          </a:p>
        </p:txBody>
      </p:sp>
    </p:spTree>
    <p:extLst>
      <p:ext uri="{BB962C8B-B14F-4D97-AF65-F5344CB8AC3E}">
        <p14:creationId xmlns:p14="http://schemas.microsoft.com/office/powerpoint/2010/main" val="586833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2B8D19-34BD-4503-9107-67553B7CCA4B}" type="datetimeFigureOut">
              <a:rPr lang="en-US" smtClean="0"/>
              <a:t>10/16/2017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81D559-9514-4E39-9298-34115F321CFC}" type="slidenum">
              <a:rPr lang="en-US" smtClean="0"/>
              <a:t>‹#›</a:t>
            </a:fld>
            <a:endParaRPr lang="en-US"/>
          </a:p>
        </p:txBody>
      </p:sp>
    </p:spTree>
    <p:extLst>
      <p:ext uri="{BB962C8B-B14F-4D97-AF65-F5344CB8AC3E}">
        <p14:creationId xmlns:p14="http://schemas.microsoft.com/office/powerpoint/2010/main" val="1744232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52B8D19-34BD-4503-9107-67553B7CCA4B}" type="datetimeFigureOut">
              <a:rPr lang="en-US" smtClean="0"/>
              <a:t>10/16/2017</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5381D559-9514-4E39-9298-34115F321CFC}" type="slidenum">
              <a:rPr lang="en-US" smtClean="0"/>
              <a:t>‹#›</a:t>
            </a:fld>
            <a:endParaRPr lang="en-US"/>
          </a:p>
        </p:txBody>
      </p:sp>
    </p:spTree>
    <p:extLst>
      <p:ext uri="{BB962C8B-B14F-4D97-AF65-F5344CB8AC3E}">
        <p14:creationId xmlns:p14="http://schemas.microsoft.com/office/powerpoint/2010/main" val="219231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452B8D19-34BD-4503-9107-67553B7CCA4B}" type="datetimeFigureOut">
              <a:rPr lang="en-US" smtClean="0"/>
              <a:t>10/16/2017</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5381D559-9514-4E39-9298-34115F321CFC}" type="slidenum">
              <a:rPr lang="en-US" smtClean="0"/>
              <a:t>‹#›</a:t>
            </a:fld>
            <a:endParaRPr lang="en-US"/>
          </a:p>
        </p:txBody>
      </p:sp>
    </p:spTree>
    <p:extLst>
      <p:ext uri="{BB962C8B-B14F-4D97-AF65-F5344CB8AC3E}">
        <p14:creationId xmlns:p14="http://schemas.microsoft.com/office/powerpoint/2010/main" val="153240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452B8D19-34BD-4503-9107-67553B7CCA4B}" type="datetimeFigureOut">
              <a:rPr lang="en-US" smtClean="0"/>
              <a:t>10/16/2017</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5381D559-9514-4E39-9298-34115F321CFC}" type="slidenum">
              <a:rPr lang="en-US" smtClean="0"/>
              <a:t>‹#›</a:t>
            </a:fld>
            <a:endParaRPr lang="en-US"/>
          </a:p>
        </p:txBody>
      </p:sp>
    </p:spTree>
    <p:extLst>
      <p:ext uri="{BB962C8B-B14F-4D97-AF65-F5344CB8AC3E}">
        <p14:creationId xmlns:p14="http://schemas.microsoft.com/office/powerpoint/2010/main" val="3849261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52B8D19-34BD-4503-9107-67553B7CCA4B}" type="datetimeFigureOut">
              <a:rPr lang="en-US" smtClean="0"/>
              <a:t>10/16/2017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81D559-9514-4E39-9298-34115F321CFC}" type="slidenum">
              <a:rPr lang="en-US" smtClean="0"/>
              <a:t>‹#›</a:t>
            </a:fld>
            <a:endParaRPr lang="en-US"/>
          </a:p>
        </p:txBody>
      </p:sp>
    </p:spTree>
    <p:extLst>
      <p:ext uri="{BB962C8B-B14F-4D97-AF65-F5344CB8AC3E}">
        <p14:creationId xmlns:p14="http://schemas.microsoft.com/office/powerpoint/2010/main" val="3990002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452B8D19-34BD-4503-9107-67553B7CCA4B}" type="datetimeFigureOut">
              <a:rPr lang="en-US" smtClean="0"/>
              <a:t>10/16/2017</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5381D559-9514-4E39-9298-34115F321CFC}" type="slidenum">
              <a:rPr lang="en-US" smtClean="0"/>
              <a:t>‹#›</a:t>
            </a:fld>
            <a:endParaRPr lang="en-US"/>
          </a:p>
        </p:txBody>
      </p:sp>
    </p:spTree>
    <p:extLst>
      <p:ext uri="{BB962C8B-B14F-4D97-AF65-F5344CB8AC3E}">
        <p14:creationId xmlns:p14="http://schemas.microsoft.com/office/powerpoint/2010/main" val="649450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452B8D19-34BD-4503-9107-67553B7CCA4B}" type="datetimeFigureOut">
              <a:rPr lang="en-US" smtClean="0"/>
              <a:t>10/16/2017</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5381D559-9514-4E39-9298-34115F321CFC}" type="slidenum">
              <a:rPr lang="en-US" smtClean="0"/>
              <a:t>‹#›</a:t>
            </a:fld>
            <a:endParaRPr lang="en-US"/>
          </a:p>
        </p:txBody>
      </p:sp>
    </p:spTree>
    <p:extLst>
      <p:ext uri="{BB962C8B-B14F-4D97-AF65-F5344CB8AC3E}">
        <p14:creationId xmlns:p14="http://schemas.microsoft.com/office/powerpoint/2010/main" val="1718497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452B8D19-34BD-4503-9107-67553B7CCA4B}" type="datetimeFigureOut">
              <a:rPr lang="en-US" smtClean="0"/>
              <a:t>10/16/2017</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5381D559-9514-4E39-9298-34115F321CFC}" type="slidenum">
              <a:rPr lang="en-US" smtClean="0"/>
              <a:t>‹#›</a:t>
            </a:fld>
            <a:endParaRPr lang="en-US"/>
          </a:p>
        </p:txBody>
      </p:sp>
    </p:spTree>
    <p:extLst>
      <p:ext uri="{BB962C8B-B14F-4D97-AF65-F5344CB8AC3E}">
        <p14:creationId xmlns:p14="http://schemas.microsoft.com/office/powerpoint/2010/main" val="1547398327"/>
      </p:ext>
    </p:extLst>
  </p:cSld>
  <p:clrMap bg1="dk1" tx1="lt1" bg2="dk2" tx2="lt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365068"/>
            <a:ext cx="9134810" cy="1246095"/>
          </a:xfrm>
        </p:spPr>
        <p:txBody>
          <a:bodyPr>
            <a:normAutofit fontScale="90000"/>
          </a:bodyPr>
          <a:lstStyle/>
          <a:p>
            <a:pPr algn="ctr"/>
            <a:r>
              <a:rPr lang="en-US" sz="4800" b="1" dirty="0">
                <a:solidFill>
                  <a:schemeClr val="bg1">
                    <a:lumMod val="75000"/>
                    <a:lumOff val="25000"/>
                  </a:schemeClr>
                </a:solidFill>
                <a:latin typeface="Times New Roman" panose="02020603050405020304" pitchFamily="18" charset="0"/>
                <a:cs typeface="Times New Roman" panose="02020603050405020304" pitchFamily="18" charset="0"/>
              </a:rPr>
              <a:t>Customer</a:t>
            </a:r>
            <a:r>
              <a:rPr lang="en-US" sz="4800" dirty="0">
                <a:solidFill>
                  <a:schemeClr val="bg1">
                    <a:lumMod val="75000"/>
                    <a:lumOff val="25000"/>
                  </a:schemeClr>
                </a:solidFill>
                <a:latin typeface="Times New Roman" panose="02020603050405020304" pitchFamily="18" charset="0"/>
                <a:cs typeface="Times New Roman" panose="02020603050405020304" pitchFamily="18" charset="0"/>
              </a:rPr>
              <a:t> </a:t>
            </a:r>
            <a:r>
              <a:rPr lang="en-US" sz="4900" b="1" dirty="0">
                <a:solidFill>
                  <a:schemeClr val="bg1">
                    <a:lumMod val="75000"/>
                    <a:lumOff val="25000"/>
                  </a:schemeClr>
                </a:solidFill>
                <a:latin typeface="Times New Roman" panose="02020603050405020304" pitchFamily="18" charset="0"/>
                <a:cs typeface="Times New Roman" panose="02020603050405020304" pitchFamily="18" charset="0"/>
              </a:rPr>
              <a:t>Relationship</a:t>
            </a:r>
            <a:r>
              <a:rPr lang="en-US" sz="4800" dirty="0">
                <a:solidFill>
                  <a:schemeClr val="bg1">
                    <a:lumMod val="75000"/>
                    <a:lumOff val="25000"/>
                  </a:schemeClr>
                </a:solidFill>
                <a:latin typeface="Times New Roman" panose="02020603050405020304" pitchFamily="18" charset="0"/>
                <a:cs typeface="Times New Roman" panose="02020603050405020304" pitchFamily="18" charset="0"/>
              </a:rPr>
              <a:t> </a:t>
            </a:r>
            <a:r>
              <a:rPr lang="en-US" sz="4800" b="1" dirty="0">
                <a:solidFill>
                  <a:schemeClr val="bg1">
                    <a:lumMod val="75000"/>
                    <a:lumOff val="25000"/>
                  </a:schemeClr>
                </a:solidFill>
                <a:latin typeface="Times New Roman" panose="02020603050405020304" pitchFamily="18" charset="0"/>
                <a:cs typeface="Times New Roman" panose="02020603050405020304" pitchFamily="18" charset="0"/>
              </a:rPr>
              <a:t>Management</a:t>
            </a:r>
            <a:r>
              <a:rPr lang="en-US" sz="4800" dirty="0">
                <a:solidFill>
                  <a:schemeClr val="bg1">
                    <a:lumMod val="75000"/>
                    <a:lumOff val="25000"/>
                  </a:schemeClr>
                </a:solidFill>
                <a:latin typeface="Times New Roman" panose="02020603050405020304" pitchFamily="18" charset="0"/>
                <a:cs typeface="Times New Roman" panose="02020603050405020304" pitchFamily="18" charset="0"/>
              </a:rPr>
              <a:t> </a:t>
            </a:r>
            <a:br>
              <a:rPr lang="en-US" sz="4800" dirty="0">
                <a:solidFill>
                  <a:schemeClr val="bg1">
                    <a:lumMod val="75000"/>
                    <a:lumOff val="25000"/>
                  </a:schemeClr>
                </a:solidFill>
                <a:latin typeface="Times New Roman" panose="02020603050405020304" pitchFamily="18" charset="0"/>
                <a:cs typeface="Times New Roman" panose="02020603050405020304" pitchFamily="18" charset="0"/>
              </a:rPr>
            </a:br>
            <a:r>
              <a:rPr lang="en-US" sz="4800" dirty="0">
                <a:solidFill>
                  <a:schemeClr val="bg1">
                    <a:lumMod val="75000"/>
                    <a:lumOff val="25000"/>
                  </a:schemeClr>
                </a:solidFill>
                <a:latin typeface="Times New Roman" panose="02020603050405020304" pitchFamily="18" charset="0"/>
                <a:cs typeface="Times New Roman" panose="02020603050405020304" pitchFamily="18" charset="0"/>
              </a:rPr>
              <a:t>(</a:t>
            </a:r>
            <a:r>
              <a:rPr lang="en-US" sz="4800" b="1" dirty="0">
                <a:solidFill>
                  <a:schemeClr val="bg1">
                    <a:lumMod val="75000"/>
                    <a:lumOff val="25000"/>
                  </a:schemeClr>
                </a:solidFill>
                <a:latin typeface="Times New Roman" panose="02020603050405020304" pitchFamily="18" charset="0"/>
                <a:cs typeface="Times New Roman" panose="02020603050405020304" pitchFamily="18" charset="0"/>
              </a:rPr>
              <a:t>CRM</a:t>
            </a:r>
            <a:r>
              <a:rPr lang="en-US" sz="4800" dirty="0">
                <a:solidFill>
                  <a:schemeClr val="bg1">
                    <a:lumMod val="75000"/>
                    <a:lumOff val="25000"/>
                  </a:schemeClr>
                </a:solidFill>
                <a:latin typeface="Times New Roman" panose="02020603050405020304" pitchFamily="18" charset="0"/>
                <a:cs typeface="Times New Roman" panose="02020603050405020304" pitchFamily="18" charset="0"/>
              </a:rPr>
              <a:t>)</a:t>
            </a:r>
          </a:p>
        </p:txBody>
      </p:sp>
      <p:sp>
        <p:nvSpPr>
          <p:cNvPr id="3" name="Subtitle 2"/>
          <p:cNvSpPr>
            <a:spLocks noGrp="1"/>
          </p:cNvSpPr>
          <p:nvPr>
            <p:ph type="subTitle" idx="1"/>
          </p:nvPr>
        </p:nvSpPr>
        <p:spPr>
          <a:xfrm>
            <a:off x="9295634" y="4454466"/>
            <a:ext cx="2862669" cy="1170886"/>
          </a:xfrm>
        </p:spPr>
        <p:txBody>
          <a:bodyPr>
            <a:noAutofit/>
          </a:bodyPr>
          <a:lstStyle/>
          <a:p>
            <a:pPr algn="ctr"/>
            <a:r>
              <a:rPr lang="en-US" sz="1600" b="1" cap="none" spc="300" dirty="0">
                <a:latin typeface="+mn-lt"/>
              </a:rPr>
              <a:t>By:</a:t>
            </a:r>
          </a:p>
          <a:p>
            <a:pPr algn="ctr"/>
            <a:r>
              <a:rPr lang="en-US" sz="1600" b="1" cap="none" dirty="0">
                <a:latin typeface="+mn-lt"/>
              </a:rPr>
              <a:t> </a:t>
            </a:r>
            <a:r>
              <a:rPr lang="en-US" sz="1600" b="1" cap="none" dirty="0" err="1">
                <a:latin typeface="+mn-lt"/>
              </a:rPr>
              <a:t>Vajiheh</a:t>
            </a:r>
            <a:r>
              <a:rPr lang="en-US" sz="1600" b="1" cap="none" dirty="0">
                <a:latin typeface="+mn-lt"/>
              </a:rPr>
              <a:t> Seyedzadeh</a:t>
            </a:r>
          </a:p>
          <a:p>
            <a:pPr algn="ctr"/>
            <a:r>
              <a:rPr lang="en-US" sz="1600" b="1" cap="none" dirty="0">
                <a:latin typeface="+mn-lt"/>
              </a:rPr>
              <a:t>  </a:t>
            </a:r>
            <a:r>
              <a:rPr lang="en-US" sz="1600" b="1" cap="none" dirty="0" err="1">
                <a:latin typeface="+mn-lt"/>
              </a:rPr>
              <a:t>Winoto</a:t>
            </a:r>
            <a:r>
              <a:rPr lang="en-US" sz="1600" b="1" cap="none" dirty="0">
                <a:latin typeface="+mn-lt"/>
              </a:rPr>
              <a:t> </a:t>
            </a:r>
            <a:r>
              <a:rPr lang="en-US" sz="1600" b="1" cap="none" dirty="0" err="1">
                <a:latin typeface="+mn-lt"/>
              </a:rPr>
              <a:t>Janputra</a:t>
            </a:r>
            <a:endParaRPr lang="en-US" sz="1600" b="1" cap="none" dirty="0">
              <a:latin typeface="+mn-lt"/>
            </a:endParaRPr>
          </a:p>
          <a:p>
            <a:pPr algn="ctr"/>
            <a:r>
              <a:rPr lang="en-US" sz="1600" b="1" dirty="0"/>
              <a:t>Fall - 2017</a:t>
            </a:r>
            <a:endParaRPr lang="en-US" sz="1600" b="1" cap="none" dirty="0">
              <a:latin typeface="+mn-lt"/>
            </a:endParaRPr>
          </a:p>
        </p:txBody>
      </p:sp>
      <p:sp>
        <p:nvSpPr>
          <p:cNvPr id="4" name="TextBox 3"/>
          <p:cNvSpPr txBox="1"/>
          <p:nvPr/>
        </p:nvSpPr>
        <p:spPr>
          <a:xfrm>
            <a:off x="187257" y="3878482"/>
            <a:ext cx="8947553" cy="2123658"/>
          </a:xfrm>
          <a:prstGeom prst="rect">
            <a:avLst/>
          </a:prstGeom>
          <a:noFill/>
        </p:spPr>
        <p:txBody>
          <a:bodyPr wrap="square" rtlCol="0">
            <a:spAutoFit/>
          </a:bodyPr>
          <a:lstStyle/>
          <a:p>
            <a:pPr marL="342900" indent="-342900">
              <a:buFont typeface="Arial" panose="020B0604020202020204" pitchFamily="34" charset="0"/>
              <a:buChar char="•"/>
            </a:pPr>
            <a:r>
              <a:rPr lang="en-US" sz="2400" b="1" dirty="0"/>
              <a:t>What is CRM?</a:t>
            </a:r>
          </a:p>
          <a:p>
            <a:r>
              <a:rPr lang="en-US" b="1" dirty="0"/>
              <a:t>Customer relationship management</a:t>
            </a:r>
            <a:r>
              <a:rPr lang="en-US" dirty="0"/>
              <a:t> (</a:t>
            </a:r>
            <a:r>
              <a:rPr lang="en-US" b="1" dirty="0"/>
              <a:t>CRM</a:t>
            </a:r>
            <a:r>
              <a:rPr lang="en-US" dirty="0"/>
              <a:t>) is a technology to manage and analyze customer interactions throughout the customer lifecycle, with the goal of improving business relationships with current customers and potential customers. CRM systems are designed to compile information on customers across different channels  which could include the company's website, telephone, live chat, direct mail,… </a:t>
            </a:r>
          </a:p>
          <a:p>
            <a:endParaRPr lang="en-US" dirty="0"/>
          </a:p>
        </p:txBody>
      </p:sp>
    </p:spTree>
    <p:extLst>
      <p:ext uri="{BB962C8B-B14F-4D97-AF65-F5344CB8AC3E}">
        <p14:creationId xmlns:p14="http://schemas.microsoft.com/office/powerpoint/2010/main" val="1298493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5824" y="412377"/>
            <a:ext cx="10430598" cy="2462213"/>
          </a:xfrm>
          <a:prstGeom prst="rect">
            <a:avLst/>
          </a:prstGeom>
          <a:noFill/>
        </p:spPr>
        <p:txBody>
          <a:bodyPr wrap="square" rtlCol="0">
            <a:spAutoFit/>
          </a:bodyPr>
          <a:lstStyle/>
          <a:p>
            <a:r>
              <a:rPr lang="en-US" sz="2800" b="1" dirty="0"/>
              <a:t>Background</a:t>
            </a:r>
          </a:p>
          <a:p>
            <a:pPr marL="742950" lvl="1" indent="-285750">
              <a:buFont typeface="Arial" panose="020B0604020202020204" pitchFamily="34" charset="0"/>
              <a:buChar char="•"/>
            </a:pPr>
            <a:r>
              <a:rPr lang="en-US" dirty="0"/>
              <a:t>Mini CRM to Record current Customer information and potential customers</a:t>
            </a:r>
          </a:p>
          <a:p>
            <a:pPr marL="742950" lvl="1" indent="-285750">
              <a:buFont typeface="Arial" panose="020B0604020202020204" pitchFamily="34" charset="0"/>
              <a:buChar char="•"/>
            </a:pPr>
            <a:r>
              <a:rPr lang="en-US" dirty="0"/>
              <a:t>Record every interaction between Customer and Sales Person</a:t>
            </a:r>
          </a:p>
          <a:p>
            <a:pPr marL="742950" lvl="1" indent="-285750">
              <a:buFont typeface="Arial" panose="020B0604020202020204" pitchFamily="34" charset="0"/>
              <a:buChar char="•"/>
            </a:pPr>
            <a:r>
              <a:rPr lang="en-US" dirty="0"/>
              <a:t>Ability of show works day of Sales Person</a:t>
            </a:r>
          </a:p>
          <a:p>
            <a:pPr marL="742950" lvl="1" indent="-285750">
              <a:buFont typeface="Arial" panose="020B0604020202020204" pitchFamily="34" charset="0"/>
              <a:buChar char="•"/>
            </a:pPr>
            <a:r>
              <a:rPr lang="en-US" dirty="0"/>
              <a:t>Track Sales Person activity</a:t>
            </a:r>
          </a:p>
          <a:p>
            <a:pPr marL="742950" lvl="1" indent="-285750">
              <a:buFont typeface="Arial" panose="020B0604020202020204" pitchFamily="34" charset="0"/>
              <a:buChar char="•"/>
            </a:pPr>
            <a:r>
              <a:rPr lang="en-US" dirty="0"/>
              <a:t>Show reports as a data table and diagram with ability of export in to excel file and print in to</a:t>
            </a:r>
          </a:p>
          <a:p>
            <a:pPr marL="742950" lvl="1" indent="-285750">
              <a:buFont typeface="Arial" panose="020B0604020202020204" pitchFamily="34" charset="0"/>
              <a:buChar char="•"/>
            </a:pPr>
            <a:r>
              <a:rPr lang="en-US" dirty="0"/>
              <a:t>Increase efficiency</a:t>
            </a:r>
          </a:p>
          <a:p>
            <a:pPr marL="742950" lvl="1" indent="-285750">
              <a:buFont typeface="Arial" panose="020B0604020202020204" pitchFamily="34" charset="0"/>
              <a:buChar char="•"/>
            </a:pPr>
            <a:r>
              <a:rPr lang="en-US" dirty="0"/>
              <a:t>The goal is simple: Improve business relationships.</a:t>
            </a:r>
          </a:p>
        </p:txBody>
      </p:sp>
    </p:spTree>
    <p:extLst>
      <p:ext uri="{BB962C8B-B14F-4D97-AF65-F5344CB8AC3E}">
        <p14:creationId xmlns:p14="http://schemas.microsoft.com/office/powerpoint/2010/main" val="3649925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7289" y="135053"/>
            <a:ext cx="5147064" cy="830997"/>
          </a:xfrm>
          <a:prstGeom prst="rect">
            <a:avLst/>
          </a:prstGeom>
          <a:noFill/>
        </p:spPr>
        <p:txBody>
          <a:bodyPr wrap="square" rtlCol="0">
            <a:spAutoFit/>
          </a:bodyPr>
          <a:lstStyle/>
          <a:p>
            <a:r>
              <a:rPr lang="en-US" sz="2400" b="1" dirty="0"/>
              <a:t>My Works Day </a:t>
            </a:r>
            <a:r>
              <a:rPr lang="en-US" sz="2400" dirty="0"/>
              <a:t>:</a:t>
            </a:r>
          </a:p>
          <a:p>
            <a:pPr marL="285750" indent="-285750">
              <a:buFont typeface="Arial" panose="020B0604020202020204" pitchFamily="34" charset="0"/>
              <a:buChar char="•"/>
            </a:pPr>
            <a:r>
              <a:rPr lang="en-US" sz="2400" dirty="0"/>
              <a:t> </a:t>
            </a:r>
            <a:r>
              <a:rPr lang="en-US" sz="2000" dirty="0"/>
              <a:t>show list of appointments</a:t>
            </a:r>
          </a:p>
        </p:txBody>
      </p:sp>
      <p:sp>
        <p:nvSpPr>
          <p:cNvPr id="5" name="TextBox 4"/>
          <p:cNvSpPr txBox="1"/>
          <p:nvPr/>
        </p:nvSpPr>
        <p:spPr>
          <a:xfrm>
            <a:off x="6060597" y="135052"/>
            <a:ext cx="6055195" cy="769441"/>
          </a:xfrm>
          <a:prstGeom prst="rect">
            <a:avLst/>
          </a:prstGeom>
          <a:noFill/>
        </p:spPr>
        <p:txBody>
          <a:bodyPr wrap="square" rtlCol="0">
            <a:spAutoFit/>
          </a:bodyPr>
          <a:lstStyle/>
          <a:p>
            <a:r>
              <a:rPr lang="en-US" sz="2400" b="1" dirty="0"/>
              <a:t>Address Book</a:t>
            </a:r>
          </a:p>
          <a:p>
            <a:pPr marL="285750" indent="-285750">
              <a:buFont typeface="Arial" panose="020B0604020202020204" pitchFamily="34" charset="0"/>
              <a:buChar char="•"/>
            </a:pPr>
            <a:r>
              <a:rPr lang="en-US" sz="2000" dirty="0"/>
              <a:t> is using to show all Customers  and their information </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0598" y="1287889"/>
            <a:ext cx="6055195" cy="4748450"/>
          </a:xfrm>
          <a:prstGeom prst="rect">
            <a:avLst/>
          </a:prstGeom>
        </p:spPr>
      </p:pic>
      <p:pic>
        <p:nvPicPr>
          <p:cNvPr id="4" name="Picture 3">
            <a:extLst>
              <a:ext uri="{FF2B5EF4-FFF2-40B4-BE49-F238E27FC236}">
                <a16:creationId xmlns:a16="http://schemas.microsoft.com/office/drawing/2014/main" id="{E7D9E2A2-B4F8-4527-A560-CBAC81596F9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4050" t="11168" r="18499" b="18282"/>
          <a:stretch/>
        </p:blipFill>
        <p:spPr>
          <a:xfrm>
            <a:off x="476250" y="1081738"/>
            <a:ext cx="4098305" cy="2247901"/>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r="1276" b="32450"/>
          <a:stretch/>
        </p:blipFill>
        <p:spPr>
          <a:xfrm>
            <a:off x="71714" y="3043568"/>
            <a:ext cx="5665591" cy="3419982"/>
          </a:xfrm>
          <a:prstGeom prst="rect">
            <a:avLst/>
          </a:prstGeom>
        </p:spPr>
      </p:pic>
      <p:pic>
        <p:nvPicPr>
          <p:cNvPr id="10" name="Picture 9">
            <a:extLst>
              <a:ext uri="{FF2B5EF4-FFF2-40B4-BE49-F238E27FC236}">
                <a16:creationId xmlns:a16="http://schemas.microsoft.com/office/drawing/2014/main" id="{AA34E29F-A8E4-4DE7-85CE-9586FF51D2C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36132" y="1764511"/>
            <a:ext cx="3082940" cy="2411922"/>
          </a:xfrm>
          <a:prstGeom prst="rect">
            <a:avLst/>
          </a:prstGeom>
        </p:spPr>
      </p:pic>
    </p:spTree>
    <p:extLst>
      <p:ext uri="{BB962C8B-B14F-4D97-AF65-F5344CB8AC3E}">
        <p14:creationId xmlns:p14="http://schemas.microsoft.com/office/powerpoint/2010/main" val="846736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35800" y="5120042"/>
            <a:ext cx="5816812" cy="1292662"/>
          </a:xfrm>
          <a:prstGeom prst="rect">
            <a:avLst/>
          </a:prstGeom>
          <a:noFill/>
        </p:spPr>
        <p:txBody>
          <a:bodyPr wrap="square" rtlCol="0">
            <a:spAutoFit/>
          </a:bodyPr>
          <a:lstStyle/>
          <a:p>
            <a:r>
              <a:rPr lang="en-CA" sz="2400" b="1" dirty="0"/>
              <a:t>Opportunities</a:t>
            </a:r>
            <a:endParaRPr lang="fa-IR" sz="2400" b="1" dirty="0"/>
          </a:p>
          <a:p>
            <a:pPr marL="285750" indent="-285750">
              <a:buFont typeface="Arial" panose="020B0604020202020204" pitchFamily="34" charset="0"/>
              <a:buChar char="•"/>
            </a:pPr>
            <a:r>
              <a:rPr lang="en-US" dirty="0"/>
              <a:t>See potential customers list with its contact information, conversation </a:t>
            </a:r>
          </a:p>
          <a:p>
            <a:pPr marL="285750" indent="-285750">
              <a:buFont typeface="Arial" panose="020B0604020202020204" pitchFamily="34" charset="0"/>
              <a:buChar char="•"/>
            </a:pPr>
            <a:r>
              <a:rPr lang="en-US" dirty="0"/>
              <a:t>Add new and Search prospect</a:t>
            </a:r>
          </a:p>
        </p:txBody>
      </p:sp>
      <p:sp>
        <p:nvSpPr>
          <p:cNvPr id="3" name="TextBox 2"/>
          <p:cNvSpPr txBox="1"/>
          <p:nvPr/>
        </p:nvSpPr>
        <p:spPr>
          <a:xfrm>
            <a:off x="138102" y="163288"/>
            <a:ext cx="5599310" cy="1077218"/>
          </a:xfrm>
          <a:prstGeom prst="rect">
            <a:avLst/>
          </a:prstGeom>
          <a:noFill/>
        </p:spPr>
        <p:txBody>
          <a:bodyPr wrap="square" rtlCol="0">
            <a:spAutoFit/>
          </a:bodyPr>
          <a:lstStyle/>
          <a:p>
            <a:r>
              <a:rPr lang="en-US" sz="2400" b="1" dirty="0"/>
              <a:t>Report</a:t>
            </a:r>
          </a:p>
          <a:p>
            <a:pPr marL="285750" indent="-285750">
              <a:buFont typeface="Arial" panose="020B0604020202020204" pitchFamily="34" charset="0"/>
              <a:buChar char="•"/>
            </a:pPr>
            <a:r>
              <a:rPr lang="en-US" sz="2000" dirty="0"/>
              <a:t>Number of Sales per Customer to excel and PDF</a:t>
            </a:r>
          </a:p>
          <a:p>
            <a:pPr marL="285750" indent="-285750">
              <a:buFont typeface="Arial" panose="020B0604020202020204" pitchFamily="34" charset="0"/>
              <a:buChar char="•"/>
            </a:pPr>
            <a:r>
              <a:rPr lang="en-US" sz="2000" dirty="0"/>
              <a:t>Sales Per Sales Rep YTD</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102" y="1788993"/>
            <a:ext cx="5396133" cy="2527720"/>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28359" t="13122" r="19974" b="1580"/>
          <a:stretch/>
        </p:blipFill>
        <p:spPr>
          <a:xfrm>
            <a:off x="2401737" y="3016994"/>
            <a:ext cx="2967903" cy="3679805"/>
          </a:xfrm>
          <a:prstGeom prst="rect">
            <a:avLst/>
          </a:prstGeom>
        </p:spPr>
      </p:pic>
      <p:pic>
        <p:nvPicPr>
          <p:cNvPr id="8" name="Picture 7">
            <a:extLst>
              <a:ext uri="{FF2B5EF4-FFF2-40B4-BE49-F238E27FC236}">
                <a16:creationId xmlns:a16="http://schemas.microsoft.com/office/drawing/2014/main" id="{F4A3BA2C-8F4A-4591-8C33-F7A0BDB03B5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79581" y="-18330"/>
            <a:ext cx="6329250" cy="5016154"/>
          </a:xfrm>
          <a:prstGeom prst="rect">
            <a:avLst/>
          </a:prstGeom>
        </p:spPr>
      </p:pic>
      <p:pic>
        <p:nvPicPr>
          <p:cNvPr id="9" name="Picture 8">
            <a:extLst>
              <a:ext uri="{FF2B5EF4-FFF2-40B4-BE49-F238E27FC236}">
                <a16:creationId xmlns:a16="http://schemas.microsoft.com/office/drawing/2014/main" id="{86CB842B-6B8B-42A3-B3F7-07BEF3EF0181}"/>
              </a:ext>
            </a:extLst>
          </p:cNvPr>
          <p:cNvPicPr>
            <a:picLocks noChangeAspect="1"/>
          </p:cNvPicPr>
          <p:nvPr/>
        </p:nvPicPr>
        <p:blipFill rotWithShape="1">
          <a:blip r:embed="rId5">
            <a:extLst>
              <a:ext uri="{28A0092B-C50C-407E-A947-70E740481C1C}">
                <a14:useLocalDpi xmlns:a14="http://schemas.microsoft.com/office/drawing/2010/main" val="0"/>
              </a:ext>
            </a:extLst>
          </a:blip>
          <a:srcRect l="19187" t="11636" r="12858" b="19879"/>
          <a:stretch/>
        </p:blipFill>
        <p:spPr>
          <a:xfrm>
            <a:off x="8397443" y="1707857"/>
            <a:ext cx="3711388" cy="2777436"/>
          </a:xfrm>
          <a:prstGeom prst="rect">
            <a:avLst/>
          </a:prstGeom>
        </p:spPr>
      </p:pic>
    </p:spTree>
    <p:extLst>
      <p:ext uri="{BB962C8B-B14F-4D97-AF65-F5344CB8AC3E}">
        <p14:creationId xmlns:p14="http://schemas.microsoft.com/office/powerpoint/2010/main" val="1014114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8576" y="394448"/>
            <a:ext cx="9069762" cy="2062103"/>
          </a:xfrm>
          <a:prstGeom prst="rect">
            <a:avLst/>
          </a:prstGeom>
          <a:noFill/>
        </p:spPr>
        <p:txBody>
          <a:bodyPr wrap="square" rtlCol="0">
            <a:spAutoFit/>
          </a:bodyPr>
          <a:lstStyle/>
          <a:p>
            <a:r>
              <a:rPr lang="en-US" sz="2800" b="1" dirty="0"/>
              <a:t>Challenges And Solutions</a:t>
            </a:r>
          </a:p>
          <a:p>
            <a:endParaRPr lang="en-US" sz="2800" b="1" dirty="0"/>
          </a:p>
          <a:p>
            <a:pPr marL="742950" lvl="1" indent="-285750">
              <a:buFont typeface="Arial" panose="020B0604020202020204" pitchFamily="34" charset="0"/>
              <a:buChar char="•"/>
            </a:pPr>
            <a:r>
              <a:rPr lang="en-US" sz="2400" dirty="0"/>
              <a:t>Use Frame in Main Window</a:t>
            </a:r>
          </a:p>
          <a:p>
            <a:pPr marL="742950" lvl="1" indent="-285750">
              <a:buFont typeface="Arial" panose="020B0604020202020204" pitchFamily="34" charset="0"/>
              <a:buChar char="•"/>
            </a:pPr>
            <a:r>
              <a:rPr lang="en-US" sz="2400" dirty="0"/>
              <a:t>Keep user id from login screen  to  be used in other pages</a:t>
            </a:r>
          </a:p>
          <a:p>
            <a:pPr marL="742950" lvl="1" indent="-285750">
              <a:buFont typeface="Arial" panose="020B0604020202020204" pitchFamily="34" charset="0"/>
              <a:buChar char="•"/>
            </a:pPr>
            <a:r>
              <a:rPr lang="en-US" sz="2400" dirty="0"/>
              <a:t>Prevent user to close login screen without enter the information</a:t>
            </a:r>
          </a:p>
        </p:txBody>
      </p:sp>
      <p:sp>
        <p:nvSpPr>
          <p:cNvPr id="8" name="TextBox 7">
            <a:extLst>
              <a:ext uri="{FF2B5EF4-FFF2-40B4-BE49-F238E27FC236}">
                <a16:creationId xmlns:a16="http://schemas.microsoft.com/office/drawing/2014/main" id="{E988993C-2776-4AAE-AA31-6D5401579032}"/>
              </a:ext>
            </a:extLst>
          </p:cNvPr>
          <p:cNvSpPr txBox="1"/>
          <p:nvPr/>
        </p:nvSpPr>
        <p:spPr>
          <a:xfrm>
            <a:off x="2089898" y="2779620"/>
            <a:ext cx="3599330" cy="369332"/>
          </a:xfrm>
          <a:prstGeom prst="rect">
            <a:avLst/>
          </a:prstGeom>
          <a:noFill/>
        </p:spPr>
        <p:txBody>
          <a:bodyPr wrap="square" rtlCol="0">
            <a:spAutoFit/>
          </a:bodyPr>
          <a:lstStyle/>
          <a:p>
            <a:r>
              <a:rPr lang="en-CA" dirty="0"/>
              <a:t>Keep User id from Login Screen</a:t>
            </a:r>
          </a:p>
        </p:txBody>
      </p:sp>
      <p:pic>
        <p:nvPicPr>
          <p:cNvPr id="10" name="Picture 9">
            <a:extLst>
              <a:ext uri="{FF2B5EF4-FFF2-40B4-BE49-F238E27FC236}">
                <a16:creationId xmlns:a16="http://schemas.microsoft.com/office/drawing/2014/main" id="{D4BEECD2-CED0-4880-8896-8B5ED8BD9E7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86" t="5699" r="2608" b="10520"/>
          <a:stretch/>
        </p:blipFill>
        <p:spPr>
          <a:xfrm>
            <a:off x="6730393" y="2669711"/>
            <a:ext cx="5395913" cy="4083513"/>
          </a:xfrm>
          <a:prstGeom prst="rect">
            <a:avLst/>
          </a:prstGeom>
        </p:spPr>
      </p:pic>
      <p:pic>
        <p:nvPicPr>
          <p:cNvPr id="12" name="Picture 11">
            <a:extLst>
              <a:ext uri="{FF2B5EF4-FFF2-40B4-BE49-F238E27FC236}">
                <a16:creationId xmlns:a16="http://schemas.microsoft.com/office/drawing/2014/main" id="{3A267280-72B7-487C-AF97-B00C12D2F4B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827" r="8141"/>
          <a:stretch/>
        </p:blipFill>
        <p:spPr>
          <a:xfrm>
            <a:off x="200026" y="3365469"/>
            <a:ext cx="6700838" cy="2392394"/>
          </a:xfrm>
          <a:prstGeom prst="rect">
            <a:avLst/>
          </a:prstGeom>
        </p:spPr>
      </p:pic>
    </p:spTree>
    <p:extLst>
      <p:ext uri="{BB962C8B-B14F-4D97-AF65-F5344CB8AC3E}">
        <p14:creationId xmlns:p14="http://schemas.microsoft.com/office/powerpoint/2010/main" val="2272087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09E9BC7-B397-487B-B987-2C05B540F083}"/>
              </a:ext>
            </a:extLst>
          </p:cNvPr>
          <p:cNvSpPr/>
          <p:nvPr/>
        </p:nvSpPr>
        <p:spPr>
          <a:xfrm>
            <a:off x="119064" y="177911"/>
            <a:ext cx="6441141" cy="461665"/>
          </a:xfrm>
          <a:prstGeom prst="rect">
            <a:avLst/>
          </a:prstGeom>
        </p:spPr>
        <p:txBody>
          <a:bodyPr wrap="square">
            <a:spAutoFit/>
          </a:bodyPr>
          <a:lstStyle/>
          <a:p>
            <a:pPr marL="285750" indent="-285750">
              <a:buFont typeface="Arial" panose="020B0604020202020204" pitchFamily="34" charset="0"/>
              <a:buChar char="•"/>
            </a:pPr>
            <a:r>
              <a:rPr lang="en-US" sz="2400" dirty="0"/>
              <a:t>Changed the background of the calendar’s day</a:t>
            </a:r>
          </a:p>
        </p:txBody>
      </p:sp>
      <p:pic>
        <p:nvPicPr>
          <p:cNvPr id="4" name="Picture 3">
            <a:extLst>
              <a:ext uri="{FF2B5EF4-FFF2-40B4-BE49-F238E27FC236}">
                <a16:creationId xmlns:a16="http://schemas.microsoft.com/office/drawing/2014/main" id="{D00E3DCC-BBE8-49AA-B3A1-50B52AF8BBD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763" r="5423"/>
          <a:stretch/>
        </p:blipFill>
        <p:spPr>
          <a:xfrm>
            <a:off x="119064" y="1290638"/>
            <a:ext cx="6314258" cy="5351616"/>
          </a:xfrm>
          <a:prstGeom prst="rect">
            <a:avLst/>
          </a:prstGeom>
        </p:spPr>
      </p:pic>
      <p:pic>
        <p:nvPicPr>
          <p:cNvPr id="6" name="Picture 5">
            <a:extLst>
              <a:ext uri="{FF2B5EF4-FFF2-40B4-BE49-F238E27FC236}">
                <a16:creationId xmlns:a16="http://schemas.microsoft.com/office/drawing/2014/main" id="{477DC937-92D5-449E-AB0C-E13847D044A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67" r="2759"/>
          <a:stretch/>
        </p:blipFill>
        <p:spPr>
          <a:xfrm>
            <a:off x="6221225" y="702708"/>
            <a:ext cx="5751700" cy="4569934"/>
          </a:xfrm>
          <a:prstGeom prst="rect">
            <a:avLst/>
          </a:prstGeom>
        </p:spPr>
      </p:pic>
      <p:sp>
        <p:nvSpPr>
          <p:cNvPr id="7" name="TextBox 6">
            <a:extLst>
              <a:ext uri="{FF2B5EF4-FFF2-40B4-BE49-F238E27FC236}">
                <a16:creationId xmlns:a16="http://schemas.microsoft.com/office/drawing/2014/main" id="{8AF8A0F5-3453-483E-8126-373598CAA542}"/>
              </a:ext>
            </a:extLst>
          </p:cNvPr>
          <p:cNvSpPr txBox="1"/>
          <p:nvPr/>
        </p:nvSpPr>
        <p:spPr>
          <a:xfrm>
            <a:off x="7786688" y="5403450"/>
            <a:ext cx="3676650" cy="369332"/>
          </a:xfrm>
          <a:prstGeom prst="rect">
            <a:avLst/>
          </a:prstGeom>
          <a:noFill/>
        </p:spPr>
        <p:txBody>
          <a:bodyPr wrap="square" rtlCol="0">
            <a:spAutoFit/>
          </a:bodyPr>
          <a:lstStyle/>
          <a:p>
            <a:r>
              <a:rPr lang="en-CA" dirty="0"/>
              <a:t>Appointment Day </a:t>
            </a:r>
            <a:r>
              <a:rPr lang="en-CA" dirty="0" err="1"/>
              <a:t>Convertor.cs</a:t>
            </a:r>
            <a:endParaRPr lang="en-CA" dirty="0"/>
          </a:p>
        </p:txBody>
      </p:sp>
      <p:sp>
        <p:nvSpPr>
          <p:cNvPr id="8" name="TextBox 7">
            <a:extLst>
              <a:ext uri="{FF2B5EF4-FFF2-40B4-BE49-F238E27FC236}">
                <a16:creationId xmlns:a16="http://schemas.microsoft.com/office/drawing/2014/main" id="{A6783973-B581-4BA3-BA4C-126145754770}"/>
              </a:ext>
            </a:extLst>
          </p:cNvPr>
          <p:cNvSpPr txBox="1"/>
          <p:nvPr/>
        </p:nvSpPr>
        <p:spPr>
          <a:xfrm>
            <a:off x="2330339" y="880661"/>
            <a:ext cx="1847697" cy="369332"/>
          </a:xfrm>
          <a:prstGeom prst="rect">
            <a:avLst/>
          </a:prstGeom>
          <a:noFill/>
        </p:spPr>
        <p:txBody>
          <a:bodyPr wrap="square" rtlCol="0">
            <a:spAutoFit/>
          </a:bodyPr>
          <a:lstStyle/>
          <a:p>
            <a:r>
              <a:rPr lang="en-CA" dirty="0" err="1"/>
              <a:t>App.xaml</a:t>
            </a:r>
            <a:endParaRPr lang="en-CA" dirty="0"/>
          </a:p>
        </p:txBody>
      </p:sp>
    </p:spTree>
    <p:extLst>
      <p:ext uri="{BB962C8B-B14F-4D97-AF65-F5344CB8AC3E}">
        <p14:creationId xmlns:p14="http://schemas.microsoft.com/office/powerpoint/2010/main" val="4071115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E8AD24-9962-44AD-805B-92D3F5DEEBC8}"/>
              </a:ext>
            </a:extLst>
          </p:cNvPr>
          <p:cNvSpPr/>
          <p:nvPr/>
        </p:nvSpPr>
        <p:spPr>
          <a:xfrm>
            <a:off x="49306" y="225041"/>
            <a:ext cx="6096000" cy="1477328"/>
          </a:xfrm>
          <a:prstGeom prst="rect">
            <a:avLst/>
          </a:prstGeom>
        </p:spPr>
        <p:txBody>
          <a:bodyPr>
            <a:spAutoFit/>
          </a:bodyPr>
          <a:lstStyle/>
          <a:p>
            <a:pPr marL="742950" lvl="1" indent="-285750">
              <a:buFont typeface="Arial" panose="020B0604020202020204" pitchFamily="34" charset="0"/>
              <a:buChar char="•"/>
            </a:pPr>
            <a:r>
              <a:rPr lang="en-US" dirty="0"/>
              <a:t>Record in Outlook and send the meeting to recipient</a:t>
            </a:r>
          </a:p>
          <a:p>
            <a:pPr marL="742950" lvl="1" indent="-285750">
              <a:buFont typeface="Arial" panose="020B0604020202020204" pitchFamily="34" charset="0"/>
              <a:buChar char="•"/>
            </a:pPr>
            <a:r>
              <a:rPr lang="en-US" dirty="0"/>
              <a:t>Send Email using Outlook</a:t>
            </a:r>
          </a:p>
          <a:p>
            <a:pPr marL="742950" lvl="1" indent="-285750">
              <a:buFont typeface="Arial" panose="020B0604020202020204" pitchFamily="34" charset="0"/>
              <a:buChar char="•"/>
            </a:pPr>
            <a:r>
              <a:rPr lang="en-US" dirty="0"/>
              <a:t>Export to Excel and Print to PDF</a:t>
            </a:r>
          </a:p>
          <a:p>
            <a:pPr marL="742950" lvl="1" indent="-285750">
              <a:buFont typeface="Arial" panose="020B0604020202020204" pitchFamily="34" charset="0"/>
              <a:buChar char="•"/>
            </a:pPr>
            <a:r>
              <a:rPr lang="en-US" dirty="0"/>
              <a:t>Create Graphic with multiline</a:t>
            </a:r>
          </a:p>
          <a:p>
            <a:pPr marL="742950" lvl="1" indent="-285750">
              <a:buFont typeface="Arial" panose="020B0604020202020204" pitchFamily="34" charset="0"/>
              <a:buChar char="•"/>
            </a:pPr>
            <a:r>
              <a:rPr lang="en-US" dirty="0"/>
              <a:t>Sorting</a:t>
            </a:r>
          </a:p>
        </p:txBody>
      </p:sp>
    </p:spTree>
    <p:extLst>
      <p:ext uri="{BB962C8B-B14F-4D97-AF65-F5344CB8AC3E}">
        <p14:creationId xmlns:p14="http://schemas.microsoft.com/office/powerpoint/2010/main" val="985525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150" y="497261"/>
            <a:ext cx="11298050" cy="2277547"/>
          </a:xfrm>
          <a:prstGeom prst="rect">
            <a:avLst/>
          </a:prstGeom>
          <a:noFill/>
        </p:spPr>
        <p:txBody>
          <a:bodyPr wrap="square" rtlCol="0">
            <a:spAutoFit/>
          </a:bodyPr>
          <a:lstStyle/>
          <a:p>
            <a:r>
              <a:rPr lang="en-US" sz="2800" b="1" dirty="0">
                <a:latin typeface="Calibri" panose="020F0502020204030204" pitchFamily="34" charset="0"/>
                <a:cs typeface="Calibri" panose="020F0502020204030204" pitchFamily="34" charset="0"/>
              </a:rPr>
              <a:t>Future Works</a:t>
            </a:r>
          </a:p>
          <a:p>
            <a:endParaRPr lang="en-US" sz="2400" b="1"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t>Localization(Localization is the translation of application resources into localized versions for the specific cultures that the application supports.)</a:t>
            </a:r>
          </a:p>
          <a:p>
            <a:pPr marL="285750" indent="-285750">
              <a:buFont typeface="Arial" panose="020B0604020202020204" pitchFamily="34" charset="0"/>
              <a:buChar char="•"/>
            </a:pPr>
            <a:r>
              <a:rPr lang="en-US" dirty="0"/>
              <a:t>Installation</a:t>
            </a:r>
          </a:p>
          <a:p>
            <a:pPr marL="285750" indent="-285750">
              <a:buFont typeface="Arial" panose="020B0604020202020204" pitchFamily="34" charset="0"/>
              <a:buChar char="•"/>
            </a:pPr>
            <a:r>
              <a:rPr lang="en-US" dirty="0"/>
              <a:t>Change the view of the Calendar (show the List of appointment like schedule )</a:t>
            </a:r>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3F3A8594-A83C-4954-A1E8-D2DB381F20F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4658" y="2638425"/>
            <a:ext cx="3657869" cy="3442527"/>
          </a:xfrm>
          <a:prstGeom prst="rect">
            <a:avLst/>
          </a:prstGeom>
        </p:spPr>
      </p:pic>
    </p:spTree>
    <p:extLst>
      <p:ext uri="{BB962C8B-B14F-4D97-AF65-F5344CB8AC3E}">
        <p14:creationId xmlns:p14="http://schemas.microsoft.com/office/powerpoint/2010/main" val="1781100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7275" y="785813"/>
            <a:ext cx="8415338"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641692"/>
      </p:ext>
    </p:extLst>
  </p:cSld>
  <p:clrMapOvr>
    <a:masterClrMapping/>
  </p:clrMapOvr>
</p:sld>
</file>

<file path=ppt/theme/theme1.xml><?xml version="1.0" encoding="utf-8"?>
<a:theme xmlns:a="http://schemas.openxmlformats.org/drawingml/2006/main" name="Frame">
  <a:themeElements>
    <a:clrScheme name="Custom 1">
      <a:dk1>
        <a:srgbClr val="000000"/>
      </a:dk1>
      <a:lt1>
        <a:srgbClr val="FFFFFF"/>
      </a:lt1>
      <a:dk2>
        <a:srgbClr val="545454"/>
      </a:dk2>
      <a:lt2>
        <a:srgbClr val="F2F2F2"/>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254</TotalTime>
  <Words>185</Words>
  <Application>Microsoft Office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Corbel</vt:lpstr>
      <vt:lpstr>Tahoma</vt:lpstr>
      <vt:lpstr>Times New Roman</vt:lpstr>
      <vt:lpstr>Wingdings 2</vt:lpstr>
      <vt:lpstr>Frame</vt:lpstr>
      <vt:lpstr>Customer Relationship Management  (CRM)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John Abbott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CRM PROJECT</dc:title>
  <dc:creator>Janputra, Winoto</dc:creator>
  <cp:lastModifiedBy>vajihe seyedzadeh</cp:lastModifiedBy>
  <cp:revision>37</cp:revision>
  <dcterms:created xsi:type="dcterms:W3CDTF">2017-10-16T19:31:27Z</dcterms:created>
  <dcterms:modified xsi:type="dcterms:W3CDTF">2017-10-17T01:49:47Z</dcterms:modified>
</cp:coreProperties>
</file>