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9" r:id="rId3"/>
    <p:sldId id="260" r:id="rId4"/>
    <p:sldId id="261" r:id="rId5"/>
    <p:sldId id="262" r:id="rId6"/>
    <p:sldId id="264" r:id="rId7"/>
    <p:sldId id="269" r:id="rId8"/>
    <p:sldId id="263" r:id="rId9"/>
    <p:sldId id="265" r:id="rId10"/>
    <p:sldId id="266" r:id="rId11"/>
    <p:sldId id="267" r:id="rId12"/>
    <p:sldId id="268" r:id="rId13"/>
    <p:sldId id="270" r:id="rId14"/>
    <p:sldId id="271" r:id="rId15"/>
    <p:sldId id="272" r:id="rId16"/>
    <p:sldId id="258"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807" autoAdjust="0"/>
  </p:normalViewPr>
  <p:slideViewPr>
    <p:cSldViewPr snapToGrid="0">
      <p:cViewPr varScale="1">
        <p:scale>
          <a:sx n="78" d="100"/>
          <a:sy n="78" d="100"/>
        </p:scale>
        <p:origin x="66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69096-DCC3-4C3C-876D-7908BEC463EB}" type="datetimeFigureOut">
              <a:rPr lang="zh-CN" altLang="en-US" smtClean="0"/>
              <a:t>2021/4/19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B917A-10AC-4957-B364-DA4980625631}" type="slidenum">
              <a:rPr lang="zh-CN" altLang="en-US" smtClean="0"/>
              <a:t>‹#›</a:t>
            </a:fld>
            <a:endParaRPr lang="zh-CN" altLang="en-US"/>
          </a:p>
        </p:txBody>
      </p:sp>
    </p:spTree>
    <p:extLst>
      <p:ext uri="{BB962C8B-B14F-4D97-AF65-F5344CB8AC3E}">
        <p14:creationId xmlns:p14="http://schemas.microsoft.com/office/powerpoint/2010/main" val="261062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各位同学，大家好：今天我给大家演示的是几种不同的数据降维方法以及它们的一些可视化的内容。</a:t>
            </a:r>
          </a:p>
        </p:txBody>
      </p:sp>
      <p:sp>
        <p:nvSpPr>
          <p:cNvPr id="4" name="灯片编号占位符 3"/>
          <p:cNvSpPr>
            <a:spLocks noGrp="1"/>
          </p:cNvSpPr>
          <p:nvPr>
            <p:ph type="sldNum" sz="quarter" idx="10"/>
          </p:nvPr>
        </p:nvSpPr>
        <p:spPr/>
        <p:txBody>
          <a:bodyPr/>
          <a:lstStyle/>
          <a:p>
            <a:fld id="{215B917A-10AC-4957-B364-DA4980625631}" type="slidenum">
              <a:rPr lang="zh-CN" altLang="en-US" smtClean="0"/>
              <a:t>1</a:t>
            </a:fld>
            <a:endParaRPr lang="zh-CN" altLang="en-US"/>
          </a:p>
        </p:txBody>
      </p:sp>
    </p:spTree>
    <p:extLst>
      <p:ext uri="{BB962C8B-B14F-4D97-AF65-F5344CB8AC3E}">
        <p14:creationId xmlns:p14="http://schemas.microsoft.com/office/powerpoint/2010/main" val="1192272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67449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382779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CE74E-AB26-4998-AD42-012C4C1AD076}" type="slidenum">
              <a:rPr lang="zh-CN" altLang="en-US" smtClean="0"/>
              <a:pPr/>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33412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43864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CE74E-AB26-4998-AD42-012C4C1AD076}" type="slidenum">
              <a:rPr lang="zh-CN" altLang="en-US" smtClean="0"/>
              <a:pPr/>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200423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725171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932933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0390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414539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21631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196425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303301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99240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18644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88461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425544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97B5FA-0921-464F-AAE1-844C04324D75}" type="datetimeFigureOut">
              <a:rPr lang="zh-CN" altLang="en-US" smtClean="0">
                <a:solidFill>
                  <a:prstClr val="black">
                    <a:tint val="75000"/>
                  </a:prstClr>
                </a:solidFill>
              </a:rPr>
              <a:pPr/>
              <a:t>2021/4/19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578144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02204" y="969963"/>
            <a:ext cx="9144000" cy="2125662"/>
          </a:xfrm>
        </p:spPr>
        <p:txBody>
          <a:bodyPr>
            <a:normAutofit fontScale="90000"/>
          </a:bodyPr>
          <a:lstStyle/>
          <a:p>
            <a:br>
              <a:rPr lang="en-US" altLang="zh-CN" dirty="0"/>
            </a:br>
            <a:r>
              <a:rPr lang="zh-CN" altLang="en-US" dirty="0"/>
              <a:t>期中大作业选题</a:t>
            </a:r>
            <a:r>
              <a:rPr lang="zh-CN" altLang="en-US"/>
              <a:t>（之二）</a:t>
            </a:r>
            <a:r>
              <a:rPr lang="zh-CN" altLang="en-US" dirty="0"/>
              <a:t>：</a:t>
            </a:r>
            <a:r>
              <a:rPr lang="en-US" altLang="zh-CN" dirty="0"/>
              <a:t>2DPCA</a:t>
            </a:r>
            <a:endParaRPr lang="zh-CN" altLang="en-US" dirty="0"/>
          </a:p>
        </p:txBody>
      </p:sp>
      <p:sp>
        <p:nvSpPr>
          <p:cNvPr id="3" name="副标题 2"/>
          <p:cNvSpPr>
            <a:spLocks noGrp="1"/>
          </p:cNvSpPr>
          <p:nvPr>
            <p:ph type="subTitle" idx="1"/>
          </p:nvPr>
        </p:nvSpPr>
        <p:spPr>
          <a:xfrm>
            <a:off x="2214238" y="4257950"/>
            <a:ext cx="8456246" cy="1867877"/>
          </a:xfrm>
        </p:spPr>
        <p:txBody>
          <a:bodyPr>
            <a:normAutofit/>
          </a:bodyPr>
          <a:lstStyle/>
          <a:p>
            <a:r>
              <a:rPr lang="zh-CN" altLang="en-US" sz="2400" b="1" dirty="0">
                <a:latin typeface="仿宋" panose="02010609060101010101" pitchFamily="49" charset="-122"/>
                <a:ea typeface="仿宋" panose="02010609060101010101" pitchFamily="49" charset="-122"/>
              </a:rPr>
              <a:t>负责助教：陈浩澜、张灏宇</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2021-04-29</a:t>
            </a:r>
          </a:p>
        </p:txBody>
      </p:sp>
    </p:spTree>
    <p:extLst>
      <p:ext uri="{BB962C8B-B14F-4D97-AF65-F5344CB8AC3E}">
        <p14:creationId xmlns:p14="http://schemas.microsoft.com/office/powerpoint/2010/main" val="1468695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F7233-D748-4605-81AB-57EBCD0C6459}"/>
              </a:ext>
            </a:extLst>
          </p:cNvPr>
          <p:cNvSpPr>
            <a:spLocks noGrp="1"/>
          </p:cNvSpPr>
          <p:nvPr>
            <p:ph type="title"/>
          </p:nvPr>
        </p:nvSpPr>
        <p:spPr/>
        <p:txBody>
          <a:bodyPr/>
          <a:lstStyle/>
          <a:p>
            <a:r>
              <a:rPr lang="en-US" altLang="zh-CN" dirty="0"/>
              <a:t>L1 Norm Based 2D PCA</a:t>
            </a:r>
            <a:endParaRPr lang="zh-CN" altLang="en-US" dirty="0"/>
          </a:p>
        </p:txBody>
      </p:sp>
      <p:sp>
        <p:nvSpPr>
          <p:cNvPr id="3" name="内容占位符 2">
            <a:extLst>
              <a:ext uri="{FF2B5EF4-FFF2-40B4-BE49-F238E27FC236}">
                <a16:creationId xmlns:a16="http://schemas.microsoft.com/office/drawing/2014/main" id="{7CD45DCC-1B93-4BEB-8E6F-BF51F5BAA47C}"/>
              </a:ext>
            </a:extLst>
          </p:cNvPr>
          <p:cNvSpPr>
            <a:spLocks noGrp="1"/>
          </p:cNvSpPr>
          <p:nvPr>
            <p:ph idx="1"/>
          </p:nvPr>
        </p:nvSpPr>
        <p:spPr/>
        <p:txBody>
          <a:bodyPr>
            <a:normAutofit/>
          </a:bodyPr>
          <a:lstStyle/>
          <a:p>
            <a:r>
              <a:rPr lang="zh-CN" altLang="en-US" sz="2400" dirty="0"/>
              <a:t>定义</a:t>
            </a:r>
            <a:r>
              <a:rPr lang="en-US" altLang="zh-CN" sz="2400" dirty="0"/>
              <a:t>X</a:t>
            </a:r>
            <a:r>
              <a:rPr lang="zh-CN" altLang="en-US" sz="2400" dirty="0"/>
              <a:t>是训练集，</a:t>
            </a:r>
            <a:r>
              <a:rPr lang="en-US" altLang="zh-CN" sz="2400" dirty="0"/>
              <a:t>Y</a:t>
            </a:r>
            <a:r>
              <a:rPr lang="zh-CN" altLang="en-US" sz="2400" dirty="0"/>
              <a:t>是我们得到的投影，</a:t>
            </a:r>
            <a:r>
              <a:rPr lang="en-US" altLang="zh-CN" sz="2400" dirty="0"/>
              <a:t>u</a:t>
            </a:r>
            <a:r>
              <a:rPr lang="zh-CN" altLang="en-US" sz="2400" dirty="0"/>
              <a:t>是我们要找的“特征向量”。</a:t>
            </a:r>
            <a:endParaRPr lang="en-US" altLang="zh-CN" sz="2400" dirty="0"/>
          </a:p>
          <a:p>
            <a:r>
              <a:rPr lang="zh-CN" altLang="en-US" sz="2400" dirty="0"/>
              <a:t>那么有</a:t>
            </a:r>
            <a:endParaRPr lang="en-US" altLang="zh-CN" sz="2400" dirty="0"/>
          </a:p>
          <a:p>
            <a:endParaRPr lang="en-US" altLang="zh-CN" sz="2400" dirty="0"/>
          </a:p>
          <a:p>
            <a:r>
              <a:rPr lang="zh-CN" altLang="en-US" sz="2400" dirty="0"/>
              <a:t>同理，我们的目标是最大化</a:t>
            </a:r>
            <a:endParaRPr lang="en-US" altLang="zh-CN" sz="2400" dirty="0"/>
          </a:p>
          <a:p>
            <a:endParaRPr lang="en-US" altLang="zh-CN" sz="2400" dirty="0"/>
          </a:p>
          <a:p>
            <a:r>
              <a:rPr lang="zh-CN" altLang="en-US" sz="2400" dirty="0"/>
              <a:t>同样通过迭代优化的方式去求得这个</a:t>
            </a:r>
            <a:r>
              <a:rPr lang="en-US" altLang="zh-CN" sz="2400" dirty="0"/>
              <a:t>u</a:t>
            </a:r>
            <a:r>
              <a:rPr lang="zh-CN" altLang="en-US" sz="2400" dirty="0"/>
              <a:t>。</a:t>
            </a:r>
          </a:p>
        </p:txBody>
      </p:sp>
      <p:pic>
        <p:nvPicPr>
          <p:cNvPr id="5" name="图片 4">
            <a:extLst>
              <a:ext uri="{FF2B5EF4-FFF2-40B4-BE49-F238E27FC236}">
                <a16:creationId xmlns:a16="http://schemas.microsoft.com/office/drawing/2014/main" id="{96267014-E285-4481-A88B-54C7C7862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120" y="2643071"/>
            <a:ext cx="2781541" cy="1379340"/>
          </a:xfrm>
          <a:prstGeom prst="rect">
            <a:avLst/>
          </a:prstGeom>
        </p:spPr>
      </p:pic>
      <p:pic>
        <p:nvPicPr>
          <p:cNvPr id="7" name="图片 6">
            <a:extLst>
              <a:ext uri="{FF2B5EF4-FFF2-40B4-BE49-F238E27FC236}">
                <a16:creationId xmlns:a16="http://schemas.microsoft.com/office/drawing/2014/main" id="{AD4F2A76-92DE-45D7-8A9B-B31862447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000" y="4480263"/>
            <a:ext cx="6241321" cy="556308"/>
          </a:xfrm>
          <a:prstGeom prst="rect">
            <a:avLst/>
          </a:prstGeom>
        </p:spPr>
      </p:pic>
    </p:spTree>
    <p:extLst>
      <p:ext uri="{BB962C8B-B14F-4D97-AF65-F5344CB8AC3E}">
        <p14:creationId xmlns:p14="http://schemas.microsoft.com/office/powerpoint/2010/main" val="66640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0713E-E12D-4187-BD53-E17F5E096D66}"/>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5E1CB1BD-0139-422E-A5B3-8C0122B05D44}"/>
              </a:ext>
            </a:extLst>
          </p:cNvPr>
          <p:cNvPicPr>
            <a:picLocks noGrp="1" noChangeAspect="1"/>
          </p:cNvPicPr>
          <p:nvPr>
            <p:ph idx="1"/>
          </p:nvPr>
        </p:nvPicPr>
        <p:blipFill>
          <a:blip r:embed="rId2"/>
          <a:stretch>
            <a:fillRect/>
          </a:stretch>
        </p:blipFill>
        <p:spPr>
          <a:xfrm>
            <a:off x="2415945" y="1341865"/>
            <a:ext cx="8594689" cy="5334238"/>
          </a:xfrm>
          <a:prstGeom prst="rect">
            <a:avLst/>
          </a:prstGeom>
        </p:spPr>
      </p:pic>
    </p:spTree>
    <p:extLst>
      <p:ext uri="{BB962C8B-B14F-4D97-AF65-F5344CB8AC3E}">
        <p14:creationId xmlns:p14="http://schemas.microsoft.com/office/powerpoint/2010/main" val="204620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1069C-BD10-4294-B871-4545F7130BDF}"/>
              </a:ext>
            </a:extLst>
          </p:cNvPr>
          <p:cNvSpPr>
            <a:spLocks noGrp="1"/>
          </p:cNvSpPr>
          <p:nvPr>
            <p:ph type="title"/>
          </p:nvPr>
        </p:nvSpPr>
        <p:spPr/>
        <p:txBody>
          <a:bodyPr/>
          <a:lstStyle/>
          <a:p>
            <a:r>
              <a:rPr lang="en-US" altLang="zh-CN" dirty="0"/>
              <a:t>Robust PCA</a:t>
            </a:r>
            <a:r>
              <a:rPr lang="zh-CN" altLang="en-US" dirty="0"/>
              <a:t>（选做）</a:t>
            </a:r>
          </a:p>
        </p:txBody>
      </p:sp>
      <p:sp>
        <p:nvSpPr>
          <p:cNvPr id="3" name="内容占位符 2">
            <a:extLst>
              <a:ext uri="{FF2B5EF4-FFF2-40B4-BE49-F238E27FC236}">
                <a16:creationId xmlns:a16="http://schemas.microsoft.com/office/drawing/2014/main" id="{954290A7-B0DA-4C18-A2C9-104CE54E7EEA}"/>
              </a:ext>
            </a:extLst>
          </p:cNvPr>
          <p:cNvSpPr>
            <a:spLocks noGrp="1"/>
          </p:cNvSpPr>
          <p:nvPr>
            <p:ph idx="1"/>
          </p:nvPr>
        </p:nvSpPr>
        <p:spPr/>
        <p:txBody>
          <a:bodyPr/>
          <a:lstStyle/>
          <a:p>
            <a:r>
              <a:rPr lang="zh-CN" altLang="en-US" sz="2400" dirty="0"/>
              <a:t>同样是想解决</a:t>
            </a:r>
            <a:r>
              <a:rPr lang="en-US" altLang="zh-CN" sz="2400" dirty="0"/>
              <a:t>outlier</a:t>
            </a:r>
            <a:r>
              <a:rPr lang="zh-CN" altLang="en-US" sz="2400" dirty="0"/>
              <a:t>、</a:t>
            </a:r>
            <a:r>
              <a:rPr lang="en-US" altLang="zh-CN" sz="2400" dirty="0"/>
              <a:t>corruption</a:t>
            </a:r>
            <a:r>
              <a:rPr lang="zh-CN" altLang="en-US" sz="2400" dirty="0"/>
              <a:t>等问题。</a:t>
            </a:r>
            <a:endParaRPr lang="en-US" altLang="zh-CN" sz="2400" dirty="0"/>
          </a:p>
          <a:p>
            <a:endParaRPr lang="zh-CN" altLang="en-US" dirty="0"/>
          </a:p>
        </p:txBody>
      </p:sp>
      <p:pic>
        <p:nvPicPr>
          <p:cNvPr id="5" name="图片 4">
            <a:extLst>
              <a:ext uri="{FF2B5EF4-FFF2-40B4-BE49-F238E27FC236}">
                <a16:creationId xmlns:a16="http://schemas.microsoft.com/office/drawing/2014/main" id="{1CB38AEA-CF3A-4361-A846-437EA948E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73" y="2936294"/>
            <a:ext cx="9167654" cy="2499577"/>
          </a:xfrm>
          <a:prstGeom prst="rect">
            <a:avLst/>
          </a:prstGeom>
        </p:spPr>
      </p:pic>
    </p:spTree>
    <p:extLst>
      <p:ext uri="{BB962C8B-B14F-4D97-AF65-F5344CB8AC3E}">
        <p14:creationId xmlns:p14="http://schemas.microsoft.com/office/powerpoint/2010/main" val="226779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D0CFC-9D42-47C8-85DA-EA4F7D10A327}"/>
              </a:ext>
            </a:extLst>
          </p:cNvPr>
          <p:cNvSpPr>
            <a:spLocks noGrp="1"/>
          </p:cNvSpPr>
          <p:nvPr>
            <p:ph type="title"/>
          </p:nvPr>
        </p:nvSpPr>
        <p:spPr/>
        <p:txBody>
          <a:bodyPr/>
          <a:lstStyle/>
          <a:p>
            <a:r>
              <a:rPr lang="en-US" altLang="zh-CN" dirty="0"/>
              <a:t>Robust PCA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5499CE2-AA67-48A1-AFBB-EDD5541B250D}"/>
                  </a:ext>
                </a:extLst>
              </p:cNvPr>
              <p:cNvSpPr>
                <a:spLocks noGrp="1"/>
              </p:cNvSpPr>
              <p:nvPr>
                <p:ph idx="1"/>
              </p:nvPr>
            </p:nvSpPr>
            <p:spPr>
              <a:xfrm>
                <a:off x="2076035" y="1264555"/>
                <a:ext cx="8915400" cy="3777622"/>
              </a:xfrm>
            </p:spPr>
            <p:txBody>
              <a:bodyPr>
                <a:normAutofit/>
              </a:bodyPr>
              <a:lstStyle/>
              <a:p>
                <a:r>
                  <a:rPr lang="zh-CN" altLang="en-US" sz="2400" dirty="0"/>
                  <a:t>如何把任意一个矩阵</a:t>
                </a:r>
                <a14:m>
                  <m:oMath xmlns:m="http://schemas.openxmlformats.org/officeDocument/2006/math">
                    <m:r>
                      <a:rPr lang="en-US" altLang="zh-CN" sz="2400" b="0" i="1" smtClean="0">
                        <a:latin typeface="Cambria Math" panose="02040503050406030204" pitchFamily="18" charset="0"/>
                      </a:rPr>
                      <m:t>𝑀</m:t>
                    </m:r>
                  </m:oMath>
                </a14:m>
                <a:r>
                  <a:rPr lang="zh-CN" altLang="en-US" sz="2400" dirty="0"/>
                  <a:t>分解为</a:t>
                </a:r>
                <a14:m>
                  <m:oMath xmlns:m="http://schemas.openxmlformats.org/officeDocument/2006/math">
                    <m:r>
                      <a:rPr lang="en-US" altLang="zh-CN" sz="2400" b="0" i="1" smtClean="0">
                        <a:latin typeface="Cambria Math" panose="02040503050406030204" pitchFamily="18" charset="0"/>
                      </a:rPr>
                      <m:t>𝑀</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oMath>
                </a14:m>
                <a:r>
                  <a:rPr lang="zh-CN" altLang="en-US" sz="2400" dirty="0"/>
                  <a:t>，其中</a:t>
                </a:r>
                <a14:m>
                  <m:oMath xmlns:m="http://schemas.openxmlformats.org/officeDocument/2006/math">
                    <m:r>
                      <a:rPr lang="en-US" altLang="zh-CN" sz="2400" b="0" i="1" smtClean="0">
                        <a:latin typeface="Cambria Math" panose="02040503050406030204" pitchFamily="18" charset="0"/>
                      </a:rPr>
                      <m:t>𝐿</m:t>
                    </m:r>
                  </m:oMath>
                </a14:m>
                <a:r>
                  <a:rPr lang="zh-CN" altLang="en-US" sz="2400" dirty="0"/>
                  <a:t>是一个低维矩阵，</a:t>
                </a:r>
                <a14:m>
                  <m:oMath xmlns:m="http://schemas.openxmlformats.org/officeDocument/2006/math">
                    <m:r>
                      <a:rPr lang="en-US" altLang="zh-CN" sz="2400" b="0" i="1" smtClean="0">
                        <a:latin typeface="Cambria Math" panose="02040503050406030204" pitchFamily="18" charset="0"/>
                      </a:rPr>
                      <m:t>𝑆</m:t>
                    </m:r>
                  </m:oMath>
                </a14:m>
                <a:r>
                  <a:rPr lang="zh-CN" altLang="en-US" sz="2400" dirty="0"/>
                  <a:t>是一个稀疏矩阵（比如噪音）？</a:t>
                </a:r>
                <a:endParaRPr lang="en-US" altLang="zh-CN" sz="2400" dirty="0"/>
              </a:p>
              <a:p>
                <a:r>
                  <a:rPr lang="zh-CN" altLang="en-US" sz="2400" dirty="0"/>
                  <a:t>也即，求</a:t>
                </a:r>
                <a:endParaRPr lang="en-US" altLang="zh-CN" sz="2400" dirty="0"/>
              </a:p>
              <a:p>
                <a:r>
                  <a:rPr lang="zh-CN" altLang="en-US" sz="2400" dirty="0"/>
                  <a:t>秩和</a:t>
                </a:r>
                <a:r>
                  <a:rPr lang="en-US" altLang="zh-CN" sz="2400" dirty="0"/>
                  <a:t>L0</a:t>
                </a:r>
                <a:r>
                  <a:rPr lang="zh-CN" altLang="en-US" sz="2400" dirty="0"/>
                  <a:t>范数都不是凸的，不好优化，因此转而求</a:t>
                </a:r>
                <a:endParaRPr lang="en-US" altLang="zh-CN" sz="2400" dirty="0"/>
              </a:p>
              <a:p>
                <a:endParaRPr lang="en-US" altLang="zh-CN" sz="2400" dirty="0"/>
              </a:p>
              <a:p>
                <a:endParaRPr lang="en-US" altLang="zh-CN" sz="2400" dirty="0"/>
              </a:p>
              <a:p>
                <a:r>
                  <a:rPr lang="zh-CN" altLang="en-US" sz="2400" dirty="0"/>
                  <a:t>通过增广拉格朗日乘子法，转而对下式求最小值</a:t>
                </a:r>
                <a:endParaRPr lang="en-US" altLang="zh-CN" sz="2400" dirty="0"/>
              </a:p>
              <a:p>
                <a:endParaRPr lang="en-US" altLang="zh-CN" sz="2400" dirty="0"/>
              </a:p>
              <a:p>
                <a:endParaRPr lang="zh-CN" altLang="en-US" sz="2400" dirty="0"/>
              </a:p>
            </p:txBody>
          </p:sp>
        </mc:Choice>
        <mc:Fallback xmlns="">
          <p:sp>
            <p:nvSpPr>
              <p:cNvPr id="3" name="内容占位符 2">
                <a:extLst>
                  <a:ext uri="{FF2B5EF4-FFF2-40B4-BE49-F238E27FC236}">
                    <a16:creationId xmlns:a16="http://schemas.microsoft.com/office/drawing/2014/main" id="{15499CE2-AA67-48A1-AFBB-EDD5541B250D}"/>
                  </a:ext>
                </a:extLst>
              </p:cNvPr>
              <p:cNvSpPr>
                <a:spLocks noGrp="1" noRot="1" noChangeAspect="1" noMove="1" noResize="1" noEditPoints="1" noAdjustHandles="1" noChangeArrowheads="1" noChangeShapeType="1" noTextEdit="1"/>
              </p:cNvSpPr>
              <p:nvPr>
                <p:ph idx="1"/>
              </p:nvPr>
            </p:nvSpPr>
            <p:spPr>
              <a:xfrm>
                <a:off x="2076035" y="1264555"/>
                <a:ext cx="8915400" cy="3777622"/>
              </a:xfrm>
              <a:blipFill>
                <a:blip r:embed="rId2"/>
                <a:stretch>
                  <a:fillRect l="-958" t="-177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1817C0C-3FDB-4269-A53E-69AF25AC3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894" y="2153021"/>
            <a:ext cx="3917822" cy="433126"/>
          </a:xfrm>
          <a:prstGeom prst="rect">
            <a:avLst/>
          </a:prstGeom>
        </p:spPr>
      </p:pic>
      <p:pic>
        <p:nvPicPr>
          <p:cNvPr id="9" name="图片 8">
            <a:extLst>
              <a:ext uri="{FF2B5EF4-FFF2-40B4-BE49-F238E27FC236}">
                <a16:creationId xmlns:a16="http://schemas.microsoft.com/office/drawing/2014/main" id="{2CC97277-90CC-4BC5-995B-EE30AAB1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6429" y="3267294"/>
            <a:ext cx="4596753" cy="651779"/>
          </a:xfrm>
          <a:prstGeom prst="rect">
            <a:avLst/>
          </a:prstGeom>
        </p:spPr>
      </p:pic>
      <p:pic>
        <p:nvPicPr>
          <p:cNvPr id="11" name="图片 10">
            <a:extLst>
              <a:ext uri="{FF2B5EF4-FFF2-40B4-BE49-F238E27FC236}">
                <a16:creationId xmlns:a16="http://schemas.microsoft.com/office/drawing/2014/main" id="{9CB3AF1F-5C72-4161-9776-064B45A31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8118" y="4716287"/>
            <a:ext cx="5775763" cy="651779"/>
          </a:xfrm>
          <a:prstGeom prst="rect">
            <a:avLst/>
          </a:prstGeom>
        </p:spPr>
      </p:pic>
      <p:pic>
        <p:nvPicPr>
          <p:cNvPr id="5" name="图片 4">
            <a:extLst>
              <a:ext uri="{FF2B5EF4-FFF2-40B4-BE49-F238E27FC236}">
                <a16:creationId xmlns:a16="http://schemas.microsoft.com/office/drawing/2014/main" id="{7F76BB08-F3CE-41AE-AE96-D3FD7F34C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6600" y="5397434"/>
            <a:ext cx="7818798" cy="1188823"/>
          </a:xfrm>
          <a:prstGeom prst="rect">
            <a:avLst/>
          </a:prstGeom>
        </p:spPr>
      </p:pic>
    </p:spTree>
    <p:extLst>
      <p:ext uri="{BB962C8B-B14F-4D97-AF65-F5344CB8AC3E}">
        <p14:creationId xmlns:p14="http://schemas.microsoft.com/office/powerpoint/2010/main" val="214027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088B9-DB88-467D-ACA9-56A6CAC142A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6601D0F5-7AAB-4FB2-8D5C-21253D86A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168" y="698090"/>
            <a:ext cx="9585664" cy="5319252"/>
          </a:xfrm>
        </p:spPr>
      </p:pic>
    </p:spTree>
    <p:extLst>
      <p:ext uri="{BB962C8B-B14F-4D97-AF65-F5344CB8AC3E}">
        <p14:creationId xmlns:p14="http://schemas.microsoft.com/office/powerpoint/2010/main" val="278118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0203F-02A4-47BD-AFAC-42257EA2E5C7}"/>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7326D7A-BBE7-42BD-B061-2B1F555D0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682" y="707922"/>
            <a:ext cx="9462636" cy="6253315"/>
          </a:xfrm>
        </p:spPr>
      </p:pic>
    </p:spTree>
    <p:extLst>
      <p:ext uri="{BB962C8B-B14F-4D97-AF65-F5344CB8AC3E}">
        <p14:creationId xmlns:p14="http://schemas.microsoft.com/office/powerpoint/2010/main" val="154212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96035-D86B-43D2-B3D3-B157BDAAA782}"/>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B7AD4F56-6D65-4BC5-8E0E-EC8F9350FE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8538"/>
            <a:ext cx="6857506" cy="6035352"/>
          </a:xfrm>
        </p:spPr>
      </p:pic>
    </p:spTree>
    <p:extLst>
      <p:ext uri="{BB962C8B-B14F-4D97-AF65-F5344CB8AC3E}">
        <p14:creationId xmlns:p14="http://schemas.microsoft.com/office/powerpoint/2010/main" val="319139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1FF08-874F-4437-ACC1-73EABF97EB13}"/>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37C65320-F656-4F65-8F58-7339D573749B}"/>
              </a:ext>
            </a:extLst>
          </p:cNvPr>
          <p:cNvSpPr>
            <a:spLocks noGrp="1"/>
          </p:cNvSpPr>
          <p:nvPr>
            <p:ph idx="1"/>
          </p:nvPr>
        </p:nvSpPr>
        <p:spPr>
          <a:xfrm>
            <a:off x="1920618" y="1264555"/>
            <a:ext cx="8915400" cy="3777622"/>
          </a:xfrm>
        </p:spPr>
        <p:txBody>
          <a:bodyPr>
            <a:normAutofit/>
          </a:bodyPr>
          <a:lstStyle/>
          <a:p>
            <a:r>
              <a:rPr lang="en-US" altLang="zh-CN" sz="2400" dirty="0"/>
              <a:t>Yale Faces</a:t>
            </a:r>
          </a:p>
          <a:p>
            <a:r>
              <a:rPr lang="en-US" altLang="zh-CN" sz="2400" dirty="0"/>
              <a:t>15</a:t>
            </a:r>
            <a:r>
              <a:rPr lang="zh-CN" altLang="en-US" sz="2400"/>
              <a:t>个人，包括</a:t>
            </a:r>
            <a:r>
              <a:rPr lang="zh-CN" altLang="en-US" sz="2400" dirty="0"/>
              <a:t>各种姿势、光照、表情等。</a:t>
            </a:r>
            <a:endParaRPr lang="en-US" altLang="zh-CN" sz="2400" dirty="0"/>
          </a:p>
          <a:p>
            <a:r>
              <a:rPr lang="zh-CN" altLang="en-US" sz="2400" dirty="0"/>
              <a:t>可以自行设计如聚类、分类、重建等实验。</a:t>
            </a:r>
            <a:endParaRPr lang="en-US" altLang="zh-CN" sz="2400" dirty="0"/>
          </a:p>
          <a:p>
            <a:r>
              <a:rPr lang="zh-CN" altLang="en-US" sz="2400" dirty="0"/>
              <a:t>附带读图片代码</a:t>
            </a:r>
          </a:p>
        </p:txBody>
      </p:sp>
      <p:pic>
        <p:nvPicPr>
          <p:cNvPr id="5" name="图片 4">
            <a:extLst>
              <a:ext uri="{FF2B5EF4-FFF2-40B4-BE49-F238E27FC236}">
                <a16:creationId xmlns:a16="http://schemas.microsoft.com/office/drawing/2014/main" id="{75545BBC-A1A5-4FB2-8928-D0A9EF2CE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3429000"/>
            <a:ext cx="6358143" cy="3660437"/>
          </a:xfrm>
          <a:prstGeom prst="rect">
            <a:avLst/>
          </a:prstGeom>
        </p:spPr>
      </p:pic>
    </p:spTree>
    <p:extLst>
      <p:ext uri="{BB962C8B-B14F-4D97-AF65-F5344CB8AC3E}">
        <p14:creationId xmlns:p14="http://schemas.microsoft.com/office/powerpoint/2010/main" val="73059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A49CC-61C1-4344-B8BB-BB8E7F8888F5}"/>
              </a:ext>
            </a:extLst>
          </p:cNvPr>
          <p:cNvSpPr>
            <a:spLocks noGrp="1"/>
          </p:cNvSpPr>
          <p:nvPr>
            <p:ph type="title"/>
          </p:nvPr>
        </p:nvSpPr>
        <p:spPr/>
        <p:txBody>
          <a:bodyPr/>
          <a:lstStyle/>
          <a:p>
            <a:r>
              <a:rPr lang="zh-CN" altLang="en-US" dirty="0"/>
              <a:t>要求</a:t>
            </a:r>
            <a:r>
              <a:rPr lang="en-US" altLang="zh-CN" dirty="0"/>
              <a:t>&amp;</a:t>
            </a:r>
            <a:r>
              <a:rPr lang="zh-CN" altLang="en-US" dirty="0"/>
              <a:t>给分标准</a:t>
            </a:r>
          </a:p>
        </p:txBody>
      </p:sp>
      <p:sp>
        <p:nvSpPr>
          <p:cNvPr id="3" name="内容占位符 2">
            <a:extLst>
              <a:ext uri="{FF2B5EF4-FFF2-40B4-BE49-F238E27FC236}">
                <a16:creationId xmlns:a16="http://schemas.microsoft.com/office/drawing/2014/main" id="{F2846017-55F3-490D-8774-BE0AC7D187FB}"/>
              </a:ext>
            </a:extLst>
          </p:cNvPr>
          <p:cNvSpPr>
            <a:spLocks noGrp="1"/>
          </p:cNvSpPr>
          <p:nvPr>
            <p:ph idx="1"/>
          </p:nvPr>
        </p:nvSpPr>
        <p:spPr>
          <a:xfrm>
            <a:off x="2589212" y="1465006"/>
            <a:ext cx="8915400" cy="4994788"/>
          </a:xfrm>
        </p:spPr>
        <p:txBody>
          <a:bodyPr>
            <a:normAutofit fontScale="85000" lnSpcReduction="20000"/>
          </a:bodyPr>
          <a:lstStyle/>
          <a:p>
            <a:r>
              <a:rPr lang="zh-CN" altLang="en-US" sz="2400" dirty="0"/>
              <a:t>看重对算法的</a:t>
            </a:r>
            <a:r>
              <a:rPr lang="zh-CN" altLang="en-US" sz="2400" dirty="0">
                <a:solidFill>
                  <a:srgbClr val="FF0000"/>
                </a:solidFill>
              </a:rPr>
              <a:t>分析</a:t>
            </a:r>
            <a:r>
              <a:rPr lang="zh-CN" altLang="en-US" sz="2400" dirty="0"/>
              <a:t>和</a:t>
            </a:r>
            <a:r>
              <a:rPr lang="zh-CN" altLang="en-US" sz="2400" dirty="0">
                <a:solidFill>
                  <a:srgbClr val="FF0000"/>
                </a:solidFill>
              </a:rPr>
              <a:t>理解</a:t>
            </a:r>
            <a:endParaRPr lang="en-US" altLang="zh-CN" sz="2400" dirty="0">
              <a:solidFill>
                <a:srgbClr val="FF0000"/>
              </a:solidFill>
            </a:endParaRPr>
          </a:p>
          <a:p>
            <a:r>
              <a:rPr lang="zh-CN" altLang="en-US" sz="2400" dirty="0"/>
              <a:t>具体分数分配：</a:t>
            </a:r>
            <a:endParaRPr lang="en-US" altLang="zh-CN" sz="2400" dirty="0"/>
          </a:p>
          <a:p>
            <a:pPr lvl="1"/>
            <a:r>
              <a:rPr lang="zh-CN" altLang="en-US" sz="2200" dirty="0"/>
              <a:t>实现</a:t>
            </a:r>
            <a:r>
              <a:rPr lang="en-US" altLang="zh-CN" sz="2200" dirty="0"/>
              <a:t>2DPCA 50%</a:t>
            </a:r>
          </a:p>
          <a:p>
            <a:pPr lvl="1"/>
            <a:r>
              <a:rPr lang="zh-CN" altLang="en-US" sz="2200" dirty="0"/>
              <a:t>实现</a:t>
            </a:r>
            <a:r>
              <a:rPr lang="en-US" altLang="zh-CN" sz="2200" dirty="0"/>
              <a:t>L1-2DPCA 10%</a:t>
            </a:r>
          </a:p>
          <a:p>
            <a:pPr lvl="1"/>
            <a:r>
              <a:rPr lang="zh-CN" altLang="en-US" sz="2200" dirty="0"/>
              <a:t>通过设计合理的后接实验（如：聚类或分类）对结果进行验证分析与可视化</a:t>
            </a:r>
            <a:r>
              <a:rPr lang="en-US" altLang="zh-CN" sz="2200" dirty="0"/>
              <a:t>20%</a:t>
            </a:r>
          </a:p>
          <a:p>
            <a:pPr lvl="1"/>
            <a:r>
              <a:rPr lang="zh-CN" altLang="en-US" sz="2200" dirty="0"/>
              <a:t>撰写报告，合理分析</a:t>
            </a:r>
            <a:r>
              <a:rPr lang="en-US" altLang="zh-CN" sz="2200" dirty="0"/>
              <a:t>PCA</a:t>
            </a:r>
            <a:r>
              <a:rPr lang="zh-CN" altLang="en-US" sz="2200" dirty="0"/>
              <a:t>以及两种</a:t>
            </a:r>
            <a:r>
              <a:rPr lang="en-US" altLang="zh-CN" sz="2200" dirty="0"/>
              <a:t>2D PCA</a:t>
            </a:r>
            <a:r>
              <a:rPr lang="zh-CN" altLang="en-US" sz="2200" dirty="0"/>
              <a:t>在不同类型数据下的优劣势，  </a:t>
            </a:r>
            <a:r>
              <a:rPr lang="en-US" altLang="zh-CN" sz="2200" dirty="0"/>
              <a:t>20%</a:t>
            </a:r>
            <a:r>
              <a:rPr lang="zh-CN" altLang="en-US" sz="2200" dirty="0"/>
              <a:t>（只完成</a:t>
            </a:r>
            <a:r>
              <a:rPr lang="en-US" altLang="zh-CN" sz="2200" dirty="0"/>
              <a:t>2DPCA</a:t>
            </a:r>
            <a:r>
              <a:rPr lang="zh-CN" altLang="en-US" sz="2200" dirty="0"/>
              <a:t>部分及报告最多可以拿到</a:t>
            </a:r>
            <a:r>
              <a:rPr lang="en-US" altLang="zh-CN" sz="2200" dirty="0"/>
              <a:t>85%</a:t>
            </a:r>
            <a:r>
              <a:rPr lang="zh-CN" altLang="en-US" sz="2200" dirty="0"/>
              <a:t>分数）</a:t>
            </a:r>
            <a:endParaRPr lang="en-US" altLang="zh-CN" sz="2200" dirty="0"/>
          </a:p>
          <a:p>
            <a:pPr lvl="1"/>
            <a:r>
              <a:rPr lang="en-US" altLang="zh-CN" sz="2200" dirty="0"/>
              <a:t>Robust PCA</a:t>
            </a:r>
            <a:r>
              <a:rPr lang="zh-CN" altLang="en-US" sz="2200" dirty="0"/>
              <a:t>部分的额外加分上限为</a:t>
            </a:r>
            <a:r>
              <a:rPr lang="en-US" altLang="zh-CN" sz="2200" dirty="0"/>
              <a:t>20%</a:t>
            </a:r>
            <a:r>
              <a:rPr lang="zh-CN" altLang="en-US" sz="2200" dirty="0"/>
              <a:t>。得分点包括：</a:t>
            </a:r>
            <a:endParaRPr lang="en-US" altLang="zh-CN" sz="2200" dirty="0"/>
          </a:p>
          <a:p>
            <a:pPr lvl="2"/>
            <a:r>
              <a:rPr lang="zh-CN" altLang="en-US" sz="2000" dirty="0"/>
              <a:t>实现、分析、设计出能够体现</a:t>
            </a:r>
            <a:r>
              <a:rPr lang="en-US" altLang="zh-CN" sz="2000" dirty="0"/>
              <a:t>Robust PCA</a:t>
            </a:r>
            <a:r>
              <a:rPr lang="zh-CN" altLang="en-US" sz="2000" dirty="0"/>
              <a:t>优势的实验并验证。可以包括加入新数据集或原数据集加入噪声 </a:t>
            </a:r>
            <a:r>
              <a:rPr lang="en-US" altLang="zh-CN" sz="2000" dirty="0"/>
              <a:t>10%</a:t>
            </a:r>
          </a:p>
          <a:p>
            <a:pPr lvl="2"/>
            <a:r>
              <a:rPr lang="zh-CN" altLang="en-US" sz="2000" dirty="0"/>
              <a:t>补足论文中省略的“易证”的证明等 </a:t>
            </a:r>
            <a:r>
              <a:rPr lang="en-US" altLang="zh-CN" sz="2000" dirty="0"/>
              <a:t>10%</a:t>
            </a:r>
          </a:p>
          <a:p>
            <a:pPr lvl="2"/>
            <a:r>
              <a:rPr lang="zh-CN" altLang="en-US" sz="2000" dirty="0"/>
              <a:t>分析验证强噪声矩阵的合理应用场景 </a:t>
            </a:r>
            <a:r>
              <a:rPr lang="en-US" altLang="zh-CN" sz="2000" dirty="0"/>
              <a:t>10%</a:t>
            </a:r>
          </a:p>
          <a:p>
            <a:r>
              <a:rPr lang="zh-CN" altLang="en-US" sz="2400" dirty="0"/>
              <a:t>开源代码？</a:t>
            </a:r>
            <a:endParaRPr lang="en-US" altLang="zh-CN" sz="2400" dirty="0"/>
          </a:p>
          <a:p>
            <a:r>
              <a:rPr lang="zh-CN" altLang="en-US" sz="2400" dirty="0"/>
              <a:t>上交内容：代码以及对应的分析报告</a:t>
            </a:r>
            <a:endParaRPr lang="en-US" altLang="zh-CN" sz="2400" dirty="0"/>
          </a:p>
        </p:txBody>
      </p:sp>
    </p:spTree>
    <p:extLst>
      <p:ext uri="{BB962C8B-B14F-4D97-AF65-F5344CB8AC3E}">
        <p14:creationId xmlns:p14="http://schemas.microsoft.com/office/powerpoint/2010/main" val="316885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D5E4B-38DD-4654-ACB5-EA5B8CD388E4}"/>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588786E4-FB83-445E-82F7-19ADCC55C49A}"/>
              </a:ext>
            </a:extLst>
          </p:cNvPr>
          <p:cNvSpPr>
            <a:spLocks noGrp="1"/>
          </p:cNvSpPr>
          <p:nvPr>
            <p:ph idx="1"/>
          </p:nvPr>
        </p:nvSpPr>
        <p:spPr>
          <a:xfrm>
            <a:off x="2225417" y="1641987"/>
            <a:ext cx="9180001" cy="4483510"/>
          </a:xfrm>
        </p:spPr>
        <p:txBody>
          <a:bodyPr/>
          <a:lstStyle/>
          <a:p>
            <a:r>
              <a:rPr lang="en-US" altLang="zh-CN" dirty="0"/>
              <a:t>Yang, Jian, et al. "Two-dimensional PCA: a new approach to appearance-based face representation and recognition." IEEE transactions on pattern analysis and machine intelligence 26.1 (2004): 131-137.</a:t>
            </a:r>
          </a:p>
          <a:p>
            <a:r>
              <a:rPr lang="en-US" altLang="zh-CN" dirty="0"/>
              <a:t>Li, </a:t>
            </a:r>
            <a:r>
              <a:rPr lang="en-US" altLang="zh-CN" dirty="0" err="1"/>
              <a:t>Xuelong</a:t>
            </a:r>
            <a:r>
              <a:rPr lang="en-US" altLang="zh-CN" dirty="0"/>
              <a:t>, </a:t>
            </a:r>
            <a:r>
              <a:rPr lang="en-US" altLang="zh-CN" dirty="0" err="1"/>
              <a:t>Yanwei</a:t>
            </a:r>
            <a:r>
              <a:rPr lang="en-US" altLang="zh-CN" dirty="0"/>
              <a:t> Pang, and Yuan </a:t>
            </a:r>
            <a:r>
              <a:rPr lang="en-US" altLang="zh-CN" dirty="0" err="1"/>
              <a:t>Yuan</a:t>
            </a:r>
            <a:r>
              <a:rPr lang="en-US" altLang="zh-CN" dirty="0"/>
              <a:t>. "L1-norm-based 2DPCA." IEEE Transactions on Systems, Man, and Cybernetics, Part B (Cybernetics) 40.4 (2010): 1170-1175.</a:t>
            </a:r>
          </a:p>
          <a:p>
            <a:r>
              <a:rPr lang="en-US" altLang="zh-CN" dirty="0"/>
              <a:t>Kwak, </a:t>
            </a:r>
            <a:r>
              <a:rPr lang="en-US" altLang="zh-CN" dirty="0" err="1"/>
              <a:t>Nojun</a:t>
            </a:r>
            <a:r>
              <a:rPr lang="en-US" altLang="zh-CN" dirty="0"/>
              <a:t>. "Principal component analysis based on L1-norm maximization." IEEE transactions on pattern analysis and machine intelligence 30.9 (2008): 1672-1680.</a:t>
            </a:r>
          </a:p>
          <a:p>
            <a:r>
              <a:rPr lang="en-US" altLang="zh-CN" dirty="0" err="1"/>
              <a:t>Candès</a:t>
            </a:r>
            <a:r>
              <a:rPr lang="en-US" altLang="zh-CN" dirty="0"/>
              <a:t>, Emmanuel J., et al. "Robust principal component analysis?." Journal of the ACM (JACM) 58.3 (2011): 1-37.</a:t>
            </a:r>
          </a:p>
          <a:p>
            <a:endParaRPr lang="zh-CN" altLang="en-US" dirty="0"/>
          </a:p>
        </p:txBody>
      </p:sp>
    </p:spTree>
    <p:extLst>
      <p:ext uri="{BB962C8B-B14F-4D97-AF65-F5344CB8AC3E}">
        <p14:creationId xmlns:p14="http://schemas.microsoft.com/office/powerpoint/2010/main" val="255546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B7E3C-028D-4BAA-8E35-503759BB1F0B}"/>
              </a:ext>
            </a:extLst>
          </p:cNvPr>
          <p:cNvSpPr>
            <a:spLocks noGrp="1"/>
          </p:cNvSpPr>
          <p:nvPr>
            <p:ph type="title"/>
          </p:nvPr>
        </p:nvSpPr>
        <p:spPr/>
        <p:txBody>
          <a:bodyPr/>
          <a:lstStyle/>
          <a:p>
            <a:r>
              <a:rPr lang="zh-CN" altLang="en-US" dirty="0"/>
              <a:t>回顾：</a:t>
            </a:r>
            <a:r>
              <a:rPr lang="en-US" altLang="zh-CN" dirty="0"/>
              <a:t>PCA</a:t>
            </a:r>
            <a:endParaRPr lang="zh-CN" altLang="en-US" dirty="0"/>
          </a:p>
        </p:txBody>
      </p:sp>
      <p:sp>
        <p:nvSpPr>
          <p:cNvPr id="3" name="内容占位符 2">
            <a:extLst>
              <a:ext uri="{FF2B5EF4-FFF2-40B4-BE49-F238E27FC236}">
                <a16:creationId xmlns:a16="http://schemas.microsoft.com/office/drawing/2014/main" id="{9F679F67-2715-4AD0-8B9E-B925F33C9AED}"/>
              </a:ext>
            </a:extLst>
          </p:cNvPr>
          <p:cNvSpPr>
            <a:spLocks noGrp="1"/>
          </p:cNvSpPr>
          <p:nvPr>
            <p:ph idx="1"/>
          </p:nvPr>
        </p:nvSpPr>
        <p:spPr>
          <a:xfrm>
            <a:off x="2284412" y="1776163"/>
            <a:ext cx="8915400" cy="3777622"/>
          </a:xfrm>
        </p:spPr>
        <p:txBody>
          <a:bodyPr>
            <a:normAutofit/>
          </a:bodyPr>
          <a:lstStyle/>
          <a:p>
            <a:r>
              <a:rPr lang="zh-CN" altLang="en-US" sz="2400" dirty="0"/>
              <a:t>假设我们现在有</a:t>
            </a:r>
            <a:r>
              <a:rPr lang="en-US" altLang="zh-CN" sz="2400" dirty="0"/>
              <a:t>N</a:t>
            </a:r>
            <a:r>
              <a:rPr lang="zh-CN" altLang="en-US" sz="2400" dirty="0"/>
              <a:t>张图片数据集，每张图片的尺寸是</a:t>
            </a:r>
            <a:r>
              <a:rPr lang="en-US" altLang="zh-CN" sz="2400" dirty="0"/>
              <a:t>h*w</a:t>
            </a:r>
          </a:p>
          <a:p>
            <a:r>
              <a:rPr lang="zh-CN" altLang="en-US" sz="2400" dirty="0"/>
              <a:t>传统</a:t>
            </a:r>
            <a:r>
              <a:rPr lang="en-US" altLang="zh-CN" sz="2400" dirty="0"/>
              <a:t>PCA</a:t>
            </a:r>
            <a:r>
              <a:rPr lang="zh-CN" altLang="en-US" sz="2400" dirty="0"/>
              <a:t>做法：把二维图像传化为一维向量，然后计算协方差矩阵。</a:t>
            </a:r>
            <a:endParaRPr lang="en-US" altLang="zh-CN" sz="2400" dirty="0"/>
          </a:p>
          <a:p>
            <a:r>
              <a:rPr lang="zh-CN" altLang="en-US" sz="2400" dirty="0"/>
              <a:t>求其特征值、特征向量</a:t>
            </a:r>
            <a:endParaRPr lang="en-US" altLang="zh-CN" sz="2400" dirty="0"/>
          </a:p>
          <a:p>
            <a:r>
              <a:rPr lang="zh-CN" altLang="en-US" sz="2400" dirty="0"/>
              <a:t>根据特征值选取相应的特征向量，然后进行重构</a:t>
            </a:r>
            <a:endParaRPr lang="en-US" altLang="zh-CN" sz="2400" dirty="0"/>
          </a:p>
          <a:p>
            <a:endParaRPr lang="zh-CN" altLang="en-US" sz="2400" dirty="0"/>
          </a:p>
        </p:txBody>
      </p:sp>
    </p:spTree>
    <p:extLst>
      <p:ext uri="{BB962C8B-B14F-4D97-AF65-F5344CB8AC3E}">
        <p14:creationId xmlns:p14="http://schemas.microsoft.com/office/powerpoint/2010/main" val="101235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25B8A-52B9-4D80-9972-34262ED704AB}"/>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9BE280AB-95B6-44CB-AE8E-B3432BAEEA87}"/>
              </a:ext>
            </a:extLst>
          </p:cNvPr>
          <p:cNvSpPr>
            <a:spLocks noGrp="1"/>
          </p:cNvSpPr>
          <p:nvPr>
            <p:ph idx="1"/>
          </p:nvPr>
        </p:nvSpPr>
        <p:spPr/>
        <p:txBody>
          <a:bodyPr>
            <a:normAutofit/>
          </a:bodyPr>
          <a:lstStyle/>
          <a:p>
            <a:r>
              <a:rPr lang="zh-CN" altLang="en-US" sz="2400" dirty="0"/>
              <a:t>我们将要计算的是一个</a:t>
            </a:r>
            <a:r>
              <a:rPr lang="en-US" altLang="zh-CN" sz="2400" dirty="0"/>
              <a:t>N*</a:t>
            </a:r>
            <a:r>
              <a:rPr lang="en-US" altLang="zh-CN" sz="2400" dirty="0" err="1"/>
              <a:t>hw</a:t>
            </a:r>
            <a:r>
              <a:rPr lang="zh-CN" altLang="en-US" sz="2400" dirty="0"/>
              <a:t>的数据集的特征值，其对应的协方差矩阵是</a:t>
            </a:r>
            <a:r>
              <a:rPr lang="en-US" altLang="zh-CN" sz="2400" dirty="0" err="1"/>
              <a:t>hw</a:t>
            </a:r>
            <a:r>
              <a:rPr lang="en-US" altLang="zh-CN" sz="2400" dirty="0"/>
              <a:t>*</a:t>
            </a:r>
            <a:r>
              <a:rPr lang="en-US" altLang="zh-CN" sz="2400" dirty="0" err="1"/>
              <a:t>hw</a:t>
            </a:r>
            <a:r>
              <a:rPr lang="zh-CN" altLang="en-US" sz="2400" dirty="0"/>
              <a:t>。</a:t>
            </a:r>
            <a:endParaRPr lang="en-US" altLang="zh-CN" sz="2400" dirty="0"/>
          </a:p>
          <a:p>
            <a:r>
              <a:rPr lang="zh-CN" altLang="en-US" sz="2400" dirty="0"/>
              <a:t>最直接的问题是，计算量？</a:t>
            </a:r>
            <a:endParaRPr lang="en-US" altLang="zh-CN" sz="2400" dirty="0"/>
          </a:p>
          <a:p>
            <a:r>
              <a:rPr lang="zh-CN" altLang="en-US" sz="2400" dirty="0"/>
              <a:t>其次，对于图像问题，我们要处理的应该是二维的图像而非一维的向量。将其转化为一维的向量本身就是一个不直接的做法，而且这其中还会丢失信息。</a:t>
            </a:r>
          </a:p>
        </p:txBody>
      </p:sp>
    </p:spTree>
    <p:extLst>
      <p:ext uri="{BB962C8B-B14F-4D97-AF65-F5344CB8AC3E}">
        <p14:creationId xmlns:p14="http://schemas.microsoft.com/office/powerpoint/2010/main" val="334858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9DC2D-7A19-4009-BCA9-9121E4894C85}"/>
              </a:ext>
            </a:extLst>
          </p:cNvPr>
          <p:cNvSpPr>
            <a:spLocks noGrp="1"/>
          </p:cNvSpPr>
          <p:nvPr>
            <p:ph type="title"/>
          </p:nvPr>
        </p:nvSpPr>
        <p:spPr/>
        <p:txBody>
          <a:bodyPr/>
          <a:lstStyle/>
          <a:p>
            <a:r>
              <a:rPr lang="en-US" altLang="zh-CN" dirty="0"/>
              <a:t>2DPCA</a:t>
            </a:r>
            <a:endParaRPr lang="zh-CN" altLang="en-US" dirty="0"/>
          </a:p>
        </p:txBody>
      </p:sp>
      <p:sp>
        <p:nvSpPr>
          <p:cNvPr id="3" name="内容占位符 2">
            <a:extLst>
              <a:ext uri="{FF2B5EF4-FFF2-40B4-BE49-F238E27FC236}">
                <a16:creationId xmlns:a16="http://schemas.microsoft.com/office/drawing/2014/main" id="{CF515420-3985-4C98-ACA1-065829D1CCC8}"/>
              </a:ext>
            </a:extLst>
          </p:cNvPr>
          <p:cNvSpPr>
            <a:spLocks noGrp="1"/>
          </p:cNvSpPr>
          <p:nvPr>
            <p:ph idx="1"/>
          </p:nvPr>
        </p:nvSpPr>
        <p:spPr/>
        <p:txBody>
          <a:bodyPr>
            <a:normAutofit/>
          </a:bodyPr>
          <a:lstStyle/>
          <a:p>
            <a:r>
              <a:rPr lang="zh-CN" altLang="en-US" sz="2400" dirty="0"/>
              <a:t>我们希望直接对</a:t>
            </a:r>
            <a:r>
              <a:rPr lang="en-US" altLang="zh-CN" sz="2400" dirty="0"/>
              <a:t>N*h*w</a:t>
            </a:r>
            <a:r>
              <a:rPr lang="zh-CN" altLang="en-US" sz="2400" dirty="0"/>
              <a:t>的图像数据集进行处理，这就是</a:t>
            </a:r>
            <a:r>
              <a:rPr lang="en-US" altLang="zh-CN" sz="2400" dirty="0"/>
              <a:t>2DPCA</a:t>
            </a:r>
            <a:r>
              <a:rPr lang="zh-CN" altLang="en-US" sz="2400" dirty="0"/>
              <a:t>试图解决的问题。</a:t>
            </a:r>
            <a:endParaRPr lang="en-US" altLang="zh-CN" sz="2400" dirty="0"/>
          </a:p>
          <a:p>
            <a:r>
              <a:rPr lang="zh-CN" altLang="en-US" sz="2400" dirty="0"/>
              <a:t>类似地，我们考虑协方差矩阵（</a:t>
            </a:r>
            <a:r>
              <a:rPr lang="en-US" altLang="zh-CN" sz="2400" dirty="0"/>
              <a:t>A</a:t>
            </a:r>
            <a:r>
              <a:rPr lang="zh-CN" altLang="en-US" sz="2400" dirty="0"/>
              <a:t>为</a:t>
            </a:r>
            <a:r>
              <a:rPr lang="en-US" altLang="zh-CN" sz="2400" dirty="0"/>
              <a:t>h*w</a:t>
            </a:r>
            <a:r>
              <a:rPr lang="zh-CN" altLang="en-US" sz="2400" dirty="0"/>
              <a:t>的图片）</a:t>
            </a:r>
            <a:endParaRPr lang="en-US" altLang="zh-CN" sz="2400" dirty="0"/>
          </a:p>
          <a:p>
            <a:endParaRPr lang="en-US" altLang="zh-CN" sz="2400" dirty="0"/>
          </a:p>
          <a:p>
            <a:r>
              <a:rPr lang="zh-CN" altLang="en-US" sz="2400" dirty="0"/>
              <a:t>即，</a:t>
            </a:r>
            <a:endParaRPr lang="en-US" altLang="zh-CN" sz="2400" dirty="0"/>
          </a:p>
          <a:p>
            <a:r>
              <a:rPr lang="zh-CN" altLang="en-US" sz="2400" dirty="0"/>
              <a:t>这个矩阵是一个</a:t>
            </a:r>
            <a:r>
              <a:rPr lang="en-US" altLang="zh-CN" sz="2400" dirty="0"/>
              <a:t>w*w</a:t>
            </a:r>
            <a:r>
              <a:rPr lang="zh-CN" altLang="en-US" sz="2400" dirty="0"/>
              <a:t>的矩阵，求它的特征值运算复杂度很低。</a:t>
            </a:r>
            <a:endParaRPr lang="en-US" altLang="zh-CN" sz="2400" dirty="0"/>
          </a:p>
          <a:p>
            <a:endParaRPr lang="zh-CN" altLang="en-US" sz="2400" dirty="0"/>
          </a:p>
        </p:txBody>
      </p:sp>
      <p:pic>
        <p:nvPicPr>
          <p:cNvPr id="7" name="图片 6">
            <a:extLst>
              <a:ext uri="{FF2B5EF4-FFF2-40B4-BE49-F238E27FC236}">
                <a16:creationId xmlns:a16="http://schemas.microsoft.com/office/drawing/2014/main" id="{72D05231-E515-43E6-AB41-A38AFA616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065" y="3527322"/>
            <a:ext cx="3870731" cy="513735"/>
          </a:xfrm>
          <a:prstGeom prst="rect">
            <a:avLst/>
          </a:prstGeom>
        </p:spPr>
      </p:pic>
      <p:pic>
        <p:nvPicPr>
          <p:cNvPr id="9" name="图片 8">
            <a:extLst>
              <a:ext uri="{FF2B5EF4-FFF2-40B4-BE49-F238E27FC236}">
                <a16:creationId xmlns:a16="http://schemas.microsoft.com/office/drawing/2014/main" id="{DE54BDAE-0107-4A04-B811-318C7C825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349" y="3994353"/>
            <a:ext cx="3933022" cy="513735"/>
          </a:xfrm>
          <a:prstGeom prst="rect">
            <a:avLst/>
          </a:prstGeom>
        </p:spPr>
      </p:pic>
    </p:spTree>
    <p:extLst>
      <p:ext uri="{BB962C8B-B14F-4D97-AF65-F5344CB8AC3E}">
        <p14:creationId xmlns:p14="http://schemas.microsoft.com/office/powerpoint/2010/main" val="413986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74C48-A58A-4884-8AC7-064471010295}"/>
              </a:ext>
            </a:extLst>
          </p:cNvPr>
          <p:cNvSpPr>
            <a:spLocks noGrp="1"/>
          </p:cNvSpPr>
          <p:nvPr>
            <p:ph type="title"/>
          </p:nvPr>
        </p:nvSpPr>
        <p:spPr/>
        <p:txBody>
          <a:bodyPr/>
          <a:lstStyle/>
          <a:p>
            <a:r>
              <a:rPr lang="en-US" altLang="zh-CN" dirty="0"/>
              <a:t>2DPCA</a:t>
            </a:r>
            <a:endParaRPr lang="zh-CN" altLang="en-US" dirty="0"/>
          </a:p>
        </p:txBody>
      </p:sp>
      <p:sp>
        <p:nvSpPr>
          <p:cNvPr id="3" name="内容占位符 2">
            <a:extLst>
              <a:ext uri="{FF2B5EF4-FFF2-40B4-BE49-F238E27FC236}">
                <a16:creationId xmlns:a16="http://schemas.microsoft.com/office/drawing/2014/main" id="{71532ABD-CB48-47C2-B580-82FF2BC8070A}"/>
              </a:ext>
            </a:extLst>
          </p:cNvPr>
          <p:cNvSpPr>
            <a:spLocks noGrp="1"/>
          </p:cNvSpPr>
          <p:nvPr>
            <p:ph idx="1"/>
          </p:nvPr>
        </p:nvSpPr>
        <p:spPr/>
        <p:txBody>
          <a:bodyPr>
            <a:normAutofit/>
          </a:bodyPr>
          <a:lstStyle/>
          <a:p>
            <a:r>
              <a:rPr lang="zh-CN" altLang="en-US" sz="2400" dirty="0"/>
              <a:t>类似地，我们选取这个协方差矩阵前</a:t>
            </a:r>
            <a:r>
              <a:rPr lang="en-US" altLang="zh-CN" sz="2400" dirty="0"/>
              <a:t>k</a:t>
            </a:r>
            <a:r>
              <a:rPr lang="zh-CN" altLang="en-US" sz="2400" dirty="0"/>
              <a:t>大的特征值对应的特征向量得到矩阵</a:t>
            </a:r>
            <a:r>
              <a:rPr lang="en-US" altLang="zh-CN" sz="2400" dirty="0"/>
              <a:t>X</a:t>
            </a:r>
            <a:r>
              <a:rPr lang="zh-CN" altLang="en-US" sz="2400" dirty="0"/>
              <a:t>（</a:t>
            </a:r>
            <a:r>
              <a:rPr lang="en-US" altLang="zh-CN" sz="2400" dirty="0"/>
              <a:t>w*k</a:t>
            </a:r>
            <a:r>
              <a:rPr lang="zh-CN" altLang="en-US" sz="2400" dirty="0"/>
              <a:t>），把原来的图像</a:t>
            </a:r>
            <a:r>
              <a:rPr lang="en-US" altLang="zh-CN" sz="2400" dirty="0"/>
              <a:t>A</a:t>
            </a:r>
            <a:r>
              <a:rPr lang="zh-CN" altLang="en-US" sz="2400" dirty="0"/>
              <a:t>投影到</a:t>
            </a:r>
            <a:r>
              <a:rPr lang="en-US" altLang="zh-CN" sz="2400" dirty="0"/>
              <a:t>X</a:t>
            </a:r>
            <a:r>
              <a:rPr lang="zh-CN" altLang="en-US" sz="2400" dirty="0"/>
              <a:t>上得到</a:t>
            </a:r>
            <a:r>
              <a:rPr lang="en-US" altLang="zh-CN" sz="2400" dirty="0"/>
              <a:t>Y=AX</a:t>
            </a:r>
            <a:r>
              <a:rPr lang="zh-CN" altLang="en-US" sz="2400" dirty="0"/>
              <a:t>。</a:t>
            </a:r>
            <a:endParaRPr lang="en-US" altLang="zh-CN" sz="2400" dirty="0"/>
          </a:p>
          <a:p>
            <a:r>
              <a:rPr lang="en-US" altLang="zh-CN" sz="2400" dirty="0"/>
              <a:t>Y</a:t>
            </a:r>
            <a:r>
              <a:rPr lang="zh-CN" altLang="en-US" sz="2400" dirty="0"/>
              <a:t>：</a:t>
            </a:r>
            <a:r>
              <a:rPr lang="en-US" altLang="zh-CN" sz="2400" dirty="0"/>
              <a:t>h*k</a:t>
            </a:r>
            <a:r>
              <a:rPr lang="zh-CN" altLang="en-US" sz="2400" dirty="0"/>
              <a:t>，降维后的图像。值得注意的是，</a:t>
            </a:r>
            <a:r>
              <a:rPr lang="en-US" altLang="zh-CN" sz="2400" dirty="0"/>
              <a:t>1DPCA</a:t>
            </a:r>
            <a:r>
              <a:rPr lang="zh-CN" altLang="en-US" sz="2400" dirty="0"/>
              <a:t>得到的主成分是标量，而</a:t>
            </a:r>
            <a:r>
              <a:rPr lang="en-US" altLang="zh-CN" sz="2400" dirty="0"/>
              <a:t>2DPCA</a:t>
            </a:r>
            <a:r>
              <a:rPr lang="zh-CN" altLang="en-US" sz="2400" dirty="0"/>
              <a:t>得到的每个主成分实际上是个向量。</a:t>
            </a:r>
            <a:endParaRPr lang="en-US" altLang="zh-CN" sz="2400" dirty="0"/>
          </a:p>
          <a:p>
            <a:r>
              <a:rPr lang="zh-CN" altLang="en-US" sz="2400" dirty="0"/>
              <a:t>我们可以使用得到的图像进行聚类等操作。</a:t>
            </a:r>
            <a:endParaRPr lang="en-US" altLang="zh-CN" sz="2400" dirty="0"/>
          </a:p>
          <a:p>
            <a:r>
              <a:rPr lang="zh-CN" altLang="en-US" sz="2400" dirty="0"/>
              <a:t>正确性论证见论文（上节课课件）。</a:t>
            </a:r>
          </a:p>
        </p:txBody>
      </p:sp>
    </p:spTree>
    <p:extLst>
      <p:ext uri="{BB962C8B-B14F-4D97-AF65-F5344CB8AC3E}">
        <p14:creationId xmlns:p14="http://schemas.microsoft.com/office/powerpoint/2010/main" val="146376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0F44B-470A-48B0-BC24-CB7A6423B602}"/>
              </a:ext>
            </a:extLst>
          </p:cNvPr>
          <p:cNvSpPr>
            <a:spLocks noGrp="1"/>
          </p:cNvSpPr>
          <p:nvPr>
            <p:ph type="title"/>
          </p:nvPr>
        </p:nvSpPr>
        <p:spPr/>
        <p:txBody>
          <a:bodyPr/>
          <a:lstStyle/>
          <a:p>
            <a:r>
              <a:rPr lang="en-US" altLang="zh-CN" dirty="0"/>
              <a:t>2DPCA</a:t>
            </a:r>
            <a:endParaRPr lang="zh-CN" altLang="en-US" dirty="0"/>
          </a:p>
        </p:txBody>
      </p:sp>
      <p:pic>
        <p:nvPicPr>
          <p:cNvPr id="5" name="内容占位符 4">
            <a:extLst>
              <a:ext uri="{FF2B5EF4-FFF2-40B4-BE49-F238E27FC236}">
                <a16:creationId xmlns:a16="http://schemas.microsoft.com/office/drawing/2014/main" id="{135ED52E-0CAE-4825-A86C-AA1A93D458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427" y="1582993"/>
            <a:ext cx="9698942" cy="4768883"/>
          </a:xfrm>
        </p:spPr>
      </p:pic>
    </p:spTree>
    <p:extLst>
      <p:ext uri="{BB962C8B-B14F-4D97-AF65-F5344CB8AC3E}">
        <p14:creationId xmlns:p14="http://schemas.microsoft.com/office/powerpoint/2010/main" val="191885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10246-C5F0-485D-A78E-C5D1EDA8081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DD4A11C-BC28-428F-B5B7-D93E6935B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018" y="624110"/>
            <a:ext cx="6745057" cy="6075335"/>
          </a:xfrm>
        </p:spPr>
      </p:pic>
    </p:spTree>
    <p:extLst>
      <p:ext uri="{BB962C8B-B14F-4D97-AF65-F5344CB8AC3E}">
        <p14:creationId xmlns:p14="http://schemas.microsoft.com/office/powerpoint/2010/main" val="159969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A98A9-B14A-426A-87AC-150228B874A6}"/>
              </a:ext>
            </a:extLst>
          </p:cNvPr>
          <p:cNvSpPr>
            <a:spLocks noGrp="1"/>
          </p:cNvSpPr>
          <p:nvPr>
            <p:ph type="title"/>
          </p:nvPr>
        </p:nvSpPr>
        <p:spPr/>
        <p:txBody>
          <a:bodyPr/>
          <a:lstStyle/>
          <a:p>
            <a:r>
              <a:rPr lang="en-US" altLang="zh-CN" dirty="0"/>
              <a:t>L1 Norm Based 1D PCA</a:t>
            </a:r>
            <a:endParaRPr lang="zh-CN" altLang="en-US" dirty="0"/>
          </a:p>
        </p:txBody>
      </p:sp>
      <p:sp>
        <p:nvSpPr>
          <p:cNvPr id="3" name="内容占位符 2">
            <a:extLst>
              <a:ext uri="{FF2B5EF4-FFF2-40B4-BE49-F238E27FC236}">
                <a16:creationId xmlns:a16="http://schemas.microsoft.com/office/drawing/2014/main" id="{8990796D-C8C7-4745-B06E-D6D38ECBF85E}"/>
              </a:ext>
            </a:extLst>
          </p:cNvPr>
          <p:cNvSpPr>
            <a:spLocks noGrp="1"/>
          </p:cNvSpPr>
          <p:nvPr>
            <p:ph idx="1"/>
          </p:nvPr>
        </p:nvSpPr>
        <p:spPr/>
        <p:txBody>
          <a:bodyPr>
            <a:normAutofit/>
          </a:bodyPr>
          <a:lstStyle/>
          <a:p>
            <a:r>
              <a:rPr lang="zh-CN" altLang="en-US" sz="2400" dirty="0"/>
              <a:t>基于</a:t>
            </a:r>
            <a:r>
              <a:rPr lang="en-US" altLang="zh-CN" sz="2400" dirty="0"/>
              <a:t>L2 Norm/</a:t>
            </a:r>
            <a:r>
              <a:rPr lang="en-US" altLang="zh-CN" sz="2400" dirty="0" err="1"/>
              <a:t>Frobenius</a:t>
            </a:r>
            <a:r>
              <a:rPr lang="en-US" altLang="zh-CN" sz="2400" dirty="0"/>
              <a:t> Norm</a:t>
            </a:r>
            <a:r>
              <a:rPr lang="zh-CN" altLang="en-US" sz="2400" dirty="0"/>
              <a:t>的</a:t>
            </a:r>
            <a:r>
              <a:rPr lang="en-US" altLang="zh-CN" sz="2400" dirty="0"/>
              <a:t>PCA</a:t>
            </a:r>
            <a:r>
              <a:rPr lang="zh-CN" altLang="en-US" sz="2400" dirty="0"/>
              <a:t>方法的一个主要问题是很容易受到离群点的影响。因此，有方法研究基于</a:t>
            </a:r>
            <a:r>
              <a:rPr lang="en-US" altLang="zh-CN" sz="2400" dirty="0"/>
              <a:t>L1</a:t>
            </a:r>
            <a:r>
              <a:rPr lang="zh-CN" altLang="en-US" sz="2400" dirty="0"/>
              <a:t>范式的</a:t>
            </a:r>
            <a:r>
              <a:rPr lang="en-US" altLang="zh-CN" sz="2400" dirty="0"/>
              <a:t>1DPCA</a:t>
            </a:r>
            <a:r>
              <a:rPr lang="zh-CN" altLang="en-US" sz="2400" dirty="0"/>
              <a:t>来增加模型的鲁棒性。</a:t>
            </a:r>
            <a:endParaRPr lang="en-US" altLang="zh-CN" sz="2400" dirty="0"/>
          </a:p>
          <a:p>
            <a:r>
              <a:rPr lang="en-US" altLang="zh-CN" sz="2400" dirty="0"/>
              <a:t>L2 PCA</a:t>
            </a:r>
            <a:r>
              <a:rPr lang="zh-CN" altLang="en-US" sz="2400" dirty="0"/>
              <a:t>：</a:t>
            </a:r>
            <a:endParaRPr lang="en-US" altLang="zh-CN" sz="2400" dirty="0"/>
          </a:p>
          <a:p>
            <a:endParaRPr lang="en-US" altLang="zh-CN" sz="2400" dirty="0"/>
          </a:p>
          <a:p>
            <a:endParaRPr lang="en-US" altLang="zh-CN" sz="2400" dirty="0"/>
          </a:p>
          <a:p>
            <a:r>
              <a:rPr lang="en-US" altLang="zh-CN" sz="2400" dirty="0"/>
              <a:t>L1 PCA</a:t>
            </a:r>
            <a:r>
              <a:rPr lang="zh-CN" altLang="en-US" sz="2400" dirty="0"/>
              <a:t>：</a:t>
            </a:r>
          </a:p>
        </p:txBody>
      </p:sp>
      <p:pic>
        <p:nvPicPr>
          <p:cNvPr id="13" name="图片 12">
            <a:extLst>
              <a:ext uri="{FF2B5EF4-FFF2-40B4-BE49-F238E27FC236}">
                <a16:creationId xmlns:a16="http://schemas.microsoft.com/office/drawing/2014/main" id="{A38DDEC5-A571-4D60-97D9-620E1EBD1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888" y="3862686"/>
            <a:ext cx="4656223" cy="922100"/>
          </a:xfrm>
          <a:prstGeom prst="rect">
            <a:avLst/>
          </a:prstGeom>
        </p:spPr>
      </p:pic>
      <p:pic>
        <p:nvPicPr>
          <p:cNvPr id="15" name="图片 14">
            <a:extLst>
              <a:ext uri="{FF2B5EF4-FFF2-40B4-BE49-F238E27FC236}">
                <a16:creationId xmlns:a16="http://schemas.microsoft.com/office/drawing/2014/main" id="{02D5EBC9-B5CA-476D-B036-B2D59D1E3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879" y="4887401"/>
            <a:ext cx="4229467" cy="1036410"/>
          </a:xfrm>
          <a:prstGeom prst="rect">
            <a:avLst/>
          </a:prstGeom>
        </p:spPr>
      </p:pic>
    </p:spTree>
    <p:extLst>
      <p:ext uri="{BB962C8B-B14F-4D97-AF65-F5344CB8AC3E}">
        <p14:creationId xmlns:p14="http://schemas.microsoft.com/office/powerpoint/2010/main" val="4252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52C1C-5EAD-4379-8CC7-2F80B08D67E9}"/>
              </a:ext>
            </a:extLst>
          </p:cNvPr>
          <p:cNvSpPr>
            <a:spLocks noGrp="1"/>
          </p:cNvSpPr>
          <p:nvPr>
            <p:ph type="title"/>
          </p:nvPr>
        </p:nvSpPr>
        <p:spPr/>
        <p:txBody>
          <a:bodyPr/>
          <a:lstStyle/>
          <a:p>
            <a:r>
              <a:rPr lang="en-US" altLang="zh-CN" dirty="0"/>
              <a:t>L1 Norm Based 1D PCA</a:t>
            </a:r>
            <a:endParaRPr lang="zh-CN" altLang="en-US" dirty="0"/>
          </a:p>
        </p:txBody>
      </p:sp>
      <p:sp>
        <p:nvSpPr>
          <p:cNvPr id="3" name="内容占位符 2">
            <a:extLst>
              <a:ext uri="{FF2B5EF4-FFF2-40B4-BE49-F238E27FC236}">
                <a16:creationId xmlns:a16="http://schemas.microsoft.com/office/drawing/2014/main" id="{64958C8D-74EB-41B2-93D9-00EF3FA7F194}"/>
              </a:ext>
            </a:extLst>
          </p:cNvPr>
          <p:cNvSpPr>
            <a:spLocks noGrp="1"/>
          </p:cNvSpPr>
          <p:nvPr>
            <p:ph idx="1"/>
          </p:nvPr>
        </p:nvSpPr>
        <p:spPr/>
        <p:txBody>
          <a:bodyPr>
            <a:normAutofit/>
          </a:bodyPr>
          <a:lstStyle/>
          <a:p>
            <a:r>
              <a:rPr lang="en-US" altLang="zh-CN" sz="2400" dirty="0"/>
              <a:t>L1 Norm Based PCA</a:t>
            </a:r>
            <a:r>
              <a:rPr lang="zh-CN" altLang="en-US" sz="2400" dirty="0"/>
              <a:t>也有问题，如不好求出具体解、没有旋转不变性等。</a:t>
            </a:r>
            <a:endParaRPr lang="en-US" altLang="zh-CN" sz="2400" dirty="0"/>
          </a:p>
          <a:p>
            <a:r>
              <a:rPr lang="zh-CN" altLang="en-US" sz="2400" dirty="0"/>
              <a:t>于是，改为利用</a:t>
            </a:r>
            <a:r>
              <a:rPr lang="en-US" altLang="zh-CN" sz="2400" dirty="0"/>
              <a:t>L1-Norm</a:t>
            </a:r>
            <a:r>
              <a:rPr lang="zh-CN" altLang="en-US" sz="2400" dirty="0"/>
              <a:t>最大程度地提升特征空间的离散度。</a:t>
            </a:r>
            <a:endParaRPr lang="en-US" altLang="zh-CN" sz="2400" dirty="0"/>
          </a:p>
          <a:p>
            <a:r>
              <a:rPr lang="zh-CN" altLang="en-US" sz="2400" dirty="0"/>
              <a:t>记训练数据为</a:t>
            </a:r>
            <a:endParaRPr lang="en-US" altLang="zh-CN" sz="2400" dirty="0"/>
          </a:p>
          <a:p>
            <a:r>
              <a:rPr lang="zh-CN" altLang="en-US" sz="2400" dirty="0"/>
              <a:t>目标：</a:t>
            </a:r>
            <a:endParaRPr lang="en-US" altLang="zh-CN" sz="2400" dirty="0"/>
          </a:p>
          <a:p>
            <a:r>
              <a:rPr lang="zh-CN" altLang="en-US" sz="2400" dirty="0"/>
              <a:t>利用迭代的方式去求得这个满足条件的</a:t>
            </a:r>
            <a:r>
              <a:rPr lang="en-US" altLang="zh-CN" sz="2400" dirty="0"/>
              <a:t>u</a:t>
            </a:r>
            <a:r>
              <a:rPr lang="zh-CN" altLang="en-US" sz="2400" dirty="0"/>
              <a:t>，并且可证是能够收敛的。</a:t>
            </a:r>
            <a:endParaRPr lang="en-US" altLang="zh-CN" sz="2400" dirty="0"/>
          </a:p>
          <a:p>
            <a:endParaRPr lang="zh-CN" altLang="en-US" sz="2400" dirty="0"/>
          </a:p>
        </p:txBody>
      </p:sp>
      <p:pic>
        <p:nvPicPr>
          <p:cNvPr id="5" name="图片 4">
            <a:extLst>
              <a:ext uri="{FF2B5EF4-FFF2-40B4-BE49-F238E27FC236}">
                <a16:creationId xmlns:a16="http://schemas.microsoft.com/office/drawing/2014/main" id="{C9E2D94E-BD5D-4B0E-B73C-0AC25B888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476" y="4022411"/>
            <a:ext cx="6370872" cy="525826"/>
          </a:xfrm>
          <a:prstGeom prst="rect">
            <a:avLst/>
          </a:prstGeom>
        </p:spPr>
      </p:pic>
      <p:pic>
        <p:nvPicPr>
          <p:cNvPr id="7" name="图片 6">
            <a:extLst>
              <a:ext uri="{FF2B5EF4-FFF2-40B4-BE49-F238E27FC236}">
                <a16:creationId xmlns:a16="http://schemas.microsoft.com/office/drawing/2014/main" id="{68FCCF43-E2AF-4136-91C0-1FB3D3C59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318" y="3466113"/>
            <a:ext cx="5014395" cy="441998"/>
          </a:xfrm>
          <a:prstGeom prst="rect">
            <a:avLst/>
          </a:prstGeom>
        </p:spPr>
      </p:pic>
    </p:spTree>
    <p:extLst>
      <p:ext uri="{BB962C8B-B14F-4D97-AF65-F5344CB8AC3E}">
        <p14:creationId xmlns:p14="http://schemas.microsoft.com/office/powerpoint/2010/main" val="78855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12567</TotalTime>
  <Words>911</Words>
  <Application>Microsoft Office PowerPoint</Application>
  <PresentationFormat>宽屏</PresentationFormat>
  <Paragraphs>77</Paragraphs>
  <Slides>19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仿宋</vt:lpstr>
      <vt:lpstr>Arial</vt:lpstr>
      <vt:lpstr>Calibri</vt:lpstr>
      <vt:lpstr>Cambria Math</vt:lpstr>
      <vt:lpstr>Century Gothic</vt:lpstr>
      <vt:lpstr>Wingdings 3</vt:lpstr>
      <vt:lpstr>丝状</vt:lpstr>
      <vt:lpstr> 期中大作业选题（之二）：2DPCA</vt:lpstr>
      <vt:lpstr>回顾：PCA</vt:lpstr>
      <vt:lpstr>问题？</vt:lpstr>
      <vt:lpstr>2DPCA</vt:lpstr>
      <vt:lpstr>2DPCA</vt:lpstr>
      <vt:lpstr>2DPCA</vt:lpstr>
      <vt:lpstr>PowerPoint 演示文稿</vt:lpstr>
      <vt:lpstr>L1 Norm Based 1D PCA</vt:lpstr>
      <vt:lpstr>L1 Norm Based 1D PCA</vt:lpstr>
      <vt:lpstr>L1 Norm Based 2D PCA</vt:lpstr>
      <vt:lpstr>PowerPoint 演示文稿</vt:lpstr>
      <vt:lpstr>Robust PCA（选做）</vt:lpstr>
      <vt:lpstr>Robust PCA</vt:lpstr>
      <vt:lpstr>PowerPoint 演示文稿</vt:lpstr>
      <vt:lpstr>PowerPoint 演示文稿</vt:lpstr>
      <vt:lpstr>PowerPoint 演示文稿</vt:lpstr>
      <vt:lpstr>Dataset</vt:lpstr>
      <vt:lpstr>要求&amp;给分标准</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降维算法 C06</dc:title>
  <dc:creator>vision</dc:creator>
  <cp:lastModifiedBy>Chen</cp:lastModifiedBy>
  <cp:revision>236</cp:revision>
  <dcterms:created xsi:type="dcterms:W3CDTF">2019-03-24T11:50:03Z</dcterms:created>
  <dcterms:modified xsi:type="dcterms:W3CDTF">2021-04-19T02:34:26Z</dcterms:modified>
</cp:coreProperties>
</file>