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9" d="100"/>
          <a:sy n="79" d="100"/>
        </p:scale>
        <p:origin x="86"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CFFB88-5532-471B-A9F3-2AD867D618F6}" type="datetimeFigureOut">
              <a:rPr lang="en-GB" smtClean="0"/>
              <a:t>13/07/2020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0D6B49-B178-4738-AB62-DF7A187D086A}" type="slidenum">
              <a:rPr lang="en-GB" smtClean="0"/>
              <a:t>‹#›</a:t>
            </a:fld>
            <a:endParaRPr lang="en-GB"/>
          </a:p>
        </p:txBody>
      </p:sp>
    </p:spTree>
    <p:extLst>
      <p:ext uri="{BB962C8B-B14F-4D97-AF65-F5344CB8AC3E}">
        <p14:creationId xmlns:p14="http://schemas.microsoft.com/office/powerpoint/2010/main" val="304121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FFB88-5532-471B-A9F3-2AD867D618F6}" type="datetimeFigureOut">
              <a:rPr lang="en-GB" smtClean="0"/>
              <a:t>13/07/2020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0D6B49-B178-4738-AB62-DF7A187D086A}" type="slidenum">
              <a:rPr lang="en-GB" smtClean="0"/>
              <a:t>‹#›</a:t>
            </a:fld>
            <a:endParaRPr lang="en-GB"/>
          </a:p>
        </p:txBody>
      </p:sp>
    </p:spTree>
    <p:extLst>
      <p:ext uri="{BB962C8B-B14F-4D97-AF65-F5344CB8AC3E}">
        <p14:creationId xmlns:p14="http://schemas.microsoft.com/office/powerpoint/2010/main" val="81901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CFFB88-5532-471B-A9F3-2AD867D618F6}" type="datetimeFigureOut">
              <a:rPr lang="en-GB" smtClean="0"/>
              <a:t>13/07/2020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0D6B49-B178-4738-AB62-DF7A187D086A}" type="slidenum">
              <a:rPr lang="en-GB" smtClean="0"/>
              <a:t>‹#›</a:t>
            </a:fld>
            <a:endParaRPr lang="en-GB"/>
          </a:p>
        </p:txBody>
      </p:sp>
    </p:spTree>
    <p:extLst>
      <p:ext uri="{BB962C8B-B14F-4D97-AF65-F5344CB8AC3E}">
        <p14:creationId xmlns:p14="http://schemas.microsoft.com/office/powerpoint/2010/main" val="3647960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FCFFB88-5532-471B-A9F3-2AD867D618F6}" type="datetimeFigureOut">
              <a:rPr lang="en-GB" smtClean="0"/>
              <a:t>13/07/2020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0D6B49-B178-4738-AB62-DF7A187D086A}" type="slidenum">
              <a:rPr lang="en-GB" smtClean="0"/>
              <a:t>‹#›</a:t>
            </a:fld>
            <a:endParaRPr lang="en-GB"/>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37803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FFB88-5532-471B-A9F3-2AD867D618F6}" type="datetimeFigureOut">
              <a:rPr lang="en-GB" smtClean="0"/>
              <a:t>13/07/2020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0D6B49-B178-4738-AB62-DF7A187D086A}" type="slidenum">
              <a:rPr lang="en-GB" smtClean="0"/>
              <a:t>‹#›</a:t>
            </a:fld>
            <a:endParaRPr lang="en-GB"/>
          </a:p>
        </p:txBody>
      </p:sp>
    </p:spTree>
    <p:extLst>
      <p:ext uri="{BB962C8B-B14F-4D97-AF65-F5344CB8AC3E}">
        <p14:creationId xmlns:p14="http://schemas.microsoft.com/office/powerpoint/2010/main" val="806694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CFFB88-5532-471B-A9F3-2AD867D618F6}" type="datetimeFigureOut">
              <a:rPr lang="en-GB" smtClean="0"/>
              <a:t>13/07/2020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0D6B49-B178-4738-AB62-DF7A187D086A}" type="slidenum">
              <a:rPr lang="en-GB" smtClean="0"/>
              <a:t>‹#›</a:t>
            </a:fld>
            <a:endParaRPr lang="en-GB"/>
          </a:p>
        </p:txBody>
      </p:sp>
    </p:spTree>
    <p:extLst>
      <p:ext uri="{BB962C8B-B14F-4D97-AF65-F5344CB8AC3E}">
        <p14:creationId xmlns:p14="http://schemas.microsoft.com/office/powerpoint/2010/main" val="2397988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FCFFB88-5532-471B-A9F3-2AD867D618F6}" type="datetimeFigureOut">
              <a:rPr lang="en-GB" smtClean="0"/>
              <a:t>13/07/2020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0D6B49-B178-4738-AB62-DF7A187D086A}" type="slidenum">
              <a:rPr lang="en-GB" smtClean="0"/>
              <a:t>‹#›</a:t>
            </a:fld>
            <a:endParaRPr lang="en-GB"/>
          </a:p>
        </p:txBody>
      </p:sp>
    </p:spTree>
    <p:extLst>
      <p:ext uri="{BB962C8B-B14F-4D97-AF65-F5344CB8AC3E}">
        <p14:creationId xmlns:p14="http://schemas.microsoft.com/office/powerpoint/2010/main" val="2700274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FFB88-5532-471B-A9F3-2AD867D618F6}" type="datetimeFigureOut">
              <a:rPr lang="en-GB" smtClean="0"/>
              <a:t>13/07/2020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0D6B49-B178-4738-AB62-DF7A187D086A}" type="slidenum">
              <a:rPr lang="en-GB" smtClean="0"/>
              <a:t>‹#›</a:t>
            </a:fld>
            <a:endParaRPr lang="en-GB"/>
          </a:p>
        </p:txBody>
      </p:sp>
    </p:spTree>
    <p:extLst>
      <p:ext uri="{BB962C8B-B14F-4D97-AF65-F5344CB8AC3E}">
        <p14:creationId xmlns:p14="http://schemas.microsoft.com/office/powerpoint/2010/main" val="3895070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FFB88-5532-471B-A9F3-2AD867D618F6}" type="datetimeFigureOut">
              <a:rPr lang="en-GB" smtClean="0"/>
              <a:t>13/07/2020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0D6B49-B178-4738-AB62-DF7A187D086A}" type="slidenum">
              <a:rPr lang="en-GB" smtClean="0"/>
              <a:t>‹#›</a:t>
            </a:fld>
            <a:endParaRPr lang="en-GB"/>
          </a:p>
        </p:txBody>
      </p:sp>
    </p:spTree>
    <p:extLst>
      <p:ext uri="{BB962C8B-B14F-4D97-AF65-F5344CB8AC3E}">
        <p14:creationId xmlns:p14="http://schemas.microsoft.com/office/powerpoint/2010/main" val="685542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CFFB88-5532-471B-A9F3-2AD867D618F6}" type="datetimeFigureOut">
              <a:rPr lang="en-GB" smtClean="0"/>
              <a:t>13/07/2020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0D6B49-B178-4738-AB62-DF7A187D086A}" type="slidenum">
              <a:rPr lang="en-GB" smtClean="0"/>
              <a:t>‹#›</a:t>
            </a:fld>
            <a:endParaRPr lang="en-GB"/>
          </a:p>
        </p:txBody>
      </p:sp>
    </p:spTree>
    <p:extLst>
      <p:ext uri="{BB962C8B-B14F-4D97-AF65-F5344CB8AC3E}">
        <p14:creationId xmlns:p14="http://schemas.microsoft.com/office/powerpoint/2010/main" val="2998996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CFFB88-5532-471B-A9F3-2AD867D618F6}" type="datetimeFigureOut">
              <a:rPr lang="en-GB" smtClean="0"/>
              <a:t>13/07/2020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0D6B49-B178-4738-AB62-DF7A187D086A}" type="slidenum">
              <a:rPr lang="en-GB" smtClean="0"/>
              <a:t>‹#›</a:t>
            </a:fld>
            <a:endParaRPr lang="en-GB"/>
          </a:p>
        </p:txBody>
      </p:sp>
    </p:spTree>
    <p:extLst>
      <p:ext uri="{BB962C8B-B14F-4D97-AF65-F5344CB8AC3E}">
        <p14:creationId xmlns:p14="http://schemas.microsoft.com/office/powerpoint/2010/main" val="212278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CFFB88-5532-471B-A9F3-2AD867D618F6}" type="datetimeFigureOut">
              <a:rPr lang="en-GB" smtClean="0"/>
              <a:t>13/07/2020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0D6B49-B178-4738-AB62-DF7A187D086A}" type="slidenum">
              <a:rPr lang="en-GB" smtClean="0"/>
              <a:t>‹#›</a:t>
            </a:fld>
            <a:endParaRPr lang="en-GB"/>
          </a:p>
        </p:txBody>
      </p:sp>
    </p:spTree>
    <p:extLst>
      <p:ext uri="{BB962C8B-B14F-4D97-AF65-F5344CB8AC3E}">
        <p14:creationId xmlns:p14="http://schemas.microsoft.com/office/powerpoint/2010/main" val="15316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CFFB88-5532-471B-A9F3-2AD867D618F6}" type="datetimeFigureOut">
              <a:rPr lang="en-GB" smtClean="0"/>
              <a:t>13/07/2020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00D6B49-B178-4738-AB62-DF7A187D086A}" type="slidenum">
              <a:rPr lang="en-GB" smtClean="0"/>
              <a:t>‹#›</a:t>
            </a:fld>
            <a:endParaRPr lang="en-GB"/>
          </a:p>
        </p:txBody>
      </p:sp>
    </p:spTree>
    <p:extLst>
      <p:ext uri="{BB962C8B-B14F-4D97-AF65-F5344CB8AC3E}">
        <p14:creationId xmlns:p14="http://schemas.microsoft.com/office/powerpoint/2010/main" val="130751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FCFFB88-5532-471B-A9F3-2AD867D618F6}" type="datetimeFigureOut">
              <a:rPr lang="en-GB" smtClean="0"/>
              <a:t>13/07/2020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E00D6B49-B178-4738-AB62-DF7A187D086A}" type="slidenum">
              <a:rPr lang="en-GB" smtClean="0"/>
              <a:t>‹#›</a:t>
            </a:fld>
            <a:endParaRPr lang="en-GB"/>
          </a:p>
        </p:txBody>
      </p:sp>
    </p:spTree>
    <p:extLst>
      <p:ext uri="{BB962C8B-B14F-4D97-AF65-F5344CB8AC3E}">
        <p14:creationId xmlns:p14="http://schemas.microsoft.com/office/powerpoint/2010/main" val="2772316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FCFFB88-5532-471B-A9F3-2AD867D618F6}" type="datetimeFigureOut">
              <a:rPr lang="en-GB" smtClean="0"/>
              <a:t>13/07/2020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E00D6B49-B178-4738-AB62-DF7A187D086A}" type="slidenum">
              <a:rPr lang="en-GB" smtClean="0"/>
              <a:t>‹#›</a:t>
            </a:fld>
            <a:endParaRPr lang="en-GB"/>
          </a:p>
        </p:txBody>
      </p:sp>
    </p:spTree>
    <p:extLst>
      <p:ext uri="{BB962C8B-B14F-4D97-AF65-F5344CB8AC3E}">
        <p14:creationId xmlns:p14="http://schemas.microsoft.com/office/powerpoint/2010/main" val="255978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FCFFB88-5532-471B-A9F3-2AD867D618F6}" type="datetimeFigureOut">
              <a:rPr lang="en-GB" smtClean="0"/>
              <a:t>13/07/2020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E00D6B49-B178-4738-AB62-DF7A187D086A}" type="slidenum">
              <a:rPr lang="en-GB" smtClean="0"/>
              <a:t>‹#›</a:t>
            </a:fld>
            <a:endParaRPr lang="en-GB"/>
          </a:p>
        </p:txBody>
      </p:sp>
    </p:spTree>
    <p:extLst>
      <p:ext uri="{BB962C8B-B14F-4D97-AF65-F5344CB8AC3E}">
        <p14:creationId xmlns:p14="http://schemas.microsoft.com/office/powerpoint/2010/main" val="345586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CFFB88-5532-471B-A9F3-2AD867D618F6}" type="datetimeFigureOut">
              <a:rPr lang="en-GB" smtClean="0"/>
              <a:t>13/07/2020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0D6B49-B178-4738-AB62-DF7A187D086A}" type="slidenum">
              <a:rPr lang="en-GB" smtClean="0"/>
              <a:t>‹#›</a:t>
            </a:fld>
            <a:endParaRPr lang="en-GB"/>
          </a:p>
        </p:txBody>
      </p:sp>
    </p:spTree>
    <p:extLst>
      <p:ext uri="{BB962C8B-B14F-4D97-AF65-F5344CB8AC3E}">
        <p14:creationId xmlns:p14="http://schemas.microsoft.com/office/powerpoint/2010/main" val="3064680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FCFFB88-5532-471B-A9F3-2AD867D618F6}" type="datetimeFigureOut">
              <a:rPr lang="en-GB" smtClean="0"/>
              <a:t>13/07/2020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00D6B49-B178-4738-AB62-DF7A187D086A}" type="slidenum">
              <a:rPr lang="en-GB" smtClean="0"/>
              <a:t>‹#›</a:t>
            </a:fld>
            <a:endParaRPr lang="en-GB"/>
          </a:p>
        </p:txBody>
      </p:sp>
    </p:spTree>
    <p:extLst>
      <p:ext uri="{BB962C8B-B14F-4D97-AF65-F5344CB8AC3E}">
        <p14:creationId xmlns:p14="http://schemas.microsoft.com/office/powerpoint/2010/main" val="195818810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districts_of_Bangko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2000"/>
                <a:hueMod val="96000"/>
                <a:satMod val="128000"/>
                <a:lumMod val="114000"/>
              </a:schemeClr>
            </a:gs>
            <a:gs pos="100000">
              <a:schemeClr val="bg2">
                <a:shade val="62000"/>
                <a:hueMod val="100000"/>
                <a:satMod val="134000"/>
                <a:lumMod val="5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D2D844C-AB64-4A03-80BE-33212E61D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CAAD0E9B-89C2-4268-98B4-BA7BFFF2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1653AB08-C531-42A8-AA8D-C2ABAE87C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72E47EEC-33C8-4EC3-8BFC-BB02B4171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8BC9CC6-50D5-4C61-9EDE-315A1B5F14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CED2641B-4430-4CF4-89AB-3FADDD630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4" name="Title 3">
            <a:extLst>
              <a:ext uri="{FF2B5EF4-FFF2-40B4-BE49-F238E27FC236}">
                <a16:creationId xmlns:a16="http://schemas.microsoft.com/office/drawing/2014/main" id="{959D9420-0A2F-4EA1-8577-8F628CE3401B}"/>
              </a:ext>
            </a:extLst>
          </p:cNvPr>
          <p:cNvSpPr>
            <a:spLocks noGrp="1"/>
          </p:cNvSpPr>
          <p:nvPr>
            <p:ph type="title"/>
          </p:nvPr>
        </p:nvSpPr>
        <p:spPr>
          <a:xfrm>
            <a:off x="1154955" y="1447800"/>
            <a:ext cx="6458419" cy="3329581"/>
          </a:xfrm>
        </p:spPr>
        <p:txBody>
          <a:bodyPr vert="horz" lIns="91440" tIns="45720" rIns="91440" bIns="45720" rtlCol="0" anchor="b">
            <a:normAutofit fontScale="90000"/>
          </a:bodyPr>
          <a:lstStyle/>
          <a:p>
            <a:r>
              <a:rPr lang="en-US" sz="7200" b="1" dirty="0"/>
              <a:t>Relocation Analysis:</a:t>
            </a:r>
            <a:br>
              <a:rPr lang="en-US" sz="7200" dirty="0"/>
            </a:br>
            <a:r>
              <a:rPr lang="en-US" sz="5400" dirty="0"/>
              <a:t>From Birmingham to Bangkok</a:t>
            </a:r>
            <a:endParaRPr lang="en-US" sz="7200" dirty="0"/>
          </a:p>
        </p:txBody>
      </p:sp>
      <p:sp>
        <p:nvSpPr>
          <p:cNvPr id="28" name="Rectangle 27">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2607769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1BD9-24CE-4340-8221-8FA4A3E71BA4}"/>
              </a:ext>
            </a:extLst>
          </p:cNvPr>
          <p:cNvSpPr>
            <a:spLocks noGrp="1"/>
          </p:cNvSpPr>
          <p:nvPr>
            <p:ph type="title"/>
          </p:nvPr>
        </p:nvSpPr>
        <p:spPr>
          <a:xfrm>
            <a:off x="646111" y="452718"/>
            <a:ext cx="9404723" cy="819901"/>
          </a:xfrm>
        </p:spPr>
        <p:txBody>
          <a:bodyPr/>
          <a:lstStyle/>
          <a:p>
            <a:r>
              <a:rPr lang="en-US" dirty="0"/>
              <a:t>Relocation is not easy</a:t>
            </a:r>
            <a:endParaRPr lang="en-GB" dirty="0"/>
          </a:p>
        </p:txBody>
      </p:sp>
      <p:sp>
        <p:nvSpPr>
          <p:cNvPr id="3" name="Content Placeholder 2">
            <a:extLst>
              <a:ext uri="{FF2B5EF4-FFF2-40B4-BE49-F238E27FC236}">
                <a16:creationId xmlns:a16="http://schemas.microsoft.com/office/drawing/2014/main" id="{39A23281-F067-4419-B2D9-5202386B3B20}"/>
              </a:ext>
            </a:extLst>
          </p:cNvPr>
          <p:cNvSpPr>
            <a:spLocks noGrp="1"/>
          </p:cNvSpPr>
          <p:nvPr>
            <p:ph idx="1"/>
          </p:nvPr>
        </p:nvSpPr>
        <p:spPr>
          <a:xfrm>
            <a:off x="1103312" y="1272620"/>
            <a:ext cx="8946541" cy="4994634"/>
          </a:xfrm>
        </p:spPr>
        <p:txBody>
          <a:bodyPr>
            <a:normAutofit fontScale="92500" lnSpcReduction="20000"/>
          </a:bodyPr>
          <a:lstStyle/>
          <a:p>
            <a:r>
              <a:rPr lang="en-US" dirty="0"/>
              <a:t>Moving to a foreign country to live in a new neighborhood with different culture, lifestyles, environment, etc., while exciting, can be challenging and stressful for everyone.</a:t>
            </a:r>
          </a:p>
          <a:p>
            <a:r>
              <a:rPr lang="en-US" dirty="0"/>
              <a:t>I am currently in such process to relocate from Birmingham, UK to Bangkok, Thailand and would value any insights that could help me select a neighborhood in Bangkok that share some similarity to my current neighborhood – </a:t>
            </a:r>
            <a:r>
              <a:rPr lang="en-US" dirty="0" err="1"/>
              <a:t>Edgbaston</a:t>
            </a:r>
            <a:r>
              <a:rPr lang="en-US" dirty="0"/>
              <a:t> – and in turn lessen the challenges of living in a foreign land.</a:t>
            </a:r>
          </a:p>
          <a:p>
            <a:r>
              <a:rPr lang="en-US" dirty="0"/>
              <a:t>In addition to looking for similar neighborhood, I also want to maintain my current lifestyle and want the following venues within a specific radius:</a:t>
            </a:r>
          </a:p>
          <a:p>
            <a:pPr lvl="1"/>
            <a:r>
              <a:rPr lang="en-US" dirty="0"/>
              <a:t>Gym: within 2000 meters</a:t>
            </a:r>
          </a:p>
          <a:p>
            <a:pPr lvl="1"/>
            <a:r>
              <a:rPr lang="en-US" dirty="0"/>
              <a:t>Coffee Shop: within 1000 meters</a:t>
            </a:r>
          </a:p>
          <a:p>
            <a:pPr lvl="1"/>
            <a:r>
              <a:rPr lang="en-US" dirty="0"/>
              <a:t>Grocery Store/Supermarket: within 2000 meters</a:t>
            </a:r>
          </a:p>
          <a:p>
            <a:r>
              <a:rPr lang="en-US" dirty="0"/>
              <a:t>While the problem may seem to focus on my life event, the analysis is adaptable to suit anyone’s needs and should be useful for those who are moving either domestically or internationally as well.</a:t>
            </a:r>
            <a:endParaRPr lang="en-GB" dirty="0"/>
          </a:p>
        </p:txBody>
      </p:sp>
    </p:spTree>
    <p:extLst>
      <p:ext uri="{BB962C8B-B14F-4D97-AF65-F5344CB8AC3E}">
        <p14:creationId xmlns:p14="http://schemas.microsoft.com/office/powerpoint/2010/main" val="1921267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1BD9-24CE-4340-8221-8FA4A3E71BA4}"/>
              </a:ext>
            </a:extLst>
          </p:cNvPr>
          <p:cNvSpPr>
            <a:spLocks noGrp="1"/>
          </p:cNvSpPr>
          <p:nvPr>
            <p:ph type="title"/>
          </p:nvPr>
        </p:nvSpPr>
        <p:spPr>
          <a:xfrm>
            <a:off x="646111" y="452718"/>
            <a:ext cx="9404723" cy="819901"/>
          </a:xfrm>
        </p:spPr>
        <p:txBody>
          <a:bodyPr/>
          <a:lstStyle/>
          <a:p>
            <a:r>
              <a:rPr lang="en-US" dirty="0"/>
              <a:t>Data Acquisition and Cleaning</a:t>
            </a:r>
            <a:endParaRPr lang="en-GB" dirty="0"/>
          </a:p>
        </p:txBody>
      </p:sp>
      <p:sp>
        <p:nvSpPr>
          <p:cNvPr id="3" name="Content Placeholder 2">
            <a:extLst>
              <a:ext uri="{FF2B5EF4-FFF2-40B4-BE49-F238E27FC236}">
                <a16:creationId xmlns:a16="http://schemas.microsoft.com/office/drawing/2014/main" id="{39A23281-F067-4419-B2D9-5202386B3B20}"/>
              </a:ext>
            </a:extLst>
          </p:cNvPr>
          <p:cNvSpPr>
            <a:spLocks noGrp="1"/>
          </p:cNvSpPr>
          <p:nvPr>
            <p:ph idx="1"/>
          </p:nvPr>
        </p:nvSpPr>
        <p:spPr>
          <a:xfrm>
            <a:off x="1103312" y="1272620"/>
            <a:ext cx="8946541" cy="4994634"/>
          </a:xfrm>
        </p:spPr>
        <p:txBody>
          <a:bodyPr/>
          <a:lstStyle/>
          <a:p>
            <a:r>
              <a:rPr lang="en-US" dirty="0"/>
              <a:t>Bangkok’s districts and coordinates were scraped from Wikipedia via the following URL: </a:t>
            </a:r>
            <a:r>
              <a:rPr lang="en-GB" u="sng" dirty="0">
                <a:hlinkClick r:id="rId2"/>
              </a:rPr>
              <a:t>https://en.wikipedia.org/wiki/List_of_districts_of_Bangkok</a:t>
            </a:r>
            <a:br>
              <a:rPr lang="en-GB" u="sng" dirty="0"/>
            </a:br>
            <a:r>
              <a:rPr lang="en-GB" dirty="0"/>
              <a:t>Only the following features from the data were kept:</a:t>
            </a:r>
          </a:p>
          <a:p>
            <a:pPr lvl="1"/>
            <a:r>
              <a:rPr lang="en-GB" dirty="0"/>
              <a:t>District</a:t>
            </a:r>
          </a:p>
          <a:p>
            <a:pPr lvl="1"/>
            <a:r>
              <a:rPr lang="en-GB" dirty="0"/>
              <a:t>Post Code</a:t>
            </a:r>
          </a:p>
          <a:p>
            <a:pPr lvl="1"/>
            <a:r>
              <a:rPr lang="en-GB" dirty="0"/>
              <a:t>Latitude</a:t>
            </a:r>
          </a:p>
          <a:p>
            <a:pPr lvl="1"/>
            <a:r>
              <a:rPr lang="en-GB" dirty="0"/>
              <a:t>Longitude</a:t>
            </a:r>
          </a:p>
          <a:p>
            <a:r>
              <a:rPr lang="en-GB" dirty="0"/>
              <a:t>Data for my current </a:t>
            </a:r>
            <a:r>
              <a:rPr lang="en-US" dirty="0"/>
              <a:t>neighborhood</a:t>
            </a:r>
            <a:r>
              <a:rPr lang="en-GB" dirty="0"/>
              <a:t> – Edgbaston – is provided manually but the coordinate used for the analysis was obtained using </a:t>
            </a:r>
            <a:r>
              <a:rPr lang="en-GB" dirty="0" err="1"/>
              <a:t>geopy</a:t>
            </a:r>
            <a:r>
              <a:rPr lang="en-GB" dirty="0"/>
              <a:t> package.</a:t>
            </a:r>
          </a:p>
          <a:p>
            <a:r>
              <a:rPr lang="en-GB" dirty="0"/>
              <a:t>The cleaned data for Bangkok contains 4 features and 50 rows, while data for my </a:t>
            </a:r>
            <a:r>
              <a:rPr lang="en-GB" dirty="0" err="1"/>
              <a:t>neighborhood</a:t>
            </a:r>
            <a:r>
              <a:rPr lang="en-GB" dirty="0"/>
              <a:t> has 4 features and one row.</a:t>
            </a:r>
          </a:p>
          <a:p>
            <a:endParaRPr lang="en-GB" dirty="0"/>
          </a:p>
        </p:txBody>
      </p:sp>
    </p:spTree>
    <p:extLst>
      <p:ext uri="{BB962C8B-B14F-4D97-AF65-F5344CB8AC3E}">
        <p14:creationId xmlns:p14="http://schemas.microsoft.com/office/powerpoint/2010/main" val="3775382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1BD9-24CE-4340-8221-8FA4A3E71BA4}"/>
              </a:ext>
            </a:extLst>
          </p:cNvPr>
          <p:cNvSpPr>
            <a:spLocks noGrp="1"/>
          </p:cNvSpPr>
          <p:nvPr>
            <p:ph type="title"/>
          </p:nvPr>
        </p:nvSpPr>
        <p:spPr>
          <a:xfrm>
            <a:off x="646111" y="452718"/>
            <a:ext cx="9404723" cy="819901"/>
          </a:xfrm>
        </p:spPr>
        <p:txBody>
          <a:bodyPr/>
          <a:lstStyle/>
          <a:p>
            <a:r>
              <a:rPr lang="en-US" dirty="0"/>
              <a:t>Data Acquisition – Foursquare API</a:t>
            </a:r>
            <a:endParaRPr lang="en-GB" dirty="0"/>
          </a:p>
        </p:txBody>
      </p:sp>
      <p:sp>
        <p:nvSpPr>
          <p:cNvPr id="3" name="Content Placeholder 2">
            <a:extLst>
              <a:ext uri="{FF2B5EF4-FFF2-40B4-BE49-F238E27FC236}">
                <a16:creationId xmlns:a16="http://schemas.microsoft.com/office/drawing/2014/main" id="{39A23281-F067-4419-B2D9-5202386B3B20}"/>
              </a:ext>
            </a:extLst>
          </p:cNvPr>
          <p:cNvSpPr>
            <a:spLocks noGrp="1"/>
          </p:cNvSpPr>
          <p:nvPr>
            <p:ph idx="1"/>
          </p:nvPr>
        </p:nvSpPr>
        <p:spPr>
          <a:xfrm>
            <a:off x="1103313" y="4044098"/>
            <a:ext cx="9878914" cy="2223155"/>
          </a:xfrm>
        </p:spPr>
        <p:txBody>
          <a:bodyPr>
            <a:normAutofit fontScale="92500" lnSpcReduction="20000"/>
          </a:bodyPr>
          <a:lstStyle/>
          <a:p>
            <a:r>
              <a:rPr lang="en-US" dirty="0"/>
              <a:t>Coordinates from Bangkok and my neighborhood were used to get nearby venues or point of interests from Foursquare API.</a:t>
            </a:r>
          </a:p>
          <a:p>
            <a:r>
              <a:rPr lang="en-US" dirty="0"/>
              <a:t>A limit is set for 100 venues, and a radius of 3,000meters from the coordinates. A wide radius was used due to my neighborhood located in a large residential area with few venues nearby, and smaller radius also seems to return very few venues for many districts in Bangkok as well.</a:t>
            </a:r>
          </a:p>
          <a:p>
            <a:r>
              <a:rPr lang="en-US" dirty="0"/>
              <a:t>The obtained data was cleaned and transformed to display 10 most common venues for each district.</a:t>
            </a:r>
            <a:endParaRPr lang="en-GB" dirty="0"/>
          </a:p>
          <a:p>
            <a:endParaRPr lang="en-GB" dirty="0"/>
          </a:p>
        </p:txBody>
      </p:sp>
      <p:pic>
        <p:nvPicPr>
          <p:cNvPr id="4" name="Picture 3">
            <a:extLst>
              <a:ext uri="{FF2B5EF4-FFF2-40B4-BE49-F238E27FC236}">
                <a16:creationId xmlns:a16="http://schemas.microsoft.com/office/drawing/2014/main" id="{373FD04A-6C5E-4511-A0ED-D943CA969137}"/>
              </a:ext>
            </a:extLst>
          </p:cNvPr>
          <p:cNvPicPr>
            <a:picLocks noChangeAspect="1"/>
          </p:cNvPicPr>
          <p:nvPr/>
        </p:nvPicPr>
        <p:blipFill>
          <a:blip r:embed="rId2"/>
          <a:stretch>
            <a:fillRect/>
          </a:stretch>
        </p:blipFill>
        <p:spPr>
          <a:xfrm>
            <a:off x="1371600" y="1272619"/>
            <a:ext cx="9448800" cy="2581275"/>
          </a:xfrm>
          <a:prstGeom prst="rect">
            <a:avLst/>
          </a:prstGeom>
        </p:spPr>
      </p:pic>
    </p:spTree>
    <p:extLst>
      <p:ext uri="{BB962C8B-B14F-4D97-AF65-F5344CB8AC3E}">
        <p14:creationId xmlns:p14="http://schemas.microsoft.com/office/powerpoint/2010/main" val="2187368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1BD9-24CE-4340-8221-8FA4A3E71BA4}"/>
              </a:ext>
            </a:extLst>
          </p:cNvPr>
          <p:cNvSpPr>
            <a:spLocks noGrp="1"/>
          </p:cNvSpPr>
          <p:nvPr>
            <p:ph type="title"/>
          </p:nvPr>
        </p:nvSpPr>
        <p:spPr>
          <a:xfrm>
            <a:off x="646111" y="452718"/>
            <a:ext cx="9404723" cy="819901"/>
          </a:xfrm>
        </p:spPr>
        <p:txBody>
          <a:bodyPr/>
          <a:lstStyle/>
          <a:p>
            <a:r>
              <a:rPr lang="en-US" dirty="0"/>
              <a:t>Data Segregation</a:t>
            </a:r>
            <a:endParaRPr lang="en-GB" dirty="0"/>
          </a:p>
        </p:txBody>
      </p:sp>
      <p:sp>
        <p:nvSpPr>
          <p:cNvPr id="3" name="Content Placeholder 2">
            <a:extLst>
              <a:ext uri="{FF2B5EF4-FFF2-40B4-BE49-F238E27FC236}">
                <a16:creationId xmlns:a16="http://schemas.microsoft.com/office/drawing/2014/main" id="{39A23281-F067-4419-B2D9-5202386B3B20}"/>
              </a:ext>
            </a:extLst>
          </p:cNvPr>
          <p:cNvSpPr>
            <a:spLocks noGrp="1"/>
          </p:cNvSpPr>
          <p:nvPr>
            <p:ph idx="1"/>
          </p:nvPr>
        </p:nvSpPr>
        <p:spPr>
          <a:xfrm>
            <a:off x="1103312" y="1272620"/>
            <a:ext cx="8946541" cy="4994634"/>
          </a:xfrm>
        </p:spPr>
        <p:txBody>
          <a:bodyPr/>
          <a:lstStyle/>
          <a:p>
            <a:r>
              <a:rPr lang="en-US" dirty="0"/>
              <a:t>K-Means clustering was used as a segregation method to label district that shares similarity.</a:t>
            </a:r>
          </a:p>
          <a:p>
            <a:r>
              <a:rPr lang="en-GB" dirty="0"/>
              <a:t>Number of clusters was set to 5. This returns a reasonable number of districts per cluster. Larger or smaller number of clusters produced results that have few clusters with most districts and most clusters with few districts or none.</a:t>
            </a:r>
          </a:p>
          <a:p>
            <a:endParaRPr lang="en-GB" dirty="0"/>
          </a:p>
        </p:txBody>
      </p:sp>
    </p:spTree>
    <p:extLst>
      <p:ext uri="{BB962C8B-B14F-4D97-AF65-F5344CB8AC3E}">
        <p14:creationId xmlns:p14="http://schemas.microsoft.com/office/powerpoint/2010/main" val="952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1BD9-24CE-4340-8221-8FA4A3E71BA4}"/>
              </a:ext>
            </a:extLst>
          </p:cNvPr>
          <p:cNvSpPr>
            <a:spLocks noGrp="1"/>
          </p:cNvSpPr>
          <p:nvPr>
            <p:ph type="title"/>
          </p:nvPr>
        </p:nvSpPr>
        <p:spPr>
          <a:xfrm>
            <a:off x="646111" y="452718"/>
            <a:ext cx="9404723" cy="819901"/>
          </a:xfrm>
        </p:spPr>
        <p:txBody>
          <a:bodyPr/>
          <a:lstStyle/>
          <a:p>
            <a:r>
              <a:rPr lang="en-US" dirty="0"/>
              <a:t>Data Visualization</a:t>
            </a:r>
            <a:endParaRPr lang="en-GB" dirty="0"/>
          </a:p>
        </p:txBody>
      </p:sp>
      <p:sp>
        <p:nvSpPr>
          <p:cNvPr id="3" name="Content Placeholder 2">
            <a:extLst>
              <a:ext uri="{FF2B5EF4-FFF2-40B4-BE49-F238E27FC236}">
                <a16:creationId xmlns:a16="http://schemas.microsoft.com/office/drawing/2014/main" id="{39A23281-F067-4419-B2D9-5202386B3B20}"/>
              </a:ext>
            </a:extLst>
          </p:cNvPr>
          <p:cNvSpPr>
            <a:spLocks noGrp="1"/>
          </p:cNvSpPr>
          <p:nvPr>
            <p:ph idx="1"/>
          </p:nvPr>
        </p:nvSpPr>
        <p:spPr>
          <a:xfrm>
            <a:off x="6858001" y="1272620"/>
            <a:ext cx="4548431" cy="4994634"/>
          </a:xfrm>
        </p:spPr>
        <p:txBody>
          <a:bodyPr>
            <a:normAutofit/>
          </a:bodyPr>
          <a:lstStyle/>
          <a:p>
            <a:r>
              <a:rPr lang="en-US" dirty="0"/>
              <a:t>A mapping package Folium was used to visualize the clustered data.</a:t>
            </a:r>
          </a:p>
          <a:p>
            <a:r>
              <a:rPr lang="en-US" dirty="0"/>
              <a:t>A map of Bangkok was overlaid with colored markers representing position of the district and color for each cluster label.</a:t>
            </a:r>
          </a:p>
          <a:p>
            <a:r>
              <a:rPr lang="en-GB" dirty="0"/>
              <a:t>A printout also indicate </a:t>
            </a:r>
            <a:r>
              <a:rPr lang="en-GB" dirty="0" err="1"/>
              <a:t>color</a:t>
            </a:r>
            <a:r>
              <a:rPr lang="en-GB" dirty="0"/>
              <a:t> and label of district similar to my </a:t>
            </a:r>
            <a:r>
              <a:rPr lang="en-GB" dirty="0" err="1"/>
              <a:t>neighborhood</a:t>
            </a:r>
            <a:r>
              <a:rPr lang="en-GB" dirty="0"/>
              <a:t>.</a:t>
            </a:r>
          </a:p>
          <a:p>
            <a:endParaRPr lang="en-GB" dirty="0"/>
          </a:p>
        </p:txBody>
      </p:sp>
      <p:pic>
        <p:nvPicPr>
          <p:cNvPr id="11" name="Picture 10">
            <a:extLst>
              <a:ext uri="{FF2B5EF4-FFF2-40B4-BE49-F238E27FC236}">
                <a16:creationId xmlns:a16="http://schemas.microsoft.com/office/drawing/2014/main" id="{34DCBAAE-8D3E-41CE-BD51-79EEF7DD3462}"/>
              </a:ext>
            </a:extLst>
          </p:cNvPr>
          <p:cNvPicPr>
            <a:picLocks noChangeAspect="1"/>
          </p:cNvPicPr>
          <p:nvPr/>
        </p:nvPicPr>
        <p:blipFill>
          <a:blip r:embed="rId2"/>
          <a:stretch>
            <a:fillRect/>
          </a:stretch>
        </p:blipFill>
        <p:spPr>
          <a:xfrm>
            <a:off x="785568" y="1517536"/>
            <a:ext cx="6072433" cy="3822928"/>
          </a:xfrm>
          <a:prstGeom prst="rect">
            <a:avLst/>
          </a:prstGeom>
        </p:spPr>
      </p:pic>
    </p:spTree>
    <p:extLst>
      <p:ext uri="{BB962C8B-B14F-4D97-AF65-F5344CB8AC3E}">
        <p14:creationId xmlns:p14="http://schemas.microsoft.com/office/powerpoint/2010/main" val="1577464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1BD9-24CE-4340-8221-8FA4A3E71BA4}"/>
              </a:ext>
            </a:extLst>
          </p:cNvPr>
          <p:cNvSpPr>
            <a:spLocks noGrp="1"/>
          </p:cNvSpPr>
          <p:nvPr>
            <p:ph type="title"/>
          </p:nvPr>
        </p:nvSpPr>
        <p:spPr>
          <a:xfrm>
            <a:off x="646111" y="452718"/>
            <a:ext cx="9404723" cy="819901"/>
          </a:xfrm>
        </p:spPr>
        <p:txBody>
          <a:bodyPr/>
          <a:lstStyle/>
          <a:p>
            <a:r>
              <a:rPr lang="en-US" dirty="0"/>
              <a:t>Applying Venues Requirements</a:t>
            </a:r>
            <a:endParaRPr lang="en-GB" dirty="0"/>
          </a:p>
        </p:txBody>
      </p:sp>
      <p:sp>
        <p:nvSpPr>
          <p:cNvPr id="3" name="Content Placeholder 2">
            <a:extLst>
              <a:ext uri="{FF2B5EF4-FFF2-40B4-BE49-F238E27FC236}">
                <a16:creationId xmlns:a16="http://schemas.microsoft.com/office/drawing/2014/main" id="{39A23281-F067-4419-B2D9-5202386B3B20}"/>
              </a:ext>
            </a:extLst>
          </p:cNvPr>
          <p:cNvSpPr>
            <a:spLocks noGrp="1"/>
          </p:cNvSpPr>
          <p:nvPr>
            <p:ph idx="1"/>
          </p:nvPr>
        </p:nvSpPr>
        <p:spPr>
          <a:xfrm>
            <a:off x="645130" y="3103122"/>
            <a:ext cx="10765415" cy="3164131"/>
          </a:xfrm>
        </p:spPr>
        <p:txBody>
          <a:bodyPr>
            <a:normAutofit/>
          </a:bodyPr>
          <a:lstStyle/>
          <a:p>
            <a:r>
              <a:rPr lang="en-US" dirty="0"/>
              <a:t>Recall the requirements of venues within a distance I set at the beginning:</a:t>
            </a:r>
          </a:p>
          <a:p>
            <a:pPr lvl="1"/>
            <a:r>
              <a:rPr lang="en-US" dirty="0"/>
              <a:t>Gym: within 2000 meters</a:t>
            </a:r>
          </a:p>
          <a:p>
            <a:pPr lvl="1"/>
            <a:r>
              <a:rPr lang="en-US" dirty="0"/>
              <a:t>Coffee Shop: within 1000 meters</a:t>
            </a:r>
          </a:p>
          <a:p>
            <a:pPr lvl="1"/>
            <a:r>
              <a:rPr lang="en-US" dirty="0"/>
              <a:t>Grocery Store/Supermarket: within 2000 meters</a:t>
            </a:r>
          </a:p>
          <a:p>
            <a:r>
              <a:rPr lang="en-GB" dirty="0"/>
              <a:t>Data with 10 most common venues were filtered to display only data from similar district to my </a:t>
            </a:r>
            <a:r>
              <a:rPr lang="en-GB" dirty="0" err="1"/>
              <a:t>neighborhood</a:t>
            </a:r>
            <a:r>
              <a:rPr lang="en-GB" dirty="0"/>
              <a:t>.</a:t>
            </a:r>
          </a:p>
          <a:p>
            <a:r>
              <a:rPr lang="en-GB" dirty="0"/>
              <a:t>Distance between venues and the district was calculated using </a:t>
            </a:r>
            <a:r>
              <a:rPr lang="en-GB" dirty="0" err="1"/>
              <a:t>geopy.distance</a:t>
            </a:r>
            <a:r>
              <a:rPr lang="en-GB" dirty="0"/>
              <a:t> package and appended to the data as column ‘Distance’.</a:t>
            </a:r>
          </a:p>
          <a:p>
            <a:endParaRPr lang="en-GB" dirty="0"/>
          </a:p>
          <a:p>
            <a:endParaRPr lang="en-GB" dirty="0"/>
          </a:p>
        </p:txBody>
      </p:sp>
      <p:pic>
        <p:nvPicPr>
          <p:cNvPr id="4" name="Picture 3">
            <a:extLst>
              <a:ext uri="{FF2B5EF4-FFF2-40B4-BE49-F238E27FC236}">
                <a16:creationId xmlns:a16="http://schemas.microsoft.com/office/drawing/2014/main" id="{1D4917AE-0614-4CAA-AB3D-8DEDB0FE17EA}"/>
              </a:ext>
            </a:extLst>
          </p:cNvPr>
          <p:cNvPicPr>
            <a:picLocks noChangeAspect="1"/>
          </p:cNvPicPr>
          <p:nvPr/>
        </p:nvPicPr>
        <p:blipFill>
          <a:blip r:embed="rId2"/>
          <a:stretch>
            <a:fillRect/>
          </a:stretch>
        </p:blipFill>
        <p:spPr>
          <a:xfrm>
            <a:off x="1995487" y="1272619"/>
            <a:ext cx="8201025" cy="1552575"/>
          </a:xfrm>
          <a:prstGeom prst="rect">
            <a:avLst/>
          </a:prstGeom>
        </p:spPr>
      </p:pic>
    </p:spTree>
    <p:extLst>
      <p:ext uri="{BB962C8B-B14F-4D97-AF65-F5344CB8AC3E}">
        <p14:creationId xmlns:p14="http://schemas.microsoft.com/office/powerpoint/2010/main" val="2052746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1BD9-24CE-4340-8221-8FA4A3E71BA4}"/>
              </a:ext>
            </a:extLst>
          </p:cNvPr>
          <p:cNvSpPr>
            <a:spLocks noGrp="1"/>
          </p:cNvSpPr>
          <p:nvPr>
            <p:ph type="title"/>
          </p:nvPr>
        </p:nvSpPr>
        <p:spPr>
          <a:xfrm>
            <a:off x="646111" y="452718"/>
            <a:ext cx="9404723" cy="819901"/>
          </a:xfrm>
        </p:spPr>
        <p:txBody>
          <a:bodyPr/>
          <a:lstStyle/>
          <a:p>
            <a:r>
              <a:rPr lang="en-US" dirty="0"/>
              <a:t>Applying Venues Requirements</a:t>
            </a:r>
            <a:endParaRPr lang="en-GB" dirty="0"/>
          </a:p>
        </p:txBody>
      </p:sp>
      <p:sp>
        <p:nvSpPr>
          <p:cNvPr id="3" name="Content Placeholder 2">
            <a:extLst>
              <a:ext uri="{FF2B5EF4-FFF2-40B4-BE49-F238E27FC236}">
                <a16:creationId xmlns:a16="http://schemas.microsoft.com/office/drawing/2014/main" id="{39A23281-F067-4419-B2D9-5202386B3B20}"/>
              </a:ext>
            </a:extLst>
          </p:cNvPr>
          <p:cNvSpPr>
            <a:spLocks noGrp="1"/>
          </p:cNvSpPr>
          <p:nvPr>
            <p:ph idx="1"/>
          </p:nvPr>
        </p:nvSpPr>
        <p:spPr>
          <a:xfrm>
            <a:off x="3560760" y="1272620"/>
            <a:ext cx="7836245" cy="4994634"/>
          </a:xfrm>
        </p:spPr>
        <p:txBody>
          <a:bodyPr>
            <a:normAutofit/>
          </a:bodyPr>
          <a:lstStyle/>
          <a:p>
            <a:r>
              <a:rPr lang="en-US" dirty="0"/>
              <a:t>Using .loc to filter the previous table with the venues and distance requirements and summarize the result table by grouping the district by count of venues.</a:t>
            </a:r>
          </a:p>
          <a:p>
            <a:r>
              <a:rPr lang="en-US" dirty="0"/>
              <a:t>From the table, the following districts have at least a gym within 2km, supermarket within 2km, and coffee shop within 1km:</a:t>
            </a:r>
          </a:p>
          <a:p>
            <a:pPr lvl="1"/>
            <a:r>
              <a:rPr lang="en-US" dirty="0" err="1"/>
              <a:t>Chatuchak</a:t>
            </a:r>
            <a:endParaRPr lang="en-US" dirty="0"/>
          </a:p>
          <a:p>
            <a:pPr lvl="1"/>
            <a:r>
              <a:rPr lang="en-US" dirty="0"/>
              <a:t>Khlong Toei</a:t>
            </a:r>
          </a:p>
          <a:p>
            <a:pPr lvl="1"/>
            <a:r>
              <a:rPr lang="en-US" dirty="0" err="1"/>
              <a:t>Phaya</a:t>
            </a:r>
            <a:r>
              <a:rPr lang="en-US" dirty="0"/>
              <a:t> Thai</a:t>
            </a:r>
            <a:endParaRPr lang="en-GB" dirty="0"/>
          </a:p>
          <a:p>
            <a:r>
              <a:rPr lang="en-GB" dirty="0"/>
              <a:t>The analysis has narrowed down 50 districts in Bangkok to three that are similar to my </a:t>
            </a:r>
            <a:r>
              <a:rPr lang="en-GB" dirty="0" err="1"/>
              <a:t>neighborhood</a:t>
            </a:r>
            <a:r>
              <a:rPr lang="en-GB" dirty="0"/>
              <a:t> and has all the required venues within a specific distance. Thus saving me a significant amount of time to do a research and allowing me to focus for house hunting in smaller number of areas!</a:t>
            </a:r>
          </a:p>
        </p:txBody>
      </p:sp>
      <p:grpSp>
        <p:nvGrpSpPr>
          <p:cNvPr id="7" name="Group 6">
            <a:extLst>
              <a:ext uri="{FF2B5EF4-FFF2-40B4-BE49-F238E27FC236}">
                <a16:creationId xmlns:a16="http://schemas.microsoft.com/office/drawing/2014/main" id="{4D76BC46-E61D-40FA-B73C-6D25460E9750}"/>
              </a:ext>
            </a:extLst>
          </p:cNvPr>
          <p:cNvGrpSpPr/>
          <p:nvPr/>
        </p:nvGrpSpPr>
        <p:grpSpPr>
          <a:xfrm>
            <a:off x="646111" y="2027166"/>
            <a:ext cx="2572731" cy="3485541"/>
            <a:chOff x="645130" y="1364000"/>
            <a:chExt cx="2572731" cy="3485541"/>
          </a:xfrm>
        </p:grpSpPr>
        <p:pic>
          <p:nvPicPr>
            <p:cNvPr id="5" name="Picture 4">
              <a:extLst>
                <a:ext uri="{FF2B5EF4-FFF2-40B4-BE49-F238E27FC236}">
                  <a16:creationId xmlns:a16="http://schemas.microsoft.com/office/drawing/2014/main" id="{3542D9DA-E173-474C-8347-7B24C77F8CAF}"/>
                </a:ext>
              </a:extLst>
            </p:cNvPr>
            <p:cNvPicPr>
              <a:picLocks noChangeAspect="1"/>
            </p:cNvPicPr>
            <p:nvPr/>
          </p:nvPicPr>
          <p:blipFill>
            <a:blip r:embed="rId2"/>
            <a:stretch>
              <a:fillRect/>
            </a:stretch>
          </p:blipFill>
          <p:spPr>
            <a:xfrm>
              <a:off x="646111" y="1364000"/>
              <a:ext cx="2571750" cy="2943225"/>
            </a:xfrm>
            <a:prstGeom prst="rect">
              <a:avLst/>
            </a:prstGeom>
          </p:spPr>
        </p:pic>
        <p:pic>
          <p:nvPicPr>
            <p:cNvPr id="6" name="Picture 5">
              <a:extLst>
                <a:ext uri="{FF2B5EF4-FFF2-40B4-BE49-F238E27FC236}">
                  <a16:creationId xmlns:a16="http://schemas.microsoft.com/office/drawing/2014/main" id="{D2E9A659-F209-4797-8E6F-A1659F87F11C}"/>
                </a:ext>
              </a:extLst>
            </p:cNvPr>
            <p:cNvPicPr>
              <a:picLocks noChangeAspect="1"/>
            </p:cNvPicPr>
            <p:nvPr/>
          </p:nvPicPr>
          <p:blipFill>
            <a:blip r:embed="rId3"/>
            <a:stretch>
              <a:fillRect/>
            </a:stretch>
          </p:blipFill>
          <p:spPr>
            <a:xfrm>
              <a:off x="645130" y="4278041"/>
              <a:ext cx="2571750" cy="571500"/>
            </a:xfrm>
            <a:prstGeom prst="rect">
              <a:avLst/>
            </a:prstGeom>
          </p:spPr>
        </p:pic>
      </p:grpSp>
    </p:spTree>
    <p:extLst>
      <p:ext uri="{BB962C8B-B14F-4D97-AF65-F5344CB8AC3E}">
        <p14:creationId xmlns:p14="http://schemas.microsoft.com/office/powerpoint/2010/main" val="254414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1BD9-24CE-4340-8221-8FA4A3E71BA4}"/>
              </a:ext>
            </a:extLst>
          </p:cNvPr>
          <p:cNvSpPr>
            <a:spLocks noGrp="1"/>
          </p:cNvSpPr>
          <p:nvPr>
            <p:ph type="title"/>
          </p:nvPr>
        </p:nvSpPr>
        <p:spPr>
          <a:xfrm>
            <a:off x="646111" y="452718"/>
            <a:ext cx="9404723" cy="819901"/>
          </a:xfrm>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39A23281-F067-4419-B2D9-5202386B3B20}"/>
              </a:ext>
            </a:extLst>
          </p:cNvPr>
          <p:cNvSpPr>
            <a:spLocks noGrp="1"/>
          </p:cNvSpPr>
          <p:nvPr>
            <p:ph idx="1"/>
          </p:nvPr>
        </p:nvSpPr>
        <p:spPr>
          <a:xfrm>
            <a:off x="1103312" y="1272620"/>
            <a:ext cx="8946541" cy="4994634"/>
          </a:xfrm>
        </p:spPr>
        <p:txBody>
          <a:bodyPr/>
          <a:lstStyle/>
          <a:p>
            <a:r>
              <a:rPr lang="en-US" dirty="0"/>
              <a:t>Built an analysis model to search for neighborhoods in Bangkok that share similarity to my current neighborhood (</a:t>
            </a:r>
            <a:r>
              <a:rPr lang="en-US" dirty="0" err="1"/>
              <a:t>Edgbaston</a:t>
            </a:r>
            <a:r>
              <a:rPr lang="en-US" dirty="0"/>
              <a:t>, Birmingham, UK) based on venues within a set radius. A set of required venues within a specific distance was also created to fulfill my required lifestyle.</a:t>
            </a:r>
          </a:p>
          <a:p>
            <a:r>
              <a:rPr lang="en-US" dirty="0"/>
              <a:t>The model resulted in three districts that matched my neighborhood out of 50.</a:t>
            </a:r>
          </a:p>
          <a:p>
            <a:r>
              <a:rPr lang="en-US" dirty="0"/>
              <a:t>The model is crude as it only looks to match neighborhood based on venues in the nearby area only. One would need more insights in the neighborhood than just types of venues. Additional data such as house prices, crime rate, proximity to public transport, etc. could be added as part of the analysis to search for a suitable neighborhood.</a:t>
            </a:r>
            <a:endParaRPr lang="en-GB" dirty="0"/>
          </a:p>
          <a:p>
            <a:endParaRPr lang="en-GB" dirty="0"/>
          </a:p>
        </p:txBody>
      </p:sp>
    </p:spTree>
    <p:extLst>
      <p:ext uri="{BB962C8B-B14F-4D97-AF65-F5344CB8AC3E}">
        <p14:creationId xmlns:p14="http://schemas.microsoft.com/office/powerpoint/2010/main" val="2570254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122</TotalTime>
  <Words>808</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Relocation Analysis: From Birmingham to Bangkok</vt:lpstr>
      <vt:lpstr>Relocation is not easy</vt:lpstr>
      <vt:lpstr>Data Acquisition and Cleaning</vt:lpstr>
      <vt:lpstr>Data Acquisition – Foursquare API</vt:lpstr>
      <vt:lpstr>Data Segregation</vt:lpstr>
      <vt:lpstr>Data Visualization</vt:lpstr>
      <vt:lpstr>Applying Venues Requirements</vt:lpstr>
      <vt:lpstr>Applying Venues Requirements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Relocation Analysis: From Birmingham to Bangkok</dc:title>
  <dc:creator>Vittawat Dolbandarnchoke</dc:creator>
  <cp:lastModifiedBy>Vittawat Dolbandarnchoke</cp:lastModifiedBy>
  <cp:revision>9</cp:revision>
  <dcterms:created xsi:type="dcterms:W3CDTF">2020-07-13T14:46:59Z</dcterms:created>
  <dcterms:modified xsi:type="dcterms:W3CDTF">2020-07-13T16:49:01Z</dcterms:modified>
</cp:coreProperties>
</file>