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FA2F16C0-AF59-4877-971F-45A6D62D5622}" type="datetimeFigureOut">
              <a:rPr lang="zh-CN" altLang="en-US" smtClean="0"/>
              <a:t>2015/7/20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A4032D-B657-4439-BDDE-926B39F6A69E}"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3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A4032D-B657-4439-BDDE-926B39F6A69E}" type="slidenum">
              <a:rPr lang="zh-CN" altLang="en-US" smtClean="0"/>
              <a:t>‹#›</a:t>
            </a:fld>
            <a:endParaRPr lang="zh-CN" altLang="en-US"/>
          </a:p>
        </p:txBody>
      </p:sp>
    </p:spTree>
    <p:extLst>
      <p:ext uri="{BB962C8B-B14F-4D97-AF65-F5344CB8AC3E}">
        <p14:creationId xmlns:p14="http://schemas.microsoft.com/office/powerpoint/2010/main" val="2058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A4032D-B657-4439-BDDE-926B39F6A69E}"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12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名片">
    <p:spTree>
      <p:nvGrpSpPr>
        <p:cNvPr id="1" name=""/>
        <p:cNvGrpSpPr/>
        <p:nvPr/>
      </p:nvGrpSpPr>
      <p:grpSpPr>
        <a:xfrm>
          <a:off x="0" y="0"/>
          <a:ext cx="0" cy="0"/>
          <a:chOff x="0" y="0"/>
          <a:chExt cx="0" cy="0"/>
        </a:xfrm>
      </p:grpSpPr>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A4032D-B657-4439-BDDE-926B39F6A69E}" type="slidenum">
              <a:rPr lang="zh-CN" altLang="en-US" smtClean="0"/>
              <a:t>‹#›</a:t>
            </a:fld>
            <a:endParaRPr lang="zh-CN" altLang="en-US"/>
          </a:p>
        </p:txBody>
      </p:sp>
    </p:spTree>
    <p:extLst>
      <p:ext uri="{BB962C8B-B14F-4D97-AF65-F5344CB8AC3E}">
        <p14:creationId xmlns:p14="http://schemas.microsoft.com/office/powerpoint/2010/main" val="155296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A4032D-B657-4439-BDDE-926B39F6A69E}" type="slidenum">
              <a:rPr lang="zh-CN" altLang="en-US" smtClean="0"/>
              <a:t>‹#›</a:t>
            </a:fld>
            <a:endParaRPr lang="zh-CN" altLang="en-US"/>
          </a:p>
        </p:txBody>
      </p:sp>
    </p:spTree>
    <p:extLst>
      <p:ext uri="{BB962C8B-B14F-4D97-AF65-F5344CB8AC3E}">
        <p14:creationId xmlns:p14="http://schemas.microsoft.com/office/powerpoint/2010/main" val="383985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A4032D-B657-4439-BDDE-926B39F6A69E}"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93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A4032D-B657-4439-BDDE-926B39F6A69E}" type="slidenum">
              <a:rPr lang="zh-CN" altLang="en-US" smtClean="0"/>
              <a:t>‹#›</a:t>
            </a:fld>
            <a:endParaRPr lang="zh-CN" altLang="en-US"/>
          </a:p>
        </p:txBody>
      </p:sp>
    </p:spTree>
    <p:extLst>
      <p:ext uri="{BB962C8B-B14F-4D97-AF65-F5344CB8AC3E}">
        <p14:creationId xmlns:p14="http://schemas.microsoft.com/office/powerpoint/2010/main" val="316047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A4032D-B657-4439-BDDE-926B39F6A69E}" type="slidenum">
              <a:rPr lang="zh-CN" altLang="en-US" smtClean="0"/>
              <a:t>‹#›</a:t>
            </a:fld>
            <a:endParaRPr lang="zh-CN" altLang="en-US"/>
          </a:p>
        </p:txBody>
      </p:sp>
    </p:spTree>
    <p:extLst>
      <p:ext uri="{BB962C8B-B14F-4D97-AF65-F5344CB8AC3E}">
        <p14:creationId xmlns:p14="http://schemas.microsoft.com/office/powerpoint/2010/main" val="377904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A4032D-B657-4439-BDDE-926B39F6A69E}" type="slidenum">
              <a:rPr lang="zh-CN" altLang="en-US" smtClean="0"/>
              <a:t>‹#›</a:t>
            </a:fld>
            <a:endParaRPr lang="zh-CN" altLang="en-US"/>
          </a:p>
        </p:txBody>
      </p:sp>
    </p:spTree>
    <p:extLst>
      <p:ext uri="{BB962C8B-B14F-4D97-AF65-F5344CB8AC3E}">
        <p14:creationId xmlns:p14="http://schemas.microsoft.com/office/powerpoint/2010/main" val="19286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A4032D-B657-4439-BDDE-926B39F6A69E}" type="slidenum">
              <a:rPr lang="zh-CN" altLang="en-US" smtClean="0"/>
              <a:t>‹#›</a:t>
            </a:fld>
            <a:endParaRPr lang="zh-CN" altLang="en-US"/>
          </a:p>
        </p:txBody>
      </p:sp>
    </p:spTree>
    <p:extLst>
      <p:ext uri="{BB962C8B-B14F-4D97-AF65-F5344CB8AC3E}">
        <p14:creationId xmlns:p14="http://schemas.microsoft.com/office/powerpoint/2010/main" val="347795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A4032D-B657-4439-BDDE-926B39F6A69E}" type="slidenum">
              <a:rPr lang="zh-CN" altLang="en-US" smtClean="0"/>
              <a:t>‹#›</a:t>
            </a:fld>
            <a:endParaRPr lang="zh-CN" altLang="en-US"/>
          </a:p>
        </p:txBody>
      </p:sp>
    </p:spTree>
    <p:extLst>
      <p:ext uri="{BB962C8B-B14F-4D97-AF65-F5344CB8AC3E}">
        <p14:creationId xmlns:p14="http://schemas.microsoft.com/office/powerpoint/2010/main" val="334429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A2F16C0-AF59-4877-971F-45A6D62D5622}" type="datetimeFigureOut">
              <a:rPr lang="zh-CN" altLang="en-US" smtClean="0"/>
              <a:t>2015/7/20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A4032D-B657-4439-BDDE-926B39F6A69E}"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9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2F16C0-AF59-4877-971F-45A6D62D5622}" type="datetimeFigureOut">
              <a:rPr lang="zh-CN" altLang="en-US" smtClean="0"/>
              <a:t>2015/7/20</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8A4032D-B657-4439-BDDE-926B39F6A69E}"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39889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latin typeface="微软雅黑 Light" panose="020B0502040204020203" pitchFamily="34" charset="-122"/>
                <a:ea typeface="微软雅黑 Light" panose="020B0502040204020203" pitchFamily="34" charset="-122"/>
              </a:rPr>
              <a:t>uniNOTE</a:t>
            </a:r>
            <a:r>
              <a:rPr lang="zh-CN" altLang="zh-CN" dirty="0">
                <a:latin typeface="微软雅黑 Light" panose="020B0502040204020203" pitchFamily="34" charset="-122"/>
                <a:ea typeface="微软雅黑 Light" panose="020B0502040204020203" pitchFamily="34" charset="-122"/>
              </a:rPr>
              <a:t/>
            </a:r>
            <a:br>
              <a:rPr lang="zh-CN" altLang="zh-CN" dirty="0">
                <a:latin typeface="微软雅黑 Light" panose="020B0502040204020203" pitchFamily="34" charset="-122"/>
                <a:ea typeface="微软雅黑 Light" panose="020B0502040204020203" pitchFamily="34" charset="-122"/>
              </a:rPr>
            </a:br>
            <a:r>
              <a:rPr lang="en-US" altLang="zh-CN" dirty="0" smtClean="0">
                <a:latin typeface="微软雅黑 Light" panose="020B0502040204020203" pitchFamily="34" charset="-122"/>
                <a:ea typeface="微软雅黑 Light" panose="020B0502040204020203" pitchFamily="34" charset="-122"/>
              </a:rPr>
              <a:t>  	</a:t>
            </a:r>
            <a:r>
              <a:rPr lang="zh-CN" altLang="zh-CN" dirty="0" smtClean="0">
                <a:latin typeface="微软雅黑 Light" panose="020B0502040204020203" pitchFamily="34" charset="-122"/>
                <a:ea typeface="微软雅黑 Light" panose="020B0502040204020203" pitchFamily="34" charset="-122"/>
              </a:rPr>
              <a:t>商业</a:t>
            </a:r>
            <a:r>
              <a:rPr lang="zh-CN" altLang="zh-CN" dirty="0">
                <a:latin typeface="微软雅黑 Light" panose="020B0502040204020203" pitchFamily="34" charset="-122"/>
                <a:ea typeface="微软雅黑 Light" panose="020B0502040204020203" pitchFamily="34" charset="-122"/>
              </a:rPr>
              <a:t>计划</a:t>
            </a:r>
            <a:r>
              <a:rPr lang="zh-CN" altLang="zh-CN" dirty="0" smtClean="0">
                <a:latin typeface="微软雅黑 Light" panose="020B0502040204020203" pitchFamily="34" charset="-122"/>
                <a:ea typeface="微软雅黑 Light" panose="020B0502040204020203" pitchFamily="34" charset="-122"/>
              </a:rPr>
              <a:t>书</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a:xfrm>
            <a:off x="810001" y="5280847"/>
            <a:ext cx="10572000" cy="1188192"/>
          </a:xfrm>
        </p:spPr>
        <p:txBody>
          <a:bodyPr>
            <a:noAutofit/>
          </a:bodyPr>
          <a:lstStyle/>
          <a:p>
            <a:r>
              <a:rPr lang="zh-CN" altLang="en-US" sz="1600" dirty="0" smtClean="0">
                <a:latin typeface="微软雅黑" panose="020B0503020204020204" pitchFamily="34" charset="-122"/>
                <a:ea typeface="微软雅黑" panose="020B0503020204020204" pitchFamily="34" charset="-122"/>
              </a:rPr>
              <a:t>南京大学软件学院</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卓越工程师训练</a:t>
            </a:r>
            <a:r>
              <a:rPr lang="zh-CN" altLang="en-US" sz="1600" dirty="0" smtClean="0">
                <a:latin typeface="微软雅黑" panose="020B0503020204020204" pitchFamily="34" charset="-122"/>
                <a:ea typeface="微软雅黑" panose="020B0503020204020204" pitchFamily="34" charset="-122"/>
              </a:rPr>
              <a:t>营</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rPr>
              <a:t>Uninote</a:t>
            </a:r>
            <a:r>
              <a:rPr lang="zh-CN" altLang="en-US" sz="1600" dirty="0" smtClean="0">
                <a:latin typeface="微软雅黑" panose="020B0503020204020204" pitchFamily="34" charset="-122"/>
                <a:ea typeface="微软雅黑" panose="020B0503020204020204" pitchFamily="34" charset="-122"/>
              </a:rPr>
              <a:t>组</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5724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78714" y="2425105"/>
            <a:ext cx="1440702" cy="2007789"/>
          </a:xfrm>
        </p:spPr>
        <p:txBody>
          <a:bodyPr/>
          <a:lstStyle/>
          <a:p>
            <a:r>
              <a:rPr lang="zh-CN" altLang="en-US" dirty="0" smtClean="0">
                <a:latin typeface="微软雅黑" panose="020B0503020204020204" pitchFamily="34" charset="-122"/>
                <a:ea typeface="微软雅黑" panose="020B0503020204020204" pitchFamily="34" charset="-122"/>
              </a:rPr>
              <a:t>谢谢！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209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6"/>
          </p:nvPr>
        </p:nvSpPr>
        <p:spPr>
          <a:xfrm>
            <a:off x="6169648" y="2326943"/>
            <a:ext cx="4880300" cy="2295525"/>
          </a:xfrm>
        </p:spPr>
        <p:txBody>
          <a:bodyPr>
            <a:normAutofit/>
          </a:bodyPr>
          <a:lstStyle/>
          <a:p>
            <a:r>
              <a:rPr lang="zh-CN" altLang="zh-CN" sz="3200" dirty="0">
                <a:latin typeface="微软雅黑" panose="020B0503020204020204" pitchFamily="34" charset="-122"/>
                <a:ea typeface="微软雅黑" panose="020B0503020204020204" pitchFamily="34" charset="-122"/>
              </a:rPr>
              <a:t>王宁 </a:t>
            </a:r>
            <a:endParaRPr lang="en-US" altLang="zh-CN" sz="3200" dirty="0" smtClean="0">
              <a:latin typeface="微软雅黑" panose="020B0503020204020204" pitchFamily="34" charset="-122"/>
              <a:ea typeface="微软雅黑" panose="020B0503020204020204" pitchFamily="34" charset="-122"/>
            </a:endParaRPr>
          </a:p>
          <a:p>
            <a:r>
              <a:rPr lang="zh-CN" altLang="zh-CN" sz="3200" dirty="0" smtClean="0">
                <a:latin typeface="微软雅黑" panose="020B0503020204020204" pitchFamily="34" charset="-122"/>
                <a:ea typeface="微软雅黑" panose="020B0503020204020204" pitchFamily="34" charset="-122"/>
              </a:rPr>
              <a:t>雷</a:t>
            </a:r>
            <a:r>
              <a:rPr lang="zh-CN" altLang="zh-CN" sz="3200" dirty="0">
                <a:latin typeface="微软雅黑" panose="020B0503020204020204" pitchFamily="34" charset="-122"/>
                <a:ea typeface="微软雅黑" panose="020B0503020204020204" pitchFamily="34" charset="-122"/>
              </a:rPr>
              <a:t>莳芳 </a:t>
            </a:r>
            <a:endParaRPr lang="en-US" altLang="zh-CN" sz="3200" dirty="0" smtClean="0">
              <a:latin typeface="微软雅黑" panose="020B0503020204020204" pitchFamily="34" charset="-122"/>
              <a:ea typeface="微软雅黑" panose="020B0503020204020204" pitchFamily="34" charset="-122"/>
            </a:endParaRPr>
          </a:p>
          <a:p>
            <a:r>
              <a:rPr lang="zh-CN" altLang="zh-CN" sz="3200" dirty="0" smtClean="0">
                <a:latin typeface="微软雅黑" panose="020B0503020204020204" pitchFamily="34" charset="-122"/>
                <a:ea typeface="微软雅黑" panose="020B0503020204020204" pitchFamily="34" charset="-122"/>
              </a:rPr>
              <a:t>刘磊</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255593" y="2326943"/>
            <a:ext cx="3901196" cy="1754326"/>
          </a:xfrm>
          <a:prstGeom prst="rect">
            <a:avLst/>
          </a:prstGeom>
          <a:noFill/>
        </p:spPr>
        <p:txBody>
          <a:bodyPr wrap="none" rtlCol="0">
            <a:spAutoFit/>
          </a:bodyPr>
          <a:lstStyle/>
          <a:p>
            <a:r>
              <a:rPr lang="zh-CN" altLang="en-US" sz="4000" dirty="0" smtClean="0">
                <a:latin typeface="微软雅黑" panose="020B0503020204020204" pitchFamily="34" charset="-122"/>
                <a:ea typeface="微软雅黑" panose="020B0503020204020204" pitchFamily="34" charset="-122"/>
              </a:rPr>
              <a:t>前端组</a:t>
            </a:r>
            <a:endParaRPr lang="en-US" altLang="zh-CN" sz="4000" dirty="0" smtClean="0">
              <a:latin typeface="微软雅黑" panose="020B0503020204020204" pitchFamily="34" charset="-122"/>
              <a:ea typeface="微软雅黑" panose="020B0503020204020204" pitchFamily="34" charset="-122"/>
            </a:endParaRPr>
          </a:p>
          <a:p>
            <a:endParaRPr lang="en-US" altLang="zh-CN" sz="40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HTML, CSS, </a:t>
            </a:r>
            <a:r>
              <a:rPr lang="en-US" altLang="zh-CN" sz="2800" dirty="0" err="1" smtClean="0">
                <a:latin typeface="微软雅黑" panose="020B0503020204020204" pitchFamily="34" charset="-122"/>
                <a:ea typeface="微软雅黑" panose="020B0503020204020204" pitchFamily="34" charset="-122"/>
              </a:rPr>
              <a:t>Javascript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8457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6"/>
          </p:nvPr>
        </p:nvSpPr>
        <p:spPr>
          <a:xfrm>
            <a:off x="6169648" y="2326943"/>
            <a:ext cx="4880300" cy="2295525"/>
          </a:xfrm>
        </p:spPr>
        <p:txBody>
          <a:bodyPr>
            <a:normAutofit/>
          </a:bodyPr>
          <a:lstStyle/>
          <a:p>
            <a:r>
              <a:rPr lang="zh-CN" altLang="zh-CN" sz="3200" dirty="0">
                <a:latin typeface="微软雅黑" panose="020B0503020204020204" pitchFamily="34" charset="-122"/>
                <a:ea typeface="微软雅黑" panose="020B0503020204020204" pitchFamily="34" charset="-122"/>
              </a:rPr>
              <a:t>严顺宽 </a:t>
            </a:r>
            <a:endParaRPr lang="en-US" altLang="zh-CN" sz="3200" dirty="0" smtClean="0">
              <a:latin typeface="微软雅黑" panose="020B0503020204020204" pitchFamily="34" charset="-122"/>
              <a:ea typeface="微软雅黑" panose="020B0503020204020204" pitchFamily="34" charset="-122"/>
            </a:endParaRPr>
          </a:p>
          <a:p>
            <a:r>
              <a:rPr lang="zh-CN" altLang="zh-CN" sz="3200" dirty="0" smtClean="0">
                <a:latin typeface="微软雅黑" panose="020B0503020204020204" pitchFamily="34" charset="-122"/>
                <a:ea typeface="微软雅黑" panose="020B0503020204020204" pitchFamily="34" charset="-122"/>
              </a:rPr>
              <a:t>黄涵倩</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255593" y="2326943"/>
            <a:ext cx="1723549" cy="1754326"/>
          </a:xfrm>
          <a:prstGeom prst="rect">
            <a:avLst/>
          </a:prstGeom>
          <a:noFill/>
        </p:spPr>
        <p:txBody>
          <a:bodyPr wrap="none" rtlCol="0">
            <a:spAutoFit/>
          </a:bodyPr>
          <a:lstStyle/>
          <a:p>
            <a:r>
              <a:rPr lang="zh-CN" altLang="en-US" sz="4000" dirty="0" smtClean="0">
                <a:latin typeface="微软雅黑" panose="020B0503020204020204" pitchFamily="34" charset="-122"/>
                <a:ea typeface="微软雅黑" panose="020B0503020204020204" pitchFamily="34" charset="-122"/>
              </a:rPr>
              <a:t>后端组</a:t>
            </a:r>
            <a:endParaRPr lang="en-US" altLang="zh-CN" sz="4000" dirty="0" smtClean="0">
              <a:latin typeface="微软雅黑" panose="020B0503020204020204" pitchFamily="34" charset="-122"/>
              <a:ea typeface="微软雅黑" panose="020B0503020204020204" pitchFamily="34" charset="-122"/>
            </a:endParaRPr>
          </a:p>
          <a:p>
            <a:endParaRPr lang="en-US" altLang="zh-CN" sz="40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JAVA EE</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940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latin typeface="微软雅黑 Light" panose="020B0502040204020203" pitchFamily="34" charset="-122"/>
                <a:ea typeface="微软雅黑 Light" panose="020B0502040204020203" pitchFamily="34" charset="-122"/>
              </a:rPr>
              <a:t>公司</a:t>
            </a:r>
            <a:r>
              <a:rPr lang="zh-CN" altLang="zh-CN" b="1" dirty="0" smtClean="0">
                <a:latin typeface="微软雅黑 Light" panose="020B0502040204020203" pitchFamily="34" charset="-122"/>
                <a:ea typeface="微软雅黑 Light" panose="020B0502040204020203" pitchFamily="34" charset="-122"/>
              </a:rPr>
              <a:t>目的</a:t>
            </a:r>
            <a:endParaRPr lang="zh-CN" altLang="en-US"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p:txBody>
          <a:bodyPr>
            <a:normAutofit/>
          </a:bodyPr>
          <a:lstStyle/>
          <a:p>
            <a:pPr>
              <a:lnSpc>
                <a:spcPct val="200000"/>
              </a:lnSpc>
            </a:pPr>
            <a:r>
              <a:rPr lang="zh-CN" altLang="zh-CN" sz="3200" dirty="0">
                <a:latin typeface="微软雅黑" panose="020B0503020204020204" pitchFamily="34" charset="-122"/>
                <a:ea typeface="微软雅黑" panose="020B0503020204020204" pitchFamily="34" charset="-122"/>
              </a:rPr>
              <a:t>本公司主要为广大高校学生提供一个具有针对性的个性化的学习资源分享平台。</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9082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Light" panose="020B0502040204020203" pitchFamily="34" charset="-122"/>
                <a:ea typeface="微软雅黑 Light" panose="020B0502040204020203" pitchFamily="34" charset="-122"/>
              </a:rPr>
              <a:t>现实问题</a:t>
            </a:r>
            <a:r>
              <a:rPr lang="en-US" altLang="zh-CN" dirty="0" smtClean="0">
                <a:latin typeface="微软雅黑 Light" panose="020B0502040204020203" pitchFamily="34" charset="-122"/>
                <a:ea typeface="微软雅黑 Light" panose="020B0502040204020203" pitchFamily="34" charset="-122"/>
              </a:rPr>
              <a:t>	</a:t>
            </a:r>
            <a:endParaRPr lang="zh-CN" altLang="en-US"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024128" y="2084832"/>
            <a:ext cx="9720073" cy="5793475"/>
          </a:xfrm>
        </p:spPr>
        <p:txBody>
          <a:bodyPr>
            <a:normAutofit/>
          </a:bodyPr>
          <a:lstStyle/>
          <a:p>
            <a:pPr marL="457200" indent="-457200">
              <a:lnSpc>
                <a:spcPct val="200000"/>
              </a:lnSpc>
              <a:buFont typeface="+mj-lt"/>
              <a:buAutoNum type="arabicPeriod"/>
            </a:pPr>
            <a:r>
              <a:rPr lang="zh-CN" altLang="en-US" dirty="0" smtClean="0">
                <a:latin typeface="微软雅黑" panose="020B0503020204020204" pitchFamily="34" charset="-122"/>
                <a:ea typeface="微软雅黑" panose="020B0503020204020204" pitchFamily="34" charset="-122"/>
              </a:rPr>
              <a:t>考研生</a:t>
            </a:r>
            <a:endParaRPr lang="en-US" altLang="zh-CN" dirty="0">
              <a:latin typeface="微软雅黑" panose="020B0503020204020204" pitchFamily="34" charset="-122"/>
              <a:ea typeface="微软雅黑" panose="020B0503020204020204" pitchFamily="34" charset="-122"/>
            </a:endParaRPr>
          </a:p>
          <a:p>
            <a:pPr marL="630936" lvl="1" indent="-457200">
              <a:lnSpc>
                <a:spcPct val="200000"/>
              </a:lnSpc>
              <a:buFont typeface="+mj-lt"/>
              <a:buAutoNum type="arabicPeriod"/>
            </a:pPr>
            <a:r>
              <a:rPr lang="zh-CN" altLang="en-US" dirty="0">
                <a:latin typeface="微软雅黑" panose="020B0503020204020204" pitchFamily="34" charset="-122"/>
                <a:ea typeface="微软雅黑" panose="020B0503020204020204" pitchFamily="34" charset="-122"/>
              </a:rPr>
              <a:t>很难寻找报考学校响应院系课程的，具有针对性的复习</a:t>
            </a:r>
            <a:r>
              <a:rPr lang="zh-CN" altLang="en-US" dirty="0" smtClean="0">
                <a:latin typeface="微软雅黑" panose="020B0503020204020204" pitchFamily="34" charset="-122"/>
                <a:ea typeface="微软雅黑" panose="020B0503020204020204" pitchFamily="34" charset="-122"/>
              </a:rPr>
              <a:t>资料。</a:t>
            </a:r>
            <a:endParaRPr lang="en-US" altLang="zh-CN" dirty="0" smtClean="0">
              <a:latin typeface="微软雅黑" panose="020B0503020204020204" pitchFamily="34" charset="-122"/>
              <a:ea typeface="微软雅黑" panose="020B0503020204020204" pitchFamily="34" charset="-122"/>
            </a:endParaRPr>
          </a:p>
          <a:p>
            <a:pPr marL="630936" lvl="1" indent="-457200">
              <a:lnSpc>
                <a:spcPct val="200000"/>
              </a:lnSpc>
              <a:buFont typeface="+mj-lt"/>
              <a:buAutoNum type="arabicPeriod"/>
            </a:pPr>
            <a:r>
              <a:rPr lang="zh-CN" altLang="en-US" dirty="0" smtClean="0">
                <a:latin typeface="微软雅黑" panose="020B0503020204020204" pitchFamily="34" charset="-122"/>
                <a:ea typeface="微软雅黑" panose="020B0503020204020204" pitchFamily="34" charset="-122"/>
              </a:rPr>
              <a:t>网上优秀资源存在收费情况。</a:t>
            </a:r>
            <a:endParaRPr lang="en-US" altLang="zh-CN" dirty="0" smtClean="0">
              <a:latin typeface="微软雅黑" panose="020B0503020204020204" pitchFamily="34" charset="-122"/>
              <a:ea typeface="微软雅黑" panose="020B0503020204020204" pitchFamily="34" charset="-122"/>
            </a:endParaRPr>
          </a:p>
          <a:p>
            <a:pPr marL="457200" indent="-457200">
              <a:lnSpc>
                <a:spcPct val="200000"/>
              </a:lnSpc>
              <a:buFont typeface="+mj-lt"/>
              <a:buAutoNum type="arabicPeriod"/>
            </a:pPr>
            <a:r>
              <a:rPr lang="zh-CN" altLang="en-US" dirty="0" smtClean="0">
                <a:latin typeface="微软雅黑" panose="020B0503020204020204" pitchFamily="34" charset="-122"/>
                <a:ea typeface="微软雅黑" panose="020B0503020204020204" pitchFamily="34" charset="-122"/>
              </a:rPr>
              <a:t>本科生</a:t>
            </a:r>
            <a:endParaRPr lang="en-US" altLang="zh-CN" dirty="0" smtClean="0">
              <a:latin typeface="微软雅黑" panose="020B0503020204020204" pitchFamily="34" charset="-122"/>
              <a:ea typeface="微软雅黑" panose="020B0503020204020204" pitchFamily="34" charset="-122"/>
            </a:endParaRPr>
          </a:p>
          <a:p>
            <a:pPr marL="630936" lvl="1" indent="-457200">
              <a:lnSpc>
                <a:spcPct val="200000"/>
              </a:lnSpc>
              <a:buFont typeface="+mj-lt"/>
              <a:buAutoNum type="arabicPeriod"/>
            </a:pPr>
            <a:r>
              <a:rPr lang="zh-CN" altLang="en-US" dirty="0" smtClean="0">
                <a:latin typeface="微软雅黑" panose="020B0503020204020204" pitchFamily="34" charset="-122"/>
                <a:ea typeface="微软雅黑" panose="020B0503020204020204" pitchFamily="34" charset="-122"/>
              </a:rPr>
              <a:t>平时整理不周到，</a:t>
            </a:r>
            <a:r>
              <a:rPr lang="zh-CN" altLang="en-US" dirty="0">
                <a:latin typeface="微软雅黑" panose="020B0503020204020204" pitchFamily="34" charset="-122"/>
                <a:ea typeface="微软雅黑" panose="020B0503020204020204" pitchFamily="34" charset="-122"/>
              </a:rPr>
              <a:t>期末考试复习</a:t>
            </a:r>
            <a:r>
              <a:rPr lang="zh-CN" altLang="en-US" dirty="0" smtClean="0">
                <a:latin typeface="微软雅黑" panose="020B0503020204020204" pitchFamily="34" charset="-122"/>
                <a:ea typeface="微软雅黑" panose="020B0503020204020204" pitchFamily="34" charset="-122"/>
              </a:rPr>
              <a:t>资料无从寻求。</a:t>
            </a:r>
            <a:endParaRPr lang="en-US" altLang="zh-CN" dirty="0" smtClean="0">
              <a:latin typeface="微软雅黑" panose="020B0503020204020204" pitchFamily="34" charset="-122"/>
              <a:ea typeface="微软雅黑" panose="020B0503020204020204" pitchFamily="34" charset="-122"/>
            </a:endParaRPr>
          </a:p>
          <a:p>
            <a:pPr marL="630936" lvl="1" indent="-457200">
              <a:lnSpc>
                <a:spcPct val="200000"/>
              </a:lnSpc>
              <a:buFont typeface="+mj-lt"/>
              <a:buAutoNum type="arabicPeriod"/>
            </a:pPr>
            <a:r>
              <a:rPr lang="zh-CN" altLang="en-US" dirty="0" smtClean="0">
                <a:latin typeface="微软雅黑" panose="020B0503020204020204" pitchFamily="34" charset="-122"/>
                <a:ea typeface="微软雅黑" panose="020B0503020204020204" pitchFamily="34" charset="-122"/>
              </a:rPr>
              <a:t>网上复习资料并不是本院系所学重点。</a:t>
            </a:r>
            <a:endParaRPr lang="en-US" altLang="zh-CN" dirty="0" smtClean="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0456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微软雅黑 Light" panose="020B0502040204020203" pitchFamily="34" charset="-122"/>
                <a:ea typeface="微软雅黑 Light" panose="020B0502040204020203" pitchFamily="34" charset="-122"/>
              </a:rPr>
              <a:t>解决</a:t>
            </a:r>
            <a:r>
              <a:rPr lang="zh-CN" altLang="zh-CN" b="1" dirty="0" smtClean="0">
                <a:latin typeface="微软雅黑 Light" panose="020B0502040204020203" pitchFamily="34" charset="-122"/>
                <a:ea typeface="微软雅黑 Light" panose="020B0502040204020203" pitchFamily="34" charset="-122"/>
              </a:rPr>
              <a:t>方案</a:t>
            </a:r>
            <a:endParaRPr lang="zh-CN" altLang="en-US"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p:txBody>
          <a:bodyPr>
            <a:normAutofit/>
          </a:bodyPr>
          <a:lstStyle/>
          <a:p>
            <a:pPr>
              <a:lnSpc>
                <a:spcPct val="200000"/>
              </a:lnSpc>
            </a:pPr>
            <a:r>
              <a:rPr lang="zh-CN" altLang="en-US" sz="2400" dirty="0" smtClean="0">
                <a:latin typeface="微软雅黑 Light" panose="020B0502040204020203" pitchFamily="34" charset="-122"/>
                <a:ea typeface="微软雅黑 Light" panose="020B0502040204020203" pitchFamily="34" charset="-122"/>
              </a:rPr>
              <a:t>我们建设</a:t>
            </a:r>
            <a:r>
              <a:rPr lang="en-US" altLang="zh-CN" sz="2400" dirty="0" err="1" smtClean="0">
                <a:latin typeface="微软雅黑 Light" panose="020B0502040204020203" pitchFamily="34" charset="-122"/>
                <a:ea typeface="微软雅黑 Light" panose="020B0502040204020203" pitchFamily="34" charset="-122"/>
              </a:rPr>
              <a:t>uniNOTE</a:t>
            </a:r>
            <a:r>
              <a:rPr lang="zh-CN" altLang="en-US" sz="2400" dirty="0" smtClean="0">
                <a:latin typeface="微软雅黑 Light" panose="020B0502040204020203" pitchFamily="34" charset="-122"/>
                <a:ea typeface="微软雅黑 Light" panose="020B0502040204020203" pitchFamily="34" charset="-122"/>
              </a:rPr>
              <a:t>网站</a:t>
            </a:r>
            <a:r>
              <a:rPr lang="zh-CN" altLang="zh-CN" sz="2400" dirty="0" smtClean="0">
                <a:latin typeface="微软雅黑 Light" panose="020B0502040204020203" pitchFamily="34" charset="-122"/>
                <a:ea typeface="微软雅黑 Light" panose="020B0502040204020203" pitchFamily="34" charset="-122"/>
              </a:rPr>
              <a:t>提供服务</a:t>
            </a:r>
            <a:endParaRPr lang="en-US" altLang="zh-CN" sz="2400" dirty="0" smtClean="0">
              <a:latin typeface="微软雅黑 Light" panose="020B0502040204020203" pitchFamily="34" charset="-122"/>
              <a:ea typeface="微软雅黑 Light" panose="020B0502040204020203" pitchFamily="34" charset="-122"/>
            </a:endParaRPr>
          </a:p>
          <a:p>
            <a:pPr marL="457200" indent="-457200">
              <a:lnSpc>
                <a:spcPct val="200000"/>
              </a:lnSpc>
              <a:buFont typeface="+mj-lt"/>
              <a:buAutoNum type="arabicPeriod"/>
            </a:pPr>
            <a:r>
              <a:rPr lang="zh-CN" altLang="en-US" sz="2400" dirty="0">
                <a:latin typeface="微软雅黑 Light" panose="020B0502040204020203" pitchFamily="34" charset="-122"/>
                <a:ea typeface="微软雅黑 Light" panose="020B0502040204020203" pitchFamily="34" charset="-122"/>
              </a:rPr>
              <a:t>按</a:t>
            </a:r>
            <a:r>
              <a:rPr lang="zh-CN" altLang="en-US" sz="2400" dirty="0" smtClean="0">
                <a:latin typeface="微软雅黑 Light" panose="020B0502040204020203" pitchFamily="34" charset="-122"/>
                <a:ea typeface="微软雅黑 Light" panose="020B0502040204020203" pitchFamily="34" charset="-122"/>
              </a:rPr>
              <a:t>学校、课程分类；</a:t>
            </a:r>
            <a:endParaRPr lang="en-US" altLang="zh-CN" sz="2400" dirty="0" smtClean="0">
              <a:latin typeface="微软雅黑 Light" panose="020B0502040204020203" pitchFamily="34" charset="-122"/>
              <a:ea typeface="微软雅黑 Light" panose="020B0502040204020203" pitchFamily="34" charset="-122"/>
            </a:endParaRPr>
          </a:p>
          <a:p>
            <a:pPr marL="457200" indent="-457200">
              <a:lnSpc>
                <a:spcPct val="200000"/>
              </a:lnSpc>
              <a:buFont typeface="+mj-lt"/>
              <a:buAutoNum type="arabicPeriod"/>
            </a:pPr>
            <a:r>
              <a:rPr lang="zh-CN" altLang="en-US" sz="2400" dirty="0" smtClean="0">
                <a:latin typeface="微软雅黑 Light" panose="020B0502040204020203" pitchFamily="34" charset="-122"/>
                <a:ea typeface="微软雅黑 Light" panose="020B0502040204020203" pitchFamily="34" charset="-122"/>
              </a:rPr>
              <a:t>无下载门槛；</a:t>
            </a:r>
            <a:endParaRPr lang="en-US" altLang="zh-CN" sz="2400" dirty="0" smtClean="0">
              <a:latin typeface="微软雅黑 Light" panose="020B0502040204020203" pitchFamily="34" charset="-122"/>
              <a:ea typeface="微软雅黑 Light" panose="020B0502040204020203" pitchFamily="34" charset="-122"/>
            </a:endParaRPr>
          </a:p>
          <a:p>
            <a:pPr marL="457200" indent="-457200">
              <a:lnSpc>
                <a:spcPct val="200000"/>
              </a:lnSpc>
              <a:buFont typeface="+mj-lt"/>
              <a:buAutoNum type="arabicPeriod"/>
            </a:pPr>
            <a:r>
              <a:rPr lang="zh-CN" altLang="en-US" sz="2400" dirty="0" smtClean="0">
                <a:latin typeface="微软雅黑 Light" panose="020B0502040204020203" pitchFamily="34" charset="-122"/>
                <a:ea typeface="微软雅黑 Light" panose="020B0502040204020203" pitchFamily="34" charset="-122"/>
              </a:rPr>
              <a:t>学生自主上传资源，分享；</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04177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Light" panose="020B0502040204020203" pitchFamily="34" charset="-122"/>
                <a:ea typeface="微软雅黑 Light" panose="020B0502040204020203" pitchFamily="34" charset="-122"/>
              </a:rPr>
              <a:t>市场上同类产品对比</a:t>
            </a:r>
            <a:endParaRPr lang="zh-CN" altLang="en-US"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p:txBody>
          <a:bodyPr/>
          <a:lstStyle/>
          <a:p>
            <a:pPr marL="457200" indent="-457200">
              <a:buFont typeface="+mj-lt"/>
              <a:buAutoNum type="arabicPeriod"/>
            </a:pPr>
            <a:r>
              <a:rPr lang="zh-CN" altLang="en-US" dirty="0">
                <a:latin typeface="微软雅黑 Light" panose="020B0502040204020203" pitchFamily="34" charset="-122"/>
                <a:ea typeface="微软雅黑 Light" panose="020B0502040204020203" pitchFamily="34" charset="-122"/>
              </a:rPr>
              <a:t>百</a:t>
            </a:r>
            <a:r>
              <a:rPr lang="zh-CN" altLang="en-US" dirty="0" smtClean="0">
                <a:latin typeface="微软雅黑 Light" panose="020B0502040204020203" pitchFamily="34" charset="-122"/>
                <a:ea typeface="微软雅黑 Light" panose="020B0502040204020203" pitchFamily="34" charset="-122"/>
              </a:rPr>
              <a:t>度</a:t>
            </a:r>
            <a:endParaRPr lang="en-US" altLang="zh-CN" dirty="0" smtClean="0">
              <a:latin typeface="微软雅黑 Light" panose="020B0502040204020203" pitchFamily="34" charset="-122"/>
              <a:ea typeface="微软雅黑 Light" panose="020B0502040204020203" pitchFamily="34" charset="-122"/>
            </a:endParaRPr>
          </a:p>
          <a:p>
            <a:pPr marL="630936" lvl="1" indent="-457200">
              <a:buFont typeface="+mj-lt"/>
              <a:buAutoNum type="arabicPeriod"/>
            </a:pPr>
            <a:r>
              <a:rPr lang="zh-CN" altLang="en-US" dirty="0">
                <a:latin typeface="微软雅黑 Light" panose="020B0502040204020203" pitchFamily="34" charset="-122"/>
                <a:ea typeface="微软雅黑 Light" panose="020B0502040204020203" pitchFamily="34" charset="-122"/>
              </a:rPr>
              <a:t>资料</a:t>
            </a:r>
            <a:r>
              <a:rPr lang="zh-CN" altLang="en-US" dirty="0" smtClean="0">
                <a:latin typeface="微软雅黑 Light" panose="020B0502040204020203" pitchFamily="34" charset="-122"/>
                <a:ea typeface="微软雅黑 Light" panose="020B0502040204020203" pitchFamily="34" charset="-122"/>
              </a:rPr>
              <a:t>良莠不齐；</a:t>
            </a:r>
            <a:endParaRPr lang="en-US" altLang="zh-CN" dirty="0">
              <a:latin typeface="微软雅黑 Light" panose="020B0502040204020203" pitchFamily="34" charset="-122"/>
              <a:ea typeface="微软雅黑 Light" panose="020B0502040204020203" pitchFamily="34" charset="-122"/>
            </a:endParaRPr>
          </a:p>
          <a:p>
            <a:pPr marL="630936" lvl="1" indent="-457200">
              <a:buFont typeface="+mj-lt"/>
              <a:buAutoNum type="arabicPeriod"/>
            </a:pPr>
            <a:r>
              <a:rPr lang="zh-CN" altLang="en-US" dirty="0">
                <a:latin typeface="微软雅黑 Light" panose="020B0502040204020203" pitchFamily="34" charset="-122"/>
                <a:ea typeface="微软雅黑 Light" panose="020B0502040204020203" pitchFamily="34" charset="-122"/>
              </a:rPr>
              <a:t>不是针对性的适用于</a:t>
            </a:r>
            <a:r>
              <a:rPr lang="zh-CN" altLang="en-US" dirty="0" smtClean="0">
                <a:latin typeface="微软雅黑 Light" panose="020B0502040204020203" pitchFamily="34" charset="-122"/>
                <a:ea typeface="微软雅黑 Light" panose="020B0502040204020203" pitchFamily="34" charset="-122"/>
              </a:rPr>
              <a:t>本校；</a:t>
            </a:r>
            <a:endParaRPr lang="en-US" altLang="zh-CN" dirty="0">
              <a:latin typeface="微软雅黑 Light" panose="020B0502040204020203" pitchFamily="34" charset="-122"/>
              <a:ea typeface="微软雅黑 Light" panose="020B0502040204020203" pitchFamily="34" charset="-122"/>
            </a:endParaRPr>
          </a:p>
          <a:p>
            <a:pPr marL="630936" lvl="1" indent="-457200">
              <a:buFont typeface="+mj-lt"/>
              <a:buAutoNum type="arabicPeriod"/>
            </a:pPr>
            <a:r>
              <a:rPr lang="zh-CN" altLang="en-US" dirty="0">
                <a:latin typeface="微软雅黑 Light" panose="020B0502040204020203" pitchFamily="34" charset="-122"/>
                <a:ea typeface="微软雅黑 Light" panose="020B0502040204020203" pitchFamily="34" charset="-122"/>
              </a:rPr>
              <a:t>版权存在</a:t>
            </a:r>
            <a:r>
              <a:rPr lang="zh-CN" altLang="en-US" dirty="0" smtClean="0">
                <a:latin typeface="微软雅黑 Light" panose="020B0502040204020203" pitchFamily="34" charset="-122"/>
                <a:ea typeface="微软雅黑 Light" panose="020B0502040204020203" pitchFamily="34" charset="-122"/>
              </a:rPr>
              <a:t>争议；</a:t>
            </a:r>
            <a:endParaRPr lang="en-US" altLang="zh-CN" dirty="0">
              <a:latin typeface="微软雅黑 Light" panose="020B0502040204020203" pitchFamily="34" charset="-122"/>
              <a:ea typeface="微软雅黑 Light" panose="020B0502040204020203" pitchFamily="34" charset="-122"/>
            </a:endParaRPr>
          </a:p>
          <a:p>
            <a:pPr marL="457200" indent="-457200">
              <a:buFont typeface="+mj-lt"/>
              <a:buAutoNum type="arabicPeriod"/>
            </a:pPr>
            <a:r>
              <a:rPr lang="zh-CN" altLang="en-US" dirty="0">
                <a:latin typeface="微软雅黑 Light" panose="020B0502040204020203" pitchFamily="34" charset="-122"/>
                <a:ea typeface="微软雅黑 Light" panose="020B0502040204020203" pitchFamily="34" charset="-122"/>
              </a:rPr>
              <a:t>豆</a:t>
            </a:r>
            <a:r>
              <a:rPr lang="zh-CN" altLang="en-US" dirty="0" smtClean="0">
                <a:latin typeface="微软雅黑 Light" panose="020B0502040204020203" pitchFamily="34" charset="-122"/>
                <a:ea typeface="微软雅黑 Light" panose="020B0502040204020203" pitchFamily="34" charset="-122"/>
              </a:rPr>
              <a:t>丁类网站</a:t>
            </a:r>
            <a:endParaRPr lang="en-US" altLang="zh-CN" dirty="0" smtClean="0">
              <a:latin typeface="微软雅黑 Light" panose="020B0502040204020203" pitchFamily="34" charset="-122"/>
              <a:ea typeface="微软雅黑 Light" panose="020B0502040204020203" pitchFamily="34" charset="-122"/>
            </a:endParaRPr>
          </a:p>
          <a:p>
            <a:pPr marL="630936" lvl="1" indent="-457200">
              <a:buFont typeface="+mj-lt"/>
              <a:buAutoNum type="arabicPeriod"/>
            </a:pPr>
            <a:r>
              <a:rPr lang="zh-CN" altLang="en-US" dirty="0">
                <a:latin typeface="微软雅黑 Light" panose="020B0502040204020203" pitchFamily="34" charset="-122"/>
                <a:ea typeface="微软雅黑 Light" panose="020B0502040204020203" pitchFamily="34" charset="-122"/>
              </a:rPr>
              <a:t>广告繁多；</a:t>
            </a:r>
            <a:endParaRPr lang="en-US" altLang="zh-CN" dirty="0">
              <a:latin typeface="微软雅黑 Light" panose="020B0502040204020203" pitchFamily="34" charset="-122"/>
              <a:ea typeface="微软雅黑 Light" panose="020B0502040204020203" pitchFamily="34" charset="-122"/>
            </a:endParaRPr>
          </a:p>
          <a:p>
            <a:pPr marL="630936" lvl="1" indent="-457200">
              <a:buFont typeface="+mj-lt"/>
              <a:buAutoNum type="arabicPeriod"/>
            </a:pPr>
            <a:r>
              <a:rPr lang="zh-CN" altLang="en-US" dirty="0">
                <a:latin typeface="微软雅黑 Light" panose="020B0502040204020203" pitchFamily="34" charset="-122"/>
                <a:ea typeface="微软雅黑 Light" panose="020B0502040204020203" pitchFamily="34" charset="-122"/>
              </a:rPr>
              <a:t>下载需要高额积分</a:t>
            </a:r>
            <a:r>
              <a:rPr lang="zh-CN" altLang="en-US" dirty="0" smtClean="0">
                <a:latin typeface="微软雅黑 Light" panose="020B0502040204020203" pitchFamily="34" charset="-122"/>
                <a:ea typeface="微软雅黑 Light" panose="020B0502040204020203" pitchFamily="34" charset="-122"/>
              </a:rPr>
              <a:t>；</a:t>
            </a:r>
            <a:endParaRPr lang="en-US" altLang="zh-CN" dirty="0" smtClean="0">
              <a:latin typeface="微软雅黑 Light" panose="020B0502040204020203" pitchFamily="34" charset="-122"/>
              <a:ea typeface="微软雅黑 Light" panose="020B0502040204020203" pitchFamily="34" charset="-122"/>
            </a:endParaRPr>
          </a:p>
          <a:p>
            <a:pPr marL="457200" indent="-457200">
              <a:buFont typeface="+mj-lt"/>
              <a:buAutoNum type="arabicPeriod"/>
            </a:pPr>
            <a:r>
              <a:rPr lang="zh-CN" altLang="en-US" dirty="0" smtClean="0">
                <a:latin typeface="微软雅黑 Light" panose="020B0502040204020203" pitchFamily="34" charset="-122"/>
                <a:ea typeface="微软雅黑 Light" panose="020B0502040204020203" pitchFamily="34" charset="-122"/>
              </a:rPr>
              <a:t>人人</a:t>
            </a:r>
            <a:endParaRPr lang="en-US" altLang="zh-CN" dirty="0" smtClean="0">
              <a:latin typeface="微软雅黑 Light" panose="020B0502040204020203" pitchFamily="34" charset="-122"/>
              <a:ea typeface="微软雅黑 Light" panose="020B0502040204020203" pitchFamily="34" charset="-122"/>
            </a:endParaRPr>
          </a:p>
          <a:p>
            <a:pPr marL="630936" lvl="1" indent="-457200">
              <a:buFont typeface="+mj-lt"/>
              <a:buAutoNum type="arabicPeriod"/>
            </a:pPr>
            <a:r>
              <a:rPr lang="zh-CN" altLang="en-US" dirty="0">
                <a:latin typeface="微软雅黑 Light" panose="020B0502040204020203" pitchFamily="34" charset="-122"/>
                <a:ea typeface="微软雅黑 Light" panose="020B0502040204020203" pitchFamily="34" charset="-122"/>
              </a:rPr>
              <a:t>用户</a:t>
            </a:r>
            <a:r>
              <a:rPr lang="zh-CN" altLang="en-US" dirty="0" smtClean="0">
                <a:latin typeface="微软雅黑 Light" panose="020B0502040204020203" pitchFamily="34" charset="-122"/>
                <a:ea typeface="微软雅黑 Light" panose="020B0502040204020203" pitchFamily="34" charset="-122"/>
              </a:rPr>
              <a:t>群体逐年下降</a:t>
            </a:r>
            <a:endParaRPr lang="en-US" altLang="zh-CN" dirty="0" smtClean="0">
              <a:latin typeface="微软雅黑 Light" panose="020B0502040204020203" pitchFamily="34" charset="-122"/>
              <a:ea typeface="微软雅黑 Light" panose="020B0502040204020203" pitchFamily="34" charset="-122"/>
            </a:endParaRPr>
          </a:p>
          <a:p>
            <a:pPr marL="630936" lvl="1" indent="-457200">
              <a:buFont typeface="+mj-lt"/>
              <a:buAutoNum type="arabicPeriod"/>
            </a:pPr>
            <a:r>
              <a:rPr lang="zh-CN" altLang="en-US" dirty="0" smtClean="0">
                <a:latin typeface="微软雅黑 Light" panose="020B0502040204020203" pitchFamily="34" charset="-122"/>
                <a:ea typeface="微软雅黑 Light" panose="020B0502040204020203" pitchFamily="34" charset="-122"/>
              </a:rPr>
              <a:t>新生趋向于微博、微信平台，网站链接分享更为方便</a:t>
            </a:r>
            <a:endParaRPr lang="en-US" altLang="zh-CN" dirty="0" smtClean="0">
              <a:latin typeface="微软雅黑 Light" panose="020B0502040204020203" pitchFamily="34" charset="-122"/>
              <a:ea typeface="微软雅黑 Light" panose="020B0502040204020203" pitchFamily="34" charset="-122"/>
            </a:endParaRPr>
          </a:p>
          <a:p>
            <a:pPr marL="0" indent="0">
              <a:buNone/>
            </a:pPr>
            <a:endParaRPr lang="en-US" altLang="zh-CN" dirty="0" smtClean="0">
              <a:latin typeface="微软雅黑 Light" panose="020B0502040204020203" pitchFamily="34" charset="-122"/>
              <a:ea typeface="微软雅黑 Light" panose="020B0502040204020203" pitchFamily="34" charset="-122"/>
            </a:endParaRPr>
          </a:p>
          <a:p>
            <a:pPr marL="630936" lvl="1" indent="-457200">
              <a:buFont typeface="+mj-lt"/>
              <a:buAutoNum type="arabicPeriod"/>
            </a:pPr>
            <a:endParaRPr lang="en-US" altLang="zh-CN"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3715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Light" panose="020B0502040204020203" pitchFamily="34" charset="-122"/>
                <a:ea typeface="微软雅黑 Light" panose="020B0502040204020203" pitchFamily="34" charset="-122"/>
              </a:rPr>
              <a:t>知识产权</a:t>
            </a:r>
            <a:endParaRPr lang="zh-CN" altLang="en-US"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p:txBody>
          <a:bodyPr/>
          <a:lstStyle/>
          <a:p>
            <a:pPr marL="457200" indent="-457200">
              <a:lnSpc>
                <a:spcPct val="200000"/>
              </a:lnSpc>
              <a:buFont typeface="+mj-lt"/>
              <a:buAutoNum type="arabicPeriod"/>
            </a:pPr>
            <a:r>
              <a:rPr lang="zh-CN" altLang="en-US" dirty="0" smtClean="0">
                <a:latin typeface="微软雅黑 Light" panose="020B0502040204020203" pitchFamily="34" charset="-122"/>
                <a:ea typeface="微软雅黑 Light" panose="020B0502040204020203" pitchFamily="34" charset="-122"/>
              </a:rPr>
              <a:t>学生自发整理，鼓励互相分享；</a:t>
            </a:r>
            <a:endParaRPr lang="en-US" altLang="zh-CN" dirty="0" smtClean="0">
              <a:latin typeface="微软雅黑 Light" panose="020B0502040204020203" pitchFamily="34" charset="-122"/>
              <a:ea typeface="微软雅黑 Light" panose="020B0502040204020203" pitchFamily="34" charset="-122"/>
            </a:endParaRPr>
          </a:p>
          <a:p>
            <a:pPr marL="457200" indent="-457200">
              <a:lnSpc>
                <a:spcPct val="200000"/>
              </a:lnSpc>
              <a:buFont typeface="+mj-lt"/>
              <a:buAutoNum type="arabicPeriod"/>
            </a:pPr>
            <a:r>
              <a:rPr lang="zh-CN" altLang="en-US" dirty="0" smtClean="0">
                <a:latin typeface="微软雅黑 Light" panose="020B0502040204020203" pitchFamily="34" charset="-122"/>
                <a:ea typeface="微软雅黑 Light" panose="020B0502040204020203" pitchFamily="34" charset="-122"/>
              </a:rPr>
              <a:t>对于存在的上传有争议的文档，我们会向用户发送提醒，妥善安排处理；</a:t>
            </a:r>
            <a:endParaRPr lang="en-US" altLang="zh-CN" dirty="0" smtClean="0">
              <a:latin typeface="微软雅黑 Light" panose="020B0502040204020203" pitchFamily="34" charset="-122"/>
              <a:ea typeface="微软雅黑 Light" panose="020B0502040204020203" pitchFamily="34" charset="-122"/>
            </a:endParaRPr>
          </a:p>
          <a:p>
            <a:pPr marL="457200" indent="-457200">
              <a:lnSpc>
                <a:spcPct val="200000"/>
              </a:lnSpc>
              <a:buFont typeface="+mj-lt"/>
              <a:buAutoNum type="arabicPeriod"/>
            </a:pPr>
            <a:r>
              <a:rPr lang="zh-CN" altLang="en-US" dirty="0" smtClean="0">
                <a:latin typeface="微软雅黑 Light" panose="020B0502040204020203" pitchFamily="34" charset="-122"/>
                <a:ea typeface="微软雅黑 Light" panose="020B0502040204020203" pitchFamily="34" charset="-122"/>
              </a:rPr>
              <a:t>对于精华文档，与上传者协商之后，可在获得授权之后出版精选文档合集；</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53493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Light" panose="020B0502040204020203" pitchFamily="34" charset="-122"/>
                <a:ea typeface="微软雅黑 Light" panose="020B0502040204020203" pitchFamily="34" charset="-122"/>
              </a:rPr>
              <a:t>开发进度</a:t>
            </a:r>
            <a:endParaRPr lang="zh-CN" altLang="en-US"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024127" y="1733265"/>
            <a:ext cx="9720073" cy="5124735"/>
          </a:xfrm>
        </p:spPr>
        <p:txBody>
          <a:bodyPr>
            <a:normAutofit/>
          </a:bodyPr>
          <a:lstStyle/>
          <a:p>
            <a:pPr marL="457200" indent="-457200">
              <a:lnSpc>
                <a:spcPct val="200000"/>
              </a:lnSpc>
              <a:buFont typeface="+mj-lt"/>
              <a:buAutoNum type="arabicPeriod"/>
            </a:pPr>
            <a:r>
              <a:rPr lang="zh-CN" altLang="en-US" dirty="0" smtClean="0">
                <a:latin typeface="微软雅黑 Light" panose="020B0502040204020203" pitchFamily="34" charset="-122"/>
                <a:ea typeface="微软雅黑 Light" panose="020B0502040204020203" pitchFamily="34" charset="-122"/>
              </a:rPr>
              <a:t>目前已进行</a:t>
            </a:r>
            <a:r>
              <a:rPr lang="en-US" altLang="zh-CN" dirty="0" smtClean="0">
                <a:latin typeface="微软雅黑 Light" panose="020B0502040204020203" pitchFamily="34" charset="-122"/>
                <a:ea typeface="微软雅黑 Light" panose="020B0502040204020203" pitchFamily="34" charset="-122"/>
              </a:rPr>
              <a:t>2</a:t>
            </a:r>
            <a:r>
              <a:rPr lang="zh-CN" altLang="en-US" dirty="0" smtClean="0">
                <a:latin typeface="微软雅黑 Light" panose="020B0502040204020203" pitchFamily="34" charset="-122"/>
                <a:ea typeface="微软雅黑 Light" panose="020B0502040204020203" pitchFamily="34" charset="-122"/>
              </a:rPr>
              <a:t>周，已完成基础功能如下</a:t>
            </a:r>
            <a:r>
              <a:rPr lang="en-US" altLang="zh-CN" dirty="0" smtClean="0">
                <a:latin typeface="微软雅黑 Light" panose="020B0502040204020203" pitchFamily="34" charset="-122"/>
                <a:ea typeface="微软雅黑 Light" panose="020B0502040204020203" pitchFamily="34" charset="-122"/>
              </a:rPr>
              <a:t>:</a:t>
            </a:r>
          </a:p>
          <a:p>
            <a:pPr marL="630936" lvl="1" indent="-457200">
              <a:lnSpc>
                <a:spcPct val="200000"/>
              </a:lnSpc>
              <a:buFont typeface="+mj-lt"/>
              <a:buAutoNum type="arabicPeriod"/>
            </a:pPr>
            <a:r>
              <a:rPr lang="zh-CN" altLang="en-US" dirty="0">
                <a:latin typeface="微软雅黑 Light" panose="020B0502040204020203" pitchFamily="34" charset="-122"/>
                <a:ea typeface="微软雅黑 Light" panose="020B0502040204020203" pitchFamily="34" charset="-122"/>
              </a:rPr>
              <a:t>文件的上传下载；</a:t>
            </a:r>
            <a:endParaRPr lang="en-US" altLang="zh-CN" dirty="0">
              <a:latin typeface="微软雅黑 Light" panose="020B0502040204020203" pitchFamily="34" charset="-122"/>
              <a:ea typeface="微软雅黑 Light" panose="020B0502040204020203" pitchFamily="34" charset="-122"/>
            </a:endParaRPr>
          </a:p>
          <a:p>
            <a:pPr marL="630936" lvl="1" indent="-457200">
              <a:lnSpc>
                <a:spcPct val="200000"/>
              </a:lnSpc>
              <a:buFont typeface="+mj-lt"/>
              <a:buAutoNum type="arabicPeriod"/>
            </a:pPr>
            <a:r>
              <a:rPr lang="zh-CN" altLang="en-US" dirty="0">
                <a:latin typeface="微软雅黑 Light" panose="020B0502040204020203" pitchFamily="34" charset="-122"/>
                <a:ea typeface="微软雅黑 Light" panose="020B0502040204020203" pitchFamily="34" charset="-122"/>
              </a:rPr>
              <a:t>学校、院系类目管理；</a:t>
            </a:r>
            <a:endParaRPr lang="en-US" altLang="zh-CN" dirty="0">
              <a:latin typeface="微软雅黑 Light" panose="020B0502040204020203" pitchFamily="34" charset="-122"/>
              <a:ea typeface="微软雅黑 Light" panose="020B0502040204020203" pitchFamily="34" charset="-122"/>
            </a:endParaRPr>
          </a:p>
          <a:p>
            <a:pPr marL="630936" lvl="1" indent="-457200">
              <a:lnSpc>
                <a:spcPct val="200000"/>
              </a:lnSpc>
              <a:buFont typeface="+mj-lt"/>
              <a:buAutoNum type="arabicPeriod"/>
            </a:pPr>
            <a:r>
              <a:rPr lang="zh-CN" altLang="en-US" dirty="0">
                <a:latin typeface="微软雅黑 Light" panose="020B0502040204020203" pitchFamily="34" charset="-122"/>
                <a:ea typeface="微软雅黑 Light" panose="020B0502040204020203" pitchFamily="34" charset="-122"/>
              </a:rPr>
              <a:t>文件的在线预览；</a:t>
            </a:r>
            <a:endParaRPr lang="en-US" altLang="zh-CN" dirty="0">
              <a:latin typeface="微软雅黑 Light" panose="020B0502040204020203" pitchFamily="34" charset="-122"/>
              <a:ea typeface="微软雅黑 Light" panose="020B0502040204020203" pitchFamily="34" charset="-122"/>
            </a:endParaRPr>
          </a:p>
          <a:p>
            <a:pPr marL="630936" lvl="1" indent="-457200">
              <a:lnSpc>
                <a:spcPct val="200000"/>
              </a:lnSpc>
              <a:buFont typeface="+mj-lt"/>
              <a:buAutoNum type="arabicPeriod"/>
            </a:pPr>
            <a:r>
              <a:rPr lang="zh-CN" altLang="en-US" dirty="0">
                <a:latin typeface="微软雅黑 Light" panose="020B0502040204020203" pitchFamily="34" charset="-122"/>
                <a:ea typeface="微软雅黑 Light" panose="020B0502040204020203" pitchFamily="34" charset="-122"/>
              </a:rPr>
              <a:t>网页的移动端响应式适配</a:t>
            </a:r>
            <a:r>
              <a:rPr lang="zh-CN" altLang="en-US" dirty="0" smtClean="0">
                <a:latin typeface="微软雅黑 Light" panose="020B0502040204020203" pitchFamily="34" charset="-122"/>
                <a:ea typeface="微软雅黑 Light" panose="020B0502040204020203" pitchFamily="34" charset="-122"/>
              </a:rPr>
              <a:t>；</a:t>
            </a:r>
            <a:endParaRPr lang="en-US" altLang="zh-CN" dirty="0" smtClean="0">
              <a:latin typeface="微软雅黑 Light" panose="020B0502040204020203" pitchFamily="34" charset="-122"/>
              <a:ea typeface="微软雅黑 Light" panose="020B0502040204020203" pitchFamily="34" charset="-122"/>
            </a:endParaRPr>
          </a:p>
          <a:p>
            <a:pPr marL="457200" indent="-457200">
              <a:lnSpc>
                <a:spcPct val="200000"/>
              </a:lnSpc>
              <a:buFont typeface="+mj-lt"/>
              <a:buAutoNum type="arabicPeriod"/>
            </a:pPr>
            <a:r>
              <a:rPr lang="zh-CN" altLang="en-US" dirty="0" smtClean="0">
                <a:latin typeface="微软雅黑 Light" panose="020B0502040204020203" pitchFamily="34" charset="-122"/>
                <a:ea typeface="微软雅黑 Light" panose="020B0502040204020203" pitchFamily="34" charset="-122"/>
              </a:rPr>
              <a:t>下面的</a:t>
            </a:r>
            <a:r>
              <a:rPr lang="en-US" altLang="zh-CN" dirty="0" smtClean="0">
                <a:latin typeface="微软雅黑 Light" panose="020B0502040204020203" pitchFamily="34" charset="-122"/>
                <a:ea typeface="微软雅黑 Light" panose="020B0502040204020203" pitchFamily="34" charset="-122"/>
              </a:rPr>
              <a:t>2</a:t>
            </a:r>
            <a:r>
              <a:rPr lang="zh-CN" altLang="en-US" dirty="0" smtClean="0">
                <a:latin typeface="微软雅黑 Light" panose="020B0502040204020203" pitchFamily="34" charset="-122"/>
                <a:ea typeface="微软雅黑 Light" panose="020B0502040204020203" pitchFamily="34" charset="-122"/>
              </a:rPr>
              <a:t>周，开发计划</a:t>
            </a:r>
            <a:r>
              <a:rPr lang="en-US" altLang="zh-CN" dirty="0" smtClean="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173736" lvl="1" indent="0">
              <a:lnSpc>
                <a:spcPct val="200000"/>
              </a:lnSpc>
              <a:buNone/>
            </a:pPr>
            <a:r>
              <a:rPr lang="zh-CN" altLang="en-US" dirty="0" smtClean="0">
                <a:latin typeface="微软雅黑 Light" panose="020B0502040204020203" pitchFamily="34" charset="-122"/>
                <a:ea typeface="微软雅黑 Light" panose="020B0502040204020203" pitchFamily="34" charset="-122"/>
              </a:rPr>
              <a:t>增加部分进阶功能</a:t>
            </a:r>
            <a:endParaRPr lang="en-US" altLang="zh-CN"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59956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TotalTime>
  <Words>289</Words>
  <Application>Microsoft Office PowerPoint</Application>
  <PresentationFormat>宽屏</PresentationFormat>
  <Paragraphs>56</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Tw Cen MT</vt:lpstr>
      <vt:lpstr>Tw Cen MT Condensed</vt:lpstr>
      <vt:lpstr>华文仿宋</vt:lpstr>
      <vt:lpstr>微软雅黑</vt:lpstr>
      <vt:lpstr>微软雅黑 Light</vt:lpstr>
      <vt:lpstr>Wingdings 3</vt:lpstr>
      <vt:lpstr>积分</vt:lpstr>
      <vt:lpstr>uniNOTE    商业计划书</vt:lpstr>
      <vt:lpstr>PowerPoint 演示文稿</vt:lpstr>
      <vt:lpstr>PowerPoint 演示文稿</vt:lpstr>
      <vt:lpstr>公司目的</vt:lpstr>
      <vt:lpstr>现实问题 </vt:lpstr>
      <vt:lpstr>解决方案</vt:lpstr>
      <vt:lpstr>市场上同类产品对比</vt:lpstr>
      <vt:lpstr>知识产权</vt:lpstr>
      <vt:lpstr>开发进度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uniNOTE    商业计划书</dc:title>
  <dc:creator>王宁</dc:creator>
  <cp:lastModifiedBy>王宁</cp:lastModifiedBy>
  <cp:revision>4</cp:revision>
  <dcterms:created xsi:type="dcterms:W3CDTF">2015-07-19T16:30:42Z</dcterms:created>
  <dcterms:modified xsi:type="dcterms:W3CDTF">2015-07-19T17:02:05Z</dcterms:modified>
</cp:coreProperties>
</file>