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72" y="108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F612-3A38-43F0-B454-37FFE7FBDA1C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9390-848D-4C68-9629-519500C1B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55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F612-3A38-43F0-B454-37FFE7FBDA1C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9390-848D-4C68-9629-519500C1B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22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F612-3A38-43F0-B454-37FFE7FBDA1C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9390-848D-4C68-9629-519500C1B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30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F612-3A38-43F0-B454-37FFE7FBDA1C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9390-848D-4C68-9629-519500C1B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24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F612-3A38-43F0-B454-37FFE7FBDA1C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9390-848D-4C68-9629-519500C1B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73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F612-3A38-43F0-B454-37FFE7FBDA1C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9390-848D-4C68-9629-519500C1B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84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F612-3A38-43F0-B454-37FFE7FBDA1C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9390-848D-4C68-9629-519500C1B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2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F612-3A38-43F0-B454-37FFE7FBDA1C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9390-848D-4C68-9629-519500C1B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87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F612-3A38-43F0-B454-37FFE7FBDA1C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9390-848D-4C68-9629-519500C1B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0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F612-3A38-43F0-B454-37FFE7FBDA1C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9390-848D-4C68-9629-519500C1B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85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F612-3A38-43F0-B454-37FFE7FBDA1C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9390-848D-4C68-9629-519500C1B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53923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9F612-3A38-43F0-B454-37FFE7FBDA1C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9390-848D-4C68-9629-519500C1B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73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Relationship Id="rId6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25.png"  /><Relationship Id="rId11" Type="http://schemas.openxmlformats.org/officeDocument/2006/relationships/image" Target="../media/image26.png"  /><Relationship Id="rId12" Type="http://schemas.openxmlformats.org/officeDocument/2006/relationships/image" Target="../media/image27.png"  /><Relationship Id="rId13" Type="http://schemas.openxmlformats.org/officeDocument/2006/relationships/image" Target="../media/image28.jpeg"  /><Relationship Id="rId2" Type="http://schemas.openxmlformats.org/officeDocument/2006/relationships/image" Target="../media/image6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Relationship Id="rId6" Type="http://schemas.openxmlformats.org/officeDocument/2006/relationships/image" Target="../media/image21.png"  /><Relationship Id="rId7" Type="http://schemas.openxmlformats.org/officeDocument/2006/relationships/image" Target="../media/image22.png"  /><Relationship Id="rId8" Type="http://schemas.openxmlformats.org/officeDocument/2006/relationships/image" Target="../media/image23.png"  /><Relationship Id="rId9" Type="http://schemas.openxmlformats.org/officeDocument/2006/relationships/image" Target="../media/image2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095039" y="3890658"/>
            <a:ext cx="7385761" cy="1353740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err="1">
                <a:solidFill>
                  <a:schemeClr val="bg1"/>
                </a:solidFill>
              </a:rPr>
              <a:t>팀명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 err="1">
                <a:solidFill>
                  <a:schemeClr val="bg1"/>
                </a:solidFill>
              </a:rPr>
              <a:t>면접스터디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l"/>
            <a:r>
              <a:rPr lang="ko-KR" altLang="en-US" sz="2000" b="1" dirty="0">
                <a:solidFill>
                  <a:schemeClr val="bg1"/>
                </a:solidFill>
              </a:rPr>
              <a:t>조원 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 err="1">
                <a:solidFill>
                  <a:schemeClr val="bg1"/>
                </a:solidFill>
              </a:rPr>
              <a:t>조윤재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 err="1">
                <a:solidFill>
                  <a:schemeClr val="bg1"/>
                </a:solidFill>
              </a:rPr>
              <a:t>나창대</a:t>
            </a:r>
            <a:r>
              <a:rPr lang="en-US" altLang="ko-KR" sz="2000" b="1" dirty="0">
                <a:solidFill>
                  <a:schemeClr val="bg1"/>
                </a:solidFill>
              </a:rPr>
              <a:t>,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 err="1">
                <a:solidFill>
                  <a:schemeClr val="bg1"/>
                </a:solidFill>
              </a:rPr>
              <a:t>김다연</a:t>
            </a:r>
            <a:r>
              <a:rPr lang="en-US" altLang="ko-KR" sz="2000" b="1" dirty="0">
                <a:solidFill>
                  <a:schemeClr val="bg1"/>
                </a:solidFill>
              </a:rPr>
              <a:t>,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 err="1">
                <a:solidFill>
                  <a:schemeClr val="bg1"/>
                </a:solidFill>
              </a:rPr>
              <a:t>탁성대</a:t>
            </a:r>
            <a:r>
              <a:rPr lang="en-US" altLang="ko-KR" sz="2000" b="1" dirty="0">
                <a:solidFill>
                  <a:schemeClr val="bg1"/>
                </a:solidFill>
              </a:rPr>
              <a:t>,</a:t>
            </a:r>
            <a:r>
              <a:rPr lang="ko-KR" altLang="en-US" sz="2000" b="1" dirty="0">
                <a:solidFill>
                  <a:schemeClr val="bg1"/>
                </a:solidFill>
              </a:rPr>
              <a:t> 이현준</a:t>
            </a:r>
            <a:r>
              <a:rPr lang="en-US" altLang="ko-KR" sz="2000" b="1" dirty="0">
                <a:solidFill>
                  <a:schemeClr val="bg1"/>
                </a:solidFill>
              </a:rPr>
              <a:t>,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 err="1">
                <a:solidFill>
                  <a:schemeClr val="bg1"/>
                </a:solidFill>
              </a:rPr>
              <a:t>고예진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67409" y="-1238052"/>
            <a:ext cx="3350387" cy="6869199"/>
            <a:chOff x="1729064" y="-1144207"/>
            <a:chExt cx="3350387" cy="6869199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4B98993-A4B3-051B-00AE-4B72B344A185}"/>
                </a:ext>
              </a:extLst>
            </p:cNvPr>
            <p:cNvSpPr/>
            <p:nvPr/>
          </p:nvSpPr>
          <p:spPr>
            <a:xfrm>
              <a:off x="1979147" y="2544274"/>
              <a:ext cx="2214344" cy="3180718"/>
            </a:xfrm>
            <a:prstGeom prst="roundRect">
              <a:avLst>
                <a:gd name="adj" fmla="val 7627"/>
              </a:avLst>
            </a:prstGeom>
            <a:solidFill>
              <a:srgbClr val="5D4FA3"/>
            </a:solidFill>
            <a:ln>
              <a:solidFill>
                <a:srgbClr val="9999FF">
                  <a:alpha val="30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prstClr val="white"/>
                  </a:solidFill>
                </a:rPr>
                <a:t>Developer</a:t>
              </a:r>
            </a:p>
            <a:p>
              <a:r>
                <a:rPr lang="ko-KR" altLang="en-US" sz="1400" b="1" dirty="0" err="1">
                  <a:solidFill>
                    <a:prstClr val="white"/>
                  </a:solidFill>
                </a:rPr>
                <a:t>면접스터디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2215941" y="2280280"/>
              <a:ext cx="383990" cy="558388"/>
              <a:chOff x="2215941" y="2280280"/>
              <a:chExt cx="383990" cy="558388"/>
            </a:xfrm>
          </p:grpSpPr>
          <p:sp>
            <p:nvSpPr>
              <p:cNvPr id="27" name="사각형: 둥근 모서리 11">
                <a:extLst>
                  <a:ext uri="{FF2B5EF4-FFF2-40B4-BE49-F238E27FC236}">
                    <a16:creationId xmlns:a16="http://schemas.microsoft.com/office/drawing/2014/main" id="{22334799-6EFD-7D98-B744-45560DC1AF97}"/>
                  </a:ext>
                </a:extLst>
              </p:cNvPr>
              <p:cNvSpPr/>
              <p:nvPr/>
            </p:nvSpPr>
            <p:spPr>
              <a:xfrm>
                <a:off x="2275137" y="2280280"/>
                <a:ext cx="265592" cy="188793"/>
              </a:xfrm>
              <a:prstGeom prst="roundRect">
                <a:avLst/>
              </a:prstGeom>
              <a:noFill/>
              <a:ln w="19050">
                <a:solidFill>
                  <a:srgbClr val="AAA2D2"/>
                </a:solidFill>
              </a:ln>
              <a:scene3d>
                <a:camera prst="orthographicFront"/>
                <a:lightRig rig="threePt" dir="t"/>
              </a:scene3d>
              <a:sp3d>
                <a:bevelT w="1270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사각형: 둥근 모서리 6">
                <a:extLst>
                  <a:ext uri="{FF2B5EF4-FFF2-40B4-BE49-F238E27FC236}">
                    <a16:creationId xmlns:a16="http://schemas.microsoft.com/office/drawing/2014/main" id="{2A2D53E9-F1C4-886A-1ADE-1C319A1E3D47}"/>
                  </a:ext>
                </a:extLst>
              </p:cNvPr>
              <p:cNvSpPr/>
              <p:nvPr/>
            </p:nvSpPr>
            <p:spPr>
              <a:xfrm>
                <a:off x="2215941" y="2704271"/>
                <a:ext cx="383990" cy="134397"/>
              </a:xfrm>
              <a:prstGeom prst="roundRect">
                <a:avLst/>
              </a:prstGeom>
              <a:solidFill>
                <a:srgbClr val="3D346B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926DF8DC-3961-A772-BE7E-5A75F4D733B6}"/>
                  </a:ext>
                </a:extLst>
              </p:cNvPr>
              <p:cNvSpPr/>
              <p:nvPr/>
            </p:nvSpPr>
            <p:spPr>
              <a:xfrm>
                <a:off x="2311938" y="2413078"/>
                <a:ext cx="191995" cy="358391"/>
              </a:xfrm>
              <a:prstGeom prst="rect">
                <a:avLst/>
              </a:prstGeom>
              <a:gradFill flip="none" rotWithShape="1">
                <a:gsLst>
                  <a:gs pos="0">
                    <a:srgbClr val="AAA2D2">
                      <a:tint val="66000"/>
                      <a:satMod val="160000"/>
                    </a:srgbClr>
                  </a:gs>
                  <a:gs pos="50000">
                    <a:srgbClr val="AAA2D2">
                      <a:tint val="44500"/>
                      <a:satMod val="160000"/>
                    </a:srgbClr>
                  </a:gs>
                  <a:gs pos="100000">
                    <a:srgbClr val="AAA2D2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srgbClr val="3D346B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5B900779-7BD6-B0C7-FAFC-6105A3D77F99}"/>
                  </a:ext>
                </a:extLst>
              </p:cNvPr>
              <p:cNvSpPr/>
              <p:nvPr/>
            </p:nvSpPr>
            <p:spPr>
              <a:xfrm>
                <a:off x="2366336" y="2630675"/>
                <a:ext cx="83196" cy="83196"/>
              </a:xfrm>
              <a:prstGeom prst="ellipse">
                <a:avLst/>
              </a:prstGeom>
              <a:solidFill>
                <a:srgbClr val="AAA2D2"/>
              </a:solidFill>
              <a:ln w="3175">
                <a:solidFill>
                  <a:srgbClr val="5D4FA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36A18EC-F2E8-F16B-38B7-E482B840C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8490" y="3436261"/>
              <a:ext cx="2275657" cy="2275657"/>
            </a:xfrm>
            <a:prstGeom prst="rect">
              <a:avLst/>
            </a:prstGeom>
          </p:spPr>
        </p:pic>
        <p:grpSp>
          <p:nvGrpSpPr>
            <p:cNvPr id="9" name="그룹 8"/>
            <p:cNvGrpSpPr/>
            <p:nvPr/>
          </p:nvGrpSpPr>
          <p:grpSpPr>
            <a:xfrm>
              <a:off x="3607907" y="2280280"/>
              <a:ext cx="383990" cy="558388"/>
              <a:chOff x="3607907" y="2280280"/>
              <a:chExt cx="383990" cy="558388"/>
            </a:xfrm>
          </p:grpSpPr>
          <p:sp>
            <p:nvSpPr>
              <p:cNvPr id="23" name="사각형: 둥근 모서리 23">
                <a:extLst>
                  <a:ext uri="{FF2B5EF4-FFF2-40B4-BE49-F238E27FC236}">
                    <a16:creationId xmlns:a16="http://schemas.microsoft.com/office/drawing/2014/main" id="{CF1C4D07-D984-4C7B-C391-B11C5171065B}"/>
                  </a:ext>
                </a:extLst>
              </p:cNvPr>
              <p:cNvSpPr/>
              <p:nvPr/>
            </p:nvSpPr>
            <p:spPr>
              <a:xfrm>
                <a:off x="3667103" y="2280280"/>
                <a:ext cx="265592" cy="188793"/>
              </a:xfrm>
              <a:prstGeom prst="roundRect">
                <a:avLst/>
              </a:prstGeom>
              <a:noFill/>
              <a:ln w="19050">
                <a:solidFill>
                  <a:srgbClr val="AAA2D2"/>
                </a:solidFill>
              </a:ln>
              <a:scene3d>
                <a:camera prst="orthographicFront"/>
                <a:lightRig rig="threePt" dir="t"/>
              </a:scene3d>
              <a:sp3d>
                <a:bevelT w="1270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4">
                <a:extLst>
                  <a:ext uri="{FF2B5EF4-FFF2-40B4-BE49-F238E27FC236}">
                    <a16:creationId xmlns:a16="http://schemas.microsoft.com/office/drawing/2014/main" id="{F1F0D899-9CBC-7B5F-C0CE-2EF76CE9BDEC}"/>
                  </a:ext>
                </a:extLst>
              </p:cNvPr>
              <p:cNvSpPr/>
              <p:nvPr/>
            </p:nvSpPr>
            <p:spPr>
              <a:xfrm>
                <a:off x="3607907" y="2704271"/>
                <a:ext cx="383990" cy="134397"/>
              </a:xfrm>
              <a:prstGeom prst="roundRect">
                <a:avLst/>
              </a:prstGeom>
              <a:solidFill>
                <a:srgbClr val="3D346B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F3B46BEC-4E3D-5AB7-90F9-4A4D11C974EB}"/>
                  </a:ext>
                </a:extLst>
              </p:cNvPr>
              <p:cNvSpPr/>
              <p:nvPr/>
            </p:nvSpPr>
            <p:spPr>
              <a:xfrm>
                <a:off x="3703904" y="2413078"/>
                <a:ext cx="191995" cy="358391"/>
              </a:xfrm>
              <a:prstGeom prst="rect">
                <a:avLst/>
              </a:prstGeom>
              <a:gradFill flip="none" rotWithShape="1">
                <a:gsLst>
                  <a:gs pos="0">
                    <a:srgbClr val="AAA2D2">
                      <a:tint val="66000"/>
                      <a:satMod val="160000"/>
                    </a:srgbClr>
                  </a:gs>
                  <a:gs pos="50000">
                    <a:srgbClr val="AAA2D2">
                      <a:tint val="44500"/>
                      <a:satMod val="160000"/>
                    </a:srgbClr>
                  </a:gs>
                  <a:gs pos="100000">
                    <a:srgbClr val="AAA2D2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srgbClr val="3D346B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E60A5EE5-3341-691A-2256-13318550AA99}"/>
                  </a:ext>
                </a:extLst>
              </p:cNvPr>
              <p:cNvSpPr/>
              <p:nvPr/>
            </p:nvSpPr>
            <p:spPr>
              <a:xfrm>
                <a:off x="3758302" y="2630675"/>
                <a:ext cx="83196" cy="83196"/>
              </a:xfrm>
              <a:prstGeom prst="ellipse">
                <a:avLst/>
              </a:prstGeom>
              <a:solidFill>
                <a:srgbClr val="AAA2D2"/>
              </a:solidFill>
              <a:ln w="3175">
                <a:solidFill>
                  <a:srgbClr val="5D4FA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362C35E-55C2-34EB-133E-ED9414B2CA2F}"/>
                </a:ext>
              </a:extLst>
            </p:cNvPr>
            <p:cNvGrpSpPr/>
            <p:nvPr/>
          </p:nvGrpSpPr>
          <p:grpSpPr>
            <a:xfrm rot="9166933" flipH="1">
              <a:off x="1888138" y="530552"/>
              <a:ext cx="2861843" cy="1159452"/>
              <a:chOff x="9517931" y="2632456"/>
              <a:chExt cx="1587230" cy="643053"/>
            </a:xfrm>
          </p:grpSpPr>
          <p:sp>
            <p:nvSpPr>
              <p:cNvPr id="20" name="자유형: 도형 44">
                <a:extLst>
                  <a:ext uri="{FF2B5EF4-FFF2-40B4-BE49-F238E27FC236}">
                    <a16:creationId xmlns:a16="http://schemas.microsoft.com/office/drawing/2014/main" id="{C2191258-608B-B24E-4A00-49FEF9107517}"/>
                  </a:ext>
                </a:extLst>
              </p:cNvPr>
              <p:cNvSpPr/>
              <p:nvPr/>
            </p:nvSpPr>
            <p:spPr>
              <a:xfrm>
                <a:off x="9517931" y="2632456"/>
                <a:ext cx="1587230" cy="643053"/>
              </a:xfrm>
              <a:custGeom>
                <a:avLst/>
                <a:gdLst>
                  <a:gd name="connsiteX0" fmla="*/ 1320849 w 1322202"/>
                  <a:gd name="connsiteY0" fmla="*/ 424482 h 535679"/>
                  <a:gd name="connsiteX1" fmla="*/ 1041449 w 1322202"/>
                  <a:gd name="connsiteY1" fmla="*/ 110157 h 535679"/>
                  <a:gd name="connsiteX2" fmla="*/ 819199 w 1322202"/>
                  <a:gd name="connsiteY2" fmla="*/ 5382 h 535679"/>
                  <a:gd name="connsiteX3" fmla="*/ 403274 w 1322202"/>
                  <a:gd name="connsiteY3" fmla="*/ 18082 h 535679"/>
                  <a:gd name="connsiteX4" fmla="*/ 200074 w 1322202"/>
                  <a:gd name="connsiteY4" fmla="*/ 43482 h 535679"/>
                  <a:gd name="connsiteX5" fmla="*/ 161974 w 1322202"/>
                  <a:gd name="connsiteY5" fmla="*/ 154607 h 535679"/>
                  <a:gd name="connsiteX6" fmla="*/ 127049 w 1322202"/>
                  <a:gd name="connsiteY6" fmla="*/ 262557 h 535679"/>
                  <a:gd name="connsiteX7" fmla="*/ 12749 w 1322202"/>
                  <a:gd name="connsiteY7" fmla="*/ 408607 h 535679"/>
                  <a:gd name="connsiteX8" fmla="*/ 12749 w 1322202"/>
                  <a:gd name="connsiteY8" fmla="*/ 491157 h 535679"/>
                  <a:gd name="connsiteX9" fmla="*/ 101649 w 1322202"/>
                  <a:gd name="connsiteY9" fmla="*/ 535607 h 535679"/>
                  <a:gd name="connsiteX10" fmla="*/ 209599 w 1322202"/>
                  <a:gd name="connsiteY10" fmla="*/ 481632 h 535679"/>
                  <a:gd name="connsiteX11" fmla="*/ 508049 w 1322202"/>
                  <a:gd name="connsiteY11" fmla="*/ 326057 h 535679"/>
                  <a:gd name="connsiteX12" fmla="*/ 873174 w 1322202"/>
                  <a:gd name="connsiteY12" fmla="*/ 291132 h 535679"/>
                  <a:gd name="connsiteX13" fmla="*/ 1136699 w 1322202"/>
                  <a:gd name="connsiteY13" fmla="*/ 411782 h 535679"/>
                  <a:gd name="connsiteX14" fmla="*/ 1320849 w 1322202"/>
                  <a:gd name="connsiteY14" fmla="*/ 424482 h 535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22202" h="535679">
                    <a:moveTo>
                      <a:pt x="1320849" y="424482"/>
                    </a:moveTo>
                    <a:cubicBezTo>
                      <a:pt x="1304974" y="374211"/>
                      <a:pt x="1125057" y="180007"/>
                      <a:pt x="1041449" y="110157"/>
                    </a:cubicBezTo>
                    <a:cubicBezTo>
                      <a:pt x="957841" y="40307"/>
                      <a:pt x="925562" y="20728"/>
                      <a:pt x="819199" y="5382"/>
                    </a:cubicBezTo>
                    <a:cubicBezTo>
                      <a:pt x="712836" y="-9964"/>
                      <a:pt x="506461" y="11732"/>
                      <a:pt x="403274" y="18082"/>
                    </a:cubicBezTo>
                    <a:cubicBezTo>
                      <a:pt x="300086" y="24432"/>
                      <a:pt x="240291" y="20728"/>
                      <a:pt x="200074" y="43482"/>
                    </a:cubicBezTo>
                    <a:cubicBezTo>
                      <a:pt x="159857" y="66236"/>
                      <a:pt x="174145" y="118095"/>
                      <a:pt x="161974" y="154607"/>
                    </a:cubicBezTo>
                    <a:cubicBezTo>
                      <a:pt x="149803" y="191119"/>
                      <a:pt x="151920" y="220224"/>
                      <a:pt x="127049" y="262557"/>
                    </a:cubicBezTo>
                    <a:cubicBezTo>
                      <a:pt x="102178" y="304890"/>
                      <a:pt x="31799" y="370507"/>
                      <a:pt x="12749" y="408607"/>
                    </a:cubicBezTo>
                    <a:cubicBezTo>
                      <a:pt x="-6301" y="446707"/>
                      <a:pt x="-2068" y="469990"/>
                      <a:pt x="12749" y="491157"/>
                    </a:cubicBezTo>
                    <a:cubicBezTo>
                      <a:pt x="27566" y="512324"/>
                      <a:pt x="68841" y="537195"/>
                      <a:pt x="101649" y="535607"/>
                    </a:cubicBezTo>
                    <a:cubicBezTo>
                      <a:pt x="134457" y="534020"/>
                      <a:pt x="209599" y="481632"/>
                      <a:pt x="209599" y="481632"/>
                    </a:cubicBezTo>
                    <a:cubicBezTo>
                      <a:pt x="277332" y="446707"/>
                      <a:pt x="397453" y="357807"/>
                      <a:pt x="508049" y="326057"/>
                    </a:cubicBezTo>
                    <a:cubicBezTo>
                      <a:pt x="618645" y="294307"/>
                      <a:pt x="768399" y="276845"/>
                      <a:pt x="873174" y="291132"/>
                    </a:cubicBezTo>
                    <a:cubicBezTo>
                      <a:pt x="977949" y="305419"/>
                      <a:pt x="1064203" y="387440"/>
                      <a:pt x="1136699" y="411782"/>
                    </a:cubicBezTo>
                    <a:cubicBezTo>
                      <a:pt x="1209195" y="436124"/>
                      <a:pt x="1336724" y="474753"/>
                      <a:pt x="1320849" y="424482"/>
                    </a:cubicBezTo>
                    <a:close/>
                  </a:path>
                </a:pathLst>
              </a:custGeom>
              <a:solidFill>
                <a:srgbClr val="FBC096"/>
              </a:solidFill>
              <a:ln>
                <a:solidFill>
                  <a:srgbClr val="EDAC80"/>
                </a:solidFill>
              </a:ln>
              <a:effectLst>
                <a:outerShdw blurRad="2159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자유형: 도형 45">
                <a:extLst>
                  <a:ext uri="{FF2B5EF4-FFF2-40B4-BE49-F238E27FC236}">
                    <a16:creationId xmlns:a16="http://schemas.microsoft.com/office/drawing/2014/main" id="{FF363460-F147-678B-8138-12AC24F8E92F}"/>
                  </a:ext>
                </a:extLst>
              </p:cNvPr>
              <p:cNvSpPr/>
              <p:nvPr/>
            </p:nvSpPr>
            <p:spPr>
              <a:xfrm>
                <a:off x="9519793" y="2914044"/>
                <a:ext cx="199522" cy="272275"/>
              </a:xfrm>
              <a:custGeom>
                <a:avLst/>
                <a:gdLst>
                  <a:gd name="connsiteX0" fmla="*/ 138593 w 166207"/>
                  <a:gd name="connsiteY0" fmla="*/ 0 h 226812"/>
                  <a:gd name="connsiteX1" fmla="*/ 155451 w 166207"/>
                  <a:gd name="connsiteY1" fmla="*/ 16347 h 226812"/>
                  <a:gd name="connsiteX2" fmla="*/ 164232 w 166207"/>
                  <a:gd name="connsiteY2" fmla="*/ 56828 h 226812"/>
                  <a:gd name="connsiteX3" fmla="*/ 68982 w 166207"/>
                  <a:gd name="connsiteY3" fmla="*/ 173509 h 226812"/>
                  <a:gd name="connsiteX4" fmla="*/ 19274 w 166207"/>
                  <a:gd name="connsiteY4" fmla="*/ 215777 h 226812"/>
                  <a:gd name="connsiteX5" fmla="*/ 1492 w 166207"/>
                  <a:gd name="connsiteY5" fmla="*/ 226812 h 226812"/>
                  <a:gd name="connsiteX6" fmla="*/ 49 w 166207"/>
                  <a:gd name="connsiteY6" fmla="*/ 222844 h 226812"/>
                  <a:gd name="connsiteX7" fmla="*/ 12749 w 166207"/>
                  <a:gd name="connsiteY7" fmla="*/ 175219 h 226812"/>
                  <a:gd name="connsiteX8" fmla="*/ 127049 w 166207"/>
                  <a:gd name="connsiteY8" fmla="*/ 29169 h 22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207" h="226812">
                    <a:moveTo>
                      <a:pt x="138593" y="0"/>
                    </a:moveTo>
                    <a:lnTo>
                      <a:pt x="155451" y="16347"/>
                    </a:lnTo>
                    <a:cubicBezTo>
                      <a:pt x="163736" y="27658"/>
                      <a:pt x="169392" y="41747"/>
                      <a:pt x="164232" y="56828"/>
                    </a:cubicBezTo>
                    <a:cubicBezTo>
                      <a:pt x="153913" y="86990"/>
                      <a:pt x="98748" y="144537"/>
                      <a:pt x="68982" y="173509"/>
                    </a:cubicBezTo>
                    <a:cubicBezTo>
                      <a:pt x="54099" y="187995"/>
                      <a:pt x="35347" y="204168"/>
                      <a:pt x="19274" y="215777"/>
                    </a:cubicBezTo>
                    <a:lnTo>
                      <a:pt x="1492" y="226812"/>
                    </a:lnTo>
                    <a:lnTo>
                      <a:pt x="49" y="222844"/>
                    </a:lnTo>
                    <a:cubicBezTo>
                      <a:pt x="-480" y="209615"/>
                      <a:pt x="3224" y="194269"/>
                      <a:pt x="12749" y="175219"/>
                    </a:cubicBezTo>
                    <a:cubicBezTo>
                      <a:pt x="31799" y="137119"/>
                      <a:pt x="102178" y="71502"/>
                      <a:pt x="127049" y="2916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: 도형 46">
                <a:extLst>
                  <a:ext uri="{FF2B5EF4-FFF2-40B4-BE49-F238E27FC236}">
                    <a16:creationId xmlns:a16="http://schemas.microsoft.com/office/drawing/2014/main" id="{15D2EA99-507A-639D-CAC8-3F6078645C31}"/>
                  </a:ext>
                </a:extLst>
              </p:cNvPr>
              <p:cNvSpPr/>
              <p:nvPr/>
            </p:nvSpPr>
            <p:spPr>
              <a:xfrm>
                <a:off x="9809440" y="2632456"/>
                <a:ext cx="747185" cy="330943"/>
              </a:xfrm>
              <a:custGeom>
                <a:avLst/>
                <a:gdLst>
                  <a:gd name="connsiteX0" fmla="*/ 513982 w 622424"/>
                  <a:gd name="connsiteY0" fmla="*/ 0 h 275684"/>
                  <a:gd name="connsiteX1" fmla="*/ 564125 w 622424"/>
                  <a:gd name="connsiteY1" fmla="*/ 2831 h 275684"/>
                  <a:gd name="connsiteX2" fmla="*/ 622424 w 622424"/>
                  <a:gd name="connsiteY2" fmla="*/ 14022 h 275684"/>
                  <a:gd name="connsiteX3" fmla="*/ 603031 w 622424"/>
                  <a:gd name="connsiteY3" fmla="*/ 29072 h 275684"/>
                  <a:gd name="connsiteX4" fmla="*/ 532585 w 622424"/>
                  <a:gd name="connsiteY4" fmla="*/ 112416 h 275684"/>
                  <a:gd name="connsiteX5" fmla="*/ 518496 w 622424"/>
                  <a:gd name="connsiteY5" fmla="*/ 180877 h 275684"/>
                  <a:gd name="connsiteX6" fmla="*/ 522532 w 622424"/>
                  <a:gd name="connsiteY6" fmla="*/ 194318 h 275684"/>
                  <a:gd name="connsiteX7" fmla="*/ 506975 w 622424"/>
                  <a:gd name="connsiteY7" fmla="*/ 199681 h 275684"/>
                  <a:gd name="connsiteX8" fmla="*/ 164075 w 622424"/>
                  <a:gd name="connsiteY8" fmla="*/ 225081 h 275684"/>
                  <a:gd name="connsiteX9" fmla="*/ 22589 w 622424"/>
                  <a:gd name="connsiteY9" fmla="*/ 265364 h 275684"/>
                  <a:gd name="connsiteX10" fmla="*/ 0 w 622424"/>
                  <a:gd name="connsiteY10" fmla="*/ 275684 h 275684"/>
                  <a:gd name="connsiteX11" fmla="*/ 24469 w 622424"/>
                  <a:gd name="connsiteY11" fmla="*/ 239735 h 275684"/>
                  <a:gd name="connsiteX12" fmla="*/ 125275 w 622424"/>
                  <a:gd name="connsiteY12" fmla="*/ 161749 h 275684"/>
                  <a:gd name="connsiteX13" fmla="*/ 391975 w 622424"/>
                  <a:gd name="connsiteY13" fmla="*/ 110949 h 275684"/>
                  <a:gd name="connsiteX14" fmla="*/ 491789 w 622424"/>
                  <a:gd name="connsiteY14" fmla="*/ 23438 h 27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22424" h="275684">
                    <a:moveTo>
                      <a:pt x="513982" y="0"/>
                    </a:moveTo>
                    <a:lnTo>
                      <a:pt x="564125" y="2831"/>
                    </a:lnTo>
                    <a:lnTo>
                      <a:pt x="622424" y="14022"/>
                    </a:lnTo>
                    <a:lnTo>
                      <a:pt x="603031" y="29072"/>
                    </a:lnTo>
                    <a:cubicBezTo>
                      <a:pt x="572141" y="57250"/>
                      <a:pt x="546344" y="88868"/>
                      <a:pt x="532585" y="112416"/>
                    </a:cubicBezTo>
                    <a:cubicBezTo>
                      <a:pt x="518827" y="135964"/>
                      <a:pt x="515784" y="158454"/>
                      <a:pt x="518496" y="180877"/>
                    </a:cubicBezTo>
                    <a:lnTo>
                      <a:pt x="522532" y="194318"/>
                    </a:lnTo>
                    <a:lnTo>
                      <a:pt x="506975" y="199681"/>
                    </a:lnTo>
                    <a:cubicBezTo>
                      <a:pt x="438713" y="212910"/>
                      <a:pt x="261971" y="204443"/>
                      <a:pt x="164075" y="225081"/>
                    </a:cubicBezTo>
                    <a:cubicBezTo>
                      <a:pt x="115127" y="235400"/>
                      <a:pt x="65650" y="248894"/>
                      <a:pt x="22589" y="265364"/>
                    </a:cubicBezTo>
                    <a:lnTo>
                      <a:pt x="0" y="275684"/>
                    </a:lnTo>
                    <a:lnTo>
                      <a:pt x="24469" y="239735"/>
                    </a:lnTo>
                    <a:cubicBezTo>
                      <a:pt x="52515" y="208977"/>
                      <a:pt x="91938" y="179741"/>
                      <a:pt x="125275" y="161749"/>
                    </a:cubicBezTo>
                    <a:cubicBezTo>
                      <a:pt x="191950" y="125766"/>
                      <a:pt x="314188" y="148520"/>
                      <a:pt x="391975" y="110949"/>
                    </a:cubicBezTo>
                    <a:cubicBezTo>
                      <a:pt x="430869" y="92164"/>
                      <a:pt x="461296" y="57768"/>
                      <a:pt x="491789" y="23438"/>
                    </a:cubicBezTo>
                    <a:close/>
                  </a:path>
                </a:pathLst>
              </a:custGeom>
              <a:solidFill>
                <a:schemeClr val="tx1">
                  <a:alpha val="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자유형: 도형 2">
              <a:extLst>
                <a:ext uri="{FF2B5EF4-FFF2-40B4-BE49-F238E27FC236}">
                  <a16:creationId xmlns:a16="http://schemas.microsoft.com/office/drawing/2014/main" id="{333F5DAE-A2EA-7A5B-FF26-12A619C93D77}"/>
                </a:ext>
              </a:extLst>
            </p:cNvPr>
            <p:cNvSpPr/>
            <p:nvPr/>
          </p:nvSpPr>
          <p:spPr>
            <a:xfrm>
              <a:off x="1813903" y="-29257"/>
              <a:ext cx="1225419" cy="2391727"/>
            </a:xfrm>
            <a:custGeom>
              <a:avLst/>
              <a:gdLst>
                <a:gd name="connsiteX0" fmla="*/ 0 w 914400"/>
                <a:gd name="connsiteY0" fmla="*/ 2011680 h 2011680"/>
                <a:gd name="connsiteX1" fmla="*/ 182880 w 914400"/>
                <a:gd name="connsiteY1" fmla="*/ 1627632 h 2011680"/>
                <a:gd name="connsiteX2" fmla="*/ 649224 w 914400"/>
                <a:gd name="connsiteY2" fmla="*/ 1289304 h 2011680"/>
                <a:gd name="connsiteX3" fmla="*/ 914400 w 914400"/>
                <a:gd name="connsiteY3" fmla="*/ 0 h 2011680"/>
                <a:gd name="connsiteX0" fmla="*/ 0 w 889000"/>
                <a:gd name="connsiteY0" fmla="*/ 2043430 h 2043430"/>
                <a:gd name="connsiteX1" fmla="*/ 157480 w 889000"/>
                <a:gd name="connsiteY1" fmla="*/ 1627632 h 2043430"/>
                <a:gd name="connsiteX2" fmla="*/ 623824 w 889000"/>
                <a:gd name="connsiteY2" fmla="*/ 1289304 h 2043430"/>
                <a:gd name="connsiteX3" fmla="*/ 889000 w 889000"/>
                <a:gd name="connsiteY3" fmla="*/ 0 h 2043430"/>
                <a:gd name="connsiteX0" fmla="*/ 7 w 889007"/>
                <a:gd name="connsiteY0" fmla="*/ 2043430 h 2043430"/>
                <a:gd name="connsiteX1" fmla="*/ 157487 w 889007"/>
                <a:gd name="connsiteY1" fmla="*/ 1627632 h 2043430"/>
                <a:gd name="connsiteX2" fmla="*/ 623831 w 889007"/>
                <a:gd name="connsiteY2" fmla="*/ 1289304 h 2043430"/>
                <a:gd name="connsiteX3" fmla="*/ 889007 w 889007"/>
                <a:gd name="connsiteY3" fmla="*/ 0 h 2043430"/>
                <a:gd name="connsiteX0" fmla="*/ 3 w 889003"/>
                <a:gd name="connsiteY0" fmla="*/ 2043430 h 2043430"/>
                <a:gd name="connsiteX1" fmla="*/ 281308 w 889003"/>
                <a:gd name="connsiteY1" fmla="*/ 1586357 h 2043430"/>
                <a:gd name="connsiteX2" fmla="*/ 623827 w 889003"/>
                <a:gd name="connsiteY2" fmla="*/ 1289304 h 2043430"/>
                <a:gd name="connsiteX3" fmla="*/ 889003 w 889003"/>
                <a:gd name="connsiteY3" fmla="*/ 0 h 2043430"/>
                <a:gd name="connsiteX0" fmla="*/ 3 w 889003"/>
                <a:gd name="connsiteY0" fmla="*/ 2043430 h 2043430"/>
                <a:gd name="connsiteX1" fmla="*/ 281308 w 889003"/>
                <a:gd name="connsiteY1" fmla="*/ 1586357 h 2043430"/>
                <a:gd name="connsiteX2" fmla="*/ 620652 w 889003"/>
                <a:gd name="connsiteY2" fmla="*/ 1086104 h 2043430"/>
                <a:gd name="connsiteX3" fmla="*/ 889003 w 889003"/>
                <a:gd name="connsiteY3" fmla="*/ 0 h 2043430"/>
                <a:gd name="connsiteX0" fmla="*/ 3 w 889003"/>
                <a:gd name="connsiteY0" fmla="*/ 2043430 h 2043430"/>
                <a:gd name="connsiteX1" fmla="*/ 303533 w 889003"/>
                <a:gd name="connsiteY1" fmla="*/ 1592707 h 2043430"/>
                <a:gd name="connsiteX2" fmla="*/ 620652 w 889003"/>
                <a:gd name="connsiteY2" fmla="*/ 1086104 h 2043430"/>
                <a:gd name="connsiteX3" fmla="*/ 889003 w 889003"/>
                <a:gd name="connsiteY3" fmla="*/ 0 h 2043430"/>
                <a:gd name="connsiteX0" fmla="*/ 3 w 889003"/>
                <a:gd name="connsiteY0" fmla="*/ 2043430 h 2043430"/>
                <a:gd name="connsiteX1" fmla="*/ 303533 w 889003"/>
                <a:gd name="connsiteY1" fmla="*/ 1592707 h 2043430"/>
                <a:gd name="connsiteX2" fmla="*/ 620652 w 889003"/>
                <a:gd name="connsiteY2" fmla="*/ 1086104 h 2043430"/>
                <a:gd name="connsiteX3" fmla="*/ 889003 w 889003"/>
                <a:gd name="connsiteY3" fmla="*/ 0 h 2043430"/>
                <a:gd name="connsiteX0" fmla="*/ 398 w 889398"/>
                <a:gd name="connsiteY0" fmla="*/ 2043430 h 2043430"/>
                <a:gd name="connsiteX1" fmla="*/ 303928 w 889398"/>
                <a:gd name="connsiteY1" fmla="*/ 1592707 h 2043430"/>
                <a:gd name="connsiteX2" fmla="*/ 621047 w 889398"/>
                <a:gd name="connsiteY2" fmla="*/ 1086104 h 2043430"/>
                <a:gd name="connsiteX3" fmla="*/ 889398 w 889398"/>
                <a:gd name="connsiteY3" fmla="*/ 0 h 2043430"/>
                <a:gd name="connsiteX0" fmla="*/ 789734 w 1417010"/>
                <a:gd name="connsiteY0" fmla="*/ 2113280 h 2113280"/>
                <a:gd name="connsiteX1" fmla="*/ 1093264 w 1417010"/>
                <a:gd name="connsiteY1" fmla="*/ 1662557 h 2113280"/>
                <a:gd name="connsiteX2" fmla="*/ 1410383 w 1417010"/>
                <a:gd name="connsiteY2" fmla="*/ 1155954 h 2113280"/>
                <a:gd name="connsiteX3" fmla="*/ 2334 w 1417010"/>
                <a:gd name="connsiteY3" fmla="*/ 0 h 2113280"/>
                <a:gd name="connsiteX0" fmla="*/ 787400 w 1415238"/>
                <a:gd name="connsiteY0" fmla="*/ 2113280 h 2113280"/>
                <a:gd name="connsiteX1" fmla="*/ 1090930 w 1415238"/>
                <a:gd name="connsiteY1" fmla="*/ 1662557 h 2113280"/>
                <a:gd name="connsiteX2" fmla="*/ 1408049 w 1415238"/>
                <a:gd name="connsiteY2" fmla="*/ 1155954 h 2113280"/>
                <a:gd name="connsiteX3" fmla="*/ 0 w 1415238"/>
                <a:gd name="connsiteY3" fmla="*/ 0 h 2113280"/>
                <a:gd name="connsiteX0" fmla="*/ 787400 w 1415238"/>
                <a:gd name="connsiteY0" fmla="*/ 2221230 h 2221230"/>
                <a:gd name="connsiteX1" fmla="*/ 1090930 w 1415238"/>
                <a:gd name="connsiteY1" fmla="*/ 1770507 h 2221230"/>
                <a:gd name="connsiteX2" fmla="*/ 1408049 w 1415238"/>
                <a:gd name="connsiteY2" fmla="*/ 1263904 h 2221230"/>
                <a:gd name="connsiteX3" fmla="*/ 0 w 1415238"/>
                <a:gd name="connsiteY3" fmla="*/ 0 h 2221230"/>
                <a:gd name="connsiteX0" fmla="*/ 787400 w 1414986"/>
                <a:gd name="connsiteY0" fmla="*/ 2221230 h 2221230"/>
                <a:gd name="connsiteX1" fmla="*/ 1090930 w 1414986"/>
                <a:gd name="connsiteY1" fmla="*/ 1770507 h 2221230"/>
                <a:gd name="connsiteX2" fmla="*/ 1408049 w 1414986"/>
                <a:gd name="connsiteY2" fmla="*/ 1263904 h 2221230"/>
                <a:gd name="connsiteX3" fmla="*/ 0 w 1414986"/>
                <a:gd name="connsiteY3" fmla="*/ 0 h 2221230"/>
                <a:gd name="connsiteX0" fmla="*/ 787400 w 1414986"/>
                <a:gd name="connsiteY0" fmla="*/ 2240280 h 2240280"/>
                <a:gd name="connsiteX1" fmla="*/ 1090930 w 1414986"/>
                <a:gd name="connsiteY1" fmla="*/ 1789557 h 2240280"/>
                <a:gd name="connsiteX2" fmla="*/ 1408049 w 1414986"/>
                <a:gd name="connsiteY2" fmla="*/ 1282954 h 2240280"/>
                <a:gd name="connsiteX3" fmla="*/ 0 w 1414986"/>
                <a:gd name="connsiteY3" fmla="*/ 0 h 2240280"/>
                <a:gd name="connsiteX0" fmla="*/ 644525 w 1272788"/>
                <a:gd name="connsiteY0" fmla="*/ 2311717 h 2311717"/>
                <a:gd name="connsiteX1" fmla="*/ 948055 w 1272788"/>
                <a:gd name="connsiteY1" fmla="*/ 1860994 h 2311717"/>
                <a:gd name="connsiteX2" fmla="*/ 1265174 w 1272788"/>
                <a:gd name="connsiteY2" fmla="*/ 1354391 h 2311717"/>
                <a:gd name="connsiteX3" fmla="*/ 0 w 1272788"/>
                <a:gd name="connsiteY3" fmla="*/ 0 h 2311717"/>
                <a:gd name="connsiteX0" fmla="*/ 596900 w 1225419"/>
                <a:gd name="connsiteY0" fmla="*/ 2368867 h 2368867"/>
                <a:gd name="connsiteX1" fmla="*/ 900430 w 1225419"/>
                <a:gd name="connsiteY1" fmla="*/ 1918144 h 2368867"/>
                <a:gd name="connsiteX2" fmla="*/ 1217549 w 1225419"/>
                <a:gd name="connsiteY2" fmla="*/ 1411541 h 2368867"/>
                <a:gd name="connsiteX3" fmla="*/ 0 w 1225419"/>
                <a:gd name="connsiteY3" fmla="*/ 0 h 2368867"/>
                <a:gd name="connsiteX0" fmla="*/ 596900 w 1225419"/>
                <a:gd name="connsiteY0" fmla="*/ 2391727 h 2391727"/>
                <a:gd name="connsiteX1" fmla="*/ 900430 w 1225419"/>
                <a:gd name="connsiteY1" fmla="*/ 1941004 h 2391727"/>
                <a:gd name="connsiteX2" fmla="*/ 1217549 w 1225419"/>
                <a:gd name="connsiteY2" fmla="*/ 1434401 h 2391727"/>
                <a:gd name="connsiteX3" fmla="*/ 0 w 1225419"/>
                <a:gd name="connsiteY3" fmla="*/ 0 h 239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5419" h="2391727">
                  <a:moveTo>
                    <a:pt x="596900" y="2391727"/>
                  </a:moveTo>
                  <a:cubicBezTo>
                    <a:pt x="586613" y="2247201"/>
                    <a:pt x="777939" y="2087858"/>
                    <a:pt x="900430" y="1941004"/>
                  </a:cubicBezTo>
                  <a:cubicBezTo>
                    <a:pt x="1022921" y="1794150"/>
                    <a:pt x="1095629" y="1705673"/>
                    <a:pt x="1217549" y="1434401"/>
                  </a:cubicBezTo>
                  <a:cubicBezTo>
                    <a:pt x="1339469" y="1163129"/>
                    <a:pt x="4572" y="470916"/>
                    <a:pt x="0" y="0"/>
                  </a:cubicBezTo>
                </a:path>
              </a:pathLst>
            </a:custGeom>
            <a:noFill/>
            <a:ln w="193675">
              <a:solidFill>
                <a:srgbClr val="AAA2D2"/>
              </a:solidFill>
            </a:ln>
            <a:scene3d>
              <a:camera prst="orthographicFront"/>
              <a:lightRig rig="threePt" dir="t"/>
            </a:scene3d>
            <a:sp3d>
              <a:bevelT w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: 도형 47">
              <a:extLst>
                <a:ext uri="{FF2B5EF4-FFF2-40B4-BE49-F238E27FC236}">
                  <a16:creationId xmlns:a16="http://schemas.microsoft.com/office/drawing/2014/main" id="{303A9C38-A367-AF45-3351-684F96B3E99B}"/>
                </a:ext>
              </a:extLst>
            </p:cNvPr>
            <p:cNvSpPr/>
            <p:nvPr/>
          </p:nvSpPr>
          <p:spPr>
            <a:xfrm flipH="1">
              <a:off x="1922717" y="-175389"/>
              <a:ext cx="1884776" cy="2521267"/>
            </a:xfrm>
            <a:custGeom>
              <a:avLst/>
              <a:gdLst>
                <a:gd name="connsiteX0" fmla="*/ 0 w 914400"/>
                <a:gd name="connsiteY0" fmla="*/ 2011680 h 2011680"/>
                <a:gd name="connsiteX1" fmla="*/ 182880 w 914400"/>
                <a:gd name="connsiteY1" fmla="*/ 1627632 h 2011680"/>
                <a:gd name="connsiteX2" fmla="*/ 649224 w 914400"/>
                <a:gd name="connsiteY2" fmla="*/ 1289304 h 2011680"/>
                <a:gd name="connsiteX3" fmla="*/ 914400 w 914400"/>
                <a:gd name="connsiteY3" fmla="*/ 0 h 2011680"/>
                <a:gd name="connsiteX0" fmla="*/ 0 w 889000"/>
                <a:gd name="connsiteY0" fmla="*/ 2043430 h 2043430"/>
                <a:gd name="connsiteX1" fmla="*/ 157480 w 889000"/>
                <a:gd name="connsiteY1" fmla="*/ 1627632 h 2043430"/>
                <a:gd name="connsiteX2" fmla="*/ 623824 w 889000"/>
                <a:gd name="connsiteY2" fmla="*/ 1289304 h 2043430"/>
                <a:gd name="connsiteX3" fmla="*/ 889000 w 889000"/>
                <a:gd name="connsiteY3" fmla="*/ 0 h 2043430"/>
                <a:gd name="connsiteX0" fmla="*/ 7 w 889007"/>
                <a:gd name="connsiteY0" fmla="*/ 2043430 h 2043430"/>
                <a:gd name="connsiteX1" fmla="*/ 157487 w 889007"/>
                <a:gd name="connsiteY1" fmla="*/ 1627632 h 2043430"/>
                <a:gd name="connsiteX2" fmla="*/ 623831 w 889007"/>
                <a:gd name="connsiteY2" fmla="*/ 1289304 h 2043430"/>
                <a:gd name="connsiteX3" fmla="*/ 889007 w 889007"/>
                <a:gd name="connsiteY3" fmla="*/ 0 h 2043430"/>
                <a:gd name="connsiteX0" fmla="*/ 3 w 889003"/>
                <a:gd name="connsiteY0" fmla="*/ 2043430 h 2043430"/>
                <a:gd name="connsiteX1" fmla="*/ 281308 w 889003"/>
                <a:gd name="connsiteY1" fmla="*/ 1586357 h 2043430"/>
                <a:gd name="connsiteX2" fmla="*/ 623827 w 889003"/>
                <a:gd name="connsiteY2" fmla="*/ 1289304 h 2043430"/>
                <a:gd name="connsiteX3" fmla="*/ 889003 w 889003"/>
                <a:gd name="connsiteY3" fmla="*/ 0 h 2043430"/>
                <a:gd name="connsiteX0" fmla="*/ 3 w 889003"/>
                <a:gd name="connsiteY0" fmla="*/ 2043430 h 2043430"/>
                <a:gd name="connsiteX1" fmla="*/ 281308 w 889003"/>
                <a:gd name="connsiteY1" fmla="*/ 1586357 h 2043430"/>
                <a:gd name="connsiteX2" fmla="*/ 620652 w 889003"/>
                <a:gd name="connsiteY2" fmla="*/ 1086104 h 2043430"/>
                <a:gd name="connsiteX3" fmla="*/ 889003 w 889003"/>
                <a:gd name="connsiteY3" fmla="*/ 0 h 2043430"/>
                <a:gd name="connsiteX0" fmla="*/ 3 w 889003"/>
                <a:gd name="connsiteY0" fmla="*/ 2043430 h 2043430"/>
                <a:gd name="connsiteX1" fmla="*/ 303533 w 889003"/>
                <a:gd name="connsiteY1" fmla="*/ 1592707 h 2043430"/>
                <a:gd name="connsiteX2" fmla="*/ 620652 w 889003"/>
                <a:gd name="connsiteY2" fmla="*/ 1086104 h 2043430"/>
                <a:gd name="connsiteX3" fmla="*/ 889003 w 889003"/>
                <a:gd name="connsiteY3" fmla="*/ 0 h 2043430"/>
                <a:gd name="connsiteX0" fmla="*/ 3 w 889003"/>
                <a:gd name="connsiteY0" fmla="*/ 2043430 h 2043430"/>
                <a:gd name="connsiteX1" fmla="*/ 303533 w 889003"/>
                <a:gd name="connsiteY1" fmla="*/ 1592707 h 2043430"/>
                <a:gd name="connsiteX2" fmla="*/ 620652 w 889003"/>
                <a:gd name="connsiteY2" fmla="*/ 1086104 h 2043430"/>
                <a:gd name="connsiteX3" fmla="*/ 889003 w 889003"/>
                <a:gd name="connsiteY3" fmla="*/ 0 h 2043430"/>
                <a:gd name="connsiteX0" fmla="*/ 398 w 889398"/>
                <a:gd name="connsiteY0" fmla="*/ 2043430 h 2043430"/>
                <a:gd name="connsiteX1" fmla="*/ 303928 w 889398"/>
                <a:gd name="connsiteY1" fmla="*/ 1592707 h 2043430"/>
                <a:gd name="connsiteX2" fmla="*/ 621047 w 889398"/>
                <a:gd name="connsiteY2" fmla="*/ 1086104 h 2043430"/>
                <a:gd name="connsiteX3" fmla="*/ 889398 w 889398"/>
                <a:gd name="connsiteY3" fmla="*/ 0 h 2043430"/>
                <a:gd name="connsiteX0" fmla="*/ 398 w 2070498"/>
                <a:gd name="connsiteY0" fmla="*/ 2316480 h 2316480"/>
                <a:gd name="connsiteX1" fmla="*/ 303928 w 2070498"/>
                <a:gd name="connsiteY1" fmla="*/ 1865757 h 2316480"/>
                <a:gd name="connsiteX2" fmla="*/ 621047 w 2070498"/>
                <a:gd name="connsiteY2" fmla="*/ 1359154 h 2316480"/>
                <a:gd name="connsiteX3" fmla="*/ 2070498 w 2070498"/>
                <a:gd name="connsiteY3" fmla="*/ 0 h 2316480"/>
                <a:gd name="connsiteX0" fmla="*/ 413 w 2070513"/>
                <a:gd name="connsiteY0" fmla="*/ 2316480 h 2316480"/>
                <a:gd name="connsiteX1" fmla="*/ 303943 w 2070513"/>
                <a:gd name="connsiteY1" fmla="*/ 1865757 h 2316480"/>
                <a:gd name="connsiteX2" fmla="*/ 779812 w 2070513"/>
                <a:gd name="connsiteY2" fmla="*/ 1327404 h 2316480"/>
                <a:gd name="connsiteX3" fmla="*/ 2070513 w 2070513"/>
                <a:gd name="connsiteY3" fmla="*/ 0 h 2316480"/>
                <a:gd name="connsiteX0" fmla="*/ 413 w 2070513"/>
                <a:gd name="connsiteY0" fmla="*/ 2316480 h 2316480"/>
                <a:gd name="connsiteX1" fmla="*/ 303943 w 2070513"/>
                <a:gd name="connsiteY1" fmla="*/ 1865757 h 2316480"/>
                <a:gd name="connsiteX2" fmla="*/ 779812 w 2070513"/>
                <a:gd name="connsiteY2" fmla="*/ 1203579 h 2316480"/>
                <a:gd name="connsiteX3" fmla="*/ 2070513 w 2070513"/>
                <a:gd name="connsiteY3" fmla="*/ 0 h 2316480"/>
                <a:gd name="connsiteX0" fmla="*/ 413 w 1884776"/>
                <a:gd name="connsiteY0" fmla="*/ 2521267 h 2521267"/>
                <a:gd name="connsiteX1" fmla="*/ 303943 w 1884776"/>
                <a:gd name="connsiteY1" fmla="*/ 2070544 h 2521267"/>
                <a:gd name="connsiteX2" fmla="*/ 779812 w 1884776"/>
                <a:gd name="connsiteY2" fmla="*/ 1408366 h 2521267"/>
                <a:gd name="connsiteX3" fmla="*/ 1884776 w 1884776"/>
                <a:gd name="connsiteY3" fmla="*/ 0 h 252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4776" h="2521267">
                  <a:moveTo>
                    <a:pt x="413" y="2521267"/>
                  </a:moveTo>
                  <a:cubicBezTo>
                    <a:pt x="-9874" y="2376741"/>
                    <a:pt x="174043" y="2256027"/>
                    <a:pt x="303943" y="2070544"/>
                  </a:cubicBezTo>
                  <a:cubicBezTo>
                    <a:pt x="433843" y="1885061"/>
                    <a:pt x="657892" y="1679638"/>
                    <a:pt x="779812" y="1408366"/>
                  </a:cubicBezTo>
                  <a:cubicBezTo>
                    <a:pt x="901732" y="1137094"/>
                    <a:pt x="1813148" y="509016"/>
                    <a:pt x="1884776" y="0"/>
                  </a:cubicBezTo>
                </a:path>
              </a:pathLst>
            </a:custGeom>
            <a:noFill/>
            <a:ln w="193675">
              <a:solidFill>
                <a:srgbClr val="AAA2D2"/>
              </a:solidFill>
            </a:ln>
            <a:scene3d>
              <a:camera prst="orthographicFront"/>
              <a:lightRig rig="threePt" dir="t"/>
            </a:scene3d>
            <a:sp3d>
              <a:bevelT w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D971782-33DF-FFE0-81D9-42D234230A0E}"/>
                </a:ext>
              </a:extLst>
            </p:cNvPr>
            <p:cNvGrpSpPr/>
            <p:nvPr/>
          </p:nvGrpSpPr>
          <p:grpSpPr>
            <a:xfrm rot="9166933" flipH="1">
              <a:off x="1729064" y="-1144207"/>
              <a:ext cx="3350387" cy="2645278"/>
              <a:chOff x="9679905" y="2758425"/>
              <a:chExt cx="1858185" cy="1467119"/>
            </a:xfrm>
          </p:grpSpPr>
          <p:sp>
            <p:nvSpPr>
              <p:cNvPr id="15" name="자유형: 도형 39">
                <a:extLst>
                  <a:ext uri="{FF2B5EF4-FFF2-40B4-BE49-F238E27FC236}">
                    <a16:creationId xmlns:a16="http://schemas.microsoft.com/office/drawing/2014/main" id="{AF81689D-2564-0E35-40BD-9A8C477BB4F5}"/>
                  </a:ext>
                </a:extLst>
              </p:cNvPr>
              <p:cNvSpPr/>
              <p:nvPr/>
            </p:nvSpPr>
            <p:spPr>
              <a:xfrm>
                <a:off x="9679905" y="2758425"/>
                <a:ext cx="1858185" cy="1467119"/>
              </a:xfrm>
              <a:custGeom>
                <a:avLst/>
                <a:gdLst>
                  <a:gd name="connsiteX0" fmla="*/ 1363721 w 1547915"/>
                  <a:gd name="connsiteY0" fmla="*/ 297322 h 1222147"/>
                  <a:gd name="connsiteX1" fmla="*/ 1125596 w 1547915"/>
                  <a:gd name="connsiteY1" fmla="*/ 249697 h 1222147"/>
                  <a:gd name="connsiteX2" fmla="*/ 814446 w 1547915"/>
                  <a:gd name="connsiteY2" fmla="*/ 11572 h 1222147"/>
                  <a:gd name="connsiteX3" fmla="*/ 693796 w 1547915"/>
                  <a:gd name="connsiteY3" fmla="*/ 43322 h 1222147"/>
                  <a:gd name="connsiteX4" fmla="*/ 627121 w 1547915"/>
                  <a:gd name="connsiteY4" fmla="*/ 97297 h 1222147"/>
                  <a:gd name="connsiteX5" fmla="*/ 284221 w 1547915"/>
                  <a:gd name="connsiteY5" fmla="*/ 122697 h 1222147"/>
                  <a:gd name="connsiteX6" fmla="*/ 39746 w 1547915"/>
                  <a:gd name="connsiteY6" fmla="*/ 221122 h 1222147"/>
                  <a:gd name="connsiteX7" fmla="*/ 4821 w 1547915"/>
                  <a:gd name="connsiteY7" fmla="*/ 389397 h 1222147"/>
                  <a:gd name="connsiteX8" fmla="*/ 87371 w 1547915"/>
                  <a:gd name="connsiteY8" fmla="*/ 459247 h 1222147"/>
                  <a:gd name="connsiteX9" fmla="*/ 81021 w 1547915"/>
                  <a:gd name="connsiteY9" fmla="*/ 484647 h 1222147"/>
                  <a:gd name="connsiteX10" fmla="*/ 27046 w 1547915"/>
                  <a:gd name="connsiteY10" fmla="*/ 570372 h 1222147"/>
                  <a:gd name="connsiteX11" fmla="*/ 55621 w 1547915"/>
                  <a:gd name="connsiteY11" fmla="*/ 678322 h 1222147"/>
                  <a:gd name="connsiteX12" fmla="*/ 93721 w 1547915"/>
                  <a:gd name="connsiteY12" fmla="*/ 716422 h 1222147"/>
                  <a:gd name="connsiteX13" fmla="*/ 77846 w 1547915"/>
                  <a:gd name="connsiteY13" fmla="*/ 741822 h 1222147"/>
                  <a:gd name="connsiteX14" fmla="*/ 74671 w 1547915"/>
                  <a:gd name="connsiteY14" fmla="*/ 846597 h 1222147"/>
                  <a:gd name="connsiteX15" fmla="*/ 134996 w 1547915"/>
                  <a:gd name="connsiteY15" fmla="*/ 903747 h 1222147"/>
                  <a:gd name="connsiteX16" fmla="*/ 201671 w 1547915"/>
                  <a:gd name="connsiteY16" fmla="*/ 925972 h 1222147"/>
                  <a:gd name="connsiteX17" fmla="*/ 173096 w 1547915"/>
                  <a:gd name="connsiteY17" fmla="*/ 967247 h 1222147"/>
                  <a:gd name="connsiteX18" fmla="*/ 173096 w 1547915"/>
                  <a:gd name="connsiteY18" fmla="*/ 1059322 h 1222147"/>
                  <a:gd name="connsiteX19" fmla="*/ 319146 w 1547915"/>
                  <a:gd name="connsiteY19" fmla="*/ 1119647 h 1222147"/>
                  <a:gd name="connsiteX20" fmla="*/ 646171 w 1547915"/>
                  <a:gd name="connsiteY20" fmla="*/ 1195847 h 1222147"/>
                  <a:gd name="connsiteX21" fmla="*/ 906521 w 1547915"/>
                  <a:gd name="connsiteY21" fmla="*/ 1106947 h 1222147"/>
                  <a:gd name="connsiteX22" fmla="*/ 966846 w 1547915"/>
                  <a:gd name="connsiteY22" fmla="*/ 1078372 h 1222147"/>
                  <a:gd name="connsiteX23" fmla="*/ 1036696 w 1547915"/>
                  <a:gd name="connsiteY23" fmla="*/ 1116472 h 1222147"/>
                  <a:gd name="connsiteX24" fmla="*/ 1274821 w 1547915"/>
                  <a:gd name="connsiteY24" fmla="*/ 1179972 h 1222147"/>
                  <a:gd name="connsiteX25" fmla="*/ 1376421 w 1547915"/>
                  <a:gd name="connsiteY25" fmla="*/ 1164097 h 1222147"/>
                  <a:gd name="connsiteX26" fmla="*/ 1547871 w 1547915"/>
                  <a:gd name="connsiteY26" fmla="*/ 484647 h 1222147"/>
                  <a:gd name="connsiteX27" fmla="*/ 1363721 w 1547915"/>
                  <a:gd name="connsiteY27" fmla="*/ 297322 h 1222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547915" h="1222147">
                    <a:moveTo>
                      <a:pt x="1363721" y="297322"/>
                    </a:moveTo>
                    <a:cubicBezTo>
                      <a:pt x="1293342" y="258164"/>
                      <a:pt x="1217142" y="297322"/>
                      <a:pt x="1125596" y="249697"/>
                    </a:cubicBezTo>
                    <a:cubicBezTo>
                      <a:pt x="1034050" y="202072"/>
                      <a:pt x="886413" y="45968"/>
                      <a:pt x="814446" y="11572"/>
                    </a:cubicBezTo>
                    <a:cubicBezTo>
                      <a:pt x="742479" y="-22824"/>
                      <a:pt x="725017" y="29034"/>
                      <a:pt x="693796" y="43322"/>
                    </a:cubicBezTo>
                    <a:cubicBezTo>
                      <a:pt x="662575" y="57609"/>
                      <a:pt x="695383" y="84068"/>
                      <a:pt x="627121" y="97297"/>
                    </a:cubicBezTo>
                    <a:cubicBezTo>
                      <a:pt x="558859" y="110526"/>
                      <a:pt x="382117" y="102059"/>
                      <a:pt x="284221" y="122697"/>
                    </a:cubicBezTo>
                    <a:cubicBezTo>
                      <a:pt x="186325" y="143335"/>
                      <a:pt x="86313" y="176672"/>
                      <a:pt x="39746" y="221122"/>
                    </a:cubicBezTo>
                    <a:cubicBezTo>
                      <a:pt x="-6821" y="265572"/>
                      <a:pt x="-3116" y="349710"/>
                      <a:pt x="4821" y="389397"/>
                    </a:cubicBezTo>
                    <a:cubicBezTo>
                      <a:pt x="12758" y="429084"/>
                      <a:pt x="74671" y="443372"/>
                      <a:pt x="87371" y="459247"/>
                    </a:cubicBezTo>
                    <a:cubicBezTo>
                      <a:pt x="100071" y="475122"/>
                      <a:pt x="91075" y="466126"/>
                      <a:pt x="81021" y="484647"/>
                    </a:cubicBezTo>
                    <a:cubicBezTo>
                      <a:pt x="70967" y="503168"/>
                      <a:pt x="31279" y="538093"/>
                      <a:pt x="27046" y="570372"/>
                    </a:cubicBezTo>
                    <a:cubicBezTo>
                      <a:pt x="22813" y="602651"/>
                      <a:pt x="44509" y="653980"/>
                      <a:pt x="55621" y="678322"/>
                    </a:cubicBezTo>
                    <a:cubicBezTo>
                      <a:pt x="66733" y="702664"/>
                      <a:pt x="90017" y="705839"/>
                      <a:pt x="93721" y="716422"/>
                    </a:cubicBezTo>
                    <a:cubicBezTo>
                      <a:pt x="97425" y="727005"/>
                      <a:pt x="81021" y="720126"/>
                      <a:pt x="77846" y="741822"/>
                    </a:cubicBezTo>
                    <a:cubicBezTo>
                      <a:pt x="74671" y="763518"/>
                      <a:pt x="65146" y="819610"/>
                      <a:pt x="74671" y="846597"/>
                    </a:cubicBezTo>
                    <a:cubicBezTo>
                      <a:pt x="84196" y="873584"/>
                      <a:pt x="113829" y="890518"/>
                      <a:pt x="134996" y="903747"/>
                    </a:cubicBezTo>
                    <a:cubicBezTo>
                      <a:pt x="156163" y="916976"/>
                      <a:pt x="195321" y="915389"/>
                      <a:pt x="201671" y="925972"/>
                    </a:cubicBezTo>
                    <a:cubicBezTo>
                      <a:pt x="208021" y="936555"/>
                      <a:pt x="177858" y="945022"/>
                      <a:pt x="173096" y="967247"/>
                    </a:cubicBezTo>
                    <a:cubicBezTo>
                      <a:pt x="168333" y="989472"/>
                      <a:pt x="148754" y="1033922"/>
                      <a:pt x="173096" y="1059322"/>
                    </a:cubicBezTo>
                    <a:cubicBezTo>
                      <a:pt x="197438" y="1084722"/>
                      <a:pt x="240300" y="1096893"/>
                      <a:pt x="319146" y="1119647"/>
                    </a:cubicBezTo>
                    <a:cubicBezTo>
                      <a:pt x="397992" y="1142401"/>
                      <a:pt x="548275" y="1197964"/>
                      <a:pt x="646171" y="1195847"/>
                    </a:cubicBezTo>
                    <a:cubicBezTo>
                      <a:pt x="744067" y="1193730"/>
                      <a:pt x="853075" y="1126526"/>
                      <a:pt x="906521" y="1106947"/>
                    </a:cubicBezTo>
                    <a:cubicBezTo>
                      <a:pt x="959967" y="1087368"/>
                      <a:pt x="945150" y="1076785"/>
                      <a:pt x="966846" y="1078372"/>
                    </a:cubicBezTo>
                    <a:cubicBezTo>
                      <a:pt x="988542" y="1079959"/>
                      <a:pt x="985367" y="1099539"/>
                      <a:pt x="1036696" y="1116472"/>
                    </a:cubicBezTo>
                    <a:cubicBezTo>
                      <a:pt x="1088025" y="1133405"/>
                      <a:pt x="1218200" y="1172035"/>
                      <a:pt x="1274821" y="1179972"/>
                    </a:cubicBezTo>
                    <a:cubicBezTo>
                      <a:pt x="1331442" y="1187909"/>
                      <a:pt x="1330913" y="1279985"/>
                      <a:pt x="1376421" y="1164097"/>
                    </a:cubicBezTo>
                    <a:cubicBezTo>
                      <a:pt x="1421929" y="1048209"/>
                      <a:pt x="1545225" y="629639"/>
                      <a:pt x="1547871" y="484647"/>
                    </a:cubicBezTo>
                    <a:cubicBezTo>
                      <a:pt x="1550517" y="339655"/>
                      <a:pt x="1434100" y="336480"/>
                      <a:pt x="1363721" y="297322"/>
                    </a:cubicBezTo>
                    <a:close/>
                  </a:path>
                </a:pathLst>
              </a:custGeom>
              <a:solidFill>
                <a:srgbClr val="FABF95"/>
              </a:solidFill>
              <a:ln>
                <a:solidFill>
                  <a:srgbClr val="EDAC80"/>
                </a:solidFill>
              </a:ln>
              <a:effectLst>
                <a:outerShdw blurRad="3175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40">
                <a:extLst>
                  <a:ext uri="{FF2B5EF4-FFF2-40B4-BE49-F238E27FC236}">
                    <a16:creationId xmlns:a16="http://schemas.microsoft.com/office/drawing/2014/main" id="{8C0B3017-CE90-DF9C-9E7F-B4722E555993}"/>
                  </a:ext>
                </a:extLst>
              </p:cNvPr>
              <p:cNvSpPr/>
              <p:nvPr/>
            </p:nvSpPr>
            <p:spPr>
              <a:xfrm>
                <a:off x="9787646" y="3232545"/>
                <a:ext cx="598391" cy="88425"/>
              </a:xfrm>
              <a:custGeom>
                <a:avLst/>
                <a:gdLst>
                  <a:gd name="connsiteX0" fmla="*/ 0 w 498475"/>
                  <a:gd name="connsiteY0" fmla="*/ 63500 h 73660"/>
                  <a:gd name="connsiteX1" fmla="*/ 88900 w 498475"/>
                  <a:gd name="connsiteY1" fmla="*/ 73025 h 73660"/>
                  <a:gd name="connsiteX2" fmla="*/ 238125 w 498475"/>
                  <a:gd name="connsiteY2" fmla="*/ 47625 h 73660"/>
                  <a:gd name="connsiteX3" fmla="*/ 431800 w 498475"/>
                  <a:gd name="connsiteY3" fmla="*/ 34925 h 73660"/>
                  <a:gd name="connsiteX4" fmla="*/ 498475 w 498475"/>
                  <a:gd name="connsiteY4" fmla="*/ 0 h 73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8475" h="73660">
                    <a:moveTo>
                      <a:pt x="0" y="63500"/>
                    </a:moveTo>
                    <a:cubicBezTo>
                      <a:pt x="24606" y="69585"/>
                      <a:pt x="49213" y="75671"/>
                      <a:pt x="88900" y="73025"/>
                    </a:cubicBezTo>
                    <a:cubicBezTo>
                      <a:pt x="128587" y="70379"/>
                      <a:pt x="180975" y="53975"/>
                      <a:pt x="238125" y="47625"/>
                    </a:cubicBezTo>
                    <a:cubicBezTo>
                      <a:pt x="295275" y="41275"/>
                      <a:pt x="388408" y="42863"/>
                      <a:pt x="431800" y="34925"/>
                    </a:cubicBezTo>
                    <a:cubicBezTo>
                      <a:pt x="475192" y="26987"/>
                      <a:pt x="486833" y="13493"/>
                      <a:pt x="498475" y="0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41">
                <a:extLst>
                  <a:ext uri="{FF2B5EF4-FFF2-40B4-BE49-F238E27FC236}">
                    <a16:creationId xmlns:a16="http://schemas.microsoft.com/office/drawing/2014/main" id="{A68595C5-F5C2-67EC-F6BC-AE32965CE73B}"/>
                  </a:ext>
                </a:extLst>
              </p:cNvPr>
              <p:cNvSpPr/>
              <p:nvPr/>
            </p:nvSpPr>
            <p:spPr>
              <a:xfrm>
                <a:off x="9789552" y="3595581"/>
                <a:ext cx="552654" cy="30655"/>
              </a:xfrm>
              <a:custGeom>
                <a:avLst/>
                <a:gdLst>
                  <a:gd name="connsiteX0" fmla="*/ 0 w 460375"/>
                  <a:gd name="connsiteY0" fmla="*/ 15875 h 25536"/>
                  <a:gd name="connsiteX1" fmla="*/ 130175 w 460375"/>
                  <a:gd name="connsiteY1" fmla="*/ 25400 h 25536"/>
                  <a:gd name="connsiteX2" fmla="*/ 225425 w 460375"/>
                  <a:gd name="connsiteY2" fmla="*/ 9525 h 25536"/>
                  <a:gd name="connsiteX3" fmla="*/ 390525 w 460375"/>
                  <a:gd name="connsiteY3" fmla="*/ 12700 h 25536"/>
                  <a:gd name="connsiteX4" fmla="*/ 460375 w 460375"/>
                  <a:gd name="connsiteY4" fmla="*/ 0 h 25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375" h="25536">
                    <a:moveTo>
                      <a:pt x="0" y="15875"/>
                    </a:moveTo>
                    <a:cubicBezTo>
                      <a:pt x="46302" y="21166"/>
                      <a:pt x="92604" y="26458"/>
                      <a:pt x="130175" y="25400"/>
                    </a:cubicBezTo>
                    <a:cubicBezTo>
                      <a:pt x="167746" y="24342"/>
                      <a:pt x="182033" y="11642"/>
                      <a:pt x="225425" y="9525"/>
                    </a:cubicBezTo>
                    <a:cubicBezTo>
                      <a:pt x="268817" y="7408"/>
                      <a:pt x="351367" y="14287"/>
                      <a:pt x="390525" y="12700"/>
                    </a:cubicBezTo>
                    <a:cubicBezTo>
                      <a:pt x="429683" y="11113"/>
                      <a:pt x="445029" y="5556"/>
                      <a:pt x="460375" y="0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자유형: 도형 42">
                <a:extLst>
                  <a:ext uri="{FF2B5EF4-FFF2-40B4-BE49-F238E27FC236}">
                    <a16:creationId xmlns:a16="http://schemas.microsoft.com/office/drawing/2014/main" id="{67B9A0DF-3F4F-2300-AFD6-BDB836004703}"/>
                  </a:ext>
                </a:extLst>
              </p:cNvPr>
              <p:cNvSpPr/>
              <p:nvPr/>
            </p:nvSpPr>
            <p:spPr>
              <a:xfrm>
                <a:off x="9918188" y="3862158"/>
                <a:ext cx="434501" cy="53703"/>
              </a:xfrm>
              <a:custGeom>
                <a:avLst/>
                <a:gdLst>
                  <a:gd name="connsiteX0" fmla="*/ 0 w 361950"/>
                  <a:gd name="connsiteY0" fmla="*/ 3360 h 44736"/>
                  <a:gd name="connsiteX1" fmla="*/ 85725 w 361950"/>
                  <a:gd name="connsiteY1" fmla="*/ 3360 h 44736"/>
                  <a:gd name="connsiteX2" fmla="*/ 212725 w 361950"/>
                  <a:gd name="connsiteY2" fmla="*/ 38285 h 44736"/>
                  <a:gd name="connsiteX3" fmla="*/ 361950 w 361950"/>
                  <a:gd name="connsiteY3" fmla="*/ 44635 h 44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44736">
                    <a:moveTo>
                      <a:pt x="0" y="3360"/>
                    </a:moveTo>
                    <a:cubicBezTo>
                      <a:pt x="25135" y="449"/>
                      <a:pt x="50271" y="-2461"/>
                      <a:pt x="85725" y="3360"/>
                    </a:cubicBezTo>
                    <a:cubicBezTo>
                      <a:pt x="121179" y="9181"/>
                      <a:pt x="166688" y="31406"/>
                      <a:pt x="212725" y="38285"/>
                    </a:cubicBezTo>
                    <a:cubicBezTo>
                      <a:pt x="258763" y="45164"/>
                      <a:pt x="310356" y="44899"/>
                      <a:pt x="361950" y="44635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43">
                <a:extLst>
                  <a:ext uri="{FF2B5EF4-FFF2-40B4-BE49-F238E27FC236}">
                    <a16:creationId xmlns:a16="http://schemas.microsoft.com/office/drawing/2014/main" id="{8C344FCA-32D5-B448-8CDF-01F8818B6268}"/>
                  </a:ext>
                </a:extLst>
              </p:cNvPr>
              <p:cNvSpPr/>
              <p:nvPr/>
            </p:nvSpPr>
            <p:spPr>
              <a:xfrm>
                <a:off x="10404629" y="2761283"/>
                <a:ext cx="1110443" cy="1435548"/>
              </a:xfrm>
              <a:custGeom>
                <a:avLst/>
                <a:gdLst>
                  <a:gd name="connsiteX0" fmla="*/ 173192 w 925027"/>
                  <a:gd name="connsiteY0" fmla="*/ 13 h 1195847"/>
                  <a:gd name="connsiteX1" fmla="*/ 218014 w 925027"/>
                  <a:gd name="connsiteY1" fmla="*/ 11572 h 1195847"/>
                  <a:gd name="connsiteX2" fmla="*/ 529164 w 925027"/>
                  <a:gd name="connsiteY2" fmla="*/ 249697 h 1195847"/>
                  <a:gd name="connsiteX3" fmla="*/ 767289 w 925027"/>
                  <a:gd name="connsiteY3" fmla="*/ 297322 h 1195847"/>
                  <a:gd name="connsiteX4" fmla="*/ 912893 w 925027"/>
                  <a:gd name="connsiteY4" fmla="*/ 371984 h 1195847"/>
                  <a:gd name="connsiteX5" fmla="*/ 925027 w 925027"/>
                  <a:gd name="connsiteY5" fmla="*/ 388174 h 1195847"/>
                  <a:gd name="connsiteX6" fmla="*/ 911156 w 925027"/>
                  <a:gd name="connsiteY6" fmla="*/ 499729 h 1195847"/>
                  <a:gd name="connsiteX7" fmla="*/ 824439 w 925027"/>
                  <a:gd name="connsiteY7" fmla="*/ 925972 h 1195847"/>
                  <a:gd name="connsiteX8" fmla="*/ 722045 w 925027"/>
                  <a:gd name="connsiteY8" fmla="*/ 1154175 h 1195847"/>
                  <a:gd name="connsiteX9" fmla="*/ 694842 w 925027"/>
                  <a:gd name="connsiteY9" fmla="*/ 1185543 h 1195847"/>
                  <a:gd name="connsiteX10" fmla="*/ 678389 w 925027"/>
                  <a:gd name="connsiteY10" fmla="*/ 1179972 h 1195847"/>
                  <a:gd name="connsiteX11" fmla="*/ 440264 w 925027"/>
                  <a:gd name="connsiteY11" fmla="*/ 1116472 h 1195847"/>
                  <a:gd name="connsiteX12" fmla="*/ 370414 w 925027"/>
                  <a:gd name="connsiteY12" fmla="*/ 1078372 h 1195847"/>
                  <a:gd name="connsiteX13" fmla="*/ 310089 w 925027"/>
                  <a:gd name="connsiteY13" fmla="*/ 1106947 h 1195847"/>
                  <a:gd name="connsiteX14" fmla="*/ 49739 w 925027"/>
                  <a:gd name="connsiteY14" fmla="*/ 1195847 h 1195847"/>
                  <a:gd name="connsiteX15" fmla="*/ 22 w 925027"/>
                  <a:gd name="connsiteY15" fmla="*/ 1191070 h 1195847"/>
                  <a:gd name="connsiteX16" fmla="*/ 0 w 925027"/>
                  <a:gd name="connsiteY16" fmla="*/ 1190821 h 1195847"/>
                  <a:gd name="connsiteX17" fmla="*/ 97364 w 925027"/>
                  <a:gd name="connsiteY17" fmla="*/ 989472 h 1195847"/>
                  <a:gd name="connsiteX18" fmla="*/ 65614 w 925027"/>
                  <a:gd name="connsiteY18" fmla="*/ 897397 h 1195847"/>
                  <a:gd name="connsiteX19" fmla="*/ 106889 w 925027"/>
                  <a:gd name="connsiteY19" fmla="*/ 773572 h 1195847"/>
                  <a:gd name="connsiteX20" fmla="*/ 49739 w 925027"/>
                  <a:gd name="connsiteY20" fmla="*/ 633872 h 1195847"/>
                  <a:gd name="connsiteX21" fmla="*/ 113239 w 925027"/>
                  <a:gd name="connsiteY21" fmla="*/ 490997 h 1195847"/>
                  <a:gd name="connsiteX22" fmla="*/ 75139 w 925027"/>
                  <a:gd name="connsiteY22" fmla="*/ 335422 h 1195847"/>
                  <a:gd name="connsiteX23" fmla="*/ 97364 w 925027"/>
                  <a:gd name="connsiteY23" fmla="*/ 198897 h 1195847"/>
                  <a:gd name="connsiteX24" fmla="*/ 141814 w 925027"/>
                  <a:gd name="connsiteY24" fmla="*/ 24272 h 1195847"/>
                  <a:gd name="connsiteX25" fmla="*/ 155291 w 925027"/>
                  <a:gd name="connsiteY25" fmla="*/ 5350 h 119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25027" h="1195847">
                    <a:moveTo>
                      <a:pt x="173192" y="13"/>
                    </a:moveTo>
                    <a:cubicBezTo>
                      <a:pt x="185437" y="-235"/>
                      <a:pt x="200022" y="2973"/>
                      <a:pt x="218014" y="11572"/>
                    </a:cubicBezTo>
                    <a:cubicBezTo>
                      <a:pt x="289981" y="45968"/>
                      <a:pt x="437618" y="202072"/>
                      <a:pt x="529164" y="249697"/>
                    </a:cubicBezTo>
                    <a:cubicBezTo>
                      <a:pt x="620710" y="297322"/>
                      <a:pt x="696910" y="258164"/>
                      <a:pt x="767289" y="297322"/>
                    </a:cubicBezTo>
                    <a:cubicBezTo>
                      <a:pt x="811276" y="321796"/>
                      <a:pt x="873246" y="332214"/>
                      <a:pt x="912893" y="371984"/>
                    </a:cubicBezTo>
                    <a:lnTo>
                      <a:pt x="925027" y="388174"/>
                    </a:lnTo>
                    <a:lnTo>
                      <a:pt x="911156" y="499729"/>
                    </a:lnTo>
                    <a:cubicBezTo>
                      <a:pt x="887939" y="661522"/>
                      <a:pt x="852749" y="826754"/>
                      <a:pt x="824439" y="925972"/>
                    </a:cubicBezTo>
                    <a:cubicBezTo>
                      <a:pt x="796128" y="1025191"/>
                      <a:pt x="761865" y="1097819"/>
                      <a:pt x="722045" y="1154175"/>
                    </a:cubicBezTo>
                    <a:lnTo>
                      <a:pt x="694842" y="1185543"/>
                    </a:lnTo>
                    <a:lnTo>
                      <a:pt x="678389" y="1179972"/>
                    </a:lnTo>
                    <a:cubicBezTo>
                      <a:pt x="621768" y="1172035"/>
                      <a:pt x="491593" y="1133405"/>
                      <a:pt x="440264" y="1116472"/>
                    </a:cubicBezTo>
                    <a:cubicBezTo>
                      <a:pt x="388935" y="1099539"/>
                      <a:pt x="392110" y="1079959"/>
                      <a:pt x="370414" y="1078372"/>
                    </a:cubicBezTo>
                    <a:cubicBezTo>
                      <a:pt x="348718" y="1076785"/>
                      <a:pt x="363535" y="1087368"/>
                      <a:pt x="310089" y="1106947"/>
                    </a:cubicBezTo>
                    <a:cubicBezTo>
                      <a:pt x="256643" y="1126526"/>
                      <a:pt x="147635" y="1193730"/>
                      <a:pt x="49739" y="1195847"/>
                    </a:cubicBezTo>
                    <a:lnTo>
                      <a:pt x="22" y="1191070"/>
                    </a:lnTo>
                    <a:lnTo>
                      <a:pt x="0" y="1190821"/>
                    </a:lnTo>
                    <a:cubicBezTo>
                      <a:pt x="6728" y="1129478"/>
                      <a:pt x="88104" y="1035775"/>
                      <a:pt x="97364" y="989472"/>
                    </a:cubicBezTo>
                    <a:cubicBezTo>
                      <a:pt x="107947" y="936555"/>
                      <a:pt x="64026" y="933380"/>
                      <a:pt x="65614" y="897397"/>
                    </a:cubicBezTo>
                    <a:cubicBezTo>
                      <a:pt x="67201" y="861414"/>
                      <a:pt x="109535" y="817493"/>
                      <a:pt x="106889" y="773572"/>
                    </a:cubicBezTo>
                    <a:cubicBezTo>
                      <a:pt x="104243" y="729651"/>
                      <a:pt x="48681" y="680968"/>
                      <a:pt x="49739" y="633872"/>
                    </a:cubicBezTo>
                    <a:cubicBezTo>
                      <a:pt x="50797" y="586776"/>
                      <a:pt x="109006" y="540739"/>
                      <a:pt x="113239" y="490997"/>
                    </a:cubicBezTo>
                    <a:cubicBezTo>
                      <a:pt x="117472" y="441255"/>
                      <a:pt x="77785" y="384105"/>
                      <a:pt x="75139" y="335422"/>
                    </a:cubicBezTo>
                    <a:cubicBezTo>
                      <a:pt x="72493" y="286739"/>
                      <a:pt x="86252" y="250755"/>
                      <a:pt x="97364" y="198897"/>
                    </a:cubicBezTo>
                    <a:cubicBezTo>
                      <a:pt x="108476" y="147039"/>
                      <a:pt x="106360" y="78247"/>
                      <a:pt x="141814" y="24272"/>
                    </a:cubicBezTo>
                    <a:lnTo>
                      <a:pt x="155291" y="535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7000"/>
                    </a:schemeClr>
                  </a:gs>
                  <a:gs pos="68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자유형: 도형 3">
              <a:extLst>
                <a:ext uri="{FF2B5EF4-FFF2-40B4-BE49-F238E27FC236}">
                  <a16:creationId xmlns:a16="http://schemas.microsoft.com/office/drawing/2014/main" id="{F680CC45-AF6E-6D31-BB29-A60D0287E5D1}"/>
                </a:ext>
              </a:extLst>
            </p:cNvPr>
            <p:cNvSpPr/>
            <p:nvPr/>
          </p:nvSpPr>
          <p:spPr>
            <a:xfrm>
              <a:off x="3758302" y="-466774"/>
              <a:ext cx="823492" cy="1561971"/>
            </a:xfrm>
            <a:custGeom>
              <a:avLst/>
              <a:gdLst>
                <a:gd name="connsiteX0" fmla="*/ 0 w 834108"/>
                <a:gd name="connsiteY0" fmla="*/ 0 h 906502"/>
                <a:gd name="connsiteX1" fmla="*/ 144780 w 834108"/>
                <a:gd name="connsiteY1" fmla="*/ 762000 h 906502"/>
                <a:gd name="connsiteX2" fmla="*/ 739140 w 834108"/>
                <a:gd name="connsiteY2" fmla="*/ 868680 h 906502"/>
                <a:gd name="connsiteX3" fmla="*/ 784860 w 834108"/>
                <a:gd name="connsiteY3" fmla="*/ 312420 h 906502"/>
                <a:gd name="connsiteX4" fmla="*/ 259080 w 834108"/>
                <a:gd name="connsiteY4" fmla="*/ 0 h 906502"/>
                <a:gd name="connsiteX0" fmla="*/ 0 w 835236"/>
                <a:gd name="connsiteY0" fmla="*/ 0 h 886659"/>
                <a:gd name="connsiteX1" fmla="*/ 122499 w 835236"/>
                <a:gd name="connsiteY1" fmla="*/ 681062 h 886659"/>
                <a:gd name="connsiteX2" fmla="*/ 739140 w 835236"/>
                <a:gd name="connsiteY2" fmla="*/ 868680 h 886659"/>
                <a:gd name="connsiteX3" fmla="*/ 784860 w 835236"/>
                <a:gd name="connsiteY3" fmla="*/ 312420 h 886659"/>
                <a:gd name="connsiteX4" fmla="*/ 259080 w 835236"/>
                <a:gd name="connsiteY4" fmla="*/ 0 h 886659"/>
                <a:gd name="connsiteX0" fmla="*/ 0 w 830287"/>
                <a:gd name="connsiteY0" fmla="*/ 0 h 846656"/>
                <a:gd name="connsiteX1" fmla="*/ 122499 w 830287"/>
                <a:gd name="connsiteY1" fmla="*/ 681062 h 846656"/>
                <a:gd name="connsiteX2" fmla="*/ 725215 w 830287"/>
                <a:gd name="connsiteY2" fmla="*/ 823715 h 846656"/>
                <a:gd name="connsiteX3" fmla="*/ 784860 w 830287"/>
                <a:gd name="connsiteY3" fmla="*/ 312420 h 846656"/>
                <a:gd name="connsiteX4" fmla="*/ 259080 w 830287"/>
                <a:gd name="connsiteY4" fmla="*/ 0 h 846656"/>
                <a:gd name="connsiteX0" fmla="*/ 0 w 775723"/>
                <a:gd name="connsiteY0" fmla="*/ 0 h 846656"/>
                <a:gd name="connsiteX1" fmla="*/ 122499 w 775723"/>
                <a:gd name="connsiteY1" fmla="*/ 681062 h 846656"/>
                <a:gd name="connsiteX2" fmla="*/ 725215 w 775723"/>
                <a:gd name="connsiteY2" fmla="*/ 823715 h 846656"/>
                <a:gd name="connsiteX3" fmla="*/ 687380 w 775723"/>
                <a:gd name="connsiteY3" fmla="*/ 312420 h 846656"/>
                <a:gd name="connsiteX4" fmla="*/ 259080 w 775723"/>
                <a:gd name="connsiteY4" fmla="*/ 0 h 846656"/>
                <a:gd name="connsiteX0" fmla="*/ 0 w 775723"/>
                <a:gd name="connsiteY0" fmla="*/ 30576 h 877232"/>
                <a:gd name="connsiteX1" fmla="*/ 122499 w 775723"/>
                <a:gd name="connsiteY1" fmla="*/ 711638 h 877232"/>
                <a:gd name="connsiteX2" fmla="*/ 725215 w 775723"/>
                <a:gd name="connsiteY2" fmla="*/ 854291 h 877232"/>
                <a:gd name="connsiteX3" fmla="*/ 687380 w 775723"/>
                <a:gd name="connsiteY3" fmla="*/ 342996 h 877232"/>
                <a:gd name="connsiteX4" fmla="*/ 317568 w 775723"/>
                <a:gd name="connsiteY4" fmla="*/ 0 h 877232"/>
                <a:gd name="connsiteX0" fmla="*/ 0 w 775723"/>
                <a:gd name="connsiteY0" fmla="*/ 30576 h 877232"/>
                <a:gd name="connsiteX1" fmla="*/ 122499 w 775723"/>
                <a:gd name="connsiteY1" fmla="*/ 711638 h 877232"/>
                <a:gd name="connsiteX2" fmla="*/ 725215 w 775723"/>
                <a:gd name="connsiteY2" fmla="*/ 854291 h 877232"/>
                <a:gd name="connsiteX3" fmla="*/ 687380 w 775723"/>
                <a:gd name="connsiteY3" fmla="*/ 342996 h 877232"/>
                <a:gd name="connsiteX4" fmla="*/ 317568 w 775723"/>
                <a:gd name="connsiteY4" fmla="*/ 0 h 877232"/>
                <a:gd name="connsiteX0" fmla="*/ 0 w 821181"/>
                <a:gd name="connsiteY0" fmla="*/ 30576 h 866005"/>
                <a:gd name="connsiteX1" fmla="*/ 122499 w 821181"/>
                <a:gd name="connsiteY1" fmla="*/ 711638 h 866005"/>
                <a:gd name="connsiteX2" fmla="*/ 725215 w 821181"/>
                <a:gd name="connsiteY2" fmla="*/ 854291 h 866005"/>
                <a:gd name="connsiteX3" fmla="*/ 687380 w 821181"/>
                <a:gd name="connsiteY3" fmla="*/ 342996 h 866005"/>
                <a:gd name="connsiteX4" fmla="*/ 317568 w 821181"/>
                <a:gd name="connsiteY4" fmla="*/ 0 h 866005"/>
                <a:gd name="connsiteX0" fmla="*/ 0 w 775520"/>
                <a:gd name="connsiteY0" fmla="*/ 30576 h 871728"/>
                <a:gd name="connsiteX1" fmla="*/ 125284 w 775520"/>
                <a:gd name="connsiteY1" fmla="*/ 684659 h 871728"/>
                <a:gd name="connsiteX2" fmla="*/ 725215 w 775520"/>
                <a:gd name="connsiteY2" fmla="*/ 854291 h 871728"/>
                <a:gd name="connsiteX3" fmla="*/ 687380 w 775520"/>
                <a:gd name="connsiteY3" fmla="*/ 342996 h 871728"/>
                <a:gd name="connsiteX4" fmla="*/ 317568 w 775520"/>
                <a:gd name="connsiteY4" fmla="*/ 0 h 871728"/>
                <a:gd name="connsiteX0" fmla="*/ 0 w 854304"/>
                <a:gd name="connsiteY0" fmla="*/ 30576 h 884845"/>
                <a:gd name="connsiteX1" fmla="*/ 125284 w 854304"/>
                <a:gd name="connsiteY1" fmla="*/ 684659 h 884845"/>
                <a:gd name="connsiteX2" fmla="*/ 725215 w 854304"/>
                <a:gd name="connsiteY2" fmla="*/ 854291 h 884845"/>
                <a:gd name="connsiteX3" fmla="*/ 687380 w 854304"/>
                <a:gd name="connsiteY3" fmla="*/ 342996 h 884845"/>
                <a:gd name="connsiteX4" fmla="*/ 317568 w 854304"/>
                <a:gd name="connsiteY4" fmla="*/ 0 h 884845"/>
                <a:gd name="connsiteX0" fmla="*/ 0 w 854304"/>
                <a:gd name="connsiteY0" fmla="*/ 30576 h 884845"/>
                <a:gd name="connsiteX1" fmla="*/ 125284 w 854304"/>
                <a:gd name="connsiteY1" fmla="*/ 684659 h 884845"/>
                <a:gd name="connsiteX2" fmla="*/ 725215 w 854304"/>
                <a:gd name="connsiteY2" fmla="*/ 854291 h 884845"/>
                <a:gd name="connsiteX3" fmla="*/ 687380 w 854304"/>
                <a:gd name="connsiteY3" fmla="*/ 342996 h 884845"/>
                <a:gd name="connsiteX4" fmla="*/ 317568 w 854304"/>
                <a:gd name="connsiteY4" fmla="*/ 0 h 884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04" h="884845">
                  <a:moveTo>
                    <a:pt x="0" y="30576"/>
                  </a:moveTo>
                  <a:cubicBezTo>
                    <a:pt x="10795" y="339186"/>
                    <a:pt x="4415" y="547373"/>
                    <a:pt x="125284" y="684659"/>
                  </a:cubicBezTo>
                  <a:cubicBezTo>
                    <a:pt x="246153" y="821945"/>
                    <a:pt x="453283" y="943610"/>
                    <a:pt x="725215" y="854291"/>
                  </a:cubicBezTo>
                  <a:cubicBezTo>
                    <a:pt x="997147" y="764972"/>
                    <a:pt x="767390" y="487776"/>
                    <a:pt x="687380" y="342996"/>
                  </a:cubicBezTo>
                  <a:cubicBezTo>
                    <a:pt x="565593" y="126271"/>
                    <a:pt x="267509" y="87417"/>
                    <a:pt x="317568" y="0"/>
                  </a:cubicBezTo>
                </a:path>
              </a:pathLst>
            </a:custGeom>
            <a:noFill/>
            <a:ln w="193675">
              <a:solidFill>
                <a:srgbClr val="AAA2D2"/>
              </a:solidFill>
            </a:ln>
            <a:scene3d>
              <a:camera prst="orthographicFront"/>
              <a:lightRig rig="threePt" dir="t">
                <a:rot lat="0" lon="0" rev="4800000"/>
              </a:lightRig>
            </a:scene3d>
            <a:sp3d>
              <a:bevelT w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9">
            <a:extLst>
              <a:ext uri="{FF2B5EF4-FFF2-40B4-BE49-F238E27FC236}">
                <a16:creationId xmlns:a16="http://schemas.microsoft.com/office/drawing/2014/main" id="{FEF59B85-6425-71B2-1D14-A837C9C28985}"/>
              </a:ext>
            </a:extLst>
          </p:cNvPr>
          <p:cNvSpPr txBox="1"/>
          <p:nvPr/>
        </p:nvSpPr>
        <p:spPr>
          <a:xfrm>
            <a:off x="4064383" y="2840766"/>
            <a:ext cx="76069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defRPr/>
            </a:pPr>
            <a:r>
              <a:rPr lang="ko-KR" altLang="en-US" sz="4400" b="1" kern="0" dirty="0" err="1">
                <a:solidFill>
                  <a:srgbClr val="5D4FA3"/>
                </a:solidFill>
                <a:latin typeface="+mn-ea"/>
              </a:rPr>
              <a:t>챗봇</a:t>
            </a:r>
            <a:r>
              <a:rPr lang="ko-KR" altLang="en-US" sz="4400" b="1" kern="0" dirty="0">
                <a:solidFill>
                  <a:srgbClr val="5D4FA3"/>
                </a:solidFill>
                <a:latin typeface="+mn-ea"/>
              </a:rPr>
              <a:t> </a:t>
            </a:r>
            <a:r>
              <a:rPr lang="en-US" altLang="ko-KR" sz="4400" b="1" kern="0" dirty="0" smtClean="0">
                <a:solidFill>
                  <a:srgbClr val="5D4FA3"/>
                </a:solidFill>
                <a:latin typeface="+mn-ea"/>
              </a:rPr>
              <a:t>‘</a:t>
            </a:r>
            <a:r>
              <a:rPr lang="ko-KR" altLang="en-US" sz="4400" b="1" kern="0" dirty="0" smtClean="0">
                <a:solidFill>
                  <a:srgbClr val="5D4FA3"/>
                </a:solidFill>
                <a:latin typeface="+mn-ea"/>
              </a:rPr>
              <a:t>면접 봐</a:t>
            </a:r>
            <a:r>
              <a:rPr lang="en-US" altLang="ko-KR" sz="4400" b="1" kern="0" dirty="0" smtClean="0">
                <a:solidFill>
                  <a:srgbClr val="5D4FA3"/>
                </a:solidFill>
                <a:latin typeface="+mn-ea"/>
              </a:rPr>
              <a:t>Dream’</a:t>
            </a:r>
            <a:r>
              <a:rPr lang="ko-KR" altLang="en-US" sz="4400" b="1" kern="0" dirty="0" smtClean="0">
                <a:solidFill>
                  <a:srgbClr val="5D4FA3"/>
                </a:solidFill>
                <a:latin typeface="+mn-ea"/>
              </a:rPr>
              <a:t> </a:t>
            </a:r>
            <a:r>
              <a:rPr lang="ko-KR" altLang="en-US" sz="4400" b="1" kern="0" dirty="0" err="1" smtClean="0">
                <a:solidFill>
                  <a:srgbClr val="5D4FA3"/>
                </a:solidFill>
                <a:latin typeface="+mn-ea"/>
              </a:rPr>
              <a:t>기획안</a:t>
            </a:r>
            <a:endParaRPr lang="en-US" altLang="ko-KR" sz="4400" b="1" kern="0" dirty="0">
              <a:solidFill>
                <a:srgbClr val="5D4FA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699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00089" y="235644"/>
            <a:ext cx="11393714" cy="6447180"/>
            <a:chOff x="493486" y="348343"/>
            <a:chExt cx="11393714" cy="6125030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 rot="16200000" flipH="1">
              <a:off x="-2002971" y="3410857"/>
              <a:ext cx="5558974" cy="566057"/>
            </a:xfrm>
            <a:prstGeom prst="round1Rect">
              <a:avLst>
                <a:gd name="adj" fmla="val 32989"/>
              </a:avLst>
            </a:prstGeom>
            <a:solidFill>
              <a:srgbClr val="E6E7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11481" y="1377950"/>
              <a:ext cx="332066" cy="3219450"/>
              <a:chOff x="655381" y="1323163"/>
              <a:chExt cx="405477" cy="3931186"/>
            </a:xfrm>
          </p:grpSpPr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8F6AB17A-3FA7-474D-BBEF-83CB2760DE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543" y="3137572"/>
                <a:ext cx="141676" cy="18696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B0AC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:a16="http://schemas.microsoft.com/office/drawing/2014/main" id="{10D33EC3-8543-4845-97A2-D38BE89D3A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7154" y="5063613"/>
                <a:ext cx="113404" cy="190736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B0AC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:a16="http://schemas.microsoft.com/office/drawing/2014/main" id="{9DE6512C-BDB3-4376-9AC7-31424A53FA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023" y="4435296"/>
                <a:ext cx="170716" cy="14941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rgbClr val="B0AC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B68D00C6-D84C-4803-B1EB-FECD6520453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767131" y="3803449"/>
                <a:ext cx="172500" cy="15293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rgbClr val="B0AC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82B1EC7E-B4C1-427F-9DD0-1F995024FB07}"/>
                  </a:ext>
                </a:extLst>
              </p:cNvPr>
              <p:cNvGrpSpPr/>
              <p:nvPr/>
            </p:nvGrpSpPr>
            <p:grpSpPr>
              <a:xfrm>
                <a:off x="698813" y="1323163"/>
                <a:ext cx="323769" cy="323769"/>
                <a:chOff x="1593332" y="2172798"/>
                <a:chExt cx="1083168" cy="1083168"/>
              </a:xfrm>
            </p:grpSpPr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7A7D0EE5-09F8-4A5D-9D20-26D494089502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5ABCC0C8-17E4-4B81-A27A-147B2E5454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</p:spPr>
            </p:pic>
          </p:grpSp>
          <p:sp>
            <p:nvSpPr>
              <p:cNvPr id="17" name="모서리가 둥근 직사각형 31">
                <a:extLst>
                  <a:ext uri="{FF2B5EF4-FFF2-40B4-BE49-F238E27FC236}">
                    <a16:creationId xmlns:a16="http://schemas.microsoft.com/office/drawing/2014/main" id="{0D70DB20-3D1F-43F8-A839-231CD4EFCF5E}"/>
                  </a:ext>
                </a:extLst>
              </p:cNvPr>
              <p:cNvSpPr/>
              <p:nvPr/>
            </p:nvSpPr>
            <p:spPr>
              <a:xfrm>
                <a:off x="655381" y="2395195"/>
                <a:ext cx="396000" cy="3960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50800" dist="38100" dir="5400000" algn="t" rotWithShape="0">
                  <a:srgbClr val="6C60E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8" name="Group 12">
                <a:extLst>
                  <a:ext uri="{FF2B5EF4-FFF2-40B4-BE49-F238E27FC236}">
                    <a16:creationId xmlns:a16="http://schemas.microsoft.com/office/drawing/2014/main" id="{252077E4-87D8-48E7-B880-FDAAA95124D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8709" y="2499085"/>
                <a:ext cx="229344" cy="18243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22" name="Freeform 13">
                  <a:extLst>
                    <a:ext uri="{FF2B5EF4-FFF2-40B4-BE49-F238E27FC236}">
                      <a16:creationId xmlns:a16="http://schemas.microsoft.com/office/drawing/2014/main" id="{AA59A9F0-ECA0-4E49-9271-27F0084E36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14">
                  <a:extLst>
                    <a:ext uri="{FF2B5EF4-FFF2-40B4-BE49-F238E27FC236}">
                      <a16:creationId xmlns:a16="http://schemas.microsoft.com/office/drawing/2014/main" id="{E13AA14F-D8D4-46A8-8F13-204E959109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5C7F552E-2F2C-476B-BDF9-0C3593816EC0}"/>
                  </a:ext>
                </a:extLst>
              </p:cNvPr>
              <p:cNvSpPr/>
              <p:nvPr/>
            </p:nvSpPr>
            <p:spPr>
              <a:xfrm>
                <a:off x="883333" y="3037425"/>
                <a:ext cx="177525" cy="177525"/>
              </a:xfrm>
              <a:prstGeom prst="ellipse">
                <a:avLst/>
              </a:prstGeom>
              <a:solidFill>
                <a:srgbClr val="6C6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C77FE53B-CD33-43C1-8B9D-5F70E8EB8C19}"/>
                  </a:ext>
                </a:extLst>
              </p:cNvPr>
              <p:cNvSpPr/>
              <p:nvPr/>
            </p:nvSpPr>
            <p:spPr>
              <a:xfrm>
                <a:off x="851124" y="4971292"/>
                <a:ext cx="177525" cy="177525"/>
              </a:xfrm>
              <a:prstGeom prst="ellipse">
                <a:avLst/>
              </a:prstGeom>
              <a:solidFill>
                <a:srgbClr val="6C6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9" name="양쪽 모서리가 둥근 사각형 8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B1AD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kern="0" dirty="0">
                    <a:solidFill>
                      <a:prstClr val="white"/>
                    </a:solidFill>
                  </a:rPr>
                  <a:t>2. </a:t>
                </a:r>
                <a:r>
                  <a:rPr lang="ko-KR" altLang="en-US" sz="2400" b="1" kern="0" dirty="0">
                    <a:solidFill>
                      <a:prstClr val="white"/>
                    </a:solidFill>
                  </a:rPr>
                  <a:t>화면 </a:t>
                </a:r>
                <a:r>
                  <a:rPr lang="ko-KR" altLang="en-US" sz="2400" b="1" kern="0" dirty="0" smtClean="0">
                    <a:solidFill>
                      <a:prstClr val="white"/>
                    </a:solidFill>
                  </a:rPr>
                  <a:t>설계</a:t>
                </a:r>
                <a:endParaRPr lang="en-US" altLang="ko-KR" sz="2400" b="1" kern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한쪽 모서리가 둥근 사각형 9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A7A3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자유형 10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B0AC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356C07D-78B3-64C6-D0D1-1D8F5D9EA190}"/>
              </a:ext>
            </a:extLst>
          </p:cNvPr>
          <p:cNvGrpSpPr/>
          <p:nvPr/>
        </p:nvGrpSpPr>
        <p:grpSpPr>
          <a:xfrm>
            <a:off x="2412479" y="1809523"/>
            <a:ext cx="7715652" cy="4608225"/>
            <a:chOff x="1776927" y="38712"/>
            <a:chExt cx="9056947" cy="557019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412DFFB-2DF9-798F-8CD0-0BC6F0A6A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6927" y="38712"/>
              <a:ext cx="9056947" cy="4953682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9F250503-1E4B-1315-3B9E-8667EC80F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7869" y="4996375"/>
              <a:ext cx="8988570" cy="612533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172A9090-8788-4A8F-6DA1-52A171C1D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16629" y="783429"/>
              <a:ext cx="1262597" cy="44732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51ABF4E-56E7-6F7D-C209-BA451B3F7C28}"/>
                </a:ext>
              </a:extLst>
            </p:cNvPr>
            <p:cNvSpPr txBox="1"/>
            <p:nvPr/>
          </p:nvSpPr>
          <p:spPr>
            <a:xfrm>
              <a:off x="5003396" y="85056"/>
              <a:ext cx="2397323" cy="3092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면접 스터디 </a:t>
              </a:r>
              <a:r>
                <a:rPr lang="en-US" altLang="ko-KR" sz="1200" b="1" dirty="0"/>
                <a:t>AI</a:t>
              </a:r>
              <a:r>
                <a:rPr lang="ko-KR" altLang="en-US" sz="1200" b="1" dirty="0"/>
                <a:t> 코칭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E483611-4B5F-6C79-4C74-376AADAD9D3B}"/>
              </a:ext>
            </a:extLst>
          </p:cNvPr>
          <p:cNvSpPr/>
          <p:nvPr/>
        </p:nvSpPr>
        <p:spPr>
          <a:xfrm>
            <a:off x="2468862" y="2425633"/>
            <a:ext cx="3769233" cy="3441234"/>
          </a:xfrm>
          <a:prstGeom prst="rect">
            <a:avLst/>
          </a:prstGeom>
          <a:noFill/>
          <a:ln w="28575">
            <a:solidFill>
              <a:srgbClr val="5D4F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6C2B7A-C450-4E9E-D6EC-8FCD81F2EA27}"/>
              </a:ext>
            </a:extLst>
          </p:cNvPr>
          <p:cNvSpPr txBox="1"/>
          <p:nvPr/>
        </p:nvSpPr>
        <p:spPr>
          <a:xfrm>
            <a:off x="1865227" y="5992802"/>
            <a:ext cx="2352209" cy="302461"/>
          </a:xfrm>
          <a:prstGeom prst="rect">
            <a:avLst/>
          </a:prstGeom>
          <a:solidFill>
            <a:srgbClr val="D9D9FF">
              <a:alpha val="54118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b="1" dirty="0">
                <a:solidFill>
                  <a:srgbClr val="5D4FA3"/>
                </a:solidFill>
              </a:rPr>
              <a:t>자기소개서 </a:t>
            </a:r>
            <a:r>
              <a:rPr lang="ko-KR" altLang="en-US" sz="1200" b="1" dirty="0" smtClean="0">
                <a:solidFill>
                  <a:srgbClr val="5D4FA3"/>
                </a:solidFill>
              </a:rPr>
              <a:t>입력 창</a:t>
            </a:r>
            <a:r>
              <a:rPr lang="en-US" altLang="ko-KR" sz="1200" b="1" dirty="0">
                <a:solidFill>
                  <a:srgbClr val="5D4FA3"/>
                </a:solidFill>
              </a:rPr>
              <a:t>(text </a:t>
            </a:r>
            <a:r>
              <a:rPr lang="ko-KR" altLang="en-US" sz="1200" b="1" dirty="0">
                <a:solidFill>
                  <a:srgbClr val="5D4FA3"/>
                </a:solidFill>
              </a:rPr>
              <a:t>형식</a:t>
            </a:r>
            <a:r>
              <a:rPr lang="en-US" altLang="ko-KR" sz="1200" b="1" dirty="0">
                <a:solidFill>
                  <a:srgbClr val="5D4FA3"/>
                </a:solidFill>
              </a:rPr>
              <a:t>)</a:t>
            </a:r>
            <a:endParaRPr lang="ko-KR" altLang="en-US" sz="1200" b="1" dirty="0">
              <a:solidFill>
                <a:srgbClr val="5D4FA3"/>
              </a:solidFill>
            </a:endParaRP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AEC6B6D5-B6AE-0478-78A0-8B60B7F3C24A}"/>
              </a:ext>
            </a:extLst>
          </p:cNvPr>
          <p:cNvCxnSpPr>
            <a:cxnSpLocks/>
            <a:stCxn id="52" idx="1"/>
            <a:endCxn id="53" idx="1"/>
          </p:cNvCxnSpPr>
          <p:nvPr/>
        </p:nvCxnSpPr>
        <p:spPr>
          <a:xfrm rot="10800000" flipV="1">
            <a:off x="1865228" y="4146249"/>
            <a:ext cx="603635" cy="1997783"/>
          </a:xfrm>
          <a:prstGeom prst="bentConnector3">
            <a:avLst>
              <a:gd name="adj1" fmla="val 137871"/>
            </a:avLst>
          </a:prstGeom>
          <a:ln w="19050">
            <a:solidFill>
              <a:srgbClr val="5D4F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9CF888C-8FE1-D937-7277-D8C6FFC3489C}"/>
              </a:ext>
            </a:extLst>
          </p:cNvPr>
          <p:cNvSpPr/>
          <p:nvPr/>
        </p:nvSpPr>
        <p:spPr>
          <a:xfrm>
            <a:off x="6305455" y="2430024"/>
            <a:ext cx="3715624" cy="3436844"/>
          </a:xfrm>
          <a:prstGeom prst="rect">
            <a:avLst/>
          </a:prstGeom>
          <a:noFill/>
          <a:ln w="28575">
            <a:solidFill>
              <a:srgbClr val="5D4F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AE00C6F1-1251-773F-6894-12857C4FD733}"/>
              </a:ext>
            </a:extLst>
          </p:cNvPr>
          <p:cNvCxnSpPr>
            <a:cxnSpLocks/>
            <a:stCxn id="71" idx="3"/>
            <a:endCxn id="75" idx="3"/>
          </p:cNvCxnSpPr>
          <p:nvPr/>
        </p:nvCxnSpPr>
        <p:spPr>
          <a:xfrm>
            <a:off x="10021079" y="4148446"/>
            <a:ext cx="555770" cy="2044779"/>
          </a:xfrm>
          <a:prstGeom prst="bentConnector3">
            <a:avLst>
              <a:gd name="adj1" fmla="val 141132"/>
            </a:avLst>
          </a:prstGeom>
          <a:ln w="19050">
            <a:solidFill>
              <a:srgbClr val="5D4F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4F6810A-2C50-D37A-2477-3866722ECE4F}"/>
              </a:ext>
            </a:extLst>
          </p:cNvPr>
          <p:cNvSpPr txBox="1"/>
          <p:nvPr/>
        </p:nvSpPr>
        <p:spPr>
          <a:xfrm>
            <a:off x="8786065" y="6037315"/>
            <a:ext cx="1790784" cy="311820"/>
          </a:xfrm>
          <a:prstGeom prst="rect">
            <a:avLst/>
          </a:prstGeom>
          <a:solidFill>
            <a:srgbClr val="D9D9FF">
              <a:alpha val="54118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b="1" dirty="0">
                <a:solidFill>
                  <a:srgbClr val="5D4FA3"/>
                </a:solidFill>
              </a:rPr>
              <a:t>면접 질문 리스트 출력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147750" y="981633"/>
            <a:ext cx="414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5D4FA3"/>
                </a:solidFill>
              </a:rPr>
              <a:t>✔ </a:t>
            </a:r>
            <a:r>
              <a:rPr lang="ko-KR" altLang="en-US" b="1" dirty="0" smtClean="0">
                <a:solidFill>
                  <a:srgbClr val="5D4FA3"/>
                </a:solidFill>
              </a:rPr>
              <a:t>기능</a:t>
            </a:r>
            <a:r>
              <a:rPr lang="en-US" altLang="ko-KR" b="1" dirty="0" smtClean="0">
                <a:solidFill>
                  <a:srgbClr val="5D4FA3"/>
                </a:solidFill>
              </a:rPr>
              <a:t>1. </a:t>
            </a:r>
            <a:r>
              <a:rPr lang="ko-KR" altLang="en-US" b="1" dirty="0" smtClean="0">
                <a:solidFill>
                  <a:srgbClr val="5D4FA3"/>
                </a:solidFill>
              </a:rPr>
              <a:t>면접 </a:t>
            </a:r>
            <a:r>
              <a:rPr lang="ko-KR" altLang="en-US" b="1" dirty="0">
                <a:solidFill>
                  <a:srgbClr val="5D4FA3"/>
                </a:solidFill>
              </a:rPr>
              <a:t>예상 질문 </a:t>
            </a:r>
            <a:r>
              <a:rPr lang="ko-KR" altLang="en-US" b="1" dirty="0" smtClean="0">
                <a:solidFill>
                  <a:srgbClr val="5D4FA3"/>
                </a:solidFill>
              </a:rPr>
              <a:t>리스트</a:t>
            </a:r>
            <a:endParaRPr lang="ko-KR" altLang="en-US" b="1" dirty="0">
              <a:solidFill>
                <a:srgbClr val="5D4FA3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917C8E1-2A83-BD50-8DF0-96FFB3A7B5BC}"/>
              </a:ext>
            </a:extLst>
          </p:cNvPr>
          <p:cNvSpPr txBox="1"/>
          <p:nvPr/>
        </p:nvSpPr>
        <p:spPr>
          <a:xfrm>
            <a:off x="1491271" y="1347987"/>
            <a:ext cx="8791063" cy="41531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좌측에 자기소개서 텍스트를 작성한 후 분석 버튼을 클릭하면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우측에 예상 면접 질문리스트가 출력됨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27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00089" y="245169"/>
            <a:ext cx="11393714" cy="6447180"/>
            <a:chOff x="493486" y="348343"/>
            <a:chExt cx="11393714" cy="6125030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 rot="16200000" flipH="1">
              <a:off x="-2002971" y="3410857"/>
              <a:ext cx="5558974" cy="566057"/>
            </a:xfrm>
            <a:prstGeom prst="round1Rect">
              <a:avLst>
                <a:gd name="adj" fmla="val 32989"/>
              </a:avLst>
            </a:prstGeom>
            <a:solidFill>
              <a:srgbClr val="E6E7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11481" y="1377950"/>
              <a:ext cx="332066" cy="3219450"/>
              <a:chOff x="655381" y="1323163"/>
              <a:chExt cx="405477" cy="3931186"/>
            </a:xfrm>
          </p:grpSpPr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8F6AB17A-3FA7-474D-BBEF-83CB2760DE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543" y="3137572"/>
                <a:ext cx="141676" cy="18696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B0AC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:a16="http://schemas.microsoft.com/office/drawing/2014/main" id="{10D33EC3-8543-4845-97A2-D38BE89D3A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7154" y="5063613"/>
                <a:ext cx="113404" cy="190736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B0AC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:a16="http://schemas.microsoft.com/office/drawing/2014/main" id="{9DE6512C-BDB3-4376-9AC7-31424A53FA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023" y="4435296"/>
                <a:ext cx="170716" cy="14941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rgbClr val="B0AC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B68D00C6-D84C-4803-B1EB-FECD6520453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767131" y="3803449"/>
                <a:ext cx="172500" cy="15293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rgbClr val="B0AC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82B1EC7E-B4C1-427F-9DD0-1F995024FB07}"/>
                  </a:ext>
                </a:extLst>
              </p:cNvPr>
              <p:cNvGrpSpPr/>
              <p:nvPr/>
            </p:nvGrpSpPr>
            <p:grpSpPr>
              <a:xfrm>
                <a:off x="698813" y="1323163"/>
                <a:ext cx="323769" cy="323769"/>
                <a:chOff x="1593332" y="2172798"/>
                <a:chExt cx="1083168" cy="1083168"/>
              </a:xfrm>
            </p:grpSpPr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7A7D0EE5-09F8-4A5D-9D20-26D494089502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5ABCC0C8-17E4-4B81-A27A-147B2E5454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</p:spPr>
            </p:pic>
          </p:grpSp>
          <p:sp>
            <p:nvSpPr>
              <p:cNvPr id="17" name="모서리가 둥근 직사각형 31">
                <a:extLst>
                  <a:ext uri="{FF2B5EF4-FFF2-40B4-BE49-F238E27FC236}">
                    <a16:creationId xmlns:a16="http://schemas.microsoft.com/office/drawing/2014/main" id="{0D70DB20-3D1F-43F8-A839-231CD4EFCF5E}"/>
                  </a:ext>
                </a:extLst>
              </p:cNvPr>
              <p:cNvSpPr/>
              <p:nvPr/>
            </p:nvSpPr>
            <p:spPr>
              <a:xfrm>
                <a:off x="655381" y="2395195"/>
                <a:ext cx="396000" cy="3960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50800" dist="38100" dir="5400000" algn="t" rotWithShape="0">
                  <a:srgbClr val="6C60E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8" name="Group 12">
                <a:extLst>
                  <a:ext uri="{FF2B5EF4-FFF2-40B4-BE49-F238E27FC236}">
                    <a16:creationId xmlns:a16="http://schemas.microsoft.com/office/drawing/2014/main" id="{252077E4-87D8-48E7-B880-FDAAA95124D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8709" y="2499085"/>
                <a:ext cx="229344" cy="18243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22" name="Freeform 13">
                  <a:extLst>
                    <a:ext uri="{FF2B5EF4-FFF2-40B4-BE49-F238E27FC236}">
                      <a16:creationId xmlns:a16="http://schemas.microsoft.com/office/drawing/2014/main" id="{AA59A9F0-ECA0-4E49-9271-27F0084E36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14">
                  <a:extLst>
                    <a:ext uri="{FF2B5EF4-FFF2-40B4-BE49-F238E27FC236}">
                      <a16:creationId xmlns:a16="http://schemas.microsoft.com/office/drawing/2014/main" id="{E13AA14F-D8D4-46A8-8F13-204E959109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5C7F552E-2F2C-476B-BDF9-0C3593816EC0}"/>
                  </a:ext>
                </a:extLst>
              </p:cNvPr>
              <p:cNvSpPr/>
              <p:nvPr/>
            </p:nvSpPr>
            <p:spPr>
              <a:xfrm>
                <a:off x="883333" y="3037425"/>
                <a:ext cx="177525" cy="177525"/>
              </a:xfrm>
              <a:prstGeom prst="ellipse">
                <a:avLst/>
              </a:prstGeom>
              <a:solidFill>
                <a:srgbClr val="6C6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C77FE53B-CD33-43C1-8B9D-5F70E8EB8C19}"/>
                  </a:ext>
                </a:extLst>
              </p:cNvPr>
              <p:cNvSpPr/>
              <p:nvPr/>
            </p:nvSpPr>
            <p:spPr>
              <a:xfrm>
                <a:off x="851124" y="4971292"/>
                <a:ext cx="177525" cy="177525"/>
              </a:xfrm>
              <a:prstGeom prst="ellipse">
                <a:avLst/>
              </a:prstGeom>
              <a:solidFill>
                <a:srgbClr val="6C6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9" name="양쪽 모서리가 둥근 사각형 8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B1AD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kern="0" dirty="0">
                    <a:solidFill>
                      <a:prstClr val="white"/>
                    </a:solidFill>
                  </a:rPr>
                  <a:t>2. </a:t>
                </a:r>
                <a:r>
                  <a:rPr lang="ko-KR" altLang="en-US" sz="2400" b="1" kern="0" dirty="0">
                    <a:solidFill>
                      <a:prstClr val="white"/>
                    </a:solidFill>
                  </a:rPr>
                  <a:t>화면 </a:t>
                </a:r>
                <a:r>
                  <a:rPr lang="ko-KR" altLang="en-US" sz="2400" b="1" kern="0" dirty="0" smtClean="0">
                    <a:solidFill>
                      <a:prstClr val="white"/>
                    </a:solidFill>
                  </a:rPr>
                  <a:t>설계</a:t>
                </a:r>
                <a:endParaRPr lang="en-US" altLang="ko-KR" sz="2400" b="1" kern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한쪽 모서리가 둥근 사각형 9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A7A3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자유형 10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B0AC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7" name="Group 8"/>
          <p:cNvGrpSpPr>
            <a:grpSpLocks noChangeAspect="1"/>
          </p:cNvGrpSpPr>
          <p:nvPr/>
        </p:nvGrpSpPr>
        <p:grpSpPr bwMode="auto">
          <a:xfrm>
            <a:off x="5951576" y="2482007"/>
            <a:ext cx="320204" cy="320129"/>
            <a:chOff x="-846" y="1099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9" name="Freeform 10"/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2" name="Freeform 13"/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3" name="Freeform 14"/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4" name="Freeform 15"/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5" name="Freeform 16"/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6" name="Freeform 17"/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7" name="Freeform 18"/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8" name="Freeform 19"/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9" name="Freeform 20"/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0" name="Freeform 21"/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1" name="Freeform 22"/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356C07D-78B3-64C6-D0D1-1D8F5D9EA190}"/>
              </a:ext>
            </a:extLst>
          </p:cNvPr>
          <p:cNvGrpSpPr/>
          <p:nvPr/>
        </p:nvGrpSpPr>
        <p:grpSpPr>
          <a:xfrm>
            <a:off x="2472603" y="1850081"/>
            <a:ext cx="7595404" cy="4536405"/>
            <a:chOff x="1776927" y="38712"/>
            <a:chExt cx="9056947" cy="557019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412DFFB-2DF9-798F-8CD0-0BC6F0A6A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6927" y="38712"/>
              <a:ext cx="9056947" cy="4953682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9F250503-1E4B-1315-3B9E-8667EC80F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7869" y="4996375"/>
              <a:ext cx="8988570" cy="612533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172A9090-8788-4A8F-6DA1-52A171C1D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16629" y="783429"/>
              <a:ext cx="1262597" cy="44732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51ABF4E-56E7-6F7D-C209-BA451B3F7C28}"/>
                </a:ext>
              </a:extLst>
            </p:cNvPr>
            <p:cNvSpPr txBox="1"/>
            <p:nvPr/>
          </p:nvSpPr>
          <p:spPr>
            <a:xfrm>
              <a:off x="5003396" y="127585"/>
              <a:ext cx="239732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/>
                <a:t>면접스터디 </a:t>
              </a:r>
              <a:r>
                <a:rPr lang="en-US" altLang="ko-KR" sz="1200" b="1"/>
                <a:t>AI</a:t>
              </a:r>
              <a:r>
                <a:rPr lang="ko-KR" altLang="en-US" sz="1200" b="1"/>
                <a:t> 코칭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C3685C8E-03A4-8DD2-F179-670A0D552CF4}"/>
              </a:ext>
            </a:extLst>
          </p:cNvPr>
          <p:cNvSpPr/>
          <p:nvPr/>
        </p:nvSpPr>
        <p:spPr>
          <a:xfrm>
            <a:off x="2471033" y="1800580"/>
            <a:ext cx="7564010" cy="458354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396F0E2-EB24-64D1-4872-640DC266AF61}"/>
              </a:ext>
            </a:extLst>
          </p:cNvPr>
          <p:cNvSpPr/>
          <p:nvPr/>
        </p:nvSpPr>
        <p:spPr>
          <a:xfrm>
            <a:off x="3715812" y="2000141"/>
            <a:ext cx="5592209" cy="4307469"/>
          </a:xfrm>
          <a:prstGeom prst="roundRect">
            <a:avLst>
              <a:gd name="adj" fmla="val 2984"/>
            </a:avLst>
          </a:prstGeom>
          <a:blipFill>
            <a:blip r:embed="rId6"/>
            <a:stretch>
              <a:fillRect/>
            </a:stretch>
          </a:blipFill>
          <a:ln w="38100">
            <a:solidFill>
              <a:srgbClr val="CDCA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78FA178-D3BB-159E-5380-B36BE1A25963}"/>
              </a:ext>
            </a:extLst>
          </p:cNvPr>
          <p:cNvSpPr/>
          <p:nvPr/>
        </p:nvSpPr>
        <p:spPr>
          <a:xfrm>
            <a:off x="9002124" y="2081602"/>
            <a:ext cx="216632" cy="205082"/>
          </a:xfrm>
          <a:prstGeom prst="roundRect">
            <a:avLst>
              <a:gd name="adj" fmla="val 26263"/>
            </a:avLst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Arial Black" panose="020B0A04020102020204" pitchFamily="34" charset="0"/>
                <a:cs typeface="Aharoni" panose="020F0502020204030204" pitchFamily="2" charset="-79"/>
              </a:rPr>
              <a:t>X</a:t>
            </a:r>
            <a:endParaRPr lang="ko-KR" altLang="en-US" sz="1100">
              <a:latin typeface="Arial Black" panose="020B0A04020102020204" pitchFamily="34" charset="0"/>
              <a:cs typeface="Aharoni" panose="020F0502020204030204" pitchFamily="2" charset="-79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17C8E1-2A83-BD50-8DF0-96FFB3A7B5BC}"/>
              </a:ext>
            </a:extLst>
          </p:cNvPr>
          <p:cNvSpPr txBox="1"/>
          <p:nvPr/>
        </p:nvSpPr>
        <p:spPr>
          <a:xfrm>
            <a:off x="1491272" y="1347987"/>
            <a:ext cx="6253136" cy="41531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모의 면접을 위한 </a:t>
            </a: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모달창을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띄우고 랜덤 질문에 대한 답변을 작성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47750" y="981633"/>
            <a:ext cx="414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5D4FA3"/>
                </a:solidFill>
              </a:rPr>
              <a:t>✔ 기능</a:t>
            </a:r>
            <a:r>
              <a:rPr lang="en-US" altLang="ko-KR" b="1" dirty="0" smtClean="0">
                <a:solidFill>
                  <a:srgbClr val="5D4FA3"/>
                </a:solidFill>
              </a:rPr>
              <a:t>2. </a:t>
            </a:r>
            <a:r>
              <a:rPr lang="ko-KR" altLang="en-US" b="1" dirty="0" smtClean="0">
                <a:solidFill>
                  <a:srgbClr val="5D4FA3"/>
                </a:solidFill>
              </a:rPr>
              <a:t>모의 </a:t>
            </a:r>
            <a:r>
              <a:rPr lang="ko-KR" altLang="en-US" b="1" dirty="0">
                <a:solidFill>
                  <a:srgbClr val="5D4FA3"/>
                </a:solidFill>
              </a:rPr>
              <a:t>면접 </a:t>
            </a:r>
            <a:r>
              <a:rPr lang="ko-KR" altLang="en-US" b="1" dirty="0" smtClean="0">
                <a:solidFill>
                  <a:srgbClr val="5D4FA3"/>
                </a:solidFill>
              </a:rPr>
              <a:t>진행</a:t>
            </a:r>
            <a:endParaRPr lang="ko-KR" altLang="en-US" b="1" dirty="0">
              <a:solidFill>
                <a:srgbClr val="5D4F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63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400089" y="245169"/>
            <a:ext cx="11393714" cy="6447180"/>
            <a:chOff x="493486" y="348343"/>
            <a:chExt cx="11393714" cy="6125030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84" name="양쪽 모서리가 둥근 사각형 83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85" name="한쪽 모서리가 둥근 사각형 84"/>
            <p:cNvSpPr/>
            <p:nvPr/>
          </p:nvSpPr>
          <p:spPr>
            <a:xfrm rot="16200000" flipH="1">
              <a:off x="-2002971" y="3410857"/>
              <a:ext cx="5558974" cy="566057"/>
            </a:xfrm>
            <a:prstGeom prst="round1Rect">
              <a:avLst>
                <a:gd name="adj" fmla="val 32989"/>
              </a:avLst>
            </a:prstGeom>
            <a:solidFill>
              <a:srgbClr val="E6E7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611481" y="1377950"/>
              <a:ext cx="332066" cy="3219450"/>
              <a:chOff x="655381" y="1323163"/>
              <a:chExt cx="405477" cy="3931186"/>
            </a:xfrm>
          </p:grpSpPr>
          <p:sp>
            <p:nvSpPr>
              <p:cNvPr id="91" name="Freeform 9">
                <a:extLst>
                  <a:ext uri="{FF2B5EF4-FFF2-40B4-BE49-F238E27FC236}">
                    <a16:creationId xmlns:a16="http://schemas.microsoft.com/office/drawing/2014/main" id="{8F6AB17A-3FA7-474D-BBEF-83CB2760DE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543" y="3137572"/>
                <a:ext cx="141676" cy="18696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B0AC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36">
                <a:extLst>
                  <a:ext uri="{FF2B5EF4-FFF2-40B4-BE49-F238E27FC236}">
                    <a16:creationId xmlns:a16="http://schemas.microsoft.com/office/drawing/2014/main" id="{10D33EC3-8543-4845-97A2-D38BE89D3A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7154" y="5063613"/>
                <a:ext cx="113404" cy="190736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B0AC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자유형 23">
                <a:extLst>
                  <a:ext uri="{FF2B5EF4-FFF2-40B4-BE49-F238E27FC236}">
                    <a16:creationId xmlns:a16="http://schemas.microsoft.com/office/drawing/2014/main" id="{9DE6512C-BDB3-4376-9AC7-31424A53FA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023" y="4435296"/>
                <a:ext cx="170716" cy="14941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rgbClr val="B0AC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6">
                <a:extLst>
                  <a:ext uri="{FF2B5EF4-FFF2-40B4-BE49-F238E27FC236}">
                    <a16:creationId xmlns:a16="http://schemas.microsoft.com/office/drawing/2014/main" id="{B68D00C6-D84C-4803-B1EB-FECD6520453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767131" y="3803449"/>
                <a:ext cx="172500" cy="15293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rgbClr val="B0AC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82B1EC7E-B4C1-427F-9DD0-1F995024FB07}"/>
                  </a:ext>
                </a:extLst>
              </p:cNvPr>
              <p:cNvGrpSpPr/>
              <p:nvPr/>
            </p:nvGrpSpPr>
            <p:grpSpPr>
              <a:xfrm>
                <a:off x="698813" y="1323163"/>
                <a:ext cx="323769" cy="323769"/>
                <a:chOff x="1593332" y="2172798"/>
                <a:chExt cx="1083168" cy="1083168"/>
              </a:xfrm>
            </p:grpSpPr>
            <p:sp>
              <p:nvSpPr>
                <p:cNvPr id="102" name="타원 101">
                  <a:extLst>
                    <a:ext uri="{FF2B5EF4-FFF2-40B4-BE49-F238E27FC236}">
                      <a16:creationId xmlns:a16="http://schemas.microsoft.com/office/drawing/2014/main" id="{7A7D0EE5-09F8-4A5D-9D20-26D494089502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3" name="그림 102">
                  <a:extLst>
                    <a:ext uri="{FF2B5EF4-FFF2-40B4-BE49-F238E27FC236}">
                      <a16:creationId xmlns:a16="http://schemas.microsoft.com/office/drawing/2014/main" id="{5ABCC0C8-17E4-4B81-A27A-147B2E5454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</p:spPr>
            </p:pic>
          </p:grpSp>
          <p:sp>
            <p:nvSpPr>
              <p:cNvPr id="96" name="모서리가 둥근 직사각형 31">
                <a:extLst>
                  <a:ext uri="{FF2B5EF4-FFF2-40B4-BE49-F238E27FC236}">
                    <a16:creationId xmlns:a16="http://schemas.microsoft.com/office/drawing/2014/main" id="{0D70DB20-3D1F-43F8-A839-231CD4EFCF5E}"/>
                  </a:ext>
                </a:extLst>
              </p:cNvPr>
              <p:cNvSpPr/>
              <p:nvPr/>
            </p:nvSpPr>
            <p:spPr>
              <a:xfrm>
                <a:off x="655381" y="2395195"/>
                <a:ext cx="396000" cy="3960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50800" dist="38100" dir="5400000" algn="t" rotWithShape="0">
                  <a:srgbClr val="6C60E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endParaRPr lang="en-US" altLang="ko-KR" sz="90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Group 12">
                <a:extLst>
                  <a:ext uri="{FF2B5EF4-FFF2-40B4-BE49-F238E27FC236}">
                    <a16:creationId xmlns:a16="http://schemas.microsoft.com/office/drawing/2014/main" id="{252077E4-87D8-48E7-B880-FDAAA95124D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8709" y="2499085"/>
                <a:ext cx="229344" cy="18243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00" name="Freeform 13">
                  <a:extLst>
                    <a:ext uri="{FF2B5EF4-FFF2-40B4-BE49-F238E27FC236}">
                      <a16:creationId xmlns:a16="http://schemas.microsoft.com/office/drawing/2014/main" id="{AA59A9F0-ECA0-4E49-9271-27F0084E36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1" name="Freeform 14">
                  <a:extLst>
                    <a:ext uri="{FF2B5EF4-FFF2-40B4-BE49-F238E27FC236}">
                      <a16:creationId xmlns:a16="http://schemas.microsoft.com/office/drawing/2014/main" id="{E13AA14F-D8D4-46A8-8F13-204E959109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5C7F552E-2F2C-476B-BDF9-0C3593816EC0}"/>
                  </a:ext>
                </a:extLst>
              </p:cNvPr>
              <p:cNvSpPr/>
              <p:nvPr/>
            </p:nvSpPr>
            <p:spPr>
              <a:xfrm>
                <a:off x="883333" y="3037425"/>
                <a:ext cx="177525" cy="177525"/>
              </a:xfrm>
              <a:prstGeom prst="ellipse">
                <a:avLst/>
              </a:prstGeom>
              <a:solidFill>
                <a:srgbClr val="6C6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altLang="ko-KR" sz="700" dirty="0">
                    <a:solidFill>
                      <a:prstClr val="white"/>
                    </a:solidFill>
                  </a:rPr>
                  <a:t>5</a:t>
                </a:r>
                <a:endParaRPr lang="ko-KR" altLang="en-US" sz="7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C77FE53B-CD33-43C1-8B9D-5F70E8EB8C19}"/>
                  </a:ext>
                </a:extLst>
              </p:cNvPr>
              <p:cNvSpPr/>
              <p:nvPr/>
            </p:nvSpPr>
            <p:spPr>
              <a:xfrm>
                <a:off x="851124" y="4971292"/>
                <a:ext cx="177525" cy="177525"/>
              </a:xfrm>
              <a:prstGeom prst="ellipse">
                <a:avLst/>
              </a:prstGeom>
              <a:solidFill>
                <a:srgbClr val="6C6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altLang="ko-KR" sz="300" dirty="0">
                    <a:solidFill>
                      <a:prstClr val="white"/>
                    </a:solidFill>
                  </a:rPr>
                  <a:t>off</a:t>
                </a:r>
                <a:endParaRPr lang="ko-KR" altLang="en-US" sz="3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88" name="양쪽 모서리가 둥근 사각형 87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B1AD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kern="0" dirty="0">
                    <a:solidFill>
                      <a:prstClr val="white"/>
                    </a:solidFill>
                  </a:rPr>
                  <a:t>3. </a:t>
                </a:r>
                <a:r>
                  <a:rPr lang="ko-KR" altLang="en-US" sz="2400" b="1" kern="0" dirty="0">
                    <a:solidFill>
                      <a:prstClr val="white"/>
                    </a:solidFill>
                  </a:rPr>
                  <a:t>서비스 </a:t>
                </a:r>
                <a:r>
                  <a:rPr lang="ko-KR" altLang="en-US" sz="2400" b="1" kern="0" dirty="0" smtClean="0">
                    <a:solidFill>
                      <a:prstClr val="white"/>
                    </a:solidFill>
                  </a:rPr>
                  <a:t>흐름도</a:t>
                </a:r>
                <a:endParaRPr lang="ko-KR" altLang="en-US" sz="2000" b="1" kern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한쪽 모서리가 둥근 사각형 88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A7A3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자유형 89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B0AC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5" name="모서리가 둥근 직사각형 54"/>
          <p:cNvSpPr/>
          <p:nvPr/>
        </p:nvSpPr>
        <p:spPr>
          <a:xfrm>
            <a:off x="8703006" y="3120215"/>
            <a:ext cx="2717385" cy="2032809"/>
          </a:xfrm>
          <a:prstGeom prst="roundRect">
            <a:avLst>
              <a:gd name="adj" fmla="val 4198"/>
            </a:avLst>
          </a:prstGeom>
          <a:solidFill>
            <a:schemeClr val="bg1"/>
          </a:solidFill>
          <a:ln w="19050">
            <a:solidFill>
              <a:srgbClr val="9AB2DE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96000" rtlCol="0" anchor="ctr"/>
          <a:lstStyle/>
          <a:p>
            <a:pPr>
              <a:lnSpc>
                <a:spcPct val="150000"/>
              </a:lnSpc>
            </a:pPr>
            <a:endParaRPr lang="ko-KR" altLang="en-US" sz="13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896292" y="3120216"/>
            <a:ext cx="2608565" cy="2032810"/>
          </a:xfrm>
          <a:prstGeom prst="roundRect">
            <a:avLst>
              <a:gd name="adj" fmla="val 4198"/>
            </a:avLst>
          </a:prstGeom>
          <a:solidFill>
            <a:schemeClr val="bg1"/>
          </a:solidFill>
          <a:ln w="19050">
            <a:solidFill>
              <a:srgbClr val="9AB2DE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96000" rtlCol="0" anchor="ctr"/>
          <a:lstStyle/>
          <a:p>
            <a:pPr>
              <a:lnSpc>
                <a:spcPct val="150000"/>
              </a:lnSpc>
            </a:pPr>
            <a:endParaRPr lang="ko-KR" altLang="en-US" sz="13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501714" y="3120215"/>
            <a:ext cx="2575406" cy="2032810"/>
          </a:xfrm>
          <a:prstGeom prst="roundRect">
            <a:avLst>
              <a:gd name="adj" fmla="val 4198"/>
            </a:avLst>
          </a:prstGeom>
          <a:solidFill>
            <a:schemeClr val="bg1"/>
          </a:solidFill>
          <a:ln w="19050">
            <a:solidFill>
              <a:srgbClr val="9AB2DE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96000" rtlCol="0" anchor="ctr"/>
          <a:lstStyle/>
          <a:p>
            <a:pPr>
              <a:lnSpc>
                <a:spcPct val="150000"/>
              </a:lnSpc>
            </a:pPr>
            <a:endParaRPr lang="ko-KR" altLang="en-US" sz="13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9C30639-2BEF-C34E-9095-EF2B2E6243C8}"/>
              </a:ext>
            </a:extLst>
          </p:cNvPr>
          <p:cNvSpPr/>
          <p:nvPr/>
        </p:nvSpPr>
        <p:spPr>
          <a:xfrm>
            <a:off x="2314898" y="3125461"/>
            <a:ext cx="812112" cy="373885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srgbClr val="5D4FA3"/>
                </a:solidFill>
                <a:latin typeface="+mn-ea"/>
                <a:cs typeface="함초롬돋움" panose="020B0604000101010101" pitchFamily="50" charset="-127"/>
              </a:rPr>
              <a:t>사용자</a:t>
            </a:r>
            <a:endParaRPr lang="ko-KR" altLang="en-US" sz="1400" b="1" dirty="0">
              <a:solidFill>
                <a:srgbClr val="5D4FA3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19C30639-2BEF-C34E-9095-EF2B2E6243C8}"/>
              </a:ext>
            </a:extLst>
          </p:cNvPr>
          <p:cNvSpPr/>
          <p:nvPr/>
        </p:nvSpPr>
        <p:spPr>
          <a:xfrm>
            <a:off x="1981548" y="3669457"/>
            <a:ext cx="1582576" cy="4136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함초롬돋움" panose="020B0604000101010101" pitchFamily="50" charset="-127"/>
              </a:rPr>
              <a:t>자기소개서 작성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19C30639-2BEF-C34E-9095-EF2B2E6243C8}"/>
              </a:ext>
            </a:extLst>
          </p:cNvPr>
          <p:cNvSpPr/>
          <p:nvPr/>
        </p:nvSpPr>
        <p:spPr>
          <a:xfrm>
            <a:off x="9297594" y="3808909"/>
            <a:ext cx="1680456" cy="4616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함초롬돋움" panose="020B0604000101010101" pitchFamily="50" charset="-127"/>
              </a:rPr>
              <a:t>예측 질문 생성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9C30639-2BEF-C34E-9095-EF2B2E6243C8}"/>
              </a:ext>
            </a:extLst>
          </p:cNvPr>
          <p:cNvSpPr/>
          <p:nvPr/>
        </p:nvSpPr>
        <p:spPr>
          <a:xfrm>
            <a:off x="8887171" y="3133496"/>
            <a:ext cx="2317050" cy="373885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srgbClr val="5D4FA3"/>
                </a:solidFill>
                <a:latin typeface="+mn-ea"/>
                <a:cs typeface="함초롬돋움" panose="020B0604000101010101" pitchFamily="50" charset="-127"/>
              </a:rPr>
              <a:t>인공지능 모델</a:t>
            </a:r>
            <a:endParaRPr lang="ko-KR" altLang="en-US" sz="1400" b="1" dirty="0">
              <a:solidFill>
                <a:srgbClr val="5D4FA3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9C30639-2BEF-C34E-9095-EF2B2E6243C8}"/>
              </a:ext>
            </a:extLst>
          </p:cNvPr>
          <p:cNvSpPr/>
          <p:nvPr/>
        </p:nvSpPr>
        <p:spPr>
          <a:xfrm>
            <a:off x="5794519" y="3133496"/>
            <a:ext cx="812112" cy="373885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srgbClr val="5D4FA3"/>
                </a:solidFill>
                <a:latin typeface="+mn-ea"/>
                <a:cs typeface="함초롬돋움" panose="020B0604000101010101" pitchFamily="50" charset="-127"/>
              </a:rPr>
              <a:t>서버</a:t>
            </a:r>
            <a:endParaRPr lang="ko-KR" altLang="en-US" sz="1400" b="1" dirty="0">
              <a:solidFill>
                <a:srgbClr val="5D4FA3"/>
              </a:solidFill>
              <a:latin typeface="+mn-ea"/>
              <a:cs typeface="함초롬돋움" panose="020B0604000101010101" pitchFamily="50" charset="-127"/>
            </a:endParaRPr>
          </a:p>
        </p:txBody>
      </p:sp>
      <p:cxnSp>
        <p:nvCxnSpPr>
          <p:cNvPr id="26" name="직선 화살표 연결선 25"/>
          <p:cNvCxnSpPr>
            <a:stCxn id="46" idx="3"/>
            <a:endCxn id="47" idx="1"/>
          </p:cNvCxnSpPr>
          <p:nvPr/>
        </p:nvCxnSpPr>
        <p:spPr>
          <a:xfrm>
            <a:off x="3564124" y="3876287"/>
            <a:ext cx="1766034" cy="9331"/>
          </a:xfrm>
          <a:prstGeom prst="straightConnector1">
            <a:avLst/>
          </a:prstGeom>
          <a:ln w="19050">
            <a:solidFill>
              <a:srgbClr val="9AB2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7" idx="3"/>
            <a:endCxn id="48" idx="1"/>
          </p:cNvCxnSpPr>
          <p:nvPr/>
        </p:nvCxnSpPr>
        <p:spPr>
          <a:xfrm>
            <a:off x="7070992" y="3885618"/>
            <a:ext cx="2226602" cy="154097"/>
          </a:xfrm>
          <a:prstGeom prst="straightConnector1">
            <a:avLst/>
          </a:prstGeom>
          <a:ln w="19050">
            <a:solidFill>
              <a:srgbClr val="9AB2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6" idx="3"/>
            <a:endCxn id="48" idx="1"/>
          </p:cNvCxnSpPr>
          <p:nvPr/>
        </p:nvCxnSpPr>
        <p:spPr>
          <a:xfrm flipV="1">
            <a:off x="7070992" y="4039715"/>
            <a:ext cx="2226602" cy="49083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57" idx="3"/>
            <a:endCxn id="56" idx="1"/>
          </p:cNvCxnSpPr>
          <p:nvPr/>
        </p:nvCxnSpPr>
        <p:spPr>
          <a:xfrm>
            <a:off x="3564124" y="4526821"/>
            <a:ext cx="1766034" cy="373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19C30639-2BEF-C34E-9095-EF2B2E6243C8}"/>
              </a:ext>
            </a:extLst>
          </p:cNvPr>
          <p:cNvSpPr/>
          <p:nvPr/>
        </p:nvSpPr>
        <p:spPr>
          <a:xfrm>
            <a:off x="1981548" y="4356561"/>
            <a:ext cx="1582576" cy="340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함초롬돋움" panose="020B0604000101010101" pitchFamily="50" charset="-127"/>
              </a:rPr>
              <a:t>질문 확인 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19C30639-2BEF-C34E-9095-EF2B2E6243C8}"/>
              </a:ext>
            </a:extLst>
          </p:cNvPr>
          <p:cNvSpPr/>
          <p:nvPr/>
        </p:nvSpPr>
        <p:spPr>
          <a:xfrm>
            <a:off x="5330158" y="3596177"/>
            <a:ext cx="1740834" cy="57888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함초롬돋움" panose="020B0604000101010101" pitchFamily="50" charset="-127"/>
              </a:rPr>
              <a:t>데이터 전처리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함초롬돋움" panose="020B0604000101010101" pitchFamily="50" charset="-127"/>
              </a:rPr>
              <a:t>,</a:t>
            </a:r>
          </a:p>
          <a:p>
            <a:pPr algn="ctr">
              <a:defRPr/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함초롬돋움" panose="020B0604000101010101" pitchFamily="50" charset="-127"/>
              </a:rPr>
              <a:t>텍스트 </a:t>
            </a:r>
            <a:r>
              <a:rPr lang="ko-KR" altLang="en-US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함초롬돋움" panose="020B0604000101010101" pitchFamily="50" charset="-127"/>
              </a:rPr>
              <a:t>토큰화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19C30639-2BEF-C34E-9095-EF2B2E6243C8}"/>
              </a:ext>
            </a:extLst>
          </p:cNvPr>
          <p:cNvSpPr/>
          <p:nvPr/>
        </p:nvSpPr>
        <p:spPr>
          <a:xfrm>
            <a:off x="5330158" y="4360294"/>
            <a:ext cx="1740834" cy="340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함초롬돋움" panose="020B0604000101010101" pitchFamily="50" charset="-127"/>
              </a:rPr>
              <a:t>질문 리스트 반환 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함초롬돋움" panose="020B0604000101010101" pitchFamily="50" charset="-127"/>
            </a:endParaRPr>
          </a:p>
        </p:txBody>
      </p:sp>
      <p:pic>
        <p:nvPicPr>
          <p:cNvPr id="104" name="그림 103" descr="클립아트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CB25D067-1F7E-1706-BFFA-AC13221A3B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898" y="2152249"/>
            <a:ext cx="844408" cy="844408"/>
          </a:xfrm>
          <a:prstGeom prst="rect">
            <a:avLst/>
          </a:prstGeom>
        </p:spPr>
      </p:pic>
      <p:pic>
        <p:nvPicPr>
          <p:cNvPr id="105" name="그림 104" descr="아동 미술, 클립아트, 그래픽, 그림이(가) 표시된 사진&#10;&#10;자동 생성된 설명">
            <a:extLst>
              <a:ext uri="{FF2B5EF4-FFF2-40B4-BE49-F238E27FC236}">
                <a16:creationId xmlns:a16="http://schemas.microsoft.com/office/drawing/2014/main" id="{C2F95D83-1A8E-0E12-9ADA-B28C909658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068" y="2105559"/>
            <a:ext cx="923508" cy="923508"/>
          </a:xfrm>
          <a:prstGeom prst="rect">
            <a:avLst/>
          </a:prstGeom>
        </p:spPr>
      </p:pic>
      <p:pic>
        <p:nvPicPr>
          <p:cNvPr id="106" name="그림 105" descr="스크린샷, 멀티미디어, 전자 기기, 화면이(가) 표시된 사진&#10;&#10;자동 생성된 설명">
            <a:extLst>
              <a:ext uri="{FF2B5EF4-FFF2-40B4-BE49-F238E27FC236}">
                <a16:creationId xmlns:a16="http://schemas.microsoft.com/office/drawing/2014/main" id="{2BAFEEB1-2EA2-1A7A-2AE6-73A6505144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519" y="2186981"/>
            <a:ext cx="901359" cy="901359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147750" y="1113353"/>
            <a:ext cx="414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5D4FA3"/>
                </a:solidFill>
              </a:rPr>
              <a:t>✔ 면접 봐</a:t>
            </a:r>
            <a:r>
              <a:rPr lang="en-US" altLang="ko-KR" b="1" dirty="0" smtClean="0">
                <a:solidFill>
                  <a:srgbClr val="5D4FA3"/>
                </a:solidFill>
              </a:rPr>
              <a:t>‘Dream’ </a:t>
            </a:r>
            <a:r>
              <a:rPr lang="ko-KR" altLang="en-US" b="1" dirty="0" smtClean="0">
                <a:solidFill>
                  <a:srgbClr val="5D4FA3"/>
                </a:solidFill>
              </a:rPr>
              <a:t>서비스 흐름도</a:t>
            </a:r>
            <a:endParaRPr lang="ko-KR" altLang="en-US" b="1" dirty="0">
              <a:solidFill>
                <a:srgbClr val="5D4FA3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631520" y="4478760"/>
            <a:ext cx="268005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180000">
              <a:buFont typeface="맑은 고딕" panose="020B0503020000020004" pitchFamily="50" charset="-127"/>
              <a:buChar char="※"/>
            </a:pPr>
            <a:r>
              <a:rPr lang="ko-KR" altLang="en-US" sz="1100" b="1" dirty="0" smtClean="0">
                <a:solidFill>
                  <a:srgbClr val="567FCA"/>
                </a:solidFill>
              </a:rPr>
              <a:t>사용 모델</a:t>
            </a:r>
            <a:r>
              <a:rPr lang="en-US" altLang="ko-KR" sz="1100" b="1" dirty="0" smtClean="0">
                <a:solidFill>
                  <a:srgbClr val="567FCA"/>
                </a:solidFill>
              </a:rPr>
              <a:t>: GPT-J</a:t>
            </a:r>
          </a:p>
          <a:p>
            <a:pPr marL="285750" indent="-180000">
              <a:buFont typeface="맑은 고딕" panose="020B0503020000020004" pitchFamily="50" charset="-127"/>
              <a:buChar char="※"/>
            </a:pPr>
            <a:r>
              <a:rPr lang="ko-KR" altLang="en-US" sz="1100" b="1" dirty="0" smtClean="0">
                <a:solidFill>
                  <a:srgbClr val="567FCA"/>
                </a:solidFill>
              </a:rPr>
              <a:t>사전 학습 모델</a:t>
            </a:r>
            <a:r>
              <a:rPr lang="en-US" altLang="ko-KR" sz="1100" b="1" dirty="0" smtClean="0">
                <a:solidFill>
                  <a:srgbClr val="567FCA"/>
                </a:solidFill>
              </a:rPr>
              <a:t>: </a:t>
            </a:r>
            <a:r>
              <a:rPr lang="ko-KR" altLang="en-US" sz="1100" b="1" dirty="0" err="1">
                <a:solidFill>
                  <a:srgbClr val="567FCA"/>
                </a:solidFill>
              </a:rPr>
              <a:t>MrBananaHuman</a:t>
            </a:r>
            <a:r>
              <a:rPr lang="ko-KR" altLang="en-US" sz="1100" b="1" dirty="0">
                <a:solidFill>
                  <a:srgbClr val="567FCA"/>
                </a:solidFill>
              </a:rPr>
              <a:t>/kogpt_6b_fp16</a:t>
            </a:r>
          </a:p>
        </p:txBody>
      </p:sp>
    </p:spTree>
    <p:extLst>
      <p:ext uri="{BB962C8B-B14F-4D97-AF65-F5344CB8AC3E}">
        <p14:creationId xmlns:p14="http://schemas.microsoft.com/office/powerpoint/2010/main" val="198459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C2F2BF-F331-DCFE-3668-092F171D5E1E}"/>
              </a:ext>
            </a:extLst>
          </p:cNvPr>
          <p:cNvGrpSpPr/>
          <p:nvPr/>
        </p:nvGrpSpPr>
        <p:grpSpPr>
          <a:xfrm>
            <a:off x="470050" y="260455"/>
            <a:ext cx="11393714" cy="6447180"/>
            <a:chOff x="493486" y="348343"/>
            <a:chExt cx="11393714" cy="6125030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47" name="양쪽 모서리가 둥근 사각형 4">
              <a:extLst>
                <a:ext uri="{FF2B5EF4-FFF2-40B4-BE49-F238E27FC236}">
                  <a16:creationId xmlns:a16="http://schemas.microsoft.com/office/drawing/2014/main" id="{59809D2B-3C13-B223-E72D-0735504841C4}"/>
                </a:ext>
              </a:extLst>
            </p:cNvPr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48" name="한쪽 모서리가 둥근 사각형 5">
              <a:extLst>
                <a:ext uri="{FF2B5EF4-FFF2-40B4-BE49-F238E27FC236}">
                  <a16:creationId xmlns:a16="http://schemas.microsoft.com/office/drawing/2014/main" id="{E4EEFBB9-EF55-4283-7F78-16E6B5F3AC68}"/>
                </a:ext>
              </a:extLst>
            </p:cNvPr>
            <p:cNvSpPr/>
            <p:nvPr/>
          </p:nvSpPr>
          <p:spPr>
            <a:xfrm rot="16200000" flipH="1">
              <a:off x="-2002971" y="3410857"/>
              <a:ext cx="5558974" cy="566057"/>
            </a:xfrm>
            <a:prstGeom prst="round1Rect">
              <a:avLst>
                <a:gd name="adj" fmla="val 32989"/>
              </a:avLst>
            </a:prstGeom>
            <a:solidFill>
              <a:srgbClr val="E6E7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353DC77-A60B-446A-174B-D1FCD2B5485E}"/>
                </a:ext>
              </a:extLst>
            </p:cNvPr>
            <p:cNvGrpSpPr/>
            <p:nvPr/>
          </p:nvGrpSpPr>
          <p:grpSpPr>
            <a:xfrm>
              <a:off x="611481" y="1377950"/>
              <a:ext cx="332066" cy="3219450"/>
              <a:chOff x="655381" y="1323163"/>
              <a:chExt cx="405477" cy="3931186"/>
            </a:xfrm>
          </p:grpSpPr>
          <p:sp>
            <p:nvSpPr>
              <p:cNvPr id="54" name="Freeform 9">
                <a:extLst>
                  <a:ext uri="{FF2B5EF4-FFF2-40B4-BE49-F238E27FC236}">
                    <a16:creationId xmlns:a16="http://schemas.microsoft.com/office/drawing/2014/main" id="{156B680D-0769-A798-4EAF-F0B5CBF76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543" y="3137572"/>
                <a:ext cx="141676" cy="18696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B0AC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36">
                <a:extLst>
                  <a:ext uri="{FF2B5EF4-FFF2-40B4-BE49-F238E27FC236}">
                    <a16:creationId xmlns:a16="http://schemas.microsoft.com/office/drawing/2014/main" id="{28A931F8-AEB1-45CA-5C8F-1DEFD60C13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7154" y="5063613"/>
                <a:ext cx="113404" cy="190736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B0AC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자유형 23">
                <a:extLst>
                  <a:ext uri="{FF2B5EF4-FFF2-40B4-BE49-F238E27FC236}">
                    <a16:creationId xmlns:a16="http://schemas.microsoft.com/office/drawing/2014/main" id="{EA985BCC-6E42-89C2-1A45-B84B57195F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023" y="4435296"/>
                <a:ext cx="170716" cy="14941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rgbClr val="B0AC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6">
                <a:extLst>
                  <a:ext uri="{FF2B5EF4-FFF2-40B4-BE49-F238E27FC236}">
                    <a16:creationId xmlns:a16="http://schemas.microsoft.com/office/drawing/2014/main" id="{39357F72-615A-4AEF-9A18-9DE460A5DA85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767131" y="3803449"/>
                <a:ext cx="172500" cy="15293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rgbClr val="B0AC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0AF9C6D4-B543-5DA0-A5EA-C28F7BD53873}"/>
                  </a:ext>
                </a:extLst>
              </p:cNvPr>
              <p:cNvGrpSpPr/>
              <p:nvPr/>
            </p:nvGrpSpPr>
            <p:grpSpPr>
              <a:xfrm>
                <a:off x="698813" y="1323163"/>
                <a:ext cx="323769" cy="323769"/>
                <a:chOff x="1593332" y="2172798"/>
                <a:chExt cx="1083168" cy="1083168"/>
              </a:xfrm>
            </p:grpSpPr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B56EF9A9-D73C-CF96-1195-3D475DF9C2A2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66" name="그림 65">
                  <a:extLst>
                    <a:ext uri="{FF2B5EF4-FFF2-40B4-BE49-F238E27FC236}">
                      <a16:creationId xmlns:a16="http://schemas.microsoft.com/office/drawing/2014/main" id="{FC9E471B-70A8-612A-79F9-8374E203BB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</p:spPr>
            </p:pic>
          </p:grpSp>
          <p:sp>
            <p:nvSpPr>
              <p:cNvPr id="59" name="모서리가 둥근 직사각형 31">
                <a:extLst>
                  <a:ext uri="{FF2B5EF4-FFF2-40B4-BE49-F238E27FC236}">
                    <a16:creationId xmlns:a16="http://schemas.microsoft.com/office/drawing/2014/main" id="{A4DBF8FB-4159-A518-4ADC-EF32FF26B3B6}"/>
                  </a:ext>
                </a:extLst>
              </p:cNvPr>
              <p:cNvSpPr/>
              <p:nvPr/>
            </p:nvSpPr>
            <p:spPr>
              <a:xfrm>
                <a:off x="655381" y="2395195"/>
                <a:ext cx="396000" cy="3960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50800" dist="38100" dir="5400000" algn="t" rotWithShape="0">
                  <a:srgbClr val="6C60E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endParaRPr lang="en-US" altLang="ko-KR" sz="90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0" name="Group 12">
                <a:extLst>
                  <a:ext uri="{FF2B5EF4-FFF2-40B4-BE49-F238E27FC236}">
                    <a16:creationId xmlns:a16="http://schemas.microsoft.com/office/drawing/2014/main" id="{FAA87332-DDE5-2D78-A1FE-165A780D2EC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8709" y="2499085"/>
                <a:ext cx="229344" cy="18243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63" name="Freeform 13">
                  <a:extLst>
                    <a:ext uri="{FF2B5EF4-FFF2-40B4-BE49-F238E27FC236}">
                      <a16:creationId xmlns:a16="http://schemas.microsoft.com/office/drawing/2014/main" id="{E9F37B78-463F-D036-855A-265AB52A15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4" name="Freeform 14">
                  <a:extLst>
                    <a:ext uri="{FF2B5EF4-FFF2-40B4-BE49-F238E27FC236}">
                      <a16:creationId xmlns:a16="http://schemas.microsoft.com/office/drawing/2014/main" id="{8C82BB55-A8F1-83A3-FEEA-7ACD65AB0C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3556D7B3-31D3-98D3-EA44-E8F4944E6262}"/>
                  </a:ext>
                </a:extLst>
              </p:cNvPr>
              <p:cNvSpPr/>
              <p:nvPr/>
            </p:nvSpPr>
            <p:spPr>
              <a:xfrm>
                <a:off x="883333" y="3037425"/>
                <a:ext cx="177525" cy="177525"/>
              </a:xfrm>
              <a:prstGeom prst="ellipse">
                <a:avLst/>
              </a:prstGeom>
              <a:solidFill>
                <a:srgbClr val="6C6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altLang="ko-KR" sz="700" dirty="0">
                    <a:solidFill>
                      <a:prstClr val="white"/>
                    </a:solidFill>
                  </a:rPr>
                  <a:t>5</a:t>
                </a:r>
                <a:endParaRPr lang="ko-KR" altLang="en-US" sz="7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62032C44-6AF2-D515-94D2-1CD9F66D2829}"/>
                  </a:ext>
                </a:extLst>
              </p:cNvPr>
              <p:cNvSpPr/>
              <p:nvPr/>
            </p:nvSpPr>
            <p:spPr>
              <a:xfrm>
                <a:off x="851124" y="4971292"/>
                <a:ext cx="177525" cy="177525"/>
              </a:xfrm>
              <a:prstGeom prst="ellipse">
                <a:avLst/>
              </a:prstGeom>
              <a:solidFill>
                <a:srgbClr val="6C6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altLang="ko-KR" sz="300" dirty="0">
                    <a:solidFill>
                      <a:prstClr val="white"/>
                    </a:solidFill>
                  </a:rPr>
                  <a:t>off</a:t>
                </a:r>
                <a:endParaRPr lang="ko-KR" altLang="en-US" sz="3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5237F65D-4658-CF44-33F6-B9CB3D5B3C3F}"/>
                </a:ext>
              </a:extLst>
            </p:cNvPr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51" name="양쪽 모서리가 둥근 사각형 8">
                <a:extLst>
                  <a:ext uri="{FF2B5EF4-FFF2-40B4-BE49-F238E27FC236}">
                    <a16:creationId xmlns:a16="http://schemas.microsoft.com/office/drawing/2014/main" id="{FA9B5F23-1256-E9E6-93AD-EB623995B50F}"/>
                  </a:ext>
                </a:extLst>
              </p:cNvPr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B1AD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kern="0">
                    <a:solidFill>
                      <a:prstClr val="white"/>
                    </a:solidFill>
                  </a:rPr>
                  <a:t>4. </a:t>
                </a:r>
                <a:r>
                  <a:rPr lang="ko-KR" altLang="en-US" sz="2400" b="1" kern="0" smtClean="0">
                    <a:solidFill>
                      <a:prstClr val="white"/>
                    </a:solidFill>
                  </a:rPr>
                  <a:t>개발과정</a:t>
                </a:r>
                <a:endParaRPr lang="ko-KR" altLang="en-US" sz="2000" b="1" ker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한쪽 모서리가 둥근 사각형 9">
                <a:extLst>
                  <a:ext uri="{FF2B5EF4-FFF2-40B4-BE49-F238E27FC236}">
                    <a16:creationId xmlns:a16="http://schemas.microsoft.com/office/drawing/2014/main" id="{95C9BE9E-A12E-F022-8DD8-3A3F8EA40570}"/>
                  </a:ext>
                </a:extLst>
              </p:cNvPr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A7A3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자유형 10">
                <a:extLst>
                  <a:ext uri="{FF2B5EF4-FFF2-40B4-BE49-F238E27FC236}">
                    <a16:creationId xmlns:a16="http://schemas.microsoft.com/office/drawing/2014/main" id="{6903C626-5FD6-44E9-BC4B-1AF72232F61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B0AC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67" name="모서리가 둥근 직사각형 62">
            <a:extLst>
              <a:ext uri="{FF2B5EF4-FFF2-40B4-BE49-F238E27FC236}">
                <a16:creationId xmlns:a16="http://schemas.microsoft.com/office/drawing/2014/main" id="{B0380D6C-295E-14AD-6690-33697485D2C9}"/>
              </a:ext>
            </a:extLst>
          </p:cNvPr>
          <p:cNvSpPr/>
          <p:nvPr/>
        </p:nvSpPr>
        <p:spPr>
          <a:xfrm>
            <a:off x="1219484" y="970133"/>
            <a:ext cx="10071652" cy="5539708"/>
          </a:xfrm>
          <a:prstGeom prst="roundRect">
            <a:avLst/>
          </a:prstGeom>
          <a:noFill/>
          <a:ln w="22225"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1775530" y="1014936"/>
            <a:ext cx="4162145" cy="6152822"/>
            <a:chOff x="1775530" y="1014936"/>
            <a:chExt cx="4162145" cy="6152822"/>
          </a:xfrm>
        </p:grpSpPr>
        <p:sp>
          <p:nvSpPr>
            <p:cNvPr id="5" name="모서리가 둥근 직사각형 74">
              <a:extLst>
                <a:ext uri="{FF2B5EF4-FFF2-40B4-BE49-F238E27FC236}">
                  <a16:creationId xmlns:a16="http://schemas.microsoft.com/office/drawing/2014/main" id="{A400EB88-9CB2-D678-B220-DE9982B77C9D}"/>
                </a:ext>
              </a:extLst>
            </p:cNvPr>
            <p:cNvSpPr/>
            <p:nvPr/>
          </p:nvSpPr>
          <p:spPr>
            <a:xfrm rot="2849282">
              <a:off x="786860" y="3929422"/>
              <a:ext cx="6152822" cy="323849"/>
            </a:xfrm>
            <a:prstGeom prst="roundRect">
              <a:avLst>
                <a:gd name="adj" fmla="val 50000"/>
              </a:avLst>
            </a:prstGeom>
            <a:solidFill>
              <a:srgbClr val="CCCCFF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00DEE5D-E409-A168-8255-170553C0B8AB}"/>
                </a:ext>
              </a:extLst>
            </p:cNvPr>
            <p:cNvSpPr/>
            <p:nvPr/>
          </p:nvSpPr>
          <p:spPr>
            <a:xfrm>
              <a:off x="1775530" y="1818054"/>
              <a:ext cx="247649" cy="2476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D3BB8A8-8269-4854-1BF2-9DF05BEF0473}"/>
                </a:ext>
              </a:extLst>
            </p:cNvPr>
            <p:cNvSpPr/>
            <p:nvPr/>
          </p:nvSpPr>
          <p:spPr>
            <a:xfrm>
              <a:off x="5690026" y="6097029"/>
              <a:ext cx="247649" cy="2476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4" name="TextBox 78">
            <a:extLst>
              <a:ext uri="{FF2B5EF4-FFF2-40B4-BE49-F238E27FC236}">
                <a16:creationId xmlns:a16="http://schemas.microsoft.com/office/drawing/2014/main" id="{556A94A8-BCBC-881D-E547-1A8575C3E546}"/>
              </a:ext>
            </a:extLst>
          </p:cNvPr>
          <p:cNvSpPr txBox="1"/>
          <p:nvPr/>
        </p:nvSpPr>
        <p:spPr>
          <a:xfrm>
            <a:off x="2351819" y="1672852"/>
            <a:ext cx="9838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기획</a:t>
            </a:r>
          </a:p>
        </p:txBody>
      </p:sp>
      <p:sp>
        <p:nvSpPr>
          <p:cNvPr id="15" name="TextBox 79">
            <a:extLst>
              <a:ext uri="{FF2B5EF4-FFF2-40B4-BE49-F238E27FC236}">
                <a16:creationId xmlns:a16="http://schemas.microsoft.com/office/drawing/2014/main" id="{C7F4A6A1-02A0-F036-46DB-B0D75DA2629E}"/>
              </a:ext>
            </a:extLst>
          </p:cNvPr>
          <p:cNvSpPr txBox="1"/>
          <p:nvPr/>
        </p:nvSpPr>
        <p:spPr>
          <a:xfrm>
            <a:off x="3261564" y="1753034"/>
            <a:ext cx="713792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주제 선정 및 시나리오 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구상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선정 배경 및 관련 내용의 타당성 조사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3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81">
            <a:extLst>
              <a:ext uri="{FF2B5EF4-FFF2-40B4-BE49-F238E27FC236}">
                <a16:creationId xmlns:a16="http://schemas.microsoft.com/office/drawing/2014/main" id="{AB4B4A3F-F749-4F97-4F55-848E4C6FC897}"/>
              </a:ext>
            </a:extLst>
          </p:cNvPr>
          <p:cNvSpPr txBox="1"/>
          <p:nvPr/>
        </p:nvSpPr>
        <p:spPr>
          <a:xfrm>
            <a:off x="2933190" y="2369309"/>
            <a:ext cx="231148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자료조사</a:t>
            </a:r>
          </a:p>
        </p:txBody>
      </p:sp>
      <p:sp>
        <p:nvSpPr>
          <p:cNvPr id="18" name="TextBox 82">
            <a:extLst>
              <a:ext uri="{FF2B5EF4-FFF2-40B4-BE49-F238E27FC236}">
                <a16:creationId xmlns:a16="http://schemas.microsoft.com/office/drawing/2014/main" id="{FCB034A5-6BE9-66A1-B023-359581D8A91A}"/>
              </a:ext>
            </a:extLst>
          </p:cNvPr>
          <p:cNvSpPr txBox="1"/>
          <p:nvPr/>
        </p:nvSpPr>
        <p:spPr>
          <a:xfrm>
            <a:off x="4696982" y="2474654"/>
            <a:ext cx="653652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3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데이터셋</a:t>
            </a:r>
            <a:r>
              <a:rPr lang="ko-KR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및 모델 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조사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해당 프로젝트에 사용될 수 있는 기술 및 관련 논문 확인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3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84">
            <a:extLst>
              <a:ext uri="{FF2B5EF4-FFF2-40B4-BE49-F238E27FC236}">
                <a16:creationId xmlns:a16="http://schemas.microsoft.com/office/drawing/2014/main" id="{1092C610-DEF9-DBB2-E93F-CA3D8208985F}"/>
              </a:ext>
            </a:extLst>
          </p:cNvPr>
          <p:cNvSpPr txBox="1"/>
          <p:nvPr/>
        </p:nvSpPr>
        <p:spPr>
          <a:xfrm>
            <a:off x="3589340" y="3118415"/>
            <a:ext cx="19723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 dirty="0">
                <a:solidFill>
                  <a:srgbClr val="7093D2"/>
                </a:solidFill>
              </a:rPr>
              <a:t>  </a:t>
            </a:r>
            <a:r>
              <a:rPr lang="ko-KR" altLang="en-US" sz="2800" b="1" dirty="0" err="1" smtClean="0">
                <a:solidFill>
                  <a:srgbClr val="7093D2"/>
                </a:solidFill>
              </a:rPr>
              <a:t>모델구축</a:t>
            </a:r>
            <a:endParaRPr lang="ko-KR" altLang="en-US" sz="2800" b="1" dirty="0">
              <a:solidFill>
                <a:srgbClr val="7093D2"/>
              </a:solidFill>
            </a:endParaRPr>
          </a:p>
        </p:txBody>
      </p:sp>
      <p:sp>
        <p:nvSpPr>
          <p:cNvPr id="21" name="TextBox 85">
            <a:extLst>
              <a:ext uri="{FF2B5EF4-FFF2-40B4-BE49-F238E27FC236}">
                <a16:creationId xmlns:a16="http://schemas.microsoft.com/office/drawing/2014/main" id="{2DF71A46-F231-D5B1-965D-B7A5CF0363E5}"/>
              </a:ext>
            </a:extLst>
          </p:cNvPr>
          <p:cNvSpPr txBox="1"/>
          <p:nvPr/>
        </p:nvSpPr>
        <p:spPr>
          <a:xfrm>
            <a:off x="5364680" y="3208320"/>
            <a:ext cx="5134625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3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데이터셋</a:t>
            </a:r>
            <a:r>
              <a:rPr lang="ko-KR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모델학습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및 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추출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반복학습을 통해 정확도를 향상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3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87">
            <a:extLst>
              <a:ext uri="{FF2B5EF4-FFF2-40B4-BE49-F238E27FC236}">
                <a16:creationId xmlns:a16="http://schemas.microsoft.com/office/drawing/2014/main" id="{820C0CBE-BF33-4BC2-F098-CA1E6F225B40}"/>
              </a:ext>
            </a:extLst>
          </p:cNvPr>
          <p:cNvSpPr txBox="1"/>
          <p:nvPr/>
        </p:nvSpPr>
        <p:spPr>
          <a:xfrm>
            <a:off x="4302828" y="3837796"/>
            <a:ext cx="182787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 dirty="0">
                <a:solidFill>
                  <a:schemeClr val="accent5"/>
                </a:solidFill>
              </a:rPr>
              <a:t>  </a:t>
            </a:r>
            <a:r>
              <a:rPr lang="ko-KR" altLang="en-US" sz="2800" b="1" dirty="0" err="1">
                <a:solidFill>
                  <a:schemeClr val="accent5"/>
                </a:solidFill>
              </a:rPr>
              <a:t>웹개발</a:t>
            </a:r>
            <a:endParaRPr lang="ko-KR" altLang="en-US" sz="2800" b="1" dirty="0">
              <a:solidFill>
                <a:schemeClr val="accent5"/>
              </a:solidFill>
            </a:endParaRPr>
          </a:p>
        </p:txBody>
      </p:sp>
      <p:sp>
        <p:nvSpPr>
          <p:cNvPr id="24" name="TextBox 88">
            <a:extLst>
              <a:ext uri="{FF2B5EF4-FFF2-40B4-BE49-F238E27FC236}">
                <a16:creationId xmlns:a16="http://schemas.microsoft.com/office/drawing/2014/main" id="{C75F96BA-FE10-9E0D-E83A-2012A124B79C}"/>
              </a:ext>
            </a:extLst>
          </p:cNvPr>
          <p:cNvSpPr txBox="1"/>
          <p:nvPr/>
        </p:nvSpPr>
        <p:spPr>
          <a:xfrm>
            <a:off x="5769392" y="3935975"/>
            <a:ext cx="373237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3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프론트엔드</a:t>
            </a:r>
            <a:r>
              <a:rPr lang="ko-KR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및</a:t>
            </a:r>
            <a:r>
              <a:rPr lang="en-US" altLang="ko-KR" sz="1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3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백엔드</a:t>
            </a:r>
            <a:r>
              <a:rPr lang="ko-KR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</a:t>
            </a:r>
            <a:endParaRPr lang="ko-KR" altLang="en-US" sz="13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90">
            <a:extLst>
              <a:ext uri="{FF2B5EF4-FFF2-40B4-BE49-F238E27FC236}">
                <a16:creationId xmlns:a16="http://schemas.microsoft.com/office/drawing/2014/main" id="{B2F0356C-F340-9A34-E004-AFE20755E05D}"/>
              </a:ext>
            </a:extLst>
          </p:cNvPr>
          <p:cNvSpPr txBox="1"/>
          <p:nvPr/>
        </p:nvSpPr>
        <p:spPr>
          <a:xfrm>
            <a:off x="4434109" y="4559821"/>
            <a:ext cx="18520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b="1" dirty="0">
                <a:solidFill>
                  <a:schemeClr val="accent5">
                    <a:lumMod val="75000"/>
                  </a:schemeClr>
                </a:solidFill>
              </a:rPr>
              <a:t>      검증</a:t>
            </a:r>
          </a:p>
        </p:txBody>
      </p:sp>
      <p:sp>
        <p:nvSpPr>
          <p:cNvPr id="27" name="TextBox 91">
            <a:extLst>
              <a:ext uri="{FF2B5EF4-FFF2-40B4-BE49-F238E27FC236}">
                <a16:creationId xmlns:a16="http://schemas.microsoft.com/office/drawing/2014/main" id="{1BA4F21E-D3B5-4717-71BD-845116A973E7}"/>
              </a:ext>
            </a:extLst>
          </p:cNvPr>
          <p:cNvSpPr txBox="1"/>
          <p:nvPr/>
        </p:nvSpPr>
        <p:spPr>
          <a:xfrm>
            <a:off x="6130699" y="4646924"/>
            <a:ext cx="31910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해당 모델의 </a:t>
            </a:r>
            <a:r>
              <a:rPr lang="ko-KR" altLang="en-US" sz="1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검증과정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및 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오류 사항 보완</a:t>
            </a:r>
            <a:endParaRPr lang="ko-KR" altLang="en-US" sz="13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93">
            <a:extLst>
              <a:ext uri="{FF2B5EF4-FFF2-40B4-BE49-F238E27FC236}">
                <a16:creationId xmlns:a16="http://schemas.microsoft.com/office/drawing/2014/main" id="{F5479546-AE3D-18BD-9BA9-D8C71417D9E5}"/>
              </a:ext>
            </a:extLst>
          </p:cNvPr>
          <p:cNvSpPr txBox="1"/>
          <p:nvPr/>
        </p:nvSpPr>
        <p:spPr>
          <a:xfrm>
            <a:off x="6014616" y="5282655"/>
            <a:ext cx="188342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 dirty="0">
                <a:solidFill>
                  <a:schemeClr val="accent5">
                    <a:lumMod val="50000"/>
                  </a:schemeClr>
                </a:solidFill>
              </a:rPr>
              <a:t>배포</a:t>
            </a:r>
          </a:p>
        </p:txBody>
      </p:sp>
      <p:sp>
        <p:nvSpPr>
          <p:cNvPr id="30" name="TextBox 94">
            <a:extLst>
              <a:ext uri="{FF2B5EF4-FFF2-40B4-BE49-F238E27FC236}">
                <a16:creationId xmlns:a16="http://schemas.microsoft.com/office/drawing/2014/main" id="{F3AD063A-272F-A62C-4C35-C6F38CCF3F7E}"/>
              </a:ext>
            </a:extLst>
          </p:cNvPr>
          <p:cNvSpPr txBox="1"/>
          <p:nvPr/>
        </p:nvSpPr>
        <p:spPr>
          <a:xfrm>
            <a:off x="6845892" y="5383488"/>
            <a:ext cx="210429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클라이언트 및 서버 배포</a:t>
            </a:r>
          </a:p>
        </p:txBody>
      </p:sp>
    </p:spTree>
    <p:extLst>
      <p:ext uri="{BB962C8B-B14F-4D97-AF65-F5344CB8AC3E}">
        <p14:creationId xmlns:p14="http://schemas.microsoft.com/office/powerpoint/2010/main" val="120245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C2F2BF-F331-DCFE-3668-092F171D5E1E}"/>
              </a:ext>
            </a:extLst>
          </p:cNvPr>
          <p:cNvGrpSpPr/>
          <p:nvPr/>
        </p:nvGrpSpPr>
        <p:grpSpPr>
          <a:xfrm>
            <a:off x="399143" y="260455"/>
            <a:ext cx="11393714" cy="6447180"/>
            <a:chOff x="493486" y="348343"/>
            <a:chExt cx="11393714" cy="6125030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47" name="양쪽 모서리가 둥근 사각형 4">
              <a:extLst>
                <a:ext uri="{FF2B5EF4-FFF2-40B4-BE49-F238E27FC236}">
                  <a16:creationId xmlns:a16="http://schemas.microsoft.com/office/drawing/2014/main" id="{59809D2B-3C13-B223-E72D-0735504841C4}"/>
                </a:ext>
              </a:extLst>
            </p:cNvPr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48" name="한쪽 모서리가 둥근 사각형 5">
              <a:extLst>
                <a:ext uri="{FF2B5EF4-FFF2-40B4-BE49-F238E27FC236}">
                  <a16:creationId xmlns:a16="http://schemas.microsoft.com/office/drawing/2014/main" id="{E4EEFBB9-EF55-4283-7F78-16E6B5F3AC68}"/>
                </a:ext>
              </a:extLst>
            </p:cNvPr>
            <p:cNvSpPr/>
            <p:nvPr/>
          </p:nvSpPr>
          <p:spPr>
            <a:xfrm rot="16200000" flipH="1">
              <a:off x="-2002971" y="3410857"/>
              <a:ext cx="5558974" cy="566057"/>
            </a:xfrm>
            <a:prstGeom prst="round1Rect">
              <a:avLst>
                <a:gd name="adj" fmla="val 32989"/>
              </a:avLst>
            </a:prstGeom>
            <a:solidFill>
              <a:srgbClr val="E6E7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353DC77-A60B-446A-174B-D1FCD2B5485E}"/>
                </a:ext>
              </a:extLst>
            </p:cNvPr>
            <p:cNvGrpSpPr/>
            <p:nvPr/>
          </p:nvGrpSpPr>
          <p:grpSpPr>
            <a:xfrm>
              <a:off x="611481" y="1377950"/>
              <a:ext cx="332066" cy="3219450"/>
              <a:chOff x="655381" y="1323163"/>
              <a:chExt cx="405477" cy="3931186"/>
            </a:xfrm>
          </p:grpSpPr>
          <p:sp>
            <p:nvSpPr>
              <p:cNvPr id="54" name="Freeform 9">
                <a:extLst>
                  <a:ext uri="{FF2B5EF4-FFF2-40B4-BE49-F238E27FC236}">
                    <a16:creationId xmlns:a16="http://schemas.microsoft.com/office/drawing/2014/main" id="{156B680D-0769-A798-4EAF-F0B5CBF76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543" y="3137572"/>
                <a:ext cx="141676" cy="18696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B0AC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36">
                <a:extLst>
                  <a:ext uri="{FF2B5EF4-FFF2-40B4-BE49-F238E27FC236}">
                    <a16:creationId xmlns:a16="http://schemas.microsoft.com/office/drawing/2014/main" id="{28A931F8-AEB1-45CA-5C8F-1DEFD60C13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7154" y="5063613"/>
                <a:ext cx="113404" cy="190736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B0AC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자유형 23">
                <a:extLst>
                  <a:ext uri="{FF2B5EF4-FFF2-40B4-BE49-F238E27FC236}">
                    <a16:creationId xmlns:a16="http://schemas.microsoft.com/office/drawing/2014/main" id="{EA985BCC-6E42-89C2-1A45-B84B57195F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023" y="4435296"/>
                <a:ext cx="170716" cy="14941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rgbClr val="B0AC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6">
                <a:extLst>
                  <a:ext uri="{FF2B5EF4-FFF2-40B4-BE49-F238E27FC236}">
                    <a16:creationId xmlns:a16="http://schemas.microsoft.com/office/drawing/2014/main" id="{39357F72-615A-4AEF-9A18-9DE460A5DA85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767131" y="3803449"/>
                <a:ext cx="172500" cy="15293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rgbClr val="B0AC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0AF9C6D4-B543-5DA0-A5EA-C28F7BD53873}"/>
                  </a:ext>
                </a:extLst>
              </p:cNvPr>
              <p:cNvGrpSpPr/>
              <p:nvPr/>
            </p:nvGrpSpPr>
            <p:grpSpPr>
              <a:xfrm>
                <a:off x="698813" y="1323163"/>
                <a:ext cx="323769" cy="323769"/>
                <a:chOff x="1593332" y="2172798"/>
                <a:chExt cx="1083168" cy="1083168"/>
              </a:xfrm>
            </p:grpSpPr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B56EF9A9-D73C-CF96-1195-3D475DF9C2A2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66" name="그림 65">
                  <a:extLst>
                    <a:ext uri="{FF2B5EF4-FFF2-40B4-BE49-F238E27FC236}">
                      <a16:creationId xmlns:a16="http://schemas.microsoft.com/office/drawing/2014/main" id="{FC9E471B-70A8-612A-79F9-8374E203BB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</p:spPr>
            </p:pic>
          </p:grpSp>
          <p:sp>
            <p:nvSpPr>
              <p:cNvPr id="59" name="모서리가 둥근 직사각형 31">
                <a:extLst>
                  <a:ext uri="{FF2B5EF4-FFF2-40B4-BE49-F238E27FC236}">
                    <a16:creationId xmlns:a16="http://schemas.microsoft.com/office/drawing/2014/main" id="{A4DBF8FB-4159-A518-4ADC-EF32FF26B3B6}"/>
                  </a:ext>
                </a:extLst>
              </p:cNvPr>
              <p:cNvSpPr/>
              <p:nvPr/>
            </p:nvSpPr>
            <p:spPr>
              <a:xfrm>
                <a:off x="655381" y="2395195"/>
                <a:ext cx="396000" cy="3960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50800" dist="38100" dir="5400000" algn="t" rotWithShape="0">
                  <a:srgbClr val="6C60E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endParaRPr lang="en-US" altLang="ko-KR" sz="90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0" name="Group 12">
                <a:extLst>
                  <a:ext uri="{FF2B5EF4-FFF2-40B4-BE49-F238E27FC236}">
                    <a16:creationId xmlns:a16="http://schemas.microsoft.com/office/drawing/2014/main" id="{FAA87332-DDE5-2D78-A1FE-165A780D2EC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8709" y="2499085"/>
                <a:ext cx="229344" cy="18243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63" name="Freeform 13">
                  <a:extLst>
                    <a:ext uri="{FF2B5EF4-FFF2-40B4-BE49-F238E27FC236}">
                      <a16:creationId xmlns:a16="http://schemas.microsoft.com/office/drawing/2014/main" id="{E9F37B78-463F-D036-855A-265AB52A15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4" name="Freeform 14">
                  <a:extLst>
                    <a:ext uri="{FF2B5EF4-FFF2-40B4-BE49-F238E27FC236}">
                      <a16:creationId xmlns:a16="http://schemas.microsoft.com/office/drawing/2014/main" id="{8C82BB55-A8F1-83A3-FEEA-7ACD65AB0C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3556D7B3-31D3-98D3-EA44-E8F4944E6262}"/>
                  </a:ext>
                </a:extLst>
              </p:cNvPr>
              <p:cNvSpPr/>
              <p:nvPr/>
            </p:nvSpPr>
            <p:spPr>
              <a:xfrm>
                <a:off x="883333" y="3037425"/>
                <a:ext cx="177525" cy="177525"/>
              </a:xfrm>
              <a:prstGeom prst="ellipse">
                <a:avLst/>
              </a:prstGeom>
              <a:solidFill>
                <a:srgbClr val="6C6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altLang="ko-KR" sz="700" dirty="0">
                    <a:solidFill>
                      <a:prstClr val="white"/>
                    </a:solidFill>
                  </a:rPr>
                  <a:t>5</a:t>
                </a:r>
                <a:endParaRPr lang="ko-KR" altLang="en-US" sz="7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62032C44-6AF2-D515-94D2-1CD9F66D2829}"/>
                  </a:ext>
                </a:extLst>
              </p:cNvPr>
              <p:cNvSpPr/>
              <p:nvPr/>
            </p:nvSpPr>
            <p:spPr>
              <a:xfrm>
                <a:off x="851124" y="4971292"/>
                <a:ext cx="177525" cy="177525"/>
              </a:xfrm>
              <a:prstGeom prst="ellipse">
                <a:avLst/>
              </a:prstGeom>
              <a:solidFill>
                <a:srgbClr val="6C6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altLang="ko-KR" sz="300" dirty="0">
                    <a:solidFill>
                      <a:prstClr val="white"/>
                    </a:solidFill>
                  </a:rPr>
                  <a:t>off</a:t>
                </a:r>
                <a:endParaRPr lang="ko-KR" altLang="en-US" sz="3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5237F65D-4658-CF44-33F6-B9CB3D5B3C3F}"/>
                </a:ext>
              </a:extLst>
            </p:cNvPr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51" name="양쪽 모서리가 둥근 사각형 8">
                <a:extLst>
                  <a:ext uri="{FF2B5EF4-FFF2-40B4-BE49-F238E27FC236}">
                    <a16:creationId xmlns:a16="http://schemas.microsoft.com/office/drawing/2014/main" id="{FA9B5F23-1256-E9E6-93AD-EB623995B50F}"/>
                  </a:ext>
                </a:extLst>
              </p:cNvPr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B1AD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kern="0" dirty="0">
                    <a:solidFill>
                      <a:prstClr val="white"/>
                    </a:solidFill>
                  </a:rPr>
                  <a:t>5. </a:t>
                </a:r>
                <a:r>
                  <a:rPr lang="ko-KR" altLang="en-US" sz="2400" b="1" kern="0" dirty="0">
                    <a:solidFill>
                      <a:prstClr val="white"/>
                    </a:solidFill>
                  </a:rPr>
                  <a:t>개발 </a:t>
                </a:r>
                <a:r>
                  <a:rPr lang="en-US" altLang="ko-KR" sz="2400" b="1" kern="0" dirty="0">
                    <a:solidFill>
                      <a:prstClr val="white"/>
                    </a:solidFill>
                  </a:rPr>
                  <a:t>Tool</a:t>
                </a:r>
              </a:p>
            </p:txBody>
          </p:sp>
          <p:sp>
            <p:nvSpPr>
              <p:cNvPr id="52" name="한쪽 모서리가 둥근 사각형 9">
                <a:extLst>
                  <a:ext uri="{FF2B5EF4-FFF2-40B4-BE49-F238E27FC236}">
                    <a16:creationId xmlns:a16="http://schemas.microsoft.com/office/drawing/2014/main" id="{95C9BE9E-A12E-F022-8DD8-3A3F8EA40570}"/>
                  </a:ext>
                </a:extLst>
              </p:cNvPr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A7A3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자유형 10">
                <a:extLst>
                  <a:ext uri="{FF2B5EF4-FFF2-40B4-BE49-F238E27FC236}">
                    <a16:creationId xmlns:a16="http://schemas.microsoft.com/office/drawing/2014/main" id="{6903C626-5FD6-44E9-BC4B-1AF72232F61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B0AC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68" name="모서리가 둥근 직사각형 67"/>
          <p:cNvSpPr/>
          <p:nvPr/>
        </p:nvSpPr>
        <p:spPr>
          <a:xfrm>
            <a:off x="1339467" y="1430041"/>
            <a:ext cx="3152048" cy="4575134"/>
          </a:xfrm>
          <a:prstGeom prst="roundRect">
            <a:avLst>
              <a:gd name="adj" fmla="val 4198"/>
            </a:avLst>
          </a:prstGeom>
          <a:solidFill>
            <a:schemeClr val="bg1"/>
          </a:solidFill>
          <a:ln>
            <a:noFill/>
          </a:ln>
          <a:effectLst>
            <a:outerShdw blurRad="76200" sx="101000" sy="101000" algn="ctr" rotWithShape="0">
              <a:srgbClr val="5D4FA3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양쪽 모서리가 둥근 사각형 68"/>
          <p:cNvSpPr/>
          <p:nvPr/>
        </p:nvSpPr>
        <p:spPr>
          <a:xfrm>
            <a:off x="1342970" y="5587754"/>
            <a:ext cx="3160305" cy="643917"/>
          </a:xfrm>
          <a:prstGeom prst="round2SameRect">
            <a:avLst>
              <a:gd name="adj1" fmla="val 0"/>
              <a:gd name="adj2" fmla="val 29155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 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Frontend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772985" y="1394646"/>
            <a:ext cx="3152048" cy="4643661"/>
          </a:xfrm>
          <a:prstGeom prst="roundRect">
            <a:avLst>
              <a:gd name="adj" fmla="val 4198"/>
            </a:avLst>
          </a:prstGeom>
          <a:solidFill>
            <a:schemeClr val="bg1"/>
          </a:solidFill>
          <a:ln>
            <a:noFill/>
          </a:ln>
          <a:effectLst>
            <a:outerShdw blurRad="76200" sx="101000" sy="101000" algn="ctr" rotWithShape="0">
              <a:srgbClr val="5D4FA3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8215339" y="1394646"/>
            <a:ext cx="3152048" cy="4610528"/>
          </a:xfrm>
          <a:prstGeom prst="roundRect">
            <a:avLst>
              <a:gd name="adj" fmla="val 4198"/>
            </a:avLst>
          </a:prstGeom>
          <a:solidFill>
            <a:schemeClr val="bg1"/>
          </a:solidFill>
          <a:ln>
            <a:noFill/>
          </a:ln>
          <a:effectLst>
            <a:outerShdw blurRad="76200" sx="101000" sy="101000" algn="ctr" rotWithShape="0">
              <a:srgbClr val="5D4FA3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양쪽 모서리가 둥근 사각형 71"/>
          <p:cNvSpPr/>
          <p:nvPr/>
        </p:nvSpPr>
        <p:spPr>
          <a:xfrm>
            <a:off x="4768217" y="5589862"/>
            <a:ext cx="3165652" cy="686075"/>
          </a:xfrm>
          <a:prstGeom prst="round2SameRect">
            <a:avLst>
              <a:gd name="adj1" fmla="val 0"/>
              <a:gd name="adj2" fmla="val 29155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AI 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&amp; Backend</a:t>
            </a: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8212358" y="5587754"/>
            <a:ext cx="3165256" cy="686075"/>
          </a:xfrm>
          <a:prstGeom prst="round2SameRect">
            <a:avLst>
              <a:gd name="adj1" fmla="val 0"/>
              <a:gd name="adj2" fmla="val 29155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marL="0" lvl="1"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Tool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44" y="1807654"/>
            <a:ext cx="1157252" cy="1659435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944" y="1807654"/>
            <a:ext cx="1352099" cy="1659435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7500" y="1788058"/>
            <a:ext cx="1857566" cy="687987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6485" y="4197379"/>
            <a:ext cx="945088" cy="925514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3371" y="3050294"/>
            <a:ext cx="1588510" cy="690090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8"/>
          <a:srcRect b="28465"/>
          <a:stretch/>
        </p:blipFill>
        <p:spPr>
          <a:xfrm>
            <a:off x="8445090" y="1687303"/>
            <a:ext cx="2133638" cy="464520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2544" y="2336343"/>
            <a:ext cx="695908" cy="61526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4922" y="3069451"/>
            <a:ext cx="1832097" cy="50366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71663" y="3785169"/>
            <a:ext cx="1214130" cy="571843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37032" y="4703576"/>
            <a:ext cx="1845512" cy="502784"/>
          </a:xfrm>
          <a:prstGeom prst="rect">
            <a:avLst/>
          </a:prstGeom>
        </p:spPr>
      </p:pic>
      <p:pic>
        <p:nvPicPr>
          <p:cNvPr id="84" name="Picture 4">
            <a:extLst>
              <a:ext uri="{FF2B5EF4-FFF2-40B4-BE49-F238E27FC236}">
                <a16:creationId xmlns:a16="http://schemas.microsoft.com/office/drawing/2014/main" id="{7FD2C6D2-CB39-BBBC-B5FA-1651D65ED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99" y="3661822"/>
            <a:ext cx="1437467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10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C2F2BF-F331-DCFE-3668-092F171D5E1E}"/>
              </a:ext>
            </a:extLst>
          </p:cNvPr>
          <p:cNvGrpSpPr/>
          <p:nvPr/>
        </p:nvGrpSpPr>
        <p:grpSpPr>
          <a:xfrm>
            <a:off x="399143" y="260455"/>
            <a:ext cx="11393714" cy="6447180"/>
            <a:chOff x="493486" y="348343"/>
            <a:chExt cx="11393714" cy="6125030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47" name="양쪽 모서리가 둥근 사각형 4">
              <a:extLst>
                <a:ext uri="{FF2B5EF4-FFF2-40B4-BE49-F238E27FC236}">
                  <a16:creationId xmlns:a16="http://schemas.microsoft.com/office/drawing/2014/main" id="{59809D2B-3C13-B223-E72D-0735504841C4}"/>
                </a:ext>
              </a:extLst>
            </p:cNvPr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48" name="한쪽 모서리가 둥근 사각형 5">
              <a:extLst>
                <a:ext uri="{FF2B5EF4-FFF2-40B4-BE49-F238E27FC236}">
                  <a16:creationId xmlns:a16="http://schemas.microsoft.com/office/drawing/2014/main" id="{E4EEFBB9-EF55-4283-7F78-16E6B5F3AC68}"/>
                </a:ext>
              </a:extLst>
            </p:cNvPr>
            <p:cNvSpPr/>
            <p:nvPr/>
          </p:nvSpPr>
          <p:spPr>
            <a:xfrm rot="16200000" flipH="1">
              <a:off x="-2002971" y="3410857"/>
              <a:ext cx="5558974" cy="566057"/>
            </a:xfrm>
            <a:prstGeom prst="round1Rect">
              <a:avLst>
                <a:gd name="adj" fmla="val 32989"/>
              </a:avLst>
            </a:prstGeom>
            <a:solidFill>
              <a:srgbClr val="E6E7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353DC77-A60B-446A-174B-D1FCD2B5485E}"/>
                </a:ext>
              </a:extLst>
            </p:cNvPr>
            <p:cNvGrpSpPr/>
            <p:nvPr/>
          </p:nvGrpSpPr>
          <p:grpSpPr>
            <a:xfrm>
              <a:off x="611481" y="1377950"/>
              <a:ext cx="332066" cy="3219450"/>
              <a:chOff x="655381" y="1323163"/>
              <a:chExt cx="405477" cy="3931186"/>
            </a:xfrm>
          </p:grpSpPr>
          <p:sp>
            <p:nvSpPr>
              <p:cNvPr id="54" name="Freeform 9">
                <a:extLst>
                  <a:ext uri="{FF2B5EF4-FFF2-40B4-BE49-F238E27FC236}">
                    <a16:creationId xmlns:a16="http://schemas.microsoft.com/office/drawing/2014/main" id="{156B680D-0769-A798-4EAF-F0B5CBF76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543" y="3137572"/>
                <a:ext cx="141676" cy="18696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B0AC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36">
                <a:extLst>
                  <a:ext uri="{FF2B5EF4-FFF2-40B4-BE49-F238E27FC236}">
                    <a16:creationId xmlns:a16="http://schemas.microsoft.com/office/drawing/2014/main" id="{28A931F8-AEB1-45CA-5C8F-1DEFD60C13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7154" y="5063613"/>
                <a:ext cx="113404" cy="190736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B0AC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자유형 23">
                <a:extLst>
                  <a:ext uri="{FF2B5EF4-FFF2-40B4-BE49-F238E27FC236}">
                    <a16:creationId xmlns:a16="http://schemas.microsoft.com/office/drawing/2014/main" id="{EA985BCC-6E42-89C2-1A45-B84B57195F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023" y="4435296"/>
                <a:ext cx="170716" cy="14941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rgbClr val="B0AC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6">
                <a:extLst>
                  <a:ext uri="{FF2B5EF4-FFF2-40B4-BE49-F238E27FC236}">
                    <a16:creationId xmlns:a16="http://schemas.microsoft.com/office/drawing/2014/main" id="{39357F72-615A-4AEF-9A18-9DE460A5DA85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767131" y="3803449"/>
                <a:ext cx="172500" cy="15293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rgbClr val="B0AC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0AF9C6D4-B543-5DA0-A5EA-C28F7BD53873}"/>
                  </a:ext>
                </a:extLst>
              </p:cNvPr>
              <p:cNvGrpSpPr/>
              <p:nvPr/>
            </p:nvGrpSpPr>
            <p:grpSpPr>
              <a:xfrm>
                <a:off x="698813" y="1323163"/>
                <a:ext cx="323769" cy="323769"/>
                <a:chOff x="1593332" y="2172798"/>
                <a:chExt cx="1083168" cy="1083168"/>
              </a:xfrm>
            </p:grpSpPr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B56EF9A9-D73C-CF96-1195-3D475DF9C2A2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66" name="그림 65">
                  <a:extLst>
                    <a:ext uri="{FF2B5EF4-FFF2-40B4-BE49-F238E27FC236}">
                      <a16:creationId xmlns:a16="http://schemas.microsoft.com/office/drawing/2014/main" id="{FC9E471B-70A8-612A-79F9-8374E203BB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</p:spPr>
            </p:pic>
          </p:grpSp>
          <p:sp>
            <p:nvSpPr>
              <p:cNvPr id="59" name="모서리가 둥근 직사각형 31">
                <a:extLst>
                  <a:ext uri="{FF2B5EF4-FFF2-40B4-BE49-F238E27FC236}">
                    <a16:creationId xmlns:a16="http://schemas.microsoft.com/office/drawing/2014/main" id="{A4DBF8FB-4159-A518-4ADC-EF32FF26B3B6}"/>
                  </a:ext>
                </a:extLst>
              </p:cNvPr>
              <p:cNvSpPr/>
              <p:nvPr/>
            </p:nvSpPr>
            <p:spPr>
              <a:xfrm>
                <a:off x="655381" y="2395195"/>
                <a:ext cx="396000" cy="3960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50800" dist="38100" dir="5400000" algn="t" rotWithShape="0">
                  <a:srgbClr val="6C60E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endParaRPr lang="en-US" altLang="ko-KR" sz="90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0" name="Group 12">
                <a:extLst>
                  <a:ext uri="{FF2B5EF4-FFF2-40B4-BE49-F238E27FC236}">
                    <a16:creationId xmlns:a16="http://schemas.microsoft.com/office/drawing/2014/main" id="{FAA87332-DDE5-2D78-A1FE-165A780D2EC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8709" y="2499085"/>
                <a:ext cx="229344" cy="18243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63" name="Freeform 13">
                  <a:extLst>
                    <a:ext uri="{FF2B5EF4-FFF2-40B4-BE49-F238E27FC236}">
                      <a16:creationId xmlns:a16="http://schemas.microsoft.com/office/drawing/2014/main" id="{E9F37B78-463F-D036-855A-265AB52A15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4" name="Freeform 14">
                  <a:extLst>
                    <a:ext uri="{FF2B5EF4-FFF2-40B4-BE49-F238E27FC236}">
                      <a16:creationId xmlns:a16="http://schemas.microsoft.com/office/drawing/2014/main" id="{8C82BB55-A8F1-83A3-FEEA-7ACD65AB0C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3556D7B3-31D3-98D3-EA44-E8F4944E6262}"/>
                  </a:ext>
                </a:extLst>
              </p:cNvPr>
              <p:cNvSpPr/>
              <p:nvPr/>
            </p:nvSpPr>
            <p:spPr>
              <a:xfrm>
                <a:off x="883333" y="3037425"/>
                <a:ext cx="177525" cy="177525"/>
              </a:xfrm>
              <a:prstGeom prst="ellipse">
                <a:avLst/>
              </a:prstGeom>
              <a:solidFill>
                <a:srgbClr val="6C6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altLang="ko-KR" sz="700" dirty="0">
                    <a:solidFill>
                      <a:prstClr val="white"/>
                    </a:solidFill>
                  </a:rPr>
                  <a:t>5</a:t>
                </a:r>
                <a:endParaRPr lang="ko-KR" altLang="en-US" sz="7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62032C44-6AF2-D515-94D2-1CD9F66D2829}"/>
                  </a:ext>
                </a:extLst>
              </p:cNvPr>
              <p:cNvSpPr/>
              <p:nvPr/>
            </p:nvSpPr>
            <p:spPr>
              <a:xfrm>
                <a:off x="851124" y="4971292"/>
                <a:ext cx="177525" cy="177525"/>
              </a:xfrm>
              <a:prstGeom prst="ellipse">
                <a:avLst/>
              </a:prstGeom>
              <a:solidFill>
                <a:srgbClr val="6C6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altLang="ko-KR" sz="300" dirty="0">
                    <a:solidFill>
                      <a:prstClr val="white"/>
                    </a:solidFill>
                  </a:rPr>
                  <a:t>off</a:t>
                </a:r>
                <a:endParaRPr lang="ko-KR" altLang="en-US" sz="3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5237F65D-4658-CF44-33F6-B9CB3D5B3C3F}"/>
                </a:ext>
              </a:extLst>
            </p:cNvPr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51" name="양쪽 모서리가 둥근 사각형 8">
                <a:extLst>
                  <a:ext uri="{FF2B5EF4-FFF2-40B4-BE49-F238E27FC236}">
                    <a16:creationId xmlns:a16="http://schemas.microsoft.com/office/drawing/2014/main" id="{FA9B5F23-1256-E9E6-93AD-EB623995B50F}"/>
                  </a:ext>
                </a:extLst>
              </p:cNvPr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B1AD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kern="0" smtClean="0">
                    <a:solidFill>
                      <a:prstClr val="white"/>
                    </a:solidFill>
                  </a:rPr>
                  <a:t>6. </a:t>
                </a:r>
                <a:r>
                  <a:rPr lang="ko-KR" altLang="en-US" sz="2400" b="1" kern="0" smtClean="0">
                    <a:solidFill>
                      <a:prstClr val="white"/>
                    </a:solidFill>
                  </a:rPr>
                  <a:t>기대 효과</a:t>
                </a:r>
                <a:endParaRPr lang="en-US" altLang="ko-KR" sz="2400" b="1" kern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한쪽 모서리가 둥근 사각형 9">
                <a:extLst>
                  <a:ext uri="{FF2B5EF4-FFF2-40B4-BE49-F238E27FC236}">
                    <a16:creationId xmlns:a16="http://schemas.microsoft.com/office/drawing/2014/main" id="{95C9BE9E-A12E-F022-8DD8-3A3F8EA40570}"/>
                  </a:ext>
                </a:extLst>
              </p:cNvPr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A7A3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자유형 10">
                <a:extLst>
                  <a:ext uri="{FF2B5EF4-FFF2-40B4-BE49-F238E27FC236}">
                    <a16:creationId xmlns:a16="http://schemas.microsoft.com/office/drawing/2014/main" id="{6903C626-5FD6-44E9-BC4B-1AF72232F61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B0AC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1724692" y="1537036"/>
            <a:ext cx="569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5D4FA3"/>
                </a:solidFill>
              </a:rPr>
              <a:t>✔ 기대효과</a:t>
            </a:r>
            <a:r>
              <a:rPr lang="en-US" altLang="ko-KR" b="1" dirty="0" smtClean="0">
                <a:solidFill>
                  <a:srgbClr val="5D4FA3"/>
                </a:solidFill>
              </a:rPr>
              <a:t> </a:t>
            </a:r>
            <a:r>
              <a:rPr lang="en-US" altLang="ko-KR" b="1" dirty="0">
                <a:solidFill>
                  <a:srgbClr val="5D4FA3"/>
                </a:solidFill>
              </a:rPr>
              <a:t>1. </a:t>
            </a:r>
            <a:r>
              <a:rPr lang="ko-KR" altLang="en-US" b="1" dirty="0">
                <a:solidFill>
                  <a:srgbClr val="5D4FA3"/>
                </a:solidFill>
              </a:rPr>
              <a:t>면접에 대한 </a:t>
            </a:r>
            <a:r>
              <a:rPr lang="ko-KR" altLang="en-US" b="1" dirty="0" err="1">
                <a:solidFill>
                  <a:srgbClr val="5D4FA3"/>
                </a:solidFill>
              </a:rPr>
              <a:t>취업준비생</a:t>
            </a:r>
            <a:r>
              <a:rPr lang="ko-KR" altLang="en-US" b="1" dirty="0">
                <a:solidFill>
                  <a:srgbClr val="5D4FA3"/>
                </a:solidFill>
              </a:rPr>
              <a:t> 부담완화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17C8E1-2A83-BD50-8DF0-96FFB3A7B5BC}"/>
              </a:ext>
            </a:extLst>
          </p:cNvPr>
          <p:cNvSpPr txBox="1"/>
          <p:nvPr/>
        </p:nvSpPr>
        <p:spPr>
          <a:xfrm>
            <a:off x="2079099" y="1979828"/>
            <a:ext cx="8791063" cy="41531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모의 면접 기능을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통해 </a:t>
            </a:r>
            <a:r>
              <a:rPr lang="ko-KR" altLang="en-US" sz="1400" b="1" dirty="0" smtClean="0">
                <a:solidFill>
                  <a:srgbClr val="9999FF"/>
                </a:solidFill>
              </a:rPr>
              <a:t>지원자의 </a:t>
            </a:r>
            <a:r>
              <a:rPr lang="ko-KR" altLang="en-US" sz="1400" b="1" dirty="0">
                <a:solidFill>
                  <a:srgbClr val="9999FF"/>
                </a:solidFill>
              </a:rPr>
              <a:t>면접에 대한 압박과 </a:t>
            </a:r>
            <a:r>
              <a:rPr lang="ko-KR" altLang="en-US" sz="1400" b="1" dirty="0" smtClean="0">
                <a:solidFill>
                  <a:srgbClr val="9999FF"/>
                </a:solidFill>
              </a:rPr>
              <a:t>부담감을 일정 </a:t>
            </a:r>
            <a:r>
              <a:rPr lang="ko-KR" altLang="en-US" sz="1400" b="1" dirty="0">
                <a:solidFill>
                  <a:srgbClr val="9999FF"/>
                </a:solidFill>
              </a:rPr>
              <a:t>부분 해소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할 수 있음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24691" y="2946052"/>
            <a:ext cx="953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5D4FA3"/>
                </a:solidFill>
              </a:rPr>
              <a:t>✔ 기대효과</a:t>
            </a:r>
            <a:r>
              <a:rPr lang="en-US" altLang="ko-KR" b="1" dirty="0" smtClean="0">
                <a:solidFill>
                  <a:srgbClr val="5D4FA3"/>
                </a:solidFill>
              </a:rPr>
              <a:t> 2. </a:t>
            </a:r>
            <a:r>
              <a:rPr lang="ko-KR" altLang="en-US" b="1" dirty="0" smtClean="0">
                <a:solidFill>
                  <a:srgbClr val="5D4FA3"/>
                </a:solidFill>
              </a:rPr>
              <a:t>기업 </a:t>
            </a:r>
            <a:r>
              <a:rPr lang="en-US" altLang="ko-KR" b="1" dirty="0">
                <a:solidFill>
                  <a:srgbClr val="5D4FA3"/>
                </a:solidFill>
              </a:rPr>
              <a:t>HR</a:t>
            </a:r>
            <a:r>
              <a:rPr lang="ko-KR" altLang="en-US" b="1" dirty="0">
                <a:solidFill>
                  <a:srgbClr val="5D4FA3"/>
                </a:solidFill>
              </a:rPr>
              <a:t>팀의 채용 </a:t>
            </a:r>
            <a:r>
              <a:rPr lang="ko-KR" altLang="en-US" b="1" dirty="0" err="1">
                <a:solidFill>
                  <a:srgbClr val="5D4FA3"/>
                </a:solidFill>
              </a:rPr>
              <a:t>프로세싱</a:t>
            </a:r>
            <a:r>
              <a:rPr lang="ko-KR" altLang="en-US" b="1" dirty="0">
                <a:solidFill>
                  <a:srgbClr val="5D4FA3"/>
                </a:solidFill>
              </a:rPr>
              <a:t> 개선 가능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17C8E1-2A83-BD50-8DF0-96FFB3A7B5BC}"/>
              </a:ext>
            </a:extLst>
          </p:cNvPr>
          <p:cNvSpPr txBox="1"/>
          <p:nvPr/>
        </p:nvSpPr>
        <p:spPr>
          <a:xfrm>
            <a:off x="2079099" y="3388844"/>
            <a:ext cx="8791063" cy="601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면접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질문을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생성하는 과정에서 필요한 자기소개서의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구조화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과정을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AI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가 대신 해줌으로써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rgbClr val="9999FF"/>
                </a:solidFill>
              </a:rPr>
              <a:t>빠르게 면접 </a:t>
            </a:r>
            <a:r>
              <a:rPr lang="en-US" altLang="ko-KR" sz="1400" b="1" dirty="0" smtClean="0">
                <a:solidFill>
                  <a:srgbClr val="9999FF"/>
                </a:solidFill>
              </a:rPr>
              <a:t/>
            </a:r>
            <a:br>
              <a:rPr lang="en-US" altLang="ko-KR" sz="1400" b="1" dirty="0" smtClean="0">
                <a:solidFill>
                  <a:srgbClr val="9999FF"/>
                </a:solidFill>
              </a:rPr>
            </a:br>
            <a:r>
              <a:rPr lang="en-US" altLang="ko-KR" sz="1400" b="1" dirty="0" smtClean="0">
                <a:solidFill>
                  <a:srgbClr val="9999FF"/>
                </a:solidFill>
              </a:rPr>
              <a:t>  </a:t>
            </a:r>
            <a:r>
              <a:rPr lang="ko-KR" altLang="en-US" sz="1400" b="1" dirty="0" smtClean="0">
                <a:solidFill>
                  <a:srgbClr val="9999FF"/>
                </a:solidFill>
              </a:rPr>
              <a:t>질문을 추출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 수 있으며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이를 활용하여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기업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HR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팀에서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지원자의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채용 </a:t>
            </a: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프로세싱의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개선이 가능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24691" y="4607548"/>
            <a:ext cx="953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5D4FA3"/>
                </a:solidFill>
              </a:rPr>
              <a:t>✔ 기대효과</a:t>
            </a:r>
            <a:r>
              <a:rPr lang="en-US" altLang="ko-KR" b="1" dirty="0" smtClean="0">
                <a:solidFill>
                  <a:srgbClr val="5D4FA3"/>
                </a:solidFill>
              </a:rPr>
              <a:t> 3. </a:t>
            </a:r>
            <a:r>
              <a:rPr lang="ko-KR" altLang="en-US" b="1" dirty="0" smtClean="0">
                <a:solidFill>
                  <a:srgbClr val="5D4FA3"/>
                </a:solidFill>
              </a:rPr>
              <a:t>다양한 </a:t>
            </a:r>
            <a:r>
              <a:rPr lang="ko-KR" altLang="en-US" b="1" dirty="0">
                <a:solidFill>
                  <a:srgbClr val="5D4FA3"/>
                </a:solidFill>
              </a:rPr>
              <a:t>사회활동에 응용 가능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17C8E1-2A83-BD50-8DF0-96FFB3A7B5BC}"/>
              </a:ext>
            </a:extLst>
          </p:cNvPr>
          <p:cNvSpPr txBox="1"/>
          <p:nvPr/>
        </p:nvSpPr>
        <p:spPr>
          <a:xfrm>
            <a:off x="2079099" y="5050340"/>
            <a:ext cx="8791063" cy="70245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기업에 취업하기 희망하는 지원자 이외에도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rgbClr val="9999FF"/>
                </a:solidFill>
              </a:rPr>
              <a:t>아르바이트생 </a:t>
            </a:r>
            <a:r>
              <a:rPr lang="ko-KR" altLang="en-US" sz="1400" b="1" dirty="0">
                <a:solidFill>
                  <a:srgbClr val="9999FF"/>
                </a:solidFill>
              </a:rPr>
              <a:t>및 </a:t>
            </a:r>
            <a:r>
              <a:rPr lang="ko-KR" altLang="en-US" sz="1400" b="1" dirty="0" smtClean="0">
                <a:solidFill>
                  <a:srgbClr val="9999FF"/>
                </a:solidFill>
              </a:rPr>
              <a:t>대학원생 </a:t>
            </a:r>
            <a:r>
              <a:rPr lang="ko-KR" altLang="en-US" sz="1400" b="1" dirty="0">
                <a:solidFill>
                  <a:srgbClr val="9999FF"/>
                </a:solidFill>
              </a:rPr>
              <a:t>선발 과정 </a:t>
            </a:r>
            <a:r>
              <a:rPr lang="ko-KR" altLang="en-US" sz="1400" b="1" dirty="0" smtClean="0">
                <a:solidFill>
                  <a:srgbClr val="9999FF"/>
                </a:solidFill>
              </a:rPr>
              <a:t>등 다양한 </a:t>
            </a:r>
            <a:r>
              <a:rPr lang="ko-KR" altLang="en-US" sz="1400" b="1" dirty="0">
                <a:solidFill>
                  <a:srgbClr val="9999FF"/>
                </a:solidFill>
              </a:rPr>
              <a:t>인적자원의 선발 과정에 응용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할 수 있음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728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9">
            <a:extLst>
              <a:ext uri="{FF2B5EF4-FFF2-40B4-BE49-F238E27FC236}">
                <a16:creationId xmlns:a16="http://schemas.microsoft.com/office/drawing/2014/main" id="{FEF59B85-6425-71B2-1D14-A837C9C28985}"/>
              </a:ext>
            </a:extLst>
          </p:cNvPr>
          <p:cNvSpPr txBox="1"/>
          <p:nvPr/>
        </p:nvSpPr>
        <p:spPr>
          <a:xfrm>
            <a:off x="3288656" y="2023420"/>
            <a:ext cx="5855399" cy="1765300"/>
          </a:xfrm>
          <a:prstGeom prst="wedgeRoundRectCallout">
            <a:avLst>
              <a:gd name="adj1" fmla="val 37034"/>
              <a:gd name="adj2" fmla="val 70520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txBody>
          <a:bodyPr wrap="square" tIns="216000" bIns="21600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5D4F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감사합니다</a:t>
            </a:r>
            <a:r>
              <a:rPr kumimoji="0" lang="en-US" altLang="ko-KR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5D4F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!</a:t>
            </a:r>
            <a:endParaRPr kumimoji="0" lang="en-US" altLang="ko-KR" sz="4800" b="1" i="0" u="none" strike="noStrike" kern="0" cap="none" spc="0" normalizeH="0" baseline="0" noProof="0" dirty="0">
              <a:ln>
                <a:noFill/>
              </a:ln>
              <a:solidFill>
                <a:srgbClr val="5D4FA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36A18EC-F2E8-F16B-38B7-E482B840C7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55" y="3788720"/>
            <a:ext cx="2503223" cy="2503223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0" y="6291943"/>
            <a:ext cx="12192000" cy="566057"/>
          </a:xfrm>
          <a:prstGeom prst="rect">
            <a:avLst/>
          </a:prstGeom>
          <a:solidFill>
            <a:srgbClr val="B1A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defRPr/>
            </a:pPr>
            <a:endParaRPr lang="en-US" altLang="ko-KR" sz="2400" b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89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ccc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548847" y="1896842"/>
            <a:ext cx="2106409" cy="4542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ko-KR" altLang="en-US" b="1" kern="0">
                <a:solidFill>
                  <a:srgbClr val="5d4fa3"/>
                </a:solidFill>
              </a:rPr>
              <a:t>주제 선정 배경</a:t>
            </a:r>
            <a:endParaRPr lang="en-US" altLang="ko-KR" b="1">
              <a:solidFill>
                <a:srgbClr val="5d4fa3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57111" y="5287353"/>
            <a:ext cx="2106409" cy="4542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ko-KR" altLang="en-US" b="1" kern="0">
                <a:solidFill>
                  <a:srgbClr val="5d4fa3"/>
                </a:solidFill>
              </a:rPr>
              <a:t>화면 설계</a:t>
            </a:r>
            <a:endParaRPr lang="en-US" altLang="ko-KR" b="1">
              <a:solidFill>
                <a:srgbClr val="5d4fa3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87187" y="1937378"/>
            <a:ext cx="2106409" cy="4542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ko-KR" altLang="en-US" b="1" kern="0">
                <a:solidFill>
                  <a:srgbClr val="5d4fa3"/>
                </a:solidFill>
              </a:rPr>
              <a:t>서비스 흐름도</a:t>
            </a:r>
            <a:endParaRPr lang="en-US" altLang="ko-KR" b="1">
              <a:solidFill>
                <a:srgbClr val="5d4fa3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655591" y="5283242"/>
            <a:ext cx="2106409" cy="4542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ko-KR" altLang="en-US" b="1" kern="0">
                <a:solidFill>
                  <a:srgbClr val="5d4fa3"/>
                </a:solidFill>
              </a:rPr>
              <a:t>개발 과정</a:t>
            </a:r>
            <a:endParaRPr lang="en-US" altLang="ko-KR" b="1">
              <a:solidFill>
                <a:srgbClr val="5d4fa3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23123" y="1929342"/>
            <a:ext cx="2106409" cy="4542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ko-KR" altLang="en-US" b="1" kern="0">
                <a:solidFill>
                  <a:srgbClr val="5d4fa3"/>
                </a:solidFill>
              </a:rPr>
              <a:t>개발 </a:t>
            </a:r>
            <a:r>
              <a:rPr lang="en-US" altLang="ko-KR" b="1" kern="0">
                <a:solidFill>
                  <a:srgbClr val="5d4fa3"/>
                </a:solidFill>
              </a:rPr>
              <a:t>Tool</a:t>
            </a:r>
            <a:endParaRPr lang="en-US" altLang="ko-KR" b="1">
              <a:solidFill>
                <a:srgbClr val="5d4fa3"/>
              </a:solidFill>
            </a:endParaRPr>
          </a:p>
        </p:txBody>
      </p:sp>
      <p:sp>
        <p:nvSpPr>
          <p:cNvPr id="48" name="TextBox 49"/>
          <p:cNvSpPr txBox="1"/>
          <p:nvPr/>
        </p:nvSpPr>
        <p:spPr>
          <a:xfrm>
            <a:off x="3498187" y="276504"/>
            <a:ext cx="51956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defRPr/>
            </a:pPr>
            <a:r>
              <a:rPr lang="en-US" altLang="ko-KR" sz="4800" b="1" kern="0">
                <a:solidFill>
                  <a:schemeClr val="bg1"/>
                </a:solidFill>
                <a:latin typeface="+mn-ea"/>
              </a:rPr>
              <a:t>	CONTENTS</a:t>
            </a:r>
            <a:endParaRPr lang="en-US" altLang="ko-KR" sz="4800" b="1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6205040" y="3967333"/>
            <a:ext cx="1063838" cy="10638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srgbClr val="d60093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4818045" y="2598678"/>
            <a:ext cx="1063838" cy="10638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srgbClr val="d60093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68" name="그룹 67"/>
          <p:cNvGrpSpPr/>
          <p:nvPr/>
        </p:nvGrpSpPr>
        <p:grpSpPr>
          <a:xfrm rot="0">
            <a:off x="2180408" y="2321167"/>
            <a:ext cx="6751813" cy="3192861"/>
            <a:chOff x="2725793" y="2219890"/>
            <a:chExt cx="6751813" cy="3192861"/>
          </a:xfrm>
        </p:grpSpPr>
        <p:grpSp>
          <p:nvGrpSpPr>
            <p:cNvPr id="69" name="그룹 68"/>
            <p:cNvGrpSpPr/>
            <p:nvPr/>
          </p:nvGrpSpPr>
          <p:grpSpPr>
            <a:xfrm rot="2700000">
              <a:off x="2207928" y="2737755"/>
              <a:ext cx="3192861" cy="2157132"/>
              <a:chOff x="1095583" y="2433006"/>
              <a:chExt cx="3192861" cy="2157132"/>
            </a:xfrm>
          </p:grpSpPr>
          <p:grpSp>
            <p:nvGrpSpPr>
              <p:cNvPr id="86" name="그룹 85"/>
              <p:cNvGrpSpPr/>
              <p:nvPr/>
            </p:nvGrpSpPr>
            <p:grpSpPr>
              <a:xfrm rot="0">
                <a:off x="2871325" y="2433006"/>
                <a:ext cx="1417119" cy="1606443"/>
                <a:chOff x="2825449" y="1224038"/>
                <a:chExt cx="921684" cy="1044817"/>
              </a:xfrm>
            </p:grpSpPr>
            <p:cxnSp>
              <p:nvCxnSpPr>
                <p:cNvPr id="91" name="직선 연결선 90"/>
                <p:cNvCxnSpPr>
                  <a:endCxn id="92" idx="2"/>
                </p:cNvCxnSpPr>
                <p:nvPr/>
              </p:nvCxnSpPr>
              <p:spPr>
                <a:xfrm rot="18900000">
                  <a:off x="2825449" y="1224038"/>
                  <a:ext cx="413214" cy="413225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원호 91"/>
                <p:cNvSpPr/>
                <p:nvPr/>
              </p:nvSpPr>
              <p:spPr>
                <a:xfrm flipH="1">
                  <a:off x="2901132" y="1430655"/>
                  <a:ext cx="846001" cy="838200"/>
                </a:xfrm>
                <a:prstGeom prst="arc">
                  <a:avLst>
                    <a:gd name="adj1" fmla="val 160859"/>
                    <a:gd name="adj2" fmla="val 16199063"/>
                  </a:avLst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</p:grpSp>
          <p:grpSp>
            <p:nvGrpSpPr>
              <p:cNvPr id="87" name="그룹 86"/>
              <p:cNvGrpSpPr/>
              <p:nvPr/>
            </p:nvGrpSpPr>
            <p:grpSpPr>
              <a:xfrm rot="0">
                <a:off x="1095583" y="2750683"/>
                <a:ext cx="1954433" cy="1839455"/>
                <a:chOff x="1718310" y="1430655"/>
                <a:chExt cx="1271148" cy="1196367"/>
              </a:xfrm>
            </p:grpSpPr>
            <p:sp>
              <p:nvSpPr>
                <p:cNvPr id="88" name="왼쪽 대괄호 87"/>
                <p:cNvSpPr/>
                <p:nvPr/>
              </p:nvSpPr>
              <p:spPr>
                <a:xfrm>
                  <a:off x="1718310" y="1430655"/>
                  <a:ext cx="444499" cy="838200"/>
                </a:xfrm>
                <a:prstGeom prst="leftBracket">
                  <a:avLst>
                    <a:gd name="adj" fmla="val 94286"/>
                  </a:avLst>
                </a:prstGeom>
                <a:ln>
                  <a:solidFill>
                    <a:srgbClr val="7030a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  <p:cxnSp>
              <p:nvCxnSpPr>
                <p:cNvPr id="89" name="직선 연결선 88"/>
                <p:cNvCxnSpPr>
                  <a:stCxn id="88" idx="0"/>
                </p:cNvCxnSpPr>
                <p:nvPr/>
              </p:nvCxnSpPr>
              <p:spPr>
                <a:xfrm>
                  <a:off x="2162809" y="1430655"/>
                  <a:ext cx="624850" cy="0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/>
                <p:cNvCxnSpPr>
                  <a:stCxn id="88" idx="2"/>
                </p:cNvCxnSpPr>
                <p:nvPr/>
              </p:nvCxnSpPr>
              <p:spPr>
                <a:xfrm rot="18900000">
                  <a:off x="2311167" y="1926446"/>
                  <a:ext cx="678291" cy="70057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0" name="그룹 69"/>
            <p:cNvGrpSpPr/>
            <p:nvPr/>
          </p:nvGrpSpPr>
          <p:grpSpPr>
            <a:xfrm rot="18900000">
              <a:off x="4441074" y="2791002"/>
              <a:ext cx="1661439" cy="2131827"/>
              <a:chOff x="1808368" y="2450144"/>
              <a:chExt cx="1661439" cy="2131827"/>
            </a:xfrm>
          </p:grpSpPr>
          <p:grpSp>
            <p:nvGrpSpPr>
              <p:cNvPr id="82" name="그룹 81"/>
              <p:cNvGrpSpPr/>
              <p:nvPr/>
            </p:nvGrpSpPr>
            <p:grpSpPr>
              <a:xfrm rot="0">
                <a:off x="2359376" y="2450144"/>
                <a:ext cx="1110431" cy="2131827"/>
                <a:chOff x="2492480" y="1235185"/>
                <a:chExt cx="722216" cy="1386523"/>
              </a:xfrm>
            </p:grpSpPr>
            <p:cxnSp>
              <p:nvCxnSpPr>
                <p:cNvPr id="84" name="직선 연결선 83"/>
                <p:cNvCxnSpPr/>
                <p:nvPr/>
              </p:nvCxnSpPr>
              <p:spPr>
                <a:xfrm rot="2700000" flipV="1">
                  <a:off x="2667303" y="1226908"/>
                  <a:ext cx="395913" cy="412468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직선 연결선 84"/>
                <p:cNvCxnSpPr/>
                <p:nvPr/>
              </p:nvCxnSpPr>
              <p:spPr>
                <a:xfrm rot="2700000" flipV="1">
                  <a:off x="2504349" y="1911362"/>
                  <a:ext cx="698477" cy="722216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직선 연결선 82"/>
              <p:cNvCxnSpPr/>
              <p:nvPr/>
            </p:nvCxnSpPr>
            <p:spPr>
              <a:xfrm rot="2700000" flipV="1">
                <a:off x="1810031" y="2528326"/>
                <a:ext cx="417716" cy="421041"/>
              </a:xfrm>
              <a:prstGeom prst="line">
                <a:avLst/>
              </a:prstGeom>
              <a:ln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그룹 70"/>
            <p:cNvGrpSpPr/>
            <p:nvPr/>
          </p:nvGrpSpPr>
          <p:grpSpPr>
            <a:xfrm rot="2700000">
              <a:off x="6188463" y="2983787"/>
              <a:ext cx="2033940" cy="1889350"/>
              <a:chOff x="2424271" y="1040037"/>
              <a:chExt cx="1322860" cy="1228818"/>
            </a:xfrm>
          </p:grpSpPr>
          <p:cxnSp>
            <p:nvCxnSpPr>
              <p:cNvPr id="80" name="직선 연결선 79"/>
              <p:cNvCxnSpPr>
                <a:endCxn id="81" idx="2"/>
              </p:cNvCxnSpPr>
              <p:nvPr/>
            </p:nvCxnSpPr>
            <p:spPr>
              <a:xfrm rot="18900000">
                <a:off x="2424271" y="1040037"/>
                <a:ext cx="739892" cy="764111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원호 80"/>
              <p:cNvSpPr/>
              <p:nvPr/>
            </p:nvSpPr>
            <p:spPr>
              <a:xfrm flipH="1">
                <a:off x="2904567" y="1430655"/>
                <a:ext cx="842564" cy="838200"/>
              </a:xfrm>
              <a:prstGeom prst="arc">
                <a:avLst>
                  <a:gd name="adj1" fmla="val 320898"/>
                  <a:gd name="adj2" fmla="val 16199063"/>
                </a:avLst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  <p:sp>
          <p:nvSpPr>
            <p:cNvPr id="72" name="원호 71"/>
            <p:cNvSpPr/>
            <p:nvPr/>
          </p:nvSpPr>
          <p:spPr>
            <a:xfrm rot="2700000" flipH="1">
              <a:off x="5250331" y="2418726"/>
              <a:ext cx="1295470" cy="1288761"/>
            </a:xfrm>
            <a:prstGeom prst="arc">
              <a:avLst>
                <a:gd name="adj1" fmla="val 10877210"/>
                <a:gd name="adj2" fmla="val 4789109"/>
              </a:avLst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5368656" y="3428013"/>
              <a:ext cx="450545" cy="475593"/>
            </a:xfrm>
            <a:prstGeom prst="line">
              <a:avLst/>
            </a:prstGeom>
            <a:ln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5992551" y="4059484"/>
              <a:ext cx="450545" cy="475593"/>
            </a:xfrm>
            <a:prstGeom prst="line">
              <a:avLst/>
            </a:prstGeom>
            <a:ln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flipV="1">
              <a:off x="6753505" y="3583640"/>
              <a:ext cx="395373" cy="405158"/>
            </a:xfrm>
            <a:prstGeom prst="line">
              <a:avLst/>
            </a:prstGeom>
            <a:ln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그룹 75"/>
            <p:cNvGrpSpPr/>
            <p:nvPr/>
          </p:nvGrpSpPr>
          <p:grpSpPr>
            <a:xfrm rot="8100000">
              <a:off x="7329701" y="2301663"/>
              <a:ext cx="2147905" cy="2262546"/>
              <a:chOff x="1718310" y="1036124"/>
              <a:chExt cx="1396981" cy="1471542"/>
            </a:xfrm>
          </p:grpSpPr>
          <p:sp>
            <p:nvSpPr>
              <p:cNvPr id="77" name="왼쪽 대괄호 76"/>
              <p:cNvSpPr/>
              <p:nvPr/>
            </p:nvSpPr>
            <p:spPr>
              <a:xfrm>
                <a:off x="1718310" y="1430655"/>
                <a:ext cx="444499" cy="838200"/>
              </a:xfrm>
              <a:prstGeom prst="leftBracket">
                <a:avLst>
                  <a:gd name="adj" fmla="val 94286"/>
                </a:avLst>
              </a:prstGeom>
              <a:ln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cxnSp>
            <p:nvCxnSpPr>
              <p:cNvPr id="78" name="직선 연결선 77"/>
              <p:cNvCxnSpPr>
                <a:stCxn id="77" idx="0"/>
              </p:cNvCxnSpPr>
              <p:nvPr/>
            </p:nvCxnSpPr>
            <p:spPr>
              <a:xfrm rot="13500000" flipH="1">
                <a:off x="2334265" y="1016723"/>
                <a:ext cx="761625" cy="800427"/>
              </a:xfrm>
              <a:prstGeom prst="line">
                <a:avLst/>
              </a:prstGeom>
              <a:ln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>
                <a:stCxn id="77" idx="2"/>
              </p:cNvCxnSpPr>
              <p:nvPr/>
            </p:nvCxnSpPr>
            <p:spPr>
              <a:xfrm rot="13500000" flipH="1">
                <a:off x="2260805" y="2032273"/>
                <a:ext cx="476317" cy="474470"/>
              </a:xfrm>
              <a:prstGeom prst="line">
                <a:avLst/>
              </a:prstGeom>
              <a:ln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타원 92"/>
          <p:cNvSpPr/>
          <p:nvPr/>
        </p:nvSpPr>
        <p:spPr>
          <a:xfrm>
            <a:off x="3464179" y="3967333"/>
            <a:ext cx="1063838" cy="10638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srgbClr val="d60093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2169008" y="2657618"/>
            <a:ext cx="1063838" cy="10638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srgbClr val="d60093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7565728" y="2584156"/>
            <a:ext cx="1063838" cy="10638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srgbClr val="d60093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8958412" y="4042401"/>
            <a:ext cx="1063838" cy="10638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srgbClr val="d60093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97" name="직선 연결선 96"/>
          <p:cNvCxnSpPr/>
          <p:nvPr/>
        </p:nvCxnSpPr>
        <p:spPr>
          <a:xfrm>
            <a:off x="8806474" y="2975385"/>
            <a:ext cx="1137608" cy="117484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원호 97"/>
          <p:cNvSpPr/>
          <p:nvPr/>
        </p:nvSpPr>
        <p:spPr>
          <a:xfrm rot="2700000" flipH="1">
            <a:off x="8832819" y="3944884"/>
            <a:ext cx="1295469" cy="1288761"/>
          </a:xfrm>
          <a:prstGeom prst="arc">
            <a:avLst>
              <a:gd name="adj1" fmla="val 320898"/>
              <a:gd name="adj2" fmla="val 16199063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8220785" y="4118732"/>
            <a:ext cx="450545" cy="475593"/>
          </a:xfrm>
          <a:prstGeom prst="line">
            <a:avLst/>
          </a:prstGeom>
          <a:ln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7533019" y="3509524"/>
            <a:ext cx="450545" cy="475593"/>
          </a:xfrm>
          <a:prstGeom prst="line">
            <a:avLst/>
          </a:prstGeom>
          <a:ln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원호 100"/>
          <p:cNvSpPr/>
          <p:nvPr/>
        </p:nvSpPr>
        <p:spPr>
          <a:xfrm rot="2700000" flipH="1">
            <a:off x="7428593" y="2514157"/>
            <a:ext cx="1295470" cy="1288761"/>
          </a:xfrm>
          <a:prstGeom prst="arc">
            <a:avLst>
              <a:gd name="adj1" fmla="val 10877210"/>
              <a:gd name="adj2" fmla="val 4789109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476158" y="2896568"/>
            <a:ext cx="4320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7030a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  <a:endParaRPr kumimoji="0" lang="ko-KR" altLang="en-US" sz="3200" b="1" i="0" u="none" strike="noStrike" kern="1200" cap="none" spc="0" normalizeH="0" baseline="0">
              <a:solidFill>
                <a:srgbClr val="7030a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782803" y="4208374"/>
            <a:ext cx="499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7030a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  <a:endParaRPr kumimoji="0" lang="ko-KR" altLang="en-US" sz="3200" b="1" i="0" u="none" strike="noStrike" kern="1200" cap="none" spc="0" normalizeH="0" baseline="0">
              <a:solidFill>
                <a:srgbClr val="7030a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149239" y="2821953"/>
            <a:ext cx="4320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7030a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3</a:t>
            </a:r>
            <a:endParaRPr kumimoji="0" lang="ko-KR" altLang="en-US" sz="3200" b="1" i="0" u="none" strike="noStrike" kern="1200" cap="none" spc="0" normalizeH="0" baseline="0">
              <a:solidFill>
                <a:srgbClr val="7030a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510816" y="4215655"/>
            <a:ext cx="4320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7030a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</a:t>
            </a:r>
            <a:endParaRPr kumimoji="0" lang="ko-KR" altLang="en-US" sz="3200" b="1" i="0" u="none" strike="noStrike" kern="1200" cap="none" spc="0" normalizeH="0" baseline="0">
              <a:solidFill>
                <a:srgbClr val="7030a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907221" y="2808701"/>
            <a:ext cx="4320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7030a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5</a:t>
            </a:r>
            <a:endParaRPr kumimoji="0" lang="ko-KR" altLang="en-US" sz="3200" b="1" i="0" u="none" strike="noStrike" kern="1200" cap="none" spc="0" normalizeH="0" baseline="0">
              <a:solidFill>
                <a:srgbClr val="7030a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299218" y="4272078"/>
            <a:ext cx="4320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7030a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6</a:t>
            </a:r>
            <a:endParaRPr kumimoji="0" lang="ko-KR" altLang="en-US" sz="3200" b="1" i="0" u="none" strike="noStrike" kern="1200" cap="none" spc="0" normalizeH="0" baseline="0">
              <a:solidFill>
                <a:srgbClr val="7030a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8462058" y="5283242"/>
            <a:ext cx="2106409" cy="4542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ko-KR" altLang="en-US" b="1">
                <a:solidFill>
                  <a:srgbClr val="5d4fa3"/>
                </a:solidFill>
              </a:rPr>
              <a:t>기대 효과</a:t>
            </a:r>
            <a:endParaRPr lang="en-US" altLang="ko-KR" b="1">
              <a:solidFill>
                <a:srgbClr val="5d4fa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ccc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9"/>
          <p:cNvSpPr txBox="1"/>
          <p:nvPr/>
        </p:nvSpPr>
        <p:spPr>
          <a:xfrm>
            <a:off x="3498187" y="276504"/>
            <a:ext cx="5195626" cy="81696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4800" b="1" kern="0">
                <a:solidFill>
                  <a:schemeClr val="bg1"/>
                </a:solidFill>
                <a:latin typeface="+mn-ea"/>
              </a:rPr>
              <a:t>Day of develop</a:t>
            </a:r>
            <a:endParaRPr lang="en-US" altLang="ko-KR" sz="4800" b="1" ker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09" name=""/>
          <p:cNvGraphicFramePr/>
          <p:nvPr/>
        </p:nvGraphicFramePr>
        <p:xfrm>
          <a:off x="693923" y="1730592"/>
          <a:ext cx="10518432" cy="3923196"/>
        </p:xfrm>
        <a:graphic>
          <a:graphicData uri="http://schemas.openxmlformats.org/drawingml/2006/table">
            <a:tbl>
              <a:tblPr firstRow="1" bandRow="1"/>
              <a:tblGrid>
                <a:gridCol w="763905"/>
                <a:gridCol w="468630"/>
                <a:gridCol w="464066"/>
                <a:gridCol w="464066"/>
                <a:gridCol w="464066"/>
                <a:gridCol w="464066"/>
                <a:gridCol w="464066"/>
                <a:gridCol w="464066"/>
                <a:gridCol w="464066"/>
                <a:gridCol w="464066"/>
                <a:gridCol w="464066"/>
                <a:gridCol w="464066"/>
                <a:gridCol w="464066"/>
                <a:gridCol w="464066"/>
                <a:gridCol w="464066"/>
                <a:gridCol w="464066"/>
                <a:gridCol w="468630"/>
                <a:gridCol w="464066"/>
                <a:gridCol w="464066"/>
                <a:gridCol w="464066"/>
                <a:gridCol w="464066"/>
                <a:gridCol w="464066"/>
              </a:tblGrid>
              <a:tr h="566290">
                <a:tc rowSpan="2"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sz="1100" b="1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sz="1100" b="1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sz="1100" b="1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strike="noStrike" mc:Ignorable="hp" hp:hslEmbossed="0">
                          <a:solidFill>
                            <a:srgbClr val="5d4fa3"/>
                          </a:solidFill>
                          <a:latin typeface="메이플스토리"/>
                          <a:ea typeface="메이플스토리"/>
                        </a:rPr>
                        <a:t>Process</a:t>
                      </a:r>
                      <a:endParaRPr xmlns:mc="http://schemas.openxmlformats.org/markup-compatibility/2006" xmlns:hp="http://schemas.haansoft.com/office/presentation/8.0" sz="1100" b="1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7"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sz="2400" b="1" i="0" strike="noStrike" mc:Ignorable="hp" hp:hslEmbossed="0">
                          <a:solidFill>
                            <a:srgbClr val="5d4fa3"/>
                          </a:solidFill>
                          <a:latin typeface="메이플스토리"/>
                          <a:ea typeface="메이플스토리"/>
                        </a:rPr>
                        <a:t>1week</a:t>
                      </a:r>
                      <a:endParaRPr xmlns:mc="http://schemas.openxmlformats.org/markup-compatibility/2006" xmlns:hp="http://schemas.haansoft.com/office/presentation/8.0" sz="2400" b="1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7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400" b="1">
                          <a:solidFill>
                            <a:srgbClr val="5d4fa3"/>
                          </a:solidFill>
                          <a:latin typeface="메이플스토리"/>
                          <a:ea typeface="메이플스토리"/>
                        </a:rPr>
                        <a:t>2week</a:t>
                      </a:r>
                      <a:endParaRPr lang="en-US" altLang="ko-KR" sz="2400" b="1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7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400" b="1">
                          <a:solidFill>
                            <a:srgbClr val="5d4fa3"/>
                          </a:solidFill>
                          <a:latin typeface="메이플스토리"/>
                          <a:ea typeface="메이플스토리"/>
                        </a:rPr>
                        <a:t>3week</a:t>
                      </a:r>
                      <a:endParaRPr lang="en-US" altLang="ko-KR" sz="2400" b="1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59484">
                <a:tc vMerge="1"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sz="1100" b="0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strike="noStrike" mc:Ignorable="hp" hp:hslEmbossed="0">
                          <a:solidFill>
                            <a:srgbClr val="5d4fa3"/>
                          </a:solidFill>
                          <a:latin typeface="메이플스토리"/>
                          <a:ea typeface="메이플스토리"/>
                        </a:rPr>
                        <a:t>7/17</a:t>
                      </a:r>
                      <a:endParaRPr xmlns:mc="http://schemas.openxmlformats.org/markup-compatibility/2006" xmlns:hp="http://schemas.haansoft.com/office/presentation/8.0" sz="1100" b="0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sz="1100" b="0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strike="noStrike" mc:Ignorable="hp" hp:hslEmbossed="0">
                          <a:solidFill>
                            <a:srgbClr val="5d4fa3"/>
                          </a:solidFill>
                          <a:latin typeface="메이플스토리"/>
                          <a:ea typeface="메이플스토리"/>
                        </a:rPr>
                        <a:t>18</a:t>
                      </a:r>
                      <a:endParaRPr xmlns:mc="http://schemas.openxmlformats.org/markup-compatibility/2006" xmlns:hp="http://schemas.haansoft.com/office/presentation/8.0" sz="1100" b="0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sz="1100" b="0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strike="noStrike" mc:Ignorable="hp" hp:hslEmbossed="0">
                          <a:solidFill>
                            <a:srgbClr val="5d4fa3"/>
                          </a:solidFill>
                          <a:latin typeface="메이플스토리"/>
                          <a:ea typeface="메이플스토리"/>
                        </a:rPr>
                        <a:t>19</a:t>
                      </a:r>
                      <a:endParaRPr xmlns:mc="http://schemas.openxmlformats.org/markup-compatibility/2006" xmlns:hp="http://schemas.haansoft.com/office/presentation/8.0" sz="1100" b="0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sz="1100" b="0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strike="noStrike" mc:Ignorable="hp" hp:hslEmbossed="0">
                          <a:solidFill>
                            <a:srgbClr val="5d4fa3"/>
                          </a:solidFill>
                          <a:latin typeface="메이플스토리"/>
                          <a:ea typeface="메이플스토리"/>
                        </a:rPr>
                        <a:t>20</a:t>
                      </a:r>
                      <a:endParaRPr xmlns:mc="http://schemas.openxmlformats.org/markup-compatibility/2006" xmlns:hp="http://schemas.haansoft.com/office/presentation/8.0" sz="1100" b="0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sz="1100" b="0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strike="noStrike" mc:Ignorable="hp" hp:hslEmbossed="0">
                          <a:solidFill>
                            <a:srgbClr val="5d4fa3"/>
                          </a:solidFill>
                          <a:latin typeface="메이플스토리"/>
                          <a:ea typeface="메이플스토리"/>
                        </a:rPr>
                        <a:t>21</a:t>
                      </a:r>
                      <a:endParaRPr xmlns:mc="http://schemas.openxmlformats.org/markup-compatibility/2006" xmlns:hp="http://schemas.haansoft.com/office/presentation/8.0" sz="1100" b="0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sz="1100" b="0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strike="noStrike" mc:Ignorable="hp" hp:hslEmbossed="0">
                          <a:solidFill>
                            <a:srgbClr val="5d4fa3"/>
                          </a:solidFill>
                          <a:latin typeface="메이플스토리"/>
                          <a:ea typeface="메이플스토리"/>
                        </a:rPr>
                        <a:t>22</a:t>
                      </a:r>
                      <a:endParaRPr xmlns:mc="http://schemas.openxmlformats.org/markup-compatibility/2006" xmlns:hp="http://schemas.haansoft.com/office/presentation/8.0" sz="1100" b="0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sz="1100" b="0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strike="noStrike" mc:Ignorable="hp" hp:hslEmbossed="0">
                          <a:solidFill>
                            <a:srgbClr val="5d4fa3"/>
                          </a:solidFill>
                          <a:latin typeface="메이플스토리"/>
                          <a:ea typeface="메이플스토리"/>
                        </a:rPr>
                        <a:t>23</a:t>
                      </a:r>
                      <a:endParaRPr xmlns:mc="http://schemas.openxmlformats.org/markup-compatibility/2006" xmlns:hp="http://schemas.haansoft.com/office/presentation/8.0" sz="1100" b="0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sz="1100" b="0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strike="noStrike" mc:Ignorable="hp" hp:hslEmbossed="0">
                          <a:solidFill>
                            <a:srgbClr val="5d4fa3"/>
                          </a:solidFill>
                          <a:latin typeface="메이플스토리"/>
                          <a:ea typeface="메이플스토리"/>
                        </a:rPr>
                        <a:t>24</a:t>
                      </a:r>
                      <a:endParaRPr xmlns:mc="http://schemas.openxmlformats.org/markup-compatibility/2006" xmlns:hp="http://schemas.haansoft.com/office/presentation/8.0" sz="1100" b="0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sz="1100" b="0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strike="noStrike" mc:Ignorable="hp" hp:hslEmbossed="0">
                          <a:solidFill>
                            <a:srgbClr val="5d4fa3"/>
                          </a:solidFill>
                          <a:latin typeface="메이플스토리"/>
                          <a:ea typeface="메이플스토리"/>
                        </a:rPr>
                        <a:t>25</a:t>
                      </a:r>
                      <a:endParaRPr xmlns:mc="http://schemas.openxmlformats.org/markup-compatibility/2006" xmlns:hp="http://schemas.haansoft.com/office/presentation/8.0" sz="1100" b="0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sz="1100" b="0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strike="noStrike" mc:Ignorable="hp" hp:hslEmbossed="0">
                          <a:solidFill>
                            <a:srgbClr val="5d4fa3"/>
                          </a:solidFill>
                          <a:latin typeface="메이플스토리"/>
                          <a:ea typeface="메이플스토리"/>
                        </a:rPr>
                        <a:t>26</a:t>
                      </a:r>
                      <a:endParaRPr xmlns:mc="http://schemas.openxmlformats.org/markup-compatibility/2006" xmlns:hp="http://schemas.haansoft.com/office/presentation/8.0" sz="1100" b="0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sz="1100" b="0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strike="noStrike" mc:Ignorable="hp" hp:hslEmbossed="0">
                          <a:solidFill>
                            <a:srgbClr val="5d4fa3"/>
                          </a:solidFill>
                          <a:latin typeface="메이플스토리"/>
                          <a:ea typeface="메이플스토리"/>
                        </a:rPr>
                        <a:t>27</a:t>
                      </a:r>
                      <a:endParaRPr xmlns:mc="http://schemas.openxmlformats.org/markup-compatibility/2006" xmlns:hp="http://schemas.haansoft.com/office/presentation/8.0" sz="1100" b="0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sz="1100" b="0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strike="noStrike" mc:Ignorable="hp" hp:hslEmbossed="0">
                          <a:solidFill>
                            <a:srgbClr val="5d4fa3"/>
                          </a:solidFill>
                          <a:latin typeface="메이플스토리"/>
                          <a:ea typeface="메이플스토리"/>
                        </a:rPr>
                        <a:t>28</a:t>
                      </a:r>
                      <a:endParaRPr xmlns:mc="http://schemas.openxmlformats.org/markup-compatibility/2006" xmlns:hp="http://schemas.haansoft.com/office/presentation/8.0" sz="1100" b="0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sz="1100" b="0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strike="noStrike" mc:Ignorable="hp" hp:hslEmbossed="0">
                          <a:solidFill>
                            <a:srgbClr val="5d4fa3"/>
                          </a:solidFill>
                          <a:latin typeface="메이플스토리"/>
                          <a:ea typeface="메이플스토리"/>
                        </a:rPr>
                        <a:t>29</a:t>
                      </a:r>
                      <a:endParaRPr xmlns:mc="http://schemas.openxmlformats.org/markup-compatibility/2006" xmlns:hp="http://schemas.haansoft.com/office/presentation/8.0" sz="1100" b="0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sz="1100" b="0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strike="noStrike" mc:Ignorable="hp" hp:hslEmbossed="0">
                          <a:solidFill>
                            <a:srgbClr val="5d4fa3"/>
                          </a:solidFill>
                          <a:latin typeface="메이플스토리"/>
                          <a:ea typeface="메이플스토리"/>
                        </a:rPr>
                        <a:t>30</a:t>
                      </a:r>
                      <a:endParaRPr xmlns:mc="http://schemas.openxmlformats.org/markup-compatibility/2006" xmlns:hp="http://schemas.haansoft.com/office/presentation/8.0" sz="1100" b="0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sz="1100" b="0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strike="noStrike" mc:Ignorable="hp" hp:hslEmbossed="0">
                          <a:solidFill>
                            <a:srgbClr val="5d4fa3"/>
                          </a:solidFill>
                          <a:latin typeface="메이플스토리"/>
                          <a:ea typeface="메이플스토리"/>
                        </a:rPr>
                        <a:t>31</a:t>
                      </a:r>
                      <a:endParaRPr xmlns:mc="http://schemas.openxmlformats.org/markup-compatibility/2006" xmlns:hp="http://schemas.haansoft.com/office/presentation/8.0" sz="1100" b="0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sz="1100" b="0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strike="noStrike" mc:Ignorable="hp" hp:hslEmbossed="0">
                          <a:solidFill>
                            <a:srgbClr val="5d4fa3"/>
                          </a:solidFill>
                          <a:latin typeface="메이플스토리"/>
                          <a:ea typeface="메이플스토리"/>
                        </a:rPr>
                        <a:t>8/1</a:t>
                      </a:r>
                      <a:endParaRPr xmlns:mc="http://schemas.openxmlformats.org/markup-compatibility/2006" xmlns:hp="http://schemas.haansoft.com/office/presentation/8.0" sz="1100" b="0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sz="1100" b="0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strike="noStrike" mc:Ignorable="hp" hp:hslEmbossed="0">
                          <a:solidFill>
                            <a:srgbClr val="5d4fa3"/>
                          </a:solidFill>
                          <a:latin typeface="메이플스토리"/>
                          <a:ea typeface="메이플스토리"/>
                        </a:rPr>
                        <a:t>2</a:t>
                      </a:r>
                      <a:endParaRPr xmlns:mc="http://schemas.openxmlformats.org/markup-compatibility/2006" xmlns:hp="http://schemas.haansoft.com/office/presentation/8.0" sz="1100" b="0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sz="1100" b="0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strike="noStrike" mc:Ignorable="hp" hp:hslEmbossed="0">
                          <a:solidFill>
                            <a:srgbClr val="5d4fa3"/>
                          </a:solidFill>
                          <a:latin typeface="메이플스토리"/>
                          <a:ea typeface="메이플스토리"/>
                        </a:rPr>
                        <a:t>3</a:t>
                      </a:r>
                      <a:endParaRPr xmlns:mc="http://schemas.openxmlformats.org/markup-compatibility/2006" xmlns:hp="http://schemas.haansoft.com/office/presentation/8.0" sz="1100" b="0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sz="1100" b="0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strike="noStrike" mc:Ignorable="hp" hp:hslEmbossed="0">
                          <a:solidFill>
                            <a:srgbClr val="5d4fa3"/>
                          </a:solidFill>
                          <a:latin typeface="메이플스토리"/>
                          <a:ea typeface="메이플스토리"/>
                        </a:rPr>
                        <a:t>4</a:t>
                      </a:r>
                      <a:endParaRPr xmlns:mc="http://schemas.openxmlformats.org/markup-compatibility/2006" xmlns:hp="http://schemas.haansoft.com/office/presentation/8.0" sz="1100" b="0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sz="1100" b="0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strike="noStrike" mc:Ignorable="hp" hp:hslEmbossed="0">
                          <a:solidFill>
                            <a:srgbClr val="5d4fa3"/>
                          </a:solidFill>
                          <a:latin typeface="메이플스토리"/>
                          <a:ea typeface="메이플스토리"/>
                        </a:rPr>
                        <a:t>5</a:t>
                      </a:r>
                      <a:endParaRPr xmlns:mc="http://schemas.openxmlformats.org/markup-compatibility/2006" xmlns:hp="http://schemas.haansoft.com/office/presentation/8.0" sz="1100" b="0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sz="1100" b="0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strike="noStrike" mc:Ignorable="hp" hp:hslEmbossed="0">
                          <a:solidFill>
                            <a:srgbClr val="5d4fa3"/>
                          </a:solidFill>
                          <a:latin typeface="메이플스토리"/>
                          <a:ea typeface="메이플스토리"/>
                        </a:rPr>
                        <a:t>6</a:t>
                      </a:r>
                      <a:endParaRPr xmlns:mc="http://schemas.openxmlformats.org/markup-compatibility/2006" xmlns:hp="http://schemas.haansoft.com/office/presentation/8.0" sz="1100" b="0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59484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sz="1100" b="1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strike="noStrike" mc:Ignorable="hp" hp:hslEmbossed="0">
                          <a:solidFill>
                            <a:srgbClr val="5d4fa3"/>
                          </a:solidFill>
                          <a:latin typeface="메이플스토리"/>
                          <a:ea typeface="메이플스토리"/>
                        </a:rPr>
                        <a:t>Front</a:t>
                      </a:r>
                      <a:endParaRPr xmlns:mc="http://schemas.openxmlformats.org/markup-compatibility/2006" xmlns:hp="http://schemas.haansoft.com/office/presentation/8.0" sz="1100" b="1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59484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sz="1100" b="1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strike="noStrike" mc:Ignorable="hp" hp:hslEmbossed="0">
                          <a:solidFill>
                            <a:srgbClr val="5d4fa3"/>
                          </a:solidFill>
                          <a:latin typeface="메이플스토리"/>
                          <a:ea typeface="메이플스토리"/>
                        </a:rPr>
                        <a:t>Back</a:t>
                      </a:r>
                      <a:endParaRPr xmlns:mc="http://schemas.openxmlformats.org/markup-compatibility/2006" xmlns:hp="http://schemas.haansoft.com/office/presentation/8.0" sz="1100" b="1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59484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sz="1100" b="1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strike="noStrike" mc:Ignorable="hp" hp:hslEmbossed="0">
                          <a:solidFill>
                            <a:srgbClr val="5d4fa3"/>
                          </a:solidFill>
                          <a:latin typeface="메이플스토리"/>
                          <a:ea typeface="메이플스토리"/>
                        </a:rPr>
                        <a:t>자료조사</a:t>
                      </a:r>
                      <a:endParaRPr xmlns:mc="http://schemas.openxmlformats.org/markup-compatibility/2006" xmlns:hp="http://schemas.haansoft.com/office/presentation/8.0" sz="1100" b="1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59484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sz="1100" b="1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strike="noStrike" mc:Ignorable="hp" hp:hslEmbossed="0">
                          <a:solidFill>
                            <a:srgbClr val="5d4fa3"/>
                          </a:solidFill>
                          <a:latin typeface="메이플스토리"/>
                          <a:ea typeface="메이플스토리"/>
                        </a:rPr>
                        <a:t>모델 학습</a:t>
                      </a:r>
                      <a:endParaRPr xmlns:mc="http://schemas.openxmlformats.org/markup-compatibility/2006" xmlns:hp="http://schemas.haansoft.com/office/presentation/8.0" sz="1100" b="1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59484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xmlns:mc="http://schemas.openxmlformats.org/markup-compatibility/2006" xmlns:hp="http://schemas.haansoft.com/office/presentation/8.0" sz="1100" b="1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strike="noStrike" mc:Ignorable="hp" hp:hslEmbossed="0">
                          <a:solidFill>
                            <a:srgbClr val="5d4fa3"/>
                          </a:solidFill>
                          <a:latin typeface="메이플스토리"/>
                          <a:ea typeface="메이플스토리"/>
                        </a:rPr>
                        <a:t>유지보수</a:t>
                      </a:r>
                      <a:endParaRPr xmlns:mc="http://schemas.openxmlformats.org/markup-compatibility/2006" xmlns:hp="http://schemas.haansoft.com/office/presentation/8.0" sz="1100" b="1" i="0" strike="noStrike" mc:Ignorable="hp" hp:hslEmbossed="0">
                        <a:solidFill>
                          <a:srgbClr val="5d4fa3"/>
                        </a:solidFill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100">
                        <a:latin typeface="메이플스토리"/>
                        <a:ea typeface="메이플스토리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110" name=""/>
          <p:cNvSpPr/>
          <p:nvPr/>
        </p:nvSpPr>
        <p:spPr>
          <a:xfrm>
            <a:off x="1566558" y="3054079"/>
            <a:ext cx="803882" cy="16212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12" name=""/>
          <p:cNvSpPr/>
          <p:nvPr/>
        </p:nvSpPr>
        <p:spPr>
          <a:xfrm>
            <a:off x="1559802" y="4192351"/>
            <a:ext cx="8707608" cy="1418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15" name=""/>
          <p:cNvSpPr/>
          <p:nvPr/>
        </p:nvSpPr>
        <p:spPr>
          <a:xfrm>
            <a:off x="5856186" y="4800331"/>
            <a:ext cx="4397714" cy="1688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16" name=""/>
          <p:cNvSpPr/>
          <p:nvPr/>
        </p:nvSpPr>
        <p:spPr>
          <a:xfrm>
            <a:off x="8119219" y="5279958"/>
            <a:ext cx="3066914" cy="15537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17" name=""/>
          <p:cNvSpPr/>
          <p:nvPr/>
        </p:nvSpPr>
        <p:spPr>
          <a:xfrm>
            <a:off x="1566558" y="3628281"/>
            <a:ext cx="803882" cy="16212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ccc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 rot="0">
            <a:off x="400089" y="245169"/>
            <a:ext cx="11393714" cy="6125030"/>
            <a:chOff x="493486" y="348343"/>
            <a:chExt cx="11393714" cy="6125030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rot="16200000" flipH="1">
              <a:off x="-2002971" y="3410857"/>
              <a:ext cx="5558974" cy="566057"/>
            </a:xfrm>
            <a:prstGeom prst="round1Rect">
              <a:avLst>
                <a:gd name="adj" fmla="val 32989"/>
              </a:avLst>
            </a:prstGeom>
            <a:solidFill>
              <a:srgbClr val="e6e7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611481" y="1377950"/>
              <a:ext cx="332066" cy="3219450"/>
              <a:chOff x="655381" y="1323162"/>
              <a:chExt cx="405477" cy="3931186"/>
            </a:xfrm>
          </p:grpSpPr>
          <p:sp>
            <p:nvSpPr>
              <p:cNvPr id="8" name="Freeform 9"/>
              <p:cNvSpPr/>
              <p:nvPr/>
            </p:nvSpPr>
            <p:spPr>
              <a:xfrm>
                <a:off x="782543" y="3137572"/>
                <a:ext cx="141676" cy="18696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b0acdf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36"/>
              <p:cNvSpPr>
                <a:spLocks noEditPoints="1"/>
              </p:cNvSpPr>
              <p:nvPr/>
            </p:nvSpPr>
            <p:spPr>
              <a:xfrm>
                <a:off x="787154" y="5063613"/>
                <a:ext cx="113404" cy="190736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b0acd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자유형 23"/>
              <p:cNvSpPr/>
              <p:nvPr/>
            </p:nvSpPr>
            <p:spPr>
              <a:xfrm>
                <a:off x="768023" y="4435296"/>
                <a:ext cx="170716" cy="14941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rgbClr val="b0acd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6"/>
              <p:cNvSpPr/>
              <p:nvPr/>
            </p:nvSpPr>
            <p:spPr>
              <a:xfrm rot="10800000" flipH="1" flipV="1">
                <a:off x="767131" y="3803449"/>
                <a:ext cx="172500" cy="15293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rgbClr val="b0acd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 rot="0">
                <a:off x="698813" y="1323162"/>
                <a:ext cx="323769" cy="323768"/>
                <a:chOff x="1593332" y="2172798"/>
                <a:chExt cx="1083168" cy="1083168"/>
              </a:xfrm>
            </p:grpSpPr>
            <p:sp>
              <p:nvSpPr>
                <p:cNvPr id="13" name="타원 12"/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4" name="그림 13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</p:spPr>
            </p:pic>
          </p:grpSp>
          <p:sp>
            <p:nvSpPr>
              <p:cNvPr id="15" name="모서리가 둥근 직사각형 31"/>
              <p:cNvSpPr/>
              <p:nvPr/>
            </p:nvSpPr>
            <p:spPr>
              <a:xfrm>
                <a:off x="655381" y="2395195"/>
                <a:ext cx="396000" cy="3960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50800" dist="38100" dir="5400000" algn="t" rotWithShape="0">
                  <a:srgbClr val="6c60e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anchor="ctr"/>
              <a:lstStyle/>
              <a:p>
                <a:pPr lvl="0">
                  <a:defRPr/>
                </a:pPr>
                <a:endParaRPr lang="en-US" altLang="ko-KR" sz="10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6" name="Group 12"/>
              <p:cNvGrpSpPr>
                <a:grpSpLocks noChangeAspect="1"/>
              </p:cNvGrpSpPr>
              <p:nvPr/>
            </p:nvGrpSpPr>
            <p:grpSpPr>
              <a:xfrm rot="0">
                <a:off x="738709" y="2499084"/>
                <a:ext cx="229344" cy="18243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7" name="Freeform 13"/>
                <p:cNvSpPr/>
                <p:nvPr/>
              </p:nvSpPr>
              <p:spPr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14"/>
                <p:cNvSpPr/>
                <p:nvPr/>
              </p:nvSpPr>
              <p:spPr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/>
              <p:cNvSpPr/>
              <p:nvPr/>
            </p:nvSpPr>
            <p:spPr>
              <a:xfrm>
                <a:off x="883333" y="3037425"/>
                <a:ext cx="177525" cy="177525"/>
              </a:xfrm>
              <a:prstGeom prst="ellipse">
                <a:avLst/>
              </a:prstGeom>
              <a:solidFill>
                <a:srgbClr val="6c6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anchor="ctr"/>
              <a:lstStyle/>
              <a:p>
                <a:pPr algn="ctr">
                  <a:defRPr/>
                </a:pPr>
                <a:r>
                  <a:rPr lang="en-US" altLang="ko-KR" sz="900">
                    <a:solidFill>
                      <a:prstClr val="white"/>
                    </a:solidFill>
                  </a:rPr>
                  <a:t>5</a:t>
                </a:r>
                <a:endParaRPr lang="ko-KR" alt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851124" y="4971292"/>
                <a:ext cx="177525" cy="177525"/>
              </a:xfrm>
              <a:prstGeom prst="ellipse">
                <a:avLst/>
              </a:prstGeom>
              <a:solidFill>
                <a:srgbClr val="6c6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anchor="ctr"/>
              <a:lstStyle/>
              <a:p>
                <a:pPr algn="ctr">
                  <a:defRPr/>
                </a:pPr>
                <a:r>
                  <a:rPr lang="en-US" altLang="ko-KR" sz="500">
                    <a:solidFill>
                      <a:prstClr val="white"/>
                    </a:solidFill>
                  </a:rPr>
                  <a:t>off</a:t>
                </a:r>
                <a:endParaRPr lang="ko-KR" altLang="en-US" sz="5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 rot="0"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b1ad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 lvl="1" latinLnBrk="0">
                  <a:defRPr/>
                </a:pPr>
                <a:r>
                  <a:rPr lang="en-US" altLang="ko-KR" sz="2400" b="1" kern="0">
                    <a:solidFill>
                      <a:prstClr val="white"/>
                    </a:solidFill>
                  </a:rPr>
                  <a:t>n. </a:t>
                </a:r>
                <a:r>
                  <a:rPr lang="ko-KR" altLang="en-US" sz="2400" b="1" kern="0">
                    <a:solidFill>
                      <a:prstClr val="white"/>
                    </a:solidFill>
                  </a:rPr>
                  <a:t>자료수집</a:t>
                </a:r>
                <a:endParaRPr lang="ko-KR" altLang="en-US" sz="2400" b="1" kern="0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a7a3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자유형 24"/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b0ac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1413725" y="1134286"/>
            <a:ext cx="2575443" cy="359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5d4fa3"/>
                </a:solidFill>
              </a:rPr>
              <a:t>✔ 자소서 수집 방법 </a:t>
            </a:r>
            <a:endParaRPr lang="ko-KR" altLang="en-US" b="1">
              <a:solidFill>
                <a:srgbClr val="5d4fa3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247205" y="1892818"/>
            <a:ext cx="3848795" cy="3530506"/>
          </a:xfrm>
          <a:prstGeom prst="roundRect">
            <a:avLst>
              <a:gd name="adj" fmla="val 4198"/>
            </a:avLst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>
            <a:noFill/>
          </a:ln>
          <a:effectLst>
            <a:outerShdw blurRad="635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96000" anchor="ctr"/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endParaRPr lang="ko-KR" altLang="en-US" sz="13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2241295" y="1825263"/>
            <a:ext cx="3854809" cy="515897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6c5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 latinLnBrk="0">
              <a:defRPr/>
            </a:pPr>
            <a:r>
              <a:rPr lang="ko-KR" altLang="en-US" sz="1400" b="1" kern="0">
                <a:solidFill>
                  <a:prstClr val="white"/>
                </a:solidFill>
              </a:rPr>
              <a:t>링커리어</a:t>
            </a:r>
            <a:r>
              <a:rPr lang="en-US" altLang="ko-KR" sz="1400" b="1" kern="0">
                <a:solidFill>
                  <a:prstClr val="white"/>
                </a:solidFill>
              </a:rPr>
              <a:t>,</a:t>
            </a:r>
            <a:r>
              <a:rPr lang="ko-KR" altLang="en-US" sz="1400" b="1" kern="0">
                <a:solidFill>
                  <a:prstClr val="white"/>
                </a:solidFill>
              </a:rPr>
              <a:t> 사람인 크롤링</a:t>
            </a:r>
            <a:endParaRPr lang="ko-KR" altLang="en-US" sz="1400" b="1" kern="0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667818" y="1825265"/>
            <a:ext cx="3848400" cy="3530506"/>
          </a:xfrm>
          <a:prstGeom prst="roundRect">
            <a:avLst>
              <a:gd name="adj" fmla="val 4198"/>
            </a:avLst>
          </a:prstGeom>
          <a:blipFill rotWithShape="1">
            <a:blip r:embed="rId4">
              <a:alphaModFix/>
              <a:lum/>
            </a:blip>
            <a:srcRect/>
            <a:stretch>
              <a:fillRect/>
            </a:stretch>
          </a:blipFill>
          <a:ln>
            <a:noFill/>
          </a:ln>
          <a:effectLst>
            <a:outerShdw blurRad="635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4000" anchor="ctr"/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endParaRPr lang="ko-KR" altLang="en-US" sz="13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6663055" y="1825263"/>
            <a:ext cx="3855600" cy="515897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6c5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 latinLnBrk="0">
              <a:defRPr/>
            </a:pPr>
            <a:r>
              <a:rPr lang="en-US" altLang="ko-KR" sz="1400" b="1" kern="0">
                <a:solidFill>
                  <a:prstClr val="white"/>
                </a:solidFill>
              </a:rPr>
              <a:t>csv</a:t>
            </a:r>
            <a:r>
              <a:rPr lang="ko-KR" altLang="en-US" sz="1400" b="1" kern="0">
                <a:solidFill>
                  <a:prstClr val="white"/>
                </a:solidFill>
              </a:rPr>
              <a:t> 파일로 추출</a:t>
            </a:r>
            <a:endParaRPr lang="ko-KR" altLang="en-US" sz="1400" b="1" kern="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ccc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 rot="0">
            <a:off x="400089" y="245169"/>
            <a:ext cx="11393714" cy="6125030"/>
            <a:chOff x="493486" y="348343"/>
            <a:chExt cx="11393714" cy="6125030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rot="16200000" flipH="1">
              <a:off x="-2002971" y="3410857"/>
              <a:ext cx="5558974" cy="566057"/>
            </a:xfrm>
            <a:prstGeom prst="round1Rect">
              <a:avLst>
                <a:gd name="adj" fmla="val 32989"/>
              </a:avLst>
            </a:prstGeom>
            <a:solidFill>
              <a:srgbClr val="e6e7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611481" y="1377950"/>
              <a:ext cx="332066" cy="3219450"/>
              <a:chOff x="655381" y="1323162"/>
              <a:chExt cx="405477" cy="3931186"/>
            </a:xfrm>
          </p:grpSpPr>
          <p:sp>
            <p:nvSpPr>
              <p:cNvPr id="8" name="Freeform 9"/>
              <p:cNvSpPr/>
              <p:nvPr/>
            </p:nvSpPr>
            <p:spPr>
              <a:xfrm>
                <a:off x="782543" y="3137572"/>
                <a:ext cx="141676" cy="18696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b0acdf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36"/>
              <p:cNvSpPr>
                <a:spLocks noEditPoints="1"/>
              </p:cNvSpPr>
              <p:nvPr/>
            </p:nvSpPr>
            <p:spPr>
              <a:xfrm>
                <a:off x="787154" y="5063613"/>
                <a:ext cx="113404" cy="190736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b0acd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자유형 23"/>
              <p:cNvSpPr/>
              <p:nvPr/>
            </p:nvSpPr>
            <p:spPr>
              <a:xfrm>
                <a:off x="768023" y="4435296"/>
                <a:ext cx="170716" cy="14941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rgbClr val="b0acd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6"/>
              <p:cNvSpPr/>
              <p:nvPr/>
            </p:nvSpPr>
            <p:spPr>
              <a:xfrm rot="10800000" flipH="1" flipV="1">
                <a:off x="767131" y="3803449"/>
                <a:ext cx="172500" cy="15293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rgbClr val="b0acd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 rot="0">
                <a:off x="698813" y="1323162"/>
                <a:ext cx="323769" cy="323768"/>
                <a:chOff x="1593332" y="2172798"/>
                <a:chExt cx="1083168" cy="1083168"/>
              </a:xfrm>
            </p:grpSpPr>
            <p:sp>
              <p:nvSpPr>
                <p:cNvPr id="13" name="타원 12"/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4" name="그림 13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</p:spPr>
            </p:pic>
          </p:grpSp>
          <p:sp>
            <p:nvSpPr>
              <p:cNvPr id="15" name="모서리가 둥근 직사각형 31"/>
              <p:cNvSpPr/>
              <p:nvPr/>
            </p:nvSpPr>
            <p:spPr>
              <a:xfrm>
                <a:off x="655381" y="2395195"/>
                <a:ext cx="396000" cy="3960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50800" dist="38100" dir="5400000" algn="t" rotWithShape="0">
                  <a:srgbClr val="6c60e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anchor="ctr"/>
              <a:lstStyle/>
              <a:p>
                <a:pPr lvl="0">
                  <a:defRPr/>
                </a:pPr>
                <a:endParaRPr lang="en-US" altLang="ko-KR" sz="10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6" name="Group 12"/>
              <p:cNvGrpSpPr>
                <a:grpSpLocks noChangeAspect="1"/>
              </p:cNvGrpSpPr>
              <p:nvPr/>
            </p:nvGrpSpPr>
            <p:grpSpPr>
              <a:xfrm rot="0">
                <a:off x="738709" y="2499084"/>
                <a:ext cx="229344" cy="18243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7" name="Freeform 13"/>
                <p:cNvSpPr/>
                <p:nvPr/>
              </p:nvSpPr>
              <p:spPr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14"/>
                <p:cNvSpPr/>
                <p:nvPr/>
              </p:nvSpPr>
              <p:spPr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/>
              <p:cNvSpPr/>
              <p:nvPr/>
            </p:nvSpPr>
            <p:spPr>
              <a:xfrm>
                <a:off x="883333" y="3037425"/>
                <a:ext cx="177525" cy="177525"/>
              </a:xfrm>
              <a:prstGeom prst="ellipse">
                <a:avLst/>
              </a:prstGeom>
              <a:solidFill>
                <a:srgbClr val="6c6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anchor="ctr"/>
              <a:lstStyle/>
              <a:p>
                <a:pPr algn="ctr">
                  <a:defRPr/>
                </a:pPr>
                <a:r>
                  <a:rPr lang="en-US" altLang="ko-KR" sz="900">
                    <a:solidFill>
                      <a:prstClr val="white"/>
                    </a:solidFill>
                  </a:rPr>
                  <a:t>5</a:t>
                </a:r>
                <a:endParaRPr lang="ko-KR" alt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851124" y="4971292"/>
                <a:ext cx="177525" cy="177525"/>
              </a:xfrm>
              <a:prstGeom prst="ellipse">
                <a:avLst/>
              </a:prstGeom>
              <a:solidFill>
                <a:srgbClr val="6c6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anchor="ctr"/>
              <a:lstStyle/>
              <a:p>
                <a:pPr algn="ctr">
                  <a:defRPr/>
                </a:pPr>
                <a:r>
                  <a:rPr lang="en-US" altLang="ko-KR" sz="500">
                    <a:solidFill>
                      <a:prstClr val="white"/>
                    </a:solidFill>
                  </a:rPr>
                  <a:t>off</a:t>
                </a:r>
                <a:endParaRPr lang="ko-KR" altLang="en-US" sz="5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 rot="0"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b1ad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 lvl="1" latinLnBrk="0">
                  <a:defRPr/>
                </a:pPr>
                <a:r>
                  <a:rPr lang="en-US" altLang="ko-KR" sz="2400" b="1" kern="0">
                    <a:solidFill>
                      <a:prstClr val="white"/>
                    </a:solidFill>
                  </a:rPr>
                  <a:t>n. </a:t>
                </a:r>
                <a:r>
                  <a:rPr lang="ko-KR" altLang="en-US" sz="2400" b="1" kern="0">
                    <a:solidFill>
                      <a:prstClr val="white"/>
                    </a:solidFill>
                  </a:rPr>
                  <a:t>자료수집</a:t>
                </a:r>
                <a:endParaRPr lang="ko-KR" altLang="en-US" sz="2400" b="1" kern="0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a7a3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자유형 24"/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b0ac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1413725" y="1134286"/>
            <a:ext cx="3014539" cy="359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5d4fa3"/>
                </a:solidFill>
              </a:rPr>
              <a:t>✔ 자소서 질문 수집 방법 </a:t>
            </a:r>
            <a:endParaRPr lang="ko-KR" altLang="en-US" b="1">
              <a:solidFill>
                <a:srgbClr val="5d4fa3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246060" y="1825265"/>
            <a:ext cx="3848795" cy="3530506"/>
          </a:xfrm>
          <a:prstGeom prst="roundRect">
            <a:avLst>
              <a:gd name="adj" fmla="val 4198"/>
            </a:avLst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>
            <a:noFill/>
          </a:ln>
          <a:effectLst>
            <a:outerShdw blurRad="635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96000" anchor="ctr"/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endParaRPr lang="ko-KR" altLang="en-US" sz="13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2241295" y="1825263"/>
            <a:ext cx="3854809" cy="515897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6c5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 latinLnBrk="0">
              <a:defRPr/>
            </a:pPr>
            <a:r>
              <a:rPr lang="en-US" altLang="ko-KR" sz="1400" b="1" kern="0">
                <a:solidFill>
                  <a:prstClr val="white"/>
                </a:solidFill>
              </a:rPr>
              <a:t>GPT</a:t>
            </a:r>
            <a:endParaRPr lang="en-US" altLang="ko-KR" sz="1400" b="1" kern="0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667818" y="1825265"/>
            <a:ext cx="3848400" cy="3530506"/>
          </a:xfrm>
          <a:prstGeom prst="roundRect">
            <a:avLst>
              <a:gd name="adj" fmla="val 4198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4000" anchor="ctr"/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b="1">
                <a:solidFill>
                  <a:schemeClr val="tx1">
                    <a:lumMod val="50000"/>
                    <a:lumOff val="50000"/>
                  </a:schemeClr>
                </a:solidFill>
              </a:rPr>
              <a:t>요약</a:t>
            </a:r>
            <a:r>
              <a:rPr lang="en-US" altLang="ko-KR" sz="1300" b="1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br>
              <a:rPr lang="en-US" altLang="ko-KR" sz="1300" b="1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1300" b="1">
                <a:solidFill>
                  <a:schemeClr val="tx1">
                    <a:lumMod val="50000"/>
                    <a:lumOff val="50000"/>
                  </a:schemeClr>
                </a:solidFill>
              </a:rPr>
              <a:t> gpt</a:t>
            </a:r>
            <a:r>
              <a:rPr lang="ko-KR" altLang="en-US" sz="1300" b="1">
                <a:solidFill>
                  <a:schemeClr val="tx1">
                    <a:lumMod val="50000"/>
                    <a:lumOff val="50000"/>
                  </a:schemeClr>
                </a:solidFill>
              </a:rPr>
              <a:t>를 이용하여 자소서</a:t>
            </a:r>
            <a:r>
              <a:rPr lang="en-US" altLang="ko-KR" sz="1300" b="1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300" b="1">
                <a:solidFill>
                  <a:schemeClr val="tx1">
                    <a:lumMod val="50000"/>
                    <a:lumOff val="50000"/>
                  </a:schemeClr>
                </a:solidFill>
              </a:rPr>
              <a:t>독립변수</a:t>
            </a:r>
            <a:r>
              <a:rPr lang="en-US" altLang="ko-KR" sz="1300" b="1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300" b="1">
                <a:solidFill>
                  <a:schemeClr val="tx1">
                    <a:lumMod val="50000"/>
                    <a:lumOff val="50000"/>
                  </a:schemeClr>
                </a:solidFill>
              </a:rPr>
              <a:t>에 대한 질문</a:t>
            </a:r>
            <a:r>
              <a:rPr lang="en-US" altLang="ko-KR" sz="1300" b="1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300" b="1">
                <a:solidFill>
                  <a:schemeClr val="tx1">
                    <a:lumMod val="50000"/>
                    <a:lumOff val="50000"/>
                  </a:schemeClr>
                </a:solidFill>
              </a:rPr>
              <a:t>종속변수</a:t>
            </a:r>
            <a:r>
              <a:rPr lang="en-US" altLang="ko-KR" sz="1300" b="1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300" b="1">
                <a:solidFill>
                  <a:schemeClr val="tx1">
                    <a:lumMod val="50000"/>
                    <a:lumOff val="50000"/>
                  </a:schemeClr>
                </a:solidFill>
              </a:rPr>
              <a:t> 생성</a:t>
            </a:r>
            <a:endParaRPr lang="ko-KR" altLang="en-US" sz="13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endParaRPr lang="ko-KR" altLang="en-US" sz="13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b="1">
                <a:solidFill>
                  <a:schemeClr val="tx1">
                    <a:lumMod val="50000"/>
                    <a:lumOff val="50000"/>
                  </a:schemeClr>
                </a:solidFill>
              </a:rPr>
              <a:t>약 </a:t>
            </a:r>
            <a:r>
              <a:rPr lang="en-US" altLang="ko-KR" sz="1300" b="1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sz="1300" b="1">
                <a:solidFill>
                  <a:schemeClr val="tx1">
                    <a:lumMod val="50000"/>
                    <a:lumOff val="50000"/>
                  </a:schemeClr>
                </a:solidFill>
              </a:rPr>
              <a:t>천개의 질문을 생성함</a:t>
            </a:r>
            <a:br>
              <a:rPr lang="en-US" altLang="ko-KR" sz="1300" b="1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altLang="ko-KR" sz="13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6663055" y="1825263"/>
            <a:ext cx="3855600" cy="515897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6c5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 latinLnBrk="0">
              <a:defRPr/>
            </a:pPr>
            <a:r>
              <a:rPr lang="en-US" altLang="ko-KR" sz="1400" b="1" kern="0">
                <a:solidFill>
                  <a:prstClr val="white"/>
                </a:solidFill>
              </a:rPr>
              <a:t>GPT</a:t>
            </a:r>
            <a:endParaRPr lang="en-US" altLang="ko-KR" sz="1400" b="1" kern="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C2F2BF-F331-DCFE-3668-092F171D5E1E}"/>
              </a:ext>
            </a:extLst>
          </p:cNvPr>
          <p:cNvGrpSpPr/>
          <p:nvPr/>
        </p:nvGrpSpPr>
        <p:grpSpPr>
          <a:xfrm>
            <a:off x="399143" y="260455"/>
            <a:ext cx="11393714" cy="6447180"/>
            <a:chOff x="493486" y="348343"/>
            <a:chExt cx="11393714" cy="6125030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47" name="양쪽 모서리가 둥근 사각형 4">
              <a:extLst>
                <a:ext uri="{FF2B5EF4-FFF2-40B4-BE49-F238E27FC236}">
                  <a16:creationId xmlns:a16="http://schemas.microsoft.com/office/drawing/2014/main" id="{59809D2B-3C13-B223-E72D-0735504841C4}"/>
                </a:ext>
              </a:extLst>
            </p:cNvPr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48" name="한쪽 모서리가 둥근 사각형 5">
              <a:extLst>
                <a:ext uri="{FF2B5EF4-FFF2-40B4-BE49-F238E27FC236}">
                  <a16:creationId xmlns:a16="http://schemas.microsoft.com/office/drawing/2014/main" id="{E4EEFBB9-EF55-4283-7F78-16E6B5F3AC68}"/>
                </a:ext>
              </a:extLst>
            </p:cNvPr>
            <p:cNvSpPr/>
            <p:nvPr/>
          </p:nvSpPr>
          <p:spPr>
            <a:xfrm rot="16200000" flipH="1">
              <a:off x="-2002971" y="3410857"/>
              <a:ext cx="5558974" cy="566057"/>
            </a:xfrm>
            <a:prstGeom prst="round1Rect">
              <a:avLst>
                <a:gd name="adj" fmla="val 32989"/>
              </a:avLst>
            </a:prstGeom>
            <a:solidFill>
              <a:srgbClr val="E6E7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353DC77-A60B-446A-174B-D1FCD2B5485E}"/>
                </a:ext>
              </a:extLst>
            </p:cNvPr>
            <p:cNvGrpSpPr/>
            <p:nvPr/>
          </p:nvGrpSpPr>
          <p:grpSpPr>
            <a:xfrm>
              <a:off x="611481" y="1377950"/>
              <a:ext cx="332066" cy="3219450"/>
              <a:chOff x="655381" y="1323163"/>
              <a:chExt cx="405477" cy="3931186"/>
            </a:xfrm>
          </p:grpSpPr>
          <p:sp>
            <p:nvSpPr>
              <p:cNvPr id="54" name="Freeform 9">
                <a:extLst>
                  <a:ext uri="{FF2B5EF4-FFF2-40B4-BE49-F238E27FC236}">
                    <a16:creationId xmlns:a16="http://schemas.microsoft.com/office/drawing/2014/main" id="{156B680D-0769-A798-4EAF-F0B5CBF76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543" y="3137572"/>
                <a:ext cx="141676" cy="18696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B0AC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36">
                <a:extLst>
                  <a:ext uri="{FF2B5EF4-FFF2-40B4-BE49-F238E27FC236}">
                    <a16:creationId xmlns:a16="http://schemas.microsoft.com/office/drawing/2014/main" id="{28A931F8-AEB1-45CA-5C8F-1DEFD60C13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7154" y="5063613"/>
                <a:ext cx="113404" cy="190736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B0AC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자유형 23">
                <a:extLst>
                  <a:ext uri="{FF2B5EF4-FFF2-40B4-BE49-F238E27FC236}">
                    <a16:creationId xmlns:a16="http://schemas.microsoft.com/office/drawing/2014/main" id="{EA985BCC-6E42-89C2-1A45-B84B57195F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023" y="4435296"/>
                <a:ext cx="170716" cy="14941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rgbClr val="B0AC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6">
                <a:extLst>
                  <a:ext uri="{FF2B5EF4-FFF2-40B4-BE49-F238E27FC236}">
                    <a16:creationId xmlns:a16="http://schemas.microsoft.com/office/drawing/2014/main" id="{39357F72-615A-4AEF-9A18-9DE460A5DA85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767131" y="3803449"/>
                <a:ext cx="172500" cy="15293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rgbClr val="B0AC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0AF9C6D4-B543-5DA0-A5EA-C28F7BD53873}"/>
                  </a:ext>
                </a:extLst>
              </p:cNvPr>
              <p:cNvGrpSpPr/>
              <p:nvPr/>
            </p:nvGrpSpPr>
            <p:grpSpPr>
              <a:xfrm>
                <a:off x="698813" y="1323163"/>
                <a:ext cx="323769" cy="323769"/>
                <a:chOff x="1593332" y="2172798"/>
                <a:chExt cx="1083168" cy="1083168"/>
              </a:xfrm>
            </p:grpSpPr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B56EF9A9-D73C-CF96-1195-3D475DF9C2A2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66" name="그림 65">
                  <a:extLst>
                    <a:ext uri="{FF2B5EF4-FFF2-40B4-BE49-F238E27FC236}">
                      <a16:creationId xmlns:a16="http://schemas.microsoft.com/office/drawing/2014/main" id="{FC9E471B-70A8-612A-79F9-8374E203BB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</p:spPr>
            </p:pic>
          </p:grpSp>
          <p:sp>
            <p:nvSpPr>
              <p:cNvPr id="59" name="모서리가 둥근 직사각형 31">
                <a:extLst>
                  <a:ext uri="{FF2B5EF4-FFF2-40B4-BE49-F238E27FC236}">
                    <a16:creationId xmlns:a16="http://schemas.microsoft.com/office/drawing/2014/main" id="{A4DBF8FB-4159-A518-4ADC-EF32FF26B3B6}"/>
                  </a:ext>
                </a:extLst>
              </p:cNvPr>
              <p:cNvSpPr/>
              <p:nvPr/>
            </p:nvSpPr>
            <p:spPr>
              <a:xfrm>
                <a:off x="655381" y="2395195"/>
                <a:ext cx="396000" cy="3960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50800" dist="38100" dir="5400000" algn="t" rotWithShape="0">
                  <a:srgbClr val="6C60E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endParaRPr lang="en-US" altLang="ko-KR" sz="90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0" name="Group 12">
                <a:extLst>
                  <a:ext uri="{FF2B5EF4-FFF2-40B4-BE49-F238E27FC236}">
                    <a16:creationId xmlns:a16="http://schemas.microsoft.com/office/drawing/2014/main" id="{FAA87332-DDE5-2D78-A1FE-165A780D2EC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8709" y="2499085"/>
                <a:ext cx="229344" cy="18243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63" name="Freeform 13">
                  <a:extLst>
                    <a:ext uri="{FF2B5EF4-FFF2-40B4-BE49-F238E27FC236}">
                      <a16:creationId xmlns:a16="http://schemas.microsoft.com/office/drawing/2014/main" id="{E9F37B78-463F-D036-855A-265AB52A15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4" name="Freeform 14">
                  <a:extLst>
                    <a:ext uri="{FF2B5EF4-FFF2-40B4-BE49-F238E27FC236}">
                      <a16:creationId xmlns:a16="http://schemas.microsoft.com/office/drawing/2014/main" id="{8C82BB55-A8F1-83A3-FEEA-7ACD65AB0C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3556D7B3-31D3-98D3-EA44-E8F4944E6262}"/>
                  </a:ext>
                </a:extLst>
              </p:cNvPr>
              <p:cNvSpPr/>
              <p:nvPr/>
            </p:nvSpPr>
            <p:spPr>
              <a:xfrm>
                <a:off x="883333" y="3037425"/>
                <a:ext cx="177525" cy="177525"/>
              </a:xfrm>
              <a:prstGeom prst="ellipse">
                <a:avLst/>
              </a:prstGeom>
              <a:solidFill>
                <a:srgbClr val="6C6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altLang="ko-KR" sz="700" dirty="0">
                    <a:solidFill>
                      <a:prstClr val="white"/>
                    </a:solidFill>
                  </a:rPr>
                  <a:t>5</a:t>
                </a:r>
                <a:endParaRPr lang="ko-KR" altLang="en-US" sz="7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62032C44-6AF2-D515-94D2-1CD9F66D2829}"/>
                  </a:ext>
                </a:extLst>
              </p:cNvPr>
              <p:cNvSpPr/>
              <p:nvPr/>
            </p:nvSpPr>
            <p:spPr>
              <a:xfrm>
                <a:off x="851124" y="4971292"/>
                <a:ext cx="177525" cy="177525"/>
              </a:xfrm>
              <a:prstGeom prst="ellipse">
                <a:avLst/>
              </a:prstGeom>
              <a:solidFill>
                <a:srgbClr val="6C6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altLang="ko-KR" sz="300" dirty="0">
                    <a:solidFill>
                      <a:prstClr val="white"/>
                    </a:solidFill>
                  </a:rPr>
                  <a:t>off</a:t>
                </a:r>
                <a:endParaRPr lang="ko-KR" altLang="en-US" sz="3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5237F65D-4658-CF44-33F6-B9CB3D5B3C3F}"/>
                </a:ext>
              </a:extLst>
            </p:cNvPr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51" name="양쪽 모서리가 둥근 사각형 8">
                <a:extLst>
                  <a:ext uri="{FF2B5EF4-FFF2-40B4-BE49-F238E27FC236}">
                    <a16:creationId xmlns:a16="http://schemas.microsoft.com/office/drawing/2014/main" id="{FA9B5F23-1256-E9E6-93AD-EB623995B50F}"/>
                  </a:ext>
                </a:extLst>
              </p:cNvPr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B1AD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kern="0" smtClean="0">
                    <a:solidFill>
                      <a:prstClr val="white"/>
                    </a:solidFill>
                  </a:rPr>
                  <a:t>1. </a:t>
                </a:r>
                <a:r>
                  <a:rPr lang="ko-KR" altLang="en-US" sz="2400" b="1" kern="0" smtClean="0">
                    <a:solidFill>
                      <a:prstClr val="white"/>
                    </a:solidFill>
                  </a:rPr>
                  <a:t>주제 선정 배경</a:t>
                </a:r>
                <a:endParaRPr lang="en-US" altLang="ko-KR" sz="2400" b="1" kern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한쪽 모서리가 둥근 사각형 9">
                <a:extLst>
                  <a:ext uri="{FF2B5EF4-FFF2-40B4-BE49-F238E27FC236}">
                    <a16:creationId xmlns:a16="http://schemas.microsoft.com/office/drawing/2014/main" id="{95C9BE9E-A12E-F022-8DD8-3A3F8EA40570}"/>
                  </a:ext>
                </a:extLst>
              </p:cNvPr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A7A3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자유형 10">
                <a:extLst>
                  <a:ext uri="{FF2B5EF4-FFF2-40B4-BE49-F238E27FC236}">
                    <a16:creationId xmlns:a16="http://schemas.microsoft.com/office/drawing/2014/main" id="{6903C626-5FD6-44E9-BC4B-1AF72232F61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B0AC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1" name="모서리가 둥근 직사각형 70"/>
          <p:cNvSpPr/>
          <p:nvPr/>
        </p:nvSpPr>
        <p:spPr>
          <a:xfrm>
            <a:off x="1182640" y="1991114"/>
            <a:ext cx="5078797" cy="2853693"/>
          </a:xfrm>
          <a:prstGeom prst="roundRect">
            <a:avLst>
              <a:gd name="adj" fmla="val 4198"/>
            </a:avLst>
          </a:prstGeom>
          <a:noFill/>
          <a:ln>
            <a:noFill/>
          </a:ln>
          <a:effectLst>
            <a:outerShdw blurRad="88900" sx="101000" sy="101000" algn="ctr" rotWithShape="0">
              <a:srgbClr val="5D4FA3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rgbClr val="5D4FA3"/>
                </a:solidFill>
              </a:rPr>
              <a:t>✔ </a:t>
            </a:r>
            <a:r>
              <a:rPr lang="ko-KR" altLang="en-US" b="1" dirty="0" smtClean="0">
                <a:solidFill>
                  <a:srgbClr val="5D4FA3"/>
                </a:solidFill>
              </a:rPr>
              <a:t>배경</a:t>
            </a:r>
            <a:r>
              <a:rPr lang="en-US" altLang="ko-KR" b="1" dirty="0" smtClean="0">
                <a:solidFill>
                  <a:srgbClr val="5D4FA3"/>
                </a:solidFill>
              </a:rPr>
              <a:t/>
            </a:r>
            <a:br>
              <a:rPr lang="en-US" altLang="ko-KR" b="1" dirty="0" smtClean="0">
                <a:solidFill>
                  <a:srgbClr val="5D4FA3"/>
                </a:solidFill>
              </a:rPr>
            </a:br>
            <a:r>
              <a:rPr lang="ko-KR" altLang="en-US" sz="1100" b="1" dirty="0" smtClean="0">
                <a:solidFill>
                  <a:srgbClr val="5D4FA3"/>
                </a:solidFill>
              </a:rPr>
              <a:t> </a:t>
            </a:r>
            <a:endParaRPr lang="en-US" altLang="ko-KR" sz="15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대다수 취업준비생들이 취업준비활동에 막막함을 느낌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채용 과정에서 면접 전형의 비중이 점점 커지는 추세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자기소개서 중심의 면접 질문이 대부분을 차지함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arenR"/>
            </a:pP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500" dirty="0" smtClean="0">
                <a:solidFill>
                  <a:schemeClr val="tx1"/>
                </a:solidFill>
              </a:rPr>
              <a:t>→ 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면접에 대한 어려움을 해소</a:t>
            </a:r>
            <a:r>
              <a:rPr lang="ko-KR" altLang="en-US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 수 있도록 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자기소개서 중심의 면접 예상 질문을 제공</a:t>
            </a:r>
            <a:r>
              <a:rPr lang="ko-KR" altLang="en-US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하여 취업준비 활동을 지원하고자 주제를 선정</a:t>
            </a:r>
            <a:endParaRPr lang="ko-KR" altLang="en-US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331051" y="1953402"/>
            <a:ext cx="5105594" cy="3657113"/>
          </a:xfrm>
          <a:prstGeom prst="roundRect">
            <a:avLst>
              <a:gd name="adj" fmla="val 419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5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5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500" b="1" dirty="0">
              <a:solidFill>
                <a:schemeClr val="tx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8328452" y="2258248"/>
            <a:ext cx="2716622" cy="457267"/>
            <a:chOff x="6812296" y="1670106"/>
            <a:chExt cx="2716622" cy="45726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2296" y="1670106"/>
              <a:ext cx="2716622" cy="457267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7804512" y="1670106"/>
              <a:ext cx="964710" cy="25876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161979" y="3867534"/>
            <a:ext cx="2996049" cy="538637"/>
            <a:chOff x="10002987" y="1578183"/>
            <a:chExt cx="2996049" cy="53863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02987" y="1578183"/>
              <a:ext cx="2962066" cy="538637"/>
            </a:xfrm>
            <a:prstGeom prst="rect">
              <a:avLst/>
            </a:prstGeom>
          </p:spPr>
        </p:pic>
        <p:sp>
          <p:nvSpPr>
            <p:cNvPr id="39" name="직사각형 38"/>
            <p:cNvSpPr/>
            <p:nvPr/>
          </p:nvSpPr>
          <p:spPr>
            <a:xfrm>
              <a:off x="11586604" y="1710538"/>
              <a:ext cx="1412432" cy="25876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672248" y="4586483"/>
            <a:ext cx="3312408" cy="635617"/>
            <a:chOff x="10950484" y="2275171"/>
            <a:chExt cx="3312408" cy="63561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50484" y="2275171"/>
              <a:ext cx="3291306" cy="635617"/>
            </a:xfrm>
            <a:prstGeom prst="rect">
              <a:avLst/>
            </a:prstGeom>
          </p:spPr>
        </p:pic>
        <p:sp>
          <p:nvSpPr>
            <p:cNvPr id="42" name="직사각형 41"/>
            <p:cNvSpPr/>
            <p:nvPr/>
          </p:nvSpPr>
          <p:spPr>
            <a:xfrm>
              <a:off x="12978863" y="2404115"/>
              <a:ext cx="1284029" cy="25876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682799" y="3017748"/>
            <a:ext cx="2914496" cy="662444"/>
            <a:chOff x="7804512" y="2305968"/>
            <a:chExt cx="2914496" cy="66244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04512" y="2305968"/>
              <a:ext cx="2914496" cy="662444"/>
            </a:xfrm>
            <a:prstGeom prst="rect">
              <a:avLst/>
            </a:prstGeom>
          </p:spPr>
        </p:pic>
        <p:sp>
          <p:nvSpPr>
            <p:cNvPr id="43" name="직사각형 42"/>
            <p:cNvSpPr/>
            <p:nvPr/>
          </p:nvSpPr>
          <p:spPr>
            <a:xfrm>
              <a:off x="8427797" y="2463209"/>
              <a:ext cx="2274736" cy="25876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8050033" y="5603617"/>
            <a:ext cx="2050561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</a:rPr>
              <a:t>채용 과정 관련 기사 타이틀</a:t>
            </a:r>
            <a:r>
              <a:rPr lang="en-US" altLang="ko-KR" sz="1050" b="1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en-US" altLang="ko-KR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14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400089" y="245169"/>
            <a:ext cx="11393714" cy="6125030"/>
            <a:chOff x="493486" y="348343"/>
            <a:chExt cx="11393714" cy="6125030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rot="16200000" flipH="1">
              <a:off x="-2002971" y="3410857"/>
              <a:ext cx="5558974" cy="566057"/>
            </a:xfrm>
            <a:prstGeom prst="round1Rect">
              <a:avLst>
                <a:gd name="adj" fmla="val 32989"/>
              </a:avLst>
            </a:prstGeom>
            <a:solidFill>
              <a:srgbClr val="E6E7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611481" y="1377950"/>
              <a:ext cx="332066" cy="3219450"/>
              <a:chOff x="655381" y="1323163"/>
              <a:chExt cx="405477" cy="3931186"/>
            </a:xfrm>
          </p:grpSpPr>
          <p:sp>
            <p:nvSpPr>
              <p:cNvPr id="8" name="Freeform 9">
                <a:extLst>
                  <a:ext uri="{FF2B5EF4-FFF2-40B4-BE49-F238E27FC236}">
                    <a16:creationId xmlns:a16="http://schemas.microsoft.com/office/drawing/2014/main" id="{8F6AB17A-3FA7-474D-BBEF-83CB2760DE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543" y="3137572"/>
                <a:ext cx="141676" cy="18696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B0AC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36">
                <a:extLst>
                  <a:ext uri="{FF2B5EF4-FFF2-40B4-BE49-F238E27FC236}">
                    <a16:creationId xmlns:a16="http://schemas.microsoft.com/office/drawing/2014/main" id="{10D33EC3-8543-4845-97A2-D38BE89D3A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7154" y="5063613"/>
                <a:ext cx="113404" cy="190736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B0AC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자유형 23">
                <a:extLst>
                  <a:ext uri="{FF2B5EF4-FFF2-40B4-BE49-F238E27FC236}">
                    <a16:creationId xmlns:a16="http://schemas.microsoft.com/office/drawing/2014/main" id="{9DE6512C-BDB3-4376-9AC7-31424A53FA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023" y="4435296"/>
                <a:ext cx="170716" cy="14941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rgbClr val="B0AC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B68D00C6-D84C-4803-B1EB-FECD6520453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767131" y="3803449"/>
                <a:ext cx="172500" cy="15293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rgbClr val="B0AC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82B1EC7E-B4C1-427F-9DD0-1F995024FB07}"/>
                  </a:ext>
                </a:extLst>
              </p:cNvPr>
              <p:cNvGrpSpPr/>
              <p:nvPr/>
            </p:nvGrpSpPr>
            <p:grpSpPr>
              <a:xfrm>
                <a:off x="698813" y="1323163"/>
                <a:ext cx="323769" cy="323769"/>
                <a:chOff x="1593332" y="2172798"/>
                <a:chExt cx="1083168" cy="1083168"/>
              </a:xfrm>
            </p:grpSpPr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7A7D0EE5-09F8-4A5D-9D20-26D494089502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5ABCC0C8-17E4-4B81-A27A-147B2E5454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</p:spPr>
            </p:pic>
          </p:grpSp>
          <p:sp>
            <p:nvSpPr>
              <p:cNvPr id="15" name="모서리가 둥근 직사각형 31">
                <a:extLst>
                  <a:ext uri="{FF2B5EF4-FFF2-40B4-BE49-F238E27FC236}">
                    <a16:creationId xmlns:a16="http://schemas.microsoft.com/office/drawing/2014/main" id="{0D70DB20-3D1F-43F8-A839-231CD4EFCF5E}"/>
                  </a:ext>
                </a:extLst>
              </p:cNvPr>
              <p:cNvSpPr/>
              <p:nvPr/>
            </p:nvSpPr>
            <p:spPr>
              <a:xfrm>
                <a:off x="655381" y="2395195"/>
                <a:ext cx="396000" cy="3960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50800" dist="38100" dir="5400000" algn="t" rotWithShape="0">
                  <a:srgbClr val="6C60E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6" name="Group 12">
                <a:extLst>
                  <a:ext uri="{FF2B5EF4-FFF2-40B4-BE49-F238E27FC236}">
                    <a16:creationId xmlns:a16="http://schemas.microsoft.com/office/drawing/2014/main" id="{252077E4-87D8-48E7-B880-FDAAA95124D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8709" y="2499085"/>
                <a:ext cx="229344" cy="18243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7" name="Freeform 13">
                  <a:extLst>
                    <a:ext uri="{FF2B5EF4-FFF2-40B4-BE49-F238E27FC236}">
                      <a16:creationId xmlns:a16="http://schemas.microsoft.com/office/drawing/2014/main" id="{AA59A9F0-ECA0-4E49-9271-27F0084E36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14">
                  <a:extLst>
                    <a:ext uri="{FF2B5EF4-FFF2-40B4-BE49-F238E27FC236}">
                      <a16:creationId xmlns:a16="http://schemas.microsoft.com/office/drawing/2014/main" id="{E13AA14F-D8D4-46A8-8F13-204E959109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5C7F552E-2F2C-476B-BDF9-0C3593816EC0}"/>
                  </a:ext>
                </a:extLst>
              </p:cNvPr>
              <p:cNvSpPr/>
              <p:nvPr/>
            </p:nvSpPr>
            <p:spPr>
              <a:xfrm>
                <a:off x="883333" y="3037425"/>
                <a:ext cx="177525" cy="177525"/>
              </a:xfrm>
              <a:prstGeom prst="ellipse">
                <a:avLst/>
              </a:prstGeom>
              <a:solidFill>
                <a:srgbClr val="6C6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C77FE53B-CD33-43C1-8B9D-5F70E8EB8C19}"/>
                  </a:ext>
                </a:extLst>
              </p:cNvPr>
              <p:cNvSpPr/>
              <p:nvPr/>
            </p:nvSpPr>
            <p:spPr>
              <a:xfrm>
                <a:off x="851124" y="4971292"/>
                <a:ext cx="177525" cy="177525"/>
              </a:xfrm>
              <a:prstGeom prst="ellipse">
                <a:avLst/>
              </a:prstGeom>
              <a:solidFill>
                <a:srgbClr val="6C6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B1AD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kern="0" dirty="0">
                    <a:solidFill>
                      <a:prstClr val="white"/>
                    </a:solidFill>
                  </a:rPr>
                  <a:t>2. </a:t>
                </a:r>
                <a:r>
                  <a:rPr lang="ko-KR" altLang="en-US" sz="2400" b="1" kern="0" dirty="0">
                    <a:solidFill>
                      <a:prstClr val="white"/>
                    </a:solidFill>
                  </a:rPr>
                  <a:t>화면 </a:t>
                </a:r>
                <a:r>
                  <a:rPr lang="ko-KR" altLang="en-US" sz="2400" b="1" kern="0" dirty="0" smtClean="0">
                    <a:solidFill>
                      <a:prstClr val="white"/>
                    </a:solidFill>
                  </a:rPr>
                  <a:t>설계</a:t>
                </a:r>
                <a:endParaRPr lang="en-US" altLang="ko-KR" sz="2400" b="1" kern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A7A3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B0AC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1413725" y="1134286"/>
            <a:ext cx="257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5D4FA3"/>
                </a:solidFill>
              </a:rPr>
              <a:t>✔ 주요 기능 설명 </a:t>
            </a:r>
            <a:endParaRPr lang="ko-KR" altLang="en-US" b="1" dirty="0">
              <a:solidFill>
                <a:srgbClr val="5D4FA3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246060" y="1825265"/>
            <a:ext cx="3848795" cy="3530506"/>
          </a:xfrm>
          <a:prstGeom prst="roundRect">
            <a:avLst>
              <a:gd name="adj" fmla="val 4198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96000"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기능 요약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b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제출한 자기소개서 내용을 기반으로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면접</a:t>
            </a:r>
            <a:r>
              <a:rPr lang="ko-KR" altLang="en-US" sz="1300" b="1" dirty="0" smtClean="0">
                <a:solidFill>
                  <a:srgbClr val="9999FF"/>
                </a:solidFill>
              </a:rPr>
              <a:t> 예상 질문 전체를 사용자에게 보여줌</a:t>
            </a:r>
            <a:r>
              <a:rPr lang="en-US" altLang="ko-KR" sz="1300" b="1" dirty="0" smtClean="0">
                <a:solidFill>
                  <a:srgbClr val="9999FF"/>
                </a:solidFill>
              </a:rPr>
              <a:t/>
            </a:r>
            <a:br>
              <a:rPr lang="en-US" altLang="ko-KR" sz="1300" b="1" dirty="0" smtClean="0">
                <a:solidFill>
                  <a:srgbClr val="9999FF"/>
                </a:solidFill>
              </a:rPr>
            </a:br>
            <a:endParaRPr lang="en-US" altLang="ko-KR" sz="1300" b="1" dirty="0" smtClean="0">
              <a:solidFill>
                <a:srgbClr val="9999FF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활용 방안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b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면접 질문을 한번에 제공받고 시간을 들여 </a:t>
            </a:r>
            <a:r>
              <a:rPr lang="ko-KR" altLang="en-US" sz="1300" b="1" dirty="0" smtClean="0">
                <a:solidFill>
                  <a:srgbClr val="9999FF"/>
                </a:solidFill>
              </a:rPr>
              <a:t>미리 </a:t>
            </a:r>
            <a:r>
              <a:rPr lang="ko-KR" altLang="en-US" sz="1300" b="1" dirty="0">
                <a:solidFill>
                  <a:srgbClr val="9999FF"/>
                </a:solidFill>
              </a:rPr>
              <a:t>답변을 </a:t>
            </a:r>
            <a:r>
              <a:rPr lang="ko-KR" altLang="en-US" sz="1300" b="1" dirty="0" smtClean="0">
                <a:solidFill>
                  <a:srgbClr val="9999FF"/>
                </a:solidFill>
              </a:rPr>
              <a:t>준비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할 수 있음</a:t>
            </a:r>
            <a:endParaRPr lang="ko-KR" altLang="en-US" sz="13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2241295" y="1825263"/>
            <a:ext cx="3854809" cy="515897"/>
          </a:xfrm>
          <a:prstGeom prst="round2SameRect">
            <a:avLst/>
          </a:prstGeom>
          <a:solidFill>
            <a:srgbClr val="6C5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latinLnBrk="0">
              <a:defRPr/>
            </a:pPr>
            <a:r>
              <a:rPr lang="ko-KR" altLang="en-US" sz="1400" b="1" kern="0" dirty="0" smtClean="0">
                <a:solidFill>
                  <a:prstClr val="white"/>
                </a:solidFill>
              </a:rPr>
              <a:t>면접 예상 질문 리스트</a:t>
            </a:r>
            <a:endParaRPr lang="en-US" altLang="ko-KR" sz="1400" b="1" kern="0" dirty="0" smtClean="0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667818" y="1825265"/>
            <a:ext cx="3848400" cy="3530506"/>
          </a:xfrm>
          <a:prstGeom prst="roundRect">
            <a:avLst>
              <a:gd name="adj" fmla="val 4198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4000"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기능 요약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b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제출한 자기소개서 내용을 기반으로 면접 </a:t>
            </a:r>
            <a:r>
              <a:rPr lang="ko-KR" altLang="en-US" sz="1300" b="1" dirty="0" smtClean="0">
                <a:solidFill>
                  <a:srgbClr val="9999FF"/>
                </a:solidFill>
              </a:rPr>
              <a:t>예상 질문을 하나씩 랜덤으로 출력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하고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사용자는 답변을 바로 작성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altLang="ko-KR" sz="13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활용 방안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b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랜덤으로 출력되는 질문에 대한 답변을 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바로 작성할 수 있게 함으로써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사용자가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b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300" b="1" dirty="0" smtClean="0">
                <a:solidFill>
                  <a:srgbClr val="9999FF"/>
                </a:solidFill>
              </a:rPr>
              <a:t>모의 면접의 형태로 연습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할 수 있음</a:t>
            </a:r>
            <a:endParaRPr lang="ko-KR" altLang="en-US" sz="13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6663055" y="1825263"/>
            <a:ext cx="3855600" cy="515897"/>
          </a:xfrm>
          <a:prstGeom prst="round2SameRect">
            <a:avLst/>
          </a:prstGeom>
          <a:solidFill>
            <a:srgbClr val="6C5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latinLnBrk="0">
              <a:defRPr/>
            </a:pPr>
            <a:r>
              <a:rPr lang="ko-KR" altLang="en-US" sz="1400" b="1" kern="0" dirty="0" smtClean="0">
                <a:solidFill>
                  <a:prstClr val="white"/>
                </a:solidFill>
              </a:rPr>
              <a:t>모의 면접 진행</a:t>
            </a:r>
            <a:endParaRPr lang="en-US" altLang="ko-KR" sz="1400" b="1" kern="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09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489</ep:Words>
  <ep:PresentationFormat>와이드스크린</ep:PresentationFormat>
  <ep:Paragraphs>79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2023-07-20T05:56:48.000</dcterms:created>
  <dc:creator>Windows 사용자</dc:creator>
  <cp:lastModifiedBy>eaDgnuS</cp:lastModifiedBy>
  <dcterms:modified xsi:type="dcterms:W3CDTF">2023-08-06T12:31:37.389</dcterms:modified>
  <cp:revision>72</cp:revision>
  <dc:title>PowerPoint 프레젠테이션</dc:title>
  <cp:version/>
</cp:coreProperties>
</file>