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Raleway" charset="1" panose="020B0503030101060003"/>
      <p:regular r:id="rId9"/>
      <p:bold r:id="rId10"/>
    </p:embeddedFont>
    <p:embeddedFont>
      <p:font typeface="Arimo" charset="1" panose="020B0604020202020204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907459">
            <a:off x="-469322" y="7673063"/>
            <a:ext cx="2393626" cy="248044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6512446">
            <a:off x="-1875930" y="3860717"/>
            <a:ext cx="10179983" cy="1054920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032962" y="925830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259300" y="2331504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85675" y="3899503"/>
            <a:ext cx="15716650" cy="2487995"/>
            <a:chOff x="0" y="0"/>
            <a:chExt cx="20955533" cy="331732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09550"/>
              <a:ext cx="20955533" cy="2216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00"/>
                </a:lnSpc>
              </a:pPr>
              <a:r>
                <a:rPr lang="en-US" b="true" sz="12000" i="false" spc="1200">
                  <a:solidFill>
                    <a:srgbClr val="6BD4CD"/>
                  </a:solidFill>
                  <a:latin typeface="Glacial Indifference"/>
                </a:rPr>
                <a:t>CONSERVE.AI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625600"/>
              <a:ext cx="20955533" cy="69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b="false" sz="3199" i="false" spc="319">
                  <a:solidFill>
                    <a:srgbClr val="6BD4CD"/>
                  </a:solidFill>
                  <a:latin typeface="Glacial Indifference"/>
                </a:rPr>
                <a:t>#SAVEANIMAL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4820203" y="6847666"/>
            <a:ext cx="1985094" cy="164952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559956" y="6853567"/>
            <a:ext cx="1985094" cy="1649529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2224197" y="8324966"/>
            <a:ext cx="8023231" cy="1341044"/>
            <a:chOff x="0" y="0"/>
            <a:chExt cx="10697642" cy="178805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76007" y="-133350"/>
              <a:ext cx="10621635" cy="1388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717"/>
                </a:lnSpc>
              </a:pPr>
              <a:r>
                <a:rPr lang="en-US" b="true" sz="6226" spc="2802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394446"/>
              <a:ext cx="10621635" cy="393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1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95206" y="1387213"/>
            <a:ext cx="2697589" cy="2697589"/>
            <a:chOff x="0" y="0"/>
            <a:chExt cx="3596785" cy="3596785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-2700000">
              <a:off x="535048" y="518425"/>
              <a:ext cx="2526688" cy="2559934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143157" y="1287309"/>
              <a:ext cx="1310471" cy="1022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5692641">
            <a:off x="1853217" y="-2526377"/>
            <a:ext cx="14137151" cy="146498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0"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6687800" y="1028700"/>
            <a:ext cx="571500" cy="5715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52400" y="8077200"/>
            <a:ext cx="1181100" cy="11811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668333" y="3554174"/>
            <a:ext cx="12951335" cy="3178651"/>
            <a:chOff x="0" y="0"/>
            <a:chExt cx="17268446" cy="42382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71450"/>
              <a:ext cx="17268446" cy="3098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799"/>
                </a:lnSpc>
              </a:pPr>
              <a:r>
                <a:rPr lang="en-US" b="true" sz="8799" i="false" spc="879">
                  <a:solidFill>
                    <a:srgbClr val="6BD4CD"/>
                  </a:solidFill>
                  <a:latin typeface="Glacial Indifference"/>
                </a:rPr>
                <a:t>WHY ANIMAL CONSERVATION?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523827"/>
              <a:ext cx="17268446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false" sz="3600" i="false" spc="359">
                  <a:solidFill>
                    <a:srgbClr val="6BD4CD"/>
                  </a:solidFill>
                  <a:latin typeface="Glacial Indifference"/>
                </a:rPr>
                <a:t>WHY IS IT IMPORTANT TO US?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7200051" y="9540365"/>
            <a:ext cx="621726" cy="51662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431739" y="9542213"/>
            <a:ext cx="621726" cy="516627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6386989" y="10003051"/>
            <a:ext cx="2512852" cy="420011"/>
            <a:chOff x="0" y="0"/>
            <a:chExt cx="3350470" cy="56001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23805" y="-47625"/>
              <a:ext cx="3326665" cy="440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b="true" sz="1950" spc="877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432602"/>
              <a:ext cx="3326665" cy="127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6169879">
            <a:off x="-859445" y="-942394"/>
            <a:ext cx="14062065" cy="145720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1124365">
            <a:off x="12407379" y="3834997"/>
            <a:ext cx="6197943" cy="642273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6973550" y="8972550"/>
            <a:ext cx="571500" cy="57150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320056" y="604334"/>
            <a:ext cx="1348756" cy="134875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2660650"/>
            <a:ext cx="9620650" cy="6597650"/>
            <a:chOff x="0" y="0"/>
            <a:chExt cx="12827533" cy="87968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66725"/>
              <a:ext cx="12827533" cy="460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00"/>
                </a:lnSpc>
              </a:pPr>
              <a:r>
                <a:rPr lang="en-US" b="true" sz="25000" i="false">
                  <a:solidFill>
                    <a:srgbClr val="04345C"/>
                  </a:solidFill>
                  <a:latin typeface="Glacial Indifference"/>
                </a:rPr>
                <a:t>60%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77367"/>
              <a:ext cx="12827533" cy="3619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true" sz="3600" i="false" spc="360">
                  <a:solidFill>
                    <a:srgbClr val="04345C"/>
                  </a:solidFill>
                  <a:latin typeface="Glacial Indifference"/>
                </a:rPr>
                <a:t>THE LIVING PLANET INDEX</a:t>
              </a:r>
              <a:r>
                <a:rPr lang="en-US" b="false" sz="3600" i="false" spc="360">
                  <a:solidFill>
                    <a:srgbClr val="04345C"/>
                  </a:solidFill>
                  <a:latin typeface="Glacial Indifference"/>
                </a:rPr>
                <a:t> INDICATES THAT GLOBAL POPULATIONS OF FISH, BIRDS, MAMMALS, AMPHIBIANS AND REPTILES </a:t>
              </a:r>
              <a:r>
                <a:rPr lang="en-US" b="true" sz="3600" i="false" spc="360">
                  <a:solidFill>
                    <a:srgbClr val="04345C"/>
                  </a:solidFill>
                  <a:latin typeface="Glacial Indifference"/>
                </a:rPr>
                <a:t>DECLINED</a:t>
              </a:r>
              <a:r>
                <a:rPr lang="en-US" b="false" sz="3600" i="false" spc="360">
                  <a:solidFill>
                    <a:srgbClr val="04345C"/>
                  </a:solidFill>
                  <a:latin typeface="Glacial Indifference"/>
                </a:rPr>
                <a:t>, ON AVERAGE, BETWEEN 1970 -2014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591400" y="1019175"/>
            <a:ext cx="666790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b="true" sz="4200" i="false" spc="420">
                <a:solidFill>
                  <a:srgbClr val="04345C"/>
                </a:solidFill>
                <a:latin typeface="Glacial Indifference"/>
              </a:rPr>
              <a:t>FACTS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52128">
            <a:off x="17458481" y="6618861"/>
            <a:ext cx="2085489" cy="216112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8251425">
            <a:off x="744888" y="-1480292"/>
            <a:ext cx="2535307" cy="262726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2224197" y="9358894"/>
            <a:ext cx="7966226" cy="30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5"/>
              </a:lnSpc>
            </a:pP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7200051" y="9540365"/>
            <a:ext cx="621726" cy="51662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431739" y="9542213"/>
            <a:ext cx="621726" cy="516627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16386989" y="10003051"/>
            <a:ext cx="2512852" cy="420011"/>
            <a:chOff x="0" y="0"/>
            <a:chExt cx="3350470" cy="56001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23805" y="-47625"/>
              <a:ext cx="3326665" cy="440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b="true" sz="1950" spc="877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32602"/>
              <a:ext cx="3326665" cy="127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0">
            <a:off x="13773250" y="5143500"/>
            <a:ext cx="5829100" cy="60405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8628637">
            <a:off x="-952316" y="-1350031"/>
            <a:ext cx="12139540" cy="125798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5206982">
            <a:off x="-1205830" y="7270608"/>
            <a:ext cx="6048809" cy="626819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687800" y="8686800"/>
            <a:ext cx="571500" cy="5715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5156851"/>
            <a:ext cx="8572900" cy="1719263"/>
            <a:chOff x="0" y="0"/>
            <a:chExt cx="11430533" cy="22923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1430533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b="false" sz="7200" i="false">
                  <a:solidFill>
                    <a:srgbClr val="04345C"/>
                  </a:solidFill>
                  <a:latin typeface="Glacial Indifference"/>
                </a:rPr>
                <a:t>CONSERVE.AI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06550"/>
              <a:ext cx="11430533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>
                  <a:solidFill>
                    <a:srgbClr val="04345C"/>
                  </a:solidFill>
                  <a:latin typeface="Glacial Indifference"/>
                </a:rPr>
                <a:t>AI solution to prevent extinction!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20056" y="1295400"/>
            <a:ext cx="1348756" cy="134875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8599965">
            <a:off x="-620029" y="-1195263"/>
            <a:ext cx="2306858" cy="239052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788313">
            <a:off x="17176236" y="6772434"/>
            <a:ext cx="1936109" cy="200633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4315024" y="3149515"/>
            <a:ext cx="2007336" cy="2007336"/>
            <a:chOff x="0" y="0"/>
            <a:chExt cx="2676447" cy="2676447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-2700000">
              <a:off x="398141" y="385772"/>
              <a:ext cx="1880165" cy="1904904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850649" y="957915"/>
              <a:ext cx="975150" cy="760617"/>
            </a:xfrm>
            <a:prstGeom prst="rect">
              <a:avLst/>
            </a:prstGeom>
          </p:spPr>
        </p:pic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7200051" y="9540365"/>
            <a:ext cx="621726" cy="5166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431739" y="9542213"/>
            <a:ext cx="621726" cy="516627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6386989" y="10003051"/>
            <a:ext cx="2512852" cy="420011"/>
            <a:chOff x="0" y="0"/>
            <a:chExt cx="3350470" cy="56001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23805" y="-47625"/>
              <a:ext cx="3326665" cy="440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b="true" sz="1950" spc="877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432602"/>
              <a:ext cx="3326665" cy="127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3737344">
            <a:off x="8416210" y="-3200493"/>
            <a:ext cx="11223440" cy="116305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1769280">
            <a:off x="12822143" y="5527205"/>
            <a:ext cx="7703445" cy="798284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249909">
            <a:off x="-1445661" y="-889124"/>
            <a:ext cx="5359726" cy="555412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7381687">
            <a:off x="-1391985" y="2028311"/>
            <a:ext cx="11649703" cy="1207223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-320056" y="8324850"/>
            <a:ext cx="1348756" cy="134875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687800" y="457200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62752" y="3459209"/>
            <a:ext cx="3334150" cy="4456794"/>
            <a:chOff x="0" y="0"/>
            <a:chExt cx="4445533" cy="5942391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03369" y="0"/>
              <a:ext cx="3838795" cy="3978026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0" y="4513641"/>
              <a:ext cx="4445533" cy="1428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>
                  <a:solidFill>
                    <a:srgbClr val="6BD4CD"/>
                  </a:solidFill>
                  <a:latin typeface="Glacial Indifference"/>
                </a:rPr>
                <a:t>Cutting-edge technology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52128">
            <a:off x="17306081" y="408561"/>
            <a:ext cx="2085489" cy="2161129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3675150" y="3215183"/>
            <a:ext cx="3550099" cy="4143607"/>
            <a:chOff x="0" y="0"/>
            <a:chExt cx="4733465" cy="5524810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4627411">
              <a:off x="447335" y="325368"/>
              <a:ext cx="3838795" cy="3978026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143966" y="4839010"/>
              <a:ext cx="4445533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>
                  <a:solidFill>
                    <a:srgbClr val="6BD4CD"/>
                  </a:solidFill>
                  <a:latin typeface="Glacial Indifference"/>
                </a:rPr>
                <a:t>Real Impact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045015" y="3054660"/>
            <a:ext cx="3849872" cy="4304130"/>
            <a:chOff x="0" y="0"/>
            <a:chExt cx="5133163" cy="5738839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-4068716">
              <a:off x="647184" y="539398"/>
              <a:ext cx="3838795" cy="3978026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343815" y="5053039"/>
              <a:ext cx="4445533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>
                  <a:solidFill>
                    <a:srgbClr val="6BD4CD"/>
                  </a:solidFill>
                  <a:latin typeface="Glacial Indifference"/>
                </a:rPr>
                <a:t>Early warning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98538" y="2922853"/>
            <a:ext cx="4023075" cy="4435937"/>
            <a:chOff x="0" y="0"/>
            <a:chExt cx="5364100" cy="5914583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8878499">
              <a:off x="762652" y="715142"/>
              <a:ext cx="3838795" cy="3978026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459283" y="5228783"/>
              <a:ext cx="4445533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>
                  <a:solidFill>
                    <a:srgbClr val="6BD4CD"/>
                  </a:solidFill>
                  <a:latin typeface="Glacial Indifference"/>
                </a:rPr>
                <a:t>Scalable</a:t>
              </a: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7200051" y="9540365"/>
            <a:ext cx="621726" cy="51662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431739" y="9542213"/>
            <a:ext cx="621726" cy="516627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16386989" y="10003051"/>
            <a:ext cx="2512852" cy="420011"/>
            <a:chOff x="0" y="0"/>
            <a:chExt cx="3350470" cy="560015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23805" y="-47625"/>
              <a:ext cx="3326665" cy="440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b="true" sz="1950" spc="877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432602"/>
              <a:ext cx="3326665" cy="127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675" y="3899503"/>
            <a:ext cx="15716650" cy="2487995"/>
            <a:chOff x="0" y="0"/>
            <a:chExt cx="20955533" cy="33173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9550"/>
              <a:ext cx="20955533" cy="2216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00"/>
                </a:lnSpc>
              </a:pPr>
              <a:r>
                <a:rPr lang="en-US" b="true" sz="12000" i="false" spc="1200">
                  <a:solidFill>
                    <a:srgbClr val="6BD4CD"/>
                  </a:solidFill>
                  <a:latin typeface="Glacial Indifference"/>
                </a:rPr>
                <a:t>DEMO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25600"/>
              <a:ext cx="20955533" cy="69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7200051" y="9540365"/>
            <a:ext cx="621726" cy="5166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431739" y="9542213"/>
            <a:ext cx="621726" cy="51662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6386989" y="10003051"/>
            <a:ext cx="2512852" cy="420011"/>
            <a:chOff x="0" y="0"/>
            <a:chExt cx="3350470" cy="56001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23805" y="-47625"/>
              <a:ext cx="3326665" cy="440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b="true" sz="1950" spc="877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2602"/>
              <a:ext cx="3326665" cy="127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614957">
            <a:off x="11325353" y="2430414"/>
            <a:ext cx="9621533" cy="99705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591306">
            <a:off x="15506726" y="-868847"/>
            <a:ext cx="1676875" cy="173769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8637705">
            <a:off x="1847673" y="-2417460"/>
            <a:ext cx="14592653" cy="1512192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9762824">
            <a:off x="-1040502" y="-1160167"/>
            <a:ext cx="5851798" cy="606403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092154">
            <a:off x="1063492" y="8947778"/>
            <a:ext cx="2787319" cy="288841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-152400" y="7954219"/>
            <a:ext cx="1181100" cy="11811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259300" y="742950"/>
            <a:ext cx="571500" cy="5715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485825" y="1645444"/>
            <a:ext cx="13316350" cy="6996113"/>
            <a:chOff x="0" y="0"/>
            <a:chExt cx="17755133" cy="932815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17755133" cy="811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b="false" sz="8000" i="false">
                  <a:solidFill>
                    <a:srgbClr val="6BD4CD"/>
                  </a:solidFill>
                  <a:latin typeface="Glacial Indifference"/>
                </a:rPr>
                <a:t>If we can teach people about wildlife, they will be touched. Share my wildlife with me. Because humans want to save things that they love.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604250"/>
              <a:ext cx="17755133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false" sz="3600" i="false" spc="359">
                  <a:solidFill>
                    <a:srgbClr val="6BD4CD"/>
                  </a:solidFill>
                  <a:latin typeface="Glacial Indifference"/>
                </a:rPr>
                <a:t>STEVE IRWIN, "THE CROCODILE HUNTER"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alphaModFix amt="53000"/>
          </a:blip>
          <a:srcRect l="0" t="0" r="0" b="0"/>
          <a:stretch>
            <a:fillRect/>
          </a:stretch>
        </p:blipFill>
        <p:spPr>
          <a:xfrm flipH="false" flipV="false" rot="-10800000">
            <a:off x="17200051" y="9540365"/>
            <a:ext cx="621726" cy="51662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431739" y="9542213"/>
            <a:ext cx="621726" cy="516627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6386989" y="10003051"/>
            <a:ext cx="2512852" cy="420011"/>
            <a:chOff x="0" y="0"/>
            <a:chExt cx="3350470" cy="56001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23805" y="-47625"/>
              <a:ext cx="3326665" cy="440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b="true" sz="1950" spc="877">
                  <a:solidFill>
                    <a:srgbClr val="FFFFFF"/>
                  </a:solidFill>
                  <a:latin typeface="Raleway"/>
                </a:rPr>
                <a:t>MOON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432602"/>
              <a:ext cx="3326665" cy="127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DADivFjYysM</dc:identifier>
  <dcterms:modified xsi:type="dcterms:W3CDTF">2011-08-01T06:04:30Z</dcterms:modified>
  <cp:revision>1</cp:revision>
  <dc:title>#SaveAnimal</dc:title>
</cp:coreProperties>
</file>