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57" r:id="rId4"/>
    <p:sldId id="258" r:id="rId5"/>
    <p:sldId id="263" r:id="rId6"/>
    <p:sldId id="259" r:id="rId7"/>
    <p:sldId id="269" r:id="rId8"/>
    <p:sldId id="260" r:id="rId9"/>
    <p:sldId id="272" r:id="rId10"/>
    <p:sldId id="274" r:id="rId11"/>
    <p:sldId id="273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>
        <p:scale>
          <a:sx n="100" d="100"/>
          <a:sy n="100" d="100"/>
        </p:scale>
        <p:origin x="107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7192-85A7-4BFC-899C-6404A791965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9EBA2-625C-4112-BEC5-8402A858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Please add #1 (left) and #4 (right) to the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76B5-609B-4A51-B0FA-E6E045B07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05D-9D18-4392-B67D-9DC1F353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Welcome to the experiment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B2C3-BD50-4087-BE8F-68DCBC522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4-back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3978568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648717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140264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1439551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2666082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062630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8240385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6703173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4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78081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5316950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4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91858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1436193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5374786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22" idx="0"/>
          </p:cNvCxnSpPr>
          <p:nvPr/>
        </p:nvCxnSpPr>
        <p:spPr>
          <a:xfrm rot="16200000" flipH="1">
            <a:off x="4573730" y="-319584"/>
            <a:ext cx="35216" cy="5276147"/>
          </a:xfrm>
          <a:prstGeom prst="bentConnector3">
            <a:avLst>
              <a:gd name="adj1" fmla="val -790763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5374786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3280499" y="-289366"/>
            <a:ext cx="29897" cy="5192820"/>
          </a:xfrm>
          <a:prstGeom prst="bentConnector3">
            <a:avLst>
              <a:gd name="adj1" fmla="val -4309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86DA8CFF-5A22-43E5-8C19-7BF73307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6653677" y="2336097"/>
            <a:ext cx="1151470" cy="10463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FFFE9B-AAC3-4903-8D15-14CEA90BFEDF}"/>
              </a:ext>
            </a:extLst>
          </p:cNvPr>
          <p:cNvSpPr txBox="1"/>
          <p:nvPr/>
        </p:nvSpPr>
        <p:spPr>
          <a:xfrm>
            <a:off x="6768711" y="3475508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6236ADFA-83EC-48B0-80B2-38367DD5C2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2327" y="2311437"/>
            <a:ext cx="1034143" cy="10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4-back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2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CEBCFA-B8CB-4E1D-A9EF-59F08665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3252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lack-Lato"/>
              </a:rPr>
              <a:t>As you have probably noticed, the test gets harder from 1-back, 2-back, to 3-back. The 3-back task is challenging for many people, but some could do very well.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Please relax, keep your mind in it and try your best!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1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8BEF0F-0A72-4148-9B38-6C3B01FB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5527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make you familiar with the task, you can now practice by doing a 1-back, 2-back, and 3-back.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For the first n-trials of the task, please press “</a:t>
            </a:r>
            <a:r>
              <a:rPr lang="en-SG" sz="3200" dirty="0">
                <a:solidFill>
                  <a:srgbClr val="0070C0"/>
                </a:solidFill>
              </a:rPr>
              <a:t>L</a:t>
            </a:r>
            <a:r>
              <a:rPr lang="en-SG" sz="3200" dirty="0"/>
              <a:t>” as there are no trials to compare with.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If you have forgotten the pattern during the task, please restart the count from that trial.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10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A5FF84-6D03-4A95-B605-4589F4DE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518"/>
            <a:ext cx="9144000" cy="105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000" dirty="0"/>
              <a:t>Please put your left index finger on the ‘A’ key, and right index finger on the ‘L’ key</a:t>
            </a:r>
            <a:endParaRPr lang="en-US" sz="3000" dirty="0"/>
          </a:p>
        </p:txBody>
      </p:sp>
      <p:pic>
        <p:nvPicPr>
          <p:cNvPr id="1026" name="Picture 2" descr="Image result for keyboard svg">
            <a:extLst>
              <a:ext uri="{FF2B5EF4-FFF2-40B4-BE49-F238E27FC236}">
                <a16:creationId xmlns:a16="http://schemas.microsoft.com/office/drawing/2014/main" id="{CD644E23-6982-45E7-ABE8-50857FBD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1" y="2211632"/>
            <a:ext cx="8500937" cy="30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76D0FB-C614-4801-80A9-6887FEDD8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75261"/>
              </p:ext>
            </p:extLst>
          </p:nvPr>
        </p:nvGraphicFramePr>
        <p:xfrm>
          <a:off x="321531" y="2040471"/>
          <a:ext cx="8500936" cy="44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26680" imgH="5891760" progId="">
                  <p:embed/>
                </p:oleObj>
              </mc:Choice>
              <mc:Fallback>
                <p:oleObj r:id="rId4" imgW="11326680" imgH="5891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31" y="2040471"/>
                        <a:ext cx="8500936" cy="44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98" y="1102043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 this test, you will see a sequence of blue squares appearing one after another on different locations on the computer screen:</a:t>
            </a: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1" y="2583655"/>
            <a:ext cx="2113361" cy="169068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1" y="2497034"/>
            <a:ext cx="2113361" cy="169068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41" y="2546899"/>
            <a:ext cx="2113361" cy="1690689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1" y="2506369"/>
            <a:ext cx="2113361" cy="1690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29767" y="4197058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4187723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697280" y="4176939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3" y="4243469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383838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A7BAB0-541B-495D-A00A-9F3A3960D1AA}"/>
              </a:ext>
            </a:extLst>
          </p:cNvPr>
          <p:cNvSpPr txBox="1">
            <a:spLocks/>
          </p:cNvSpPr>
          <p:nvPr/>
        </p:nvSpPr>
        <p:spPr>
          <a:xfrm>
            <a:off x="104775" y="4945055"/>
            <a:ext cx="903922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The presentation rate is quite fast, a new square is coming every 3 seconds.</a:t>
            </a:r>
          </a:p>
          <a:p>
            <a:pPr marL="0" indent="0">
              <a:buNone/>
            </a:pPr>
            <a:r>
              <a:rPr lang="en-US" sz="2800" b="1" dirty="0"/>
              <a:t>Please try to work as quickly and accurately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5253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1-back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585079" y="2320242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13905" y="2320242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811753" y="230195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3509706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711494" y="3536974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4" y="3536974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2608702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dirty="0"/>
              <a:t>”, because the square appears at the same location as just before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/>
          <p:nvPr/>
        </p:nvCxnSpPr>
        <p:spPr>
          <a:xfrm flipV="1">
            <a:off x="3387486" y="3906306"/>
            <a:ext cx="0" cy="483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47191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/>
          <p:nvPr/>
        </p:nvCxnSpPr>
        <p:spPr>
          <a:xfrm flipV="1">
            <a:off x="525070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424240" y="1338707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D75771-51A1-4122-B828-C8976438C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633" y="1325512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487A7-2B96-4B06-BE42-742F2A38D1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1026" y="1311476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42263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/>
          <p:nvPr/>
        </p:nvCxnSpPr>
        <p:spPr>
          <a:xfrm flipV="1">
            <a:off x="720142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6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1-back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7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2-back</a:t>
            </a:r>
            <a:r>
              <a:rPr lang="en-SG" sz="2000" dirty="0"/>
              <a:t> task: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080234" y="2325957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3372229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3947137" y="3836068"/>
            <a:ext cx="0" cy="55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2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722914" y="1040033"/>
            <a:ext cx="21288" cy="2525414"/>
          </a:xfrm>
          <a:prstGeom prst="bentConnector3">
            <a:avLst>
              <a:gd name="adj1" fmla="val -10738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4010092" y="1015866"/>
            <a:ext cx="31009" cy="2601038"/>
          </a:xfrm>
          <a:prstGeom prst="bentConnector3">
            <a:avLst>
              <a:gd name="adj1" fmla="val -105174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1C7CC26-A316-463A-AE94-A106793A3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5405" y="996105"/>
            <a:ext cx="12573" cy="2659704"/>
          </a:xfrm>
          <a:prstGeom prst="bentConnector3">
            <a:avLst>
              <a:gd name="adj1" fmla="val -31272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2-back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33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3-back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3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3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H="1">
            <a:off x="3378586" y="384361"/>
            <a:ext cx="39794" cy="3855265"/>
          </a:xfrm>
          <a:prstGeom prst="bentConnector3">
            <a:avLst>
              <a:gd name="adj1" fmla="val -5744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6146599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stCxn id="8" idx="0"/>
            <a:endCxn id="25" idx="0"/>
          </p:cNvCxnSpPr>
          <p:nvPr/>
        </p:nvCxnSpPr>
        <p:spPr>
          <a:xfrm rot="16200000" flipH="1">
            <a:off x="4683818" y="342141"/>
            <a:ext cx="21112" cy="3938593"/>
          </a:xfrm>
          <a:prstGeom prst="bentConnector3">
            <a:avLst>
              <a:gd name="adj1" fmla="val -20067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3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</a:t>
            </a:r>
            <a:r>
              <a:rPr lang="en-US" sz="2600">
                <a:latin typeface="+mj-lt"/>
              </a:rPr>
              <a:t>the </a:t>
            </a:r>
            <a:r>
              <a:rPr lang="en-US" sz="2600" b="1">
                <a:solidFill>
                  <a:schemeClr val="accent1"/>
                </a:solidFill>
              </a:rPr>
              <a:t>3</a:t>
            </a:r>
            <a:r>
              <a:rPr lang="en-US" sz="2600">
                <a:latin typeface="+mj-lt"/>
              </a:rPr>
              <a:t> </a:t>
            </a:r>
            <a:r>
              <a:rPr lang="en-US" sz="2600" dirty="0">
                <a:latin typeface="+mj-lt"/>
              </a:rPr>
              <a:t>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3-back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54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874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Slack-Lato</vt:lpstr>
      <vt:lpstr>Arial</vt:lpstr>
      <vt:lpstr>Calibri</vt:lpstr>
      <vt:lpstr>Calibri Light</vt:lpstr>
      <vt:lpstr>Office Theme</vt:lpstr>
      <vt:lpstr>Welcome to the experiment</vt:lpstr>
      <vt:lpstr>Working Memory Task</vt:lpstr>
      <vt:lpstr>Working Memory Task</vt:lpstr>
      <vt:lpstr>PowerPoint Presentation</vt:lpstr>
      <vt:lpstr>This is a 1-back task</vt:lpstr>
      <vt:lpstr>PowerPoint Presentation</vt:lpstr>
      <vt:lpstr>This is a 2-back task</vt:lpstr>
      <vt:lpstr>PowerPoint Presentation</vt:lpstr>
      <vt:lpstr>This is a 3-back task</vt:lpstr>
      <vt:lpstr>PowerPoint Presentation</vt:lpstr>
      <vt:lpstr>This is a 4-back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</dc:title>
  <dc:creator>Yang, Winson</dc:creator>
  <cp:lastModifiedBy>Winson Yang</cp:lastModifiedBy>
  <cp:revision>73</cp:revision>
  <dcterms:created xsi:type="dcterms:W3CDTF">2019-03-01T18:09:22Z</dcterms:created>
  <dcterms:modified xsi:type="dcterms:W3CDTF">2021-03-12T16:48:35Z</dcterms:modified>
</cp:coreProperties>
</file>