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0" r:id="rId3"/>
    <p:sldId id="257" r:id="rId4"/>
    <p:sldId id="258" r:id="rId5"/>
    <p:sldId id="263" r:id="rId6"/>
    <p:sldId id="259" r:id="rId7"/>
    <p:sldId id="269" r:id="rId8"/>
    <p:sldId id="260" r:id="rId9"/>
    <p:sldId id="272" r:id="rId10"/>
    <p:sldId id="274" r:id="rId11"/>
    <p:sldId id="273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905" autoAdjust="0"/>
    <p:restoredTop sz="94660"/>
  </p:normalViewPr>
  <p:slideViewPr>
    <p:cSldViewPr snapToGrid="0">
      <p:cViewPr>
        <p:scale>
          <a:sx n="100" d="100"/>
          <a:sy n="100" d="100"/>
        </p:scale>
        <p:origin x="207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7192-85A7-4BFC-899C-6404A791965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9EBA2-625C-4112-BEC5-8402A858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7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Please add #1 (left) and #4 (right) to the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76B5-609B-4A51-B0FA-E6E045B072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0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9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7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E05D-9D18-4392-B67D-9DC1F3536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Welcome to the experiment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0B2C3-BD50-4087-BE8F-68DCBC522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4-back</a:t>
            </a:r>
            <a:r>
              <a:rPr lang="en-SG" sz="2000" dirty="0"/>
              <a:t> task: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4</a:t>
            </a:r>
            <a:r>
              <a:rPr lang="en-US" sz="2000" dirty="0">
                <a:latin typeface="+mj-lt"/>
              </a:rPr>
              <a:t> trials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4</a:t>
            </a:r>
            <a:r>
              <a:rPr lang="en-US" sz="2000" dirty="0">
                <a:latin typeface="+mj-lt"/>
              </a:rPr>
              <a:t> trials before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3978568" y="2331890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2648717" y="231338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140264" y="3509706"/>
            <a:ext cx="99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  <a:r>
              <a:rPr lang="en-US" sz="1600" baseline="30000" dirty="0" err="1"/>
              <a:t>st</a:t>
            </a:r>
            <a:r>
              <a:rPr lang="en-US" sz="1600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1439551" y="3490554"/>
            <a:ext cx="10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  <a:r>
              <a:rPr lang="en-SG" sz="1600" baseline="30000" dirty="0"/>
              <a:t>nd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2666082" y="3497514"/>
            <a:ext cx="101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  <a:r>
              <a:rPr lang="en-SG" sz="1600" baseline="30000" dirty="0"/>
              <a:t>rd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4062630" y="3498059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8240385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6703173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 square does not appear at the same location 4 trials before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278081" y="3836613"/>
            <a:ext cx="0" cy="553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5316950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4 trials before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891858" y="3829108"/>
            <a:ext cx="827" cy="56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EA5B0B9-868C-4651-BBA1-B8905DFD7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1436193" y="2300881"/>
            <a:ext cx="1034143" cy="10422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C2675F-51B7-4478-B502-C0A28FB1F189}"/>
              </a:ext>
            </a:extLst>
          </p:cNvPr>
          <p:cNvSpPr txBox="1"/>
          <p:nvPr/>
        </p:nvSpPr>
        <p:spPr>
          <a:xfrm>
            <a:off x="5374786" y="3490554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79BFFD-BBA7-47CF-A66D-B2A3F9818A42}"/>
              </a:ext>
            </a:extLst>
          </p:cNvPr>
          <p:cNvCxnSpPr>
            <a:cxnSpLocks/>
            <a:stCxn id="8" idx="0"/>
            <a:endCxn id="22" idx="0"/>
          </p:cNvCxnSpPr>
          <p:nvPr/>
        </p:nvCxnSpPr>
        <p:spPr>
          <a:xfrm rot="16200000" flipH="1">
            <a:off x="4573730" y="-319584"/>
            <a:ext cx="35216" cy="5276147"/>
          </a:xfrm>
          <a:prstGeom prst="bentConnector3">
            <a:avLst>
              <a:gd name="adj1" fmla="val -790763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object&#10;&#10;Description automatically generated">
            <a:extLst>
              <a:ext uri="{FF2B5EF4-FFF2-40B4-BE49-F238E27FC236}">
                <a16:creationId xmlns:a16="http://schemas.microsoft.com/office/drawing/2014/main" id="{0CFB91C0-C7D7-447C-B637-087EB4AC24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5374786" y="2321993"/>
            <a:ext cx="1034143" cy="1042278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3EDD2F5-C087-4EAD-BA29-62BAD65D094A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3280499" y="-289366"/>
            <a:ext cx="29897" cy="5192820"/>
          </a:xfrm>
          <a:prstGeom prst="bentConnector3">
            <a:avLst>
              <a:gd name="adj1" fmla="val -43096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object&#10;&#10;Description automatically generated">
            <a:extLst>
              <a:ext uri="{FF2B5EF4-FFF2-40B4-BE49-F238E27FC236}">
                <a16:creationId xmlns:a16="http://schemas.microsoft.com/office/drawing/2014/main" id="{86DA8CFF-5A22-43E5-8C19-7BF73307C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6653677" y="2336097"/>
            <a:ext cx="1151470" cy="10463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FFFE9B-AAC3-4903-8D15-14CEA90BFEDF}"/>
              </a:ext>
            </a:extLst>
          </p:cNvPr>
          <p:cNvSpPr txBox="1"/>
          <p:nvPr/>
        </p:nvSpPr>
        <p:spPr>
          <a:xfrm>
            <a:off x="6768711" y="3475508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6236ADFA-83EC-48B0-80B2-38367DD5C2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222327" y="2311437"/>
            <a:ext cx="1034143" cy="10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3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3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4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4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4-back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123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CEBCFA-B8CB-4E1D-A9EF-59F08665C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0601"/>
            <a:ext cx="9144000" cy="3252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Slack-Lato"/>
              </a:rPr>
              <a:t>As you have probably noticed, the test gets harder from 1-back, 2-back, to 3-back. The 3-back task is challenging for many people, but some could do very well.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Please relax, keep your mind in it and try your best!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01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8BEF0F-0A72-4148-9B38-6C3B01FB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0601"/>
            <a:ext cx="9144000" cy="5527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dirty="0"/>
              <a:t>To make you familiar with the task, you can now practice by doing a 1-back, 2-back, and 3-back.</a:t>
            </a:r>
          </a:p>
          <a:p>
            <a:pPr marL="0" indent="0">
              <a:buNone/>
            </a:pPr>
            <a:endParaRPr lang="en-SG" sz="3200" dirty="0"/>
          </a:p>
          <a:p>
            <a:pPr marL="0" indent="0">
              <a:buNone/>
            </a:pPr>
            <a:r>
              <a:rPr lang="en-SG" sz="3200" dirty="0"/>
              <a:t>For the first n-trials of the task, please press “</a:t>
            </a:r>
            <a:r>
              <a:rPr lang="en-SG" sz="3200" dirty="0">
                <a:solidFill>
                  <a:srgbClr val="0070C0"/>
                </a:solidFill>
              </a:rPr>
              <a:t>L</a:t>
            </a:r>
            <a:r>
              <a:rPr lang="en-SG" sz="3200" dirty="0"/>
              <a:t>” as there are no trials to compare with.</a:t>
            </a:r>
          </a:p>
          <a:p>
            <a:pPr marL="0" indent="0">
              <a:buNone/>
            </a:pPr>
            <a:endParaRPr lang="en-SG" sz="3200" dirty="0"/>
          </a:p>
          <a:p>
            <a:pPr marL="0" indent="0">
              <a:buNone/>
            </a:pPr>
            <a:r>
              <a:rPr lang="en-SG" sz="3200" dirty="0"/>
              <a:t>If you have forgotten the pattern during the task, please restart the count from that trial.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410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2011-511E-4CAC-910F-B3EA42A9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257"/>
            <a:ext cx="7886700" cy="975572"/>
          </a:xfrm>
        </p:spPr>
        <p:txBody>
          <a:bodyPr/>
          <a:lstStyle/>
          <a:p>
            <a:r>
              <a:rPr lang="en-SG" dirty="0"/>
              <a:t>Working Memory Task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7A5FF84-6D03-4A95-B605-4589F4DE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9518"/>
            <a:ext cx="9144000" cy="1050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000" dirty="0"/>
              <a:t>Please put your left index finger on the ‘A’ key, and right index finger on the ‘L’ key</a:t>
            </a:r>
            <a:endParaRPr lang="en-US" sz="3000" dirty="0"/>
          </a:p>
        </p:txBody>
      </p:sp>
      <p:pic>
        <p:nvPicPr>
          <p:cNvPr id="1026" name="Picture 2" descr="Image result for keyboard svg">
            <a:extLst>
              <a:ext uri="{FF2B5EF4-FFF2-40B4-BE49-F238E27FC236}">
                <a16:creationId xmlns:a16="http://schemas.microsoft.com/office/drawing/2014/main" id="{CD644E23-6982-45E7-ABE8-50857FBD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31" y="2211632"/>
            <a:ext cx="8500937" cy="304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D76D0FB-C614-4801-80A9-6887FEDD8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675261"/>
              </p:ext>
            </p:extLst>
          </p:nvPr>
        </p:nvGraphicFramePr>
        <p:xfrm>
          <a:off x="321531" y="2040471"/>
          <a:ext cx="8500936" cy="444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326680" imgH="5891760" progId="">
                  <p:embed/>
                </p:oleObj>
              </mc:Choice>
              <mc:Fallback>
                <p:oleObj r:id="rId4" imgW="11326680" imgH="5891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531" y="2040471"/>
                        <a:ext cx="8500936" cy="4444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2011-511E-4CAC-910F-B3EA42A9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257"/>
            <a:ext cx="7886700" cy="975572"/>
          </a:xfrm>
        </p:spPr>
        <p:txBody>
          <a:bodyPr/>
          <a:lstStyle/>
          <a:p>
            <a:r>
              <a:rPr lang="en-SG" dirty="0"/>
              <a:t>Working Memory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98" y="1102043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In this test, you will see a sequence of blue squares appearing one after another on different locations on the computer screen:</a:t>
            </a:r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1" y="2583655"/>
            <a:ext cx="2113361" cy="1690689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BDE1BCA-A238-431D-AFB0-2AE183436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61" y="2497034"/>
            <a:ext cx="2113361" cy="1690689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41" y="2546899"/>
            <a:ext cx="2113361" cy="1690689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11" y="2506369"/>
            <a:ext cx="2113361" cy="1690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29767" y="4197058"/>
            <a:ext cx="110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  <a:r>
              <a:rPr lang="en-US" baseline="30000" dirty="0" err="1"/>
              <a:t>st</a:t>
            </a:r>
            <a:r>
              <a:rPr lang="en-US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811753" y="4187723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</a:t>
            </a:r>
            <a:r>
              <a:rPr lang="en-SG" baseline="30000" dirty="0"/>
              <a:t>nd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4697280" y="4176939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</a:t>
            </a:r>
            <a:r>
              <a:rPr lang="en-SG" baseline="30000" dirty="0"/>
              <a:t>rd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6613933" y="4243469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383838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DA7BAB0-541B-495D-A00A-9F3A3960D1AA}"/>
              </a:ext>
            </a:extLst>
          </p:cNvPr>
          <p:cNvSpPr txBox="1">
            <a:spLocks/>
          </p:cNvSpPr>
          <p:nvPr/>
        </p:nvSpPr>
        <p:spPr>
          <a:xfrm>
            <a:off x="104775" y="4945055"/>
            <a:ext cx="903922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The presentation rate is quite fast, a new square is coming every 3 seconds.</a:t>
            </a:r>
          </a:p>
          <a:p>
            <a:pPr marL="0" indent="0">
              <a:buNone/>
            </a:pPr>
            <a:r>
              <a:rPr lang="en-US" sz="2800" b="1" dirty="0"/>
              <a:t>Please try to work as quickly and accurately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52538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1-back</a:t>
            </a:r>
            <a:r>
              <a:rPr lang="en-SG" sz="2000" dirty="0"/>
              <a:t> task: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sz="2000" dirty="0">
                <a:latin typeface="+mj-lt"/>
              </a:rPr>
              <a:t> trial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1</a:t>
            </a:r>
            <a:r>
              <a:rPr lang="en-US" sz="2000" dirty="0">
                <a:latin typeface="+mj-lt"/>
              </a:rPr>
              <a:t> trial before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912077" y="2292096"/>
            <a:ext cx="1117548" cy="1107419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BDE1BCA-A238-431D-AFB0-2AE183436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5" t="15670" r="23440" b="22441"/>
          <a:stretch/>
        </p:blipFill>
        <p:spPr>
          <a:xfrm>
            <a:off x="6585079" y="2320242"/>
            <a:ext cx="1151470" cy="1046340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4713905" y="2320242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2811753" y="230195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12077" y="3509706"/>
            <a:ext cx="110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  <a:r>
              <a:rPr lang="en-US" baseline="30000" dirty="0" err="1"/>
              <a:t>st</a:t>
            </a:r>
            <a:r>
              <a:rPr lang="en-US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811753" y="3509706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</a:t>
            </a:r>
            <a:r>
              <a:rPr lang="en-SG" baseline="30000" dirty="0"/>
              <a:t>nd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4711494" y="3536974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</a:t>
            </a:r>
            <a:r>
              <a:rPr lang="en-SG" baseline="30000" dirty="0"/>
              <a:t>rd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6613934" y="3536974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343128F-4A82-4559-B80E-6287200CBF69}"/>
              </a:ext>
            </a:extLst>
          </p:cNvPr>
          <p:cNvSpPr txBox="1">
            <a:spLocks/>
          </p:cNvSpPr>
          <p:nvPr/>
        </p:nvSpPr>
        <p:spPr>
          <a:xfrm>
            <a:off x="2608702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Here, you have to press “</a:t>
            </a:r>
            <a:r>
              <a:rPr lang="en-SG" b="1" dirty="0">
                <a:solidFill>
                  <a:srgbClr val="FF0000"/>
                </a:solidFill>
              </a:rPr>
              <a:t>A</a:t>
            </a:r>
            <a:r>
              <a:rPr lang="en-SG" dirty="0"/>
              <a:t>”, because the square appears at the same location as just before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41B90C-2432-426E-8039-DB21FAC8963C}"/>
              </a:ext>
            </a:extLst>
          </p:cNvPr>
          <p:cNvCxnSpPr/>
          <p:nvPr/>
        </p:nvCxnSpPr>
        <p:spPr>
          <a:xfrm flipV="1">
            <a:off x="3387486" y="3906306"/>
            <a:ext cx="0" cy="4838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4471917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Here, you have to press “</a:t>
            </a:r>
            <a:r>
              <a:rPr lang="en-SG" b="1" dirty="0">
                <a:solidFill>
                  <a:srgbClr val="0070C0"/>
                </a:solidFill>
              </a:rPr>
              <a:t>L</a:t>
            </a:r>
            <a:r>
              <a:rPr lang="en-SG" dirty="0"/>
              <a:t>”, because the square does not appear at the same location as just before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/>
          <p:nvPr/>
        </p:nvCxnSpPr>
        <p:spPr>
          <a:xfrm flipV="1">
            <a:off x="5250701" y="3906306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39E5323-E32B-4D1E-8BA2-3250E5F5FBC2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 rot="16200000" flipH="1">
            <a:off x="2424240" y="1338707"/>
            <a:ext cx="9858" cy="1916637"/>
          </a:xfrm>
          <a:prstGeom prst="bentConnector3">
            <a:avLst>
              <a:gd name="adj1" fmla="val -23189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BD75771-51A1-4122-B828-C8976438CA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7633" y="1325512"/>
            <a:ext cx="9858" cy="1916637"/>
          </a:xfrm>
          <a:prstGeom prst="bentConnector3">
            <a:avLst>
              <a:gd name="adj1" fmla="val -231892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3487A7-2B96-4B06-BE42-742F2A38D1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11026" y="1311476"/>
            <a:ext cx="9858" cy="1916637"/>
          </a:xfrm>
          <a:prstGeom prst="bentConnector3">
            <a:avLst>
              <a:gd name="adj1" fmla="val -231892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6422637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Here, you have to press “</a:t>
            </a:r>
            <a:r>
              <a:rPr lang="en-SG" b="1" dirty="0">
                <a:solidFill>
                  <a:srgbClr val="0070C0"/>
                </a:solidFill>
              </a:rPr>
              <a:t>L</a:t>
            </a:r>
            <a:r>
              <a:rPr lang="en-SG" dirty="0"/>
              <a:t>”, because the square does not appear at the same location as just before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/>
          <p:nvPr/>
        </p:nvCxnSpPr>
        <p:spPr>
          <a:xfrm flipV="1">
            <a:off x="7201421" y="3906306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6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1</a:t>
            </a:r>
            <a:r>
              <a:rPr lang="en-US" sz="2600" dirty="0">
                <a:latin typeface="+mj-lt"/>
              </a:rPr>
              <a:t> trial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1</a:t>
            </a:r>
            <a:r>
              <a:rPr lang="en-US" sz="2600" dirty="0">
                <a:latin typeface="+mj-lt"/>
              </a:rPr>
              <a:t> trial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1-back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79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2-back</a:t>
            </a:r>
            <a:r>
              <a:rPr lang="en-SG" sz="2000" dirty="0"/>
              <a:t> task: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  <a:r>
              <a:rPr lang="en-US" sz="2000" dirty="0">
                <a:latin typeface="+mj-lt"/>
              </a:rPr>
              <a:t> trials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2</a:t>
            </a:r>
            <a:r>
              <a:rPr lang="en-US" sz="20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912077" y="2292096"/>
            <a:ext cx="1117548" cy="1107419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BDE1BCA-A238-431D-AFB0-2AE183436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5" t="15670" r="23440" b="22441"/>
          <a:stretch/>
        </p:blipFill>
        <p:spPr>
          <a:xfrm>
            <a:off x="6080234" y="2325957"/>
            <a:ext cx="1151470" cy="1046340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4750381" y="2331890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3420530" y="231338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12077" y="3509706"/>
            <a:ext cx="99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  <a:r>
              <a:rPr lang="en-US" sz="1600" baseline="30000" dirty="0" err="1"/>
              <a:t>st</a:t>
            </a:r>
            <a:r>
              <a:rPr lang="en-US" sz="1600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211364" y="3490554"/>
            <a:ext cx="10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  <a:r>
              <a:rPr lang="en-SG" sz="1600" baseline="30000" dirty="0"/>
              <a:t>nd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3437895" y="3497514"/>
            <a:ext cx="101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  <a:r>
              <a:rPr lang="en-SG" sz="1600" baseline="30000" dirty="0"/>
              <a:t>rd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4834443" y="3498059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343128F-4A82-4559-B80E-6287200CBF69}"/>
              </a:ext>
            </a:extLst>
          </p:cNvPr>
          <p:cNvSpPr txBox="1">
            <a:spLocks/>
          </p:cNvSpPr>
          <p:nvPr/>
        </p:nvSpPr>
        <p:spPr>
          <a:xfrm>
            <a:off x="3372229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2 trials before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41B90C-2432-426E-8039-DB21FAC8963C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3947137" y="3836068"/>
            <a:ext cx="0" cy="554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4768905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 square does not appear at the same location 2 trials before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5343813" y="3836613"/>
            <a:ext cx="0" cy="553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39E5323-E32B-4D1E-8BA2-3250E5F5FBC2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 rot="16200000" flipH="1">
            <a:off x="2722914" y="1040033"/>
            <a:ext cx="21288" cy="2525414"/>
          </a:xfrm>
          <a:prstGeom prst="bentConnector3">
            <a:avLst>
              <a:gd name="adj1" fmla="val -107384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6080234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2 trials before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>
            <a:cxnSpLocks/>
            <a:stCxn id="42" idx="0"/>
            <a:endCxn id="34" idx="2"/>
          </p:cNvCxnSpPr>
          <p:nvPr/>
        </p:nvCxnSpPr>
        <p:spPr>
          <a:xfrm flipV="1">
            <a:off x="6655142" y="3829108"/>
            <a:ext cx="827" cy="56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EA5B0B9-868C-4651-BBA1-B8905DFD7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2208006" y="2300881"/>
            <a:ext cx="1034143" cy="10422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C2675F-51B7-4478-B502-C0A28FB1F189}"/>
              </a:ext>
            </a:extLst>
          </p:cNvPr>
          <p:cNvSpPr txBox="1"/>
          <p:nvPr/>
        </p:nvSpPr>
        <p:spPr>
          <a:xfrm>
            <a:off x="6146599" y="3490554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79BFFD-BBA7-47CF-A66D-B2A3F9818A42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H="1">
            <a:off x="4010092" y="1015866"/>
            <a:ext cx="31009" cy="2601038"/>
          </a:xfrm>
          <a:prstGeom prst="bentConnector3">
            <a:avLst>
              <a:gd name="adj1" fmla="val -105174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1C7CC26-A316-463A-AE94-A106793A34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55405" y="996105"/>
            <a:ext cx="12573" cy="2659704"/>
          </a:xfrm>
          <a:prstGeom prst="bentConnector3">
            <a:avLst>
              <a:gd name="adj1" fmla="val -312727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0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3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2-back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33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3-back</a:t>
            </a:r>
            <a:r>
              <a:rPr lang="en-SG" sz="2000" dirty="0"/>
              <a:t> task: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  <a:r>
              <a:rPr lang="en-US" sz="2000" dirty="0">
                <a:latin typeface="+mj-lt"/>
              </a:rPr>
              <a:t> trials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3</a:t>
            </a:r>
            <a:r>
              <a:rPr lang="en-US" sz="2000" dirty="0">
                <a:latin typeface="+mj-lt"/>
              </a:rPr>
              <a:t> trials before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912077" y="2292096"/>
            <a:ext cx="1117548" cy="1107419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4750381" y="2331890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3420530" y="231338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12077" y="3509706"/>
            <a:ext cx="99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  <a:r>
              <a:rPr lang="en-US" sz="1600" baseline="30000" dirty="0" err="1"/>
              <a:t>st</a:t>
            </a:r>
            <a:r>
              <a:rPr lang="en-US" sz="1600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211364" y="3490554"/>
            <a:ext cx="10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  <a:r>
              <a:rPr lang="en-SG" sz="1600" baseline="30000" dirty="0"/>
              <a:t>nd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3437895" y="3497514"/>
            <a:ext cx="101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  <a:r>
              <a:rPr lang="en-SG" sz="1600" baseline="30000" dirty="0"/>
              <a:t>rd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4834443" y="3498059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4768905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 square does not appear at the same location 3 trials before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5343813" y="3836613"/>
            <a:ext cx="0" cy="553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6080234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3 trials before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>
            <a:cxnSpLocks/>
            <a:stCxn id="42" idx="0"/>
            <a:endCxn id="34" idx="2"/>
          </p:cNvCxnSpPr>
          <p:nvPr/>
        </p:nvCxnSpPr>
        <p:spPr>
          <a:xfrm flipV="1">
            <a:off x="6655142" y="3829108"/>
            <a:ext cx="827" cy="56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EA5B0B9-868C-4651-BBA1-B8905DFD7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2208006" y="2300881"/>
            <a:ext cx="1034143" cy="10422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C2675F-51B7-4478-B502-C0A28FB1F189}"/>
              </a:ext>
            </a:extLst>
          </p:cNvPr>
          <p:cNvSpPr txBox="1"/>
          <p:nvPr/>
        </p:nvSpPr>
        <p:spPr>
          <a:xfrm>
            <a:off x="6146599" y="3490554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79BFFD-BBA7-47CF-A66D-B2A3F9818A42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 rot="16200000" flipH="1">
            <a:off x="3378586" y="384361"/>
            <a:ext cx="39794" cy="3855265"/>
          </a:xfrm>
          <a:prstGeom prst="bentConnector3">
            <a:avLst>
              <a:gd name="adj1" fmla="val -574458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object&#10;&#10;Description automatically generated">
            <a:extLst>
              <a:ext uri="{FF2B5EF4-FFF2-40B4-BE49-F238E27FC236}">
                <a16:creationId xmlns:a16="http://schemas.microsoft.com/office/drawing/2014/main" id="{0CFB91C0-C7D7-447C-B637-087EB4AC24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6146599" y="2321993"/>
            <a:ext cx="1034143" cy="1042278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3EDD2F5-C087-4EAD-BA29-62BAD65D094A}"/>
              </a:ext>
            </a:extLst>
          </p:cNvPr>
          <p:cNvCxnSpPr>
            <a:cxnSpLocks/>
            <a:stCxn id="8" idx="0"/>
            <a:endCxn id="25" idx="0"/>
          </p:cNvCxnSpPr>
          <p:nvPr/>
        </p:nvCxnSpPr>
        <p:spPr>
          <a:xfrm rot="16200000" flipH="1">
            <a:off x="4683818" y="342141"/>
            <a:ext cx="21112" cy="3938593"/>
          </a:xfrm>
          <a:prstGeom prst="bentConnector3">
            <a:avLst>
              <a:gd name="adj1" fmla="val -20067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02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3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3-back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154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874</Words>
  <Application>Microsoft Office PowerPoint</Application>
  <PresentationFormat>On-screen Show (4:3)</PresentationFormat>
  <Paragraphs>92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Slack-Lato</vt:lpstr>
      <vt:lpstr>Arial</vt:lpstr>
      <vt:lpstr>Calibri</vt:lpstr>
      <vt:lpstr>Calibri Light</vt:lpstr>
      <vt:lpstr>Office Theme</vt:lpstr>
      <vt:lpstr>Welcome to the experiment</vt:lpstr>
      <vt:lpstr>Working Memory Task</vt:lpstr>
      <vt:lpstr>Working Memory Task</vt:lpstr>
      <vt:lpstr>PowerPoint Presentation</vt:lpstr>
      <vt:lpstr>This is a 1-back task</vt:lpstr>
      <vt:lpstr>PowerPoint Presentation</vt:lpstr>
      <vt:lpstr>This is a 2-back task</vt:lpstr>
      <vt:lpstr>PowerPoint Presentation</vt:lpstr>
      <vt:lpstr>This is a 3-back task</vt:lpstr>
      <vt:lpstr>PowerPoint Presentation</vt:lpstr>
      <vt:lpstr>This is a 4-back task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experiment</dc:title>
  <dc:creator>Yang, Winson</dc:creator>
  <cp:lastModifiedBy>Winson Yang</cp:lastModifiedBy>
  <cp:revision>72</cp:revision>
  <dcterms:created xsi:type="dcterms:W3CDTF">2019-03-01T18:09:22Z</dcterms:created>
  <dcterms:modified xsi:type="dcterms:W3CDTF">2021-03-11T04:28:38Z</dcterms:modified>
</cp:coreProperties>
</file>