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94" r:id="rId2"/>
    <p:sldId id="337" r:id="rId3"/>
    <p:sldId id="325" r:id="rId4"/>
    <p:sldId id="338" r:id="rId5"/>
    <p:sldId id="348" r:id="rId6"/>
    <p:sldId id="349" r:id="rId7"/>
    <p:sldId id="340" r:id="rId8"/>
    <p:sldId id="350" r:id="rId9"/>
    <p:sldId id="351" r:id="rId10"/>
    <p:sldId id="342" r:id="rId11"/>
    <p:sldId id="352" r:id="rId12"/>
    <p:sldId id="353" r:id="rId13"/>
    <p:sldId id="354" r:id="rId14"/>
    <p:sldId id="355" r:id="rId15"/>
    <p:sldId id="356" r:id="rId16"/>
    <p:sldId id="35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17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A6D9"/>
    <a:srgbClr val="46566C"/>
    <a:srgbClr val="77D3CF"/>
    <a:srgbClr val="FFFFFF"/>
    <a:srgbClr val="D682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87120" autoAdjust="0"/>
  </p:normalViewPr>
  <p:slideViewPr>
    <p:cSldViewPr snapToGrid="0" showGuides="1">
      <p:cViewPr varScale="1">
        <p:scale>
          <a:sx n="100" d="100"/>
          <a:sy n="100" d="100"/>
        </p:scale>
        <p:origin x="1002" y="72"/>
      </p:cViewPr>
      <p:guideLst>
        <p:guide pos="3817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C1C2B-43AE-4304-8A6B-6DCD2E9813F3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0AF01-4CA5-4933-8425-4400569E5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228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0AF01-4CA5-4933-8425-4400569E545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362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0451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2766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632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997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6822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5134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884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265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356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200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124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994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81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62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0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3C933-E2C8-4AD5-BCC2-A2D217885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2CD443-AFB7-4375-BEEF-0133BC7A0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80386E-9EC5-4BF6-8E21-7CFE68B50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7140-383F-425B-8A47-BEEF2D003786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2A4E68-25DA-4E6E-9DB9-C5AE99DF6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91D597-6C1E-462F-B60C-E4CA26C07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EA6D-855A-4B1C-9C45-2DF68F328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041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EC59C-CE58-4C5D-B5D7-6503E26AA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48748C-5F55-4117-A98C-02F17EC50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E86B71-23CF-4185-A11C-152EE7E3B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7140-383F-425B-8A47-BEEF2D003786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63B91D-1AB2-488F-B6E2-8E6741847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9FB8B6-E2C1-4B5E-9BC1-FD9C89E12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EA6D-855A-4B1C-9C45-2DF68F328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69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E7577E-B0F1-4E8C-9C92-6BF3F6A828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C6C5B7-0F9F-4643-B7CF-DE042CA82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CB868D-C896-4CC9-919B-7A3B1A162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7140-383F-425B-8A47-BEEF2D003786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BBD350-6C9B-4E0F-A622-5D8D1FA59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7200CF-7248-411B-A4C0-87E8EE97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EA6D-855A-4B1C-9C45-2DF68F328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018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13564-B89A-4D3E-8536-1FB6C6F1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F57663-1142-48FB-A281-7315E7E53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A31D22-63D0-4B9D-9121-5D6353B10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7140-383F-425B-8A47-BEEF2D003786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FF3D10-091B-460F-8E55-B02DACD21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FDEA22-85CF-4ECA-8714-9A083262F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EA6D-855A-4B1C-9C45-2DF68F328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51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84015-92EF-43D1-9E9A-21B069EF9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FFDE75-71B6-4575-982E-D2AB2FFD8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28D499-013B-4CDB-A6BC-C5A3BBAC3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7140-383F-425B-8A47-BEEF2D003786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DEA45D-4EFF-45C0-B4E4-5C64E9485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5DE4B2-E8B9-4D21-817D-EE8020CB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EA6D-855A-4B1C-9C45-2DF68F328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24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81FAA-84EF-429B-B1BA-DB18FA07D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C45E38-7FA5-4189-A40F-7B071993B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83D9BE-C4EE-4CD8-8F8A-74E98E26D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F4E8AC-046F-4AAD-9004-D3A0A86C0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7140-383F-425B-8A47-BEEF2D003786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4F21B7-F1E1-48E5-93B0-860E4EE13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4F7644-A542-49BA-B4CC-B95D5F0A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EA6D-855A-4B1C-9C45-2DF68F328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31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23E5D-4E81-45D2-8E31-808E432BE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19EEFB-311D-424B-908A-BE7614FFE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75A2B6-E099-4555-8A25-97C912A48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B6A127-DAAD-4757-8351-A334A62EFF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978153-D897-4FAA-BF17-55FEEF5B90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6BDCDE-2C3A-46A4-A7AF-E5C2DC42D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7140-383F-425B-8A47-BEEF2D003786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059BC0-8EE6-4062-A1E8-DDF27FCFE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599442-545F-4C79-92A6-88C8049A8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EA6D-855A-4B1C-9C45-2DF68F328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945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36056-1439-4D76-9328-CF4CC0220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A0AF41-54FC-41E1-88B4-3783A35A0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7140-383F-425B-8A47-BEEF2D003786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6E5E19-FF2D-4CCA-840E-3E747CFAC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2DC089-6F9A-4516-AA97-61572280C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EA6D-855A-4B1C-9C45-2DF68F328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74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A65BFD6-3CFA-4E89-B2AB-6FB4F1212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7140-383F-425B-8A47-BEEF2D003786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A6746F-F502-44BF-9529-6FF7CB3ED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537B18-8DCA-45E9-9DEE-58F6FDA36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EA6D-855A-4B1C-9C45-2DF68F328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29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BA663-33DB-4FC6-94A4-EEE63463D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ABE843-05F7-44DD-AE28-9F7960E1E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406860-23BB-470C-8D62-BF16B391A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703E6C-B37A-45E5-BDE9-53AFF41C7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7140-383F-425B-8A47-BEEF2D003786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82E7DF-944D-417A-AD4A-D25BAED6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D66445-2151-4A37-8B2E-4D6AF8F50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EA6D-855A-4B1C-9C45-2DF68F328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015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8FDE1-1852-4CE9-8531-B8D3CF158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D5701E-5D31-4F82-B02E-9B08EDEAB1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BE0FC2-1F5A-491A-A553-30B825172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41CCE6-2518-45CE-98F7-E83A38CE0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7140-383F-425B-8A47-BEEF2D003786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CE04E3-2124-48A7-BB2F-B220AEE52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B0C822-95C2-4B19-98E9-826C63ACA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EA6D-855A-4B1C-9C45-2DF68F328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709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9D1B396-49FA-4FE0-95A7-C618F98D7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E97A49-8C94-40CD-A165-D3BEBD063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506F0-E911-4013-8D24-AB40BF4F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D7140-383F-425B-8A47-BEEF2D003786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CAD14C-ADC8-4E42-ACE7-B4ADBEBC28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DC4E4-4855-4487-97AB-49053E44A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2EA6D-855A-4B1C-9C45-2DF68F328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188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95" y="-45077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7702" y="1046298"/>
            <a:ext cx="5722614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직사각형 20"/>
          <p:cNvSpPr/>
          <p:nvPr/>
        </p:nvSpPr>
        <p:spPr>
          <a:xfrm>
            <a:off x="4210496" y="4474461"/>
            <a:ext cx="3861508" cy="7220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700" b="1" dirty="0" err="1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StandAlone</a:t>
            </a:r>
            <a:r>
              <a:rPr lang="en-US" altLang="ko-KR" sz="2700" b="1" dirty="0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en-US" altLang="ko-KR" sz="2700" b="1" dirty="0" err="1">
                <a:solidFill>
                  <a:schemeClr val="tx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DeepLearning</a:t>
            </a:r>
            <a:endParaRPr lang="ko-KR" altLang="en-US" sz="3500" b="1" dirty="0">
              <a:solidFill>
                <a:schemeClr val="tx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48845C-9E07-438A-9087-5ED1BA848BB6}"/>
              </a:ext>
            </a:extLst>
          </p:cNvPr>
          <p:cNvSpPr txBox="1"/>
          <p:nvPr/>
        </p:nvSpPr>
        <p:spPr>
          <a:xfrm>
            <a:off x="10929257" y="6309321"/>
            <a:ext cx="1009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46566C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김영민</a:t>
            </a:r>
          </a:p>
        </p:txBody>
      </p:sp>
    </p:spTree>
    <p:extLst>
      <p:ext uri="{BB962C8B-B14F-4D97-AF65-F5344CB8AC3E}">
        <p14:creationId xmlns:p14="http://schemas.microsoft.com/office/powerpoint/2010/main" val="1557946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95" y="0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0264" y="116633"/>
            <a:ext cx="1018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2. Deep Learning Code</a:t>
            </a:r>
            <a:endParaRPr lang="ko-KR" altLang="en-US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50B463-7A2E-4819-A517-0EFDCEAAD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6712"/>
            <a:ext cx="6344871" cy="4792563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D254F1A-0D0F-48D4-81E8-99A54124FB9C}"/>
              </a:ext>
            </a:extLst>
          </p:cNvPr>
          <p:cNvCxnSpPr/>
          <p:nvPr/>
        </p:nvCxnSpPr>
        <p:spPr>
          <a:xfrm>
            <a:off x="3943350" y="4000500"/>
            <a:ext cx="3067050" cy="5619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C0A41B3-A84B-41CA-93F5-B82DEAEBCC51}"/>
              </a:ext>
            </a:extLst>
          </p:cNvPr>
          <p:cNvCxnSpPr>
            <a:cxnSpLocks/>
          </p:cNvCxnSpPr>
          <p:nvPr/>
        </p:nvCxnSpPr>
        <p:spPr>
          <a:xfrm flipV="1">
            <a:off x="4057650" y="4562476"/>
            <a:ext cx="2952750" cy="3960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772699B-F41D-4871-A03B-1B2F257E414C}"/>
              </a:ext>
            </a:extLst>
          </p:cNvPr>
          <p:cNvSpPr/>
          <p:nvPr/>
        </p:nvSpPr>
        <p:spPr>
          <a:xfrm>
            <a:off x="7010400" y="4329604"/>
            <a:ext cx="214994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 err="1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Argparser</a:t>
            </a: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문 정의</a:t>
            </a:r>
            <a:endParaRPr lang="en-US" altLang="ko-KR" sz="2000" dirty="0">
              <a:solidFill>
                <a:srgbClr val="333333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8A55A58-1E49-4200-A085-CBB0489832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6683" y="1832818"/>
            <a:ext cx="5724525" cy="93345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645C65BD-5FB7-402B-80A7-ED45CA6F4C99}"/>
              </a:ext>
            </a:extLst>
          </p:cNvPr>
          <p:cNvSpPr/>
          <p:nvPr/>
        </p:nvSpPr>
        <p:spPr>
          <a:xfrm>
            <a:off x="6969226" y="1273138"/>
            <a:ext cx="114486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사용 예시</a:t>
            </a:r>
            <a:endParaRPr lang="en-US" altLang="ko-KR" sz="2000" dirty="0">
              <a:solidFill>
                <a:srgbClr val="333333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C1ADE0-F86B-4084-BF04-11BE172EFB90}"/>
              </a:ext>
            </a:extLst>
          </p:cNvPr>
          <p:cNvSpPr/>
          <p:nvPr/>
        </p:nvSpPr>
        <p:spPr>
          <a:xfrm>
            <a:off x="1864579" y="5691931"/>
            <a:ext cx="200760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Experiments.py</a:t>
            </a:r>
          </a:p>
        </p:txBody>
      </p:sp>
    </p:spTree>
    <p:extLst>
      <p:ext uri="{BB962C8B-B14F-4D97-AF65-F5344CB8AC3E}">
        <p14:creationId xmlns:p14="http://schemas.microsoft.com/office/powerpoint/2010/main" val="2974701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95" y="0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0264" y="116633"/>
            <a:ext cx="1018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3. EMNIST</a:t>
            </a:r>
            <a:endParaRPr lang="ko-KR" altLang="en-US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2573" y="961424"/>
            <a:ext cx="3024336" cy="400110"/>
          </a:xfrm>
          <a:prstGeom prst="rect">
            <a:avLst/>
          </a:prstGeom>
          <a:solidFill>
            <a:schemeClr val="tx2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Introduce Contest</a:t>
            </a:r>
            <a:endParaRPr lang="ko-KR" altLang="en-US" sz="2000" b="1" spc="-150" dirty="0">
              <a:solidFill>
                <a:schemeClr val="bg1"/>
              </a:solidFill>
              <a:latin typeface="+mj-lt"/>
              <a:ea typeface="12롯데마트드림Bold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3B4902F-93BD-4995-A1A8-8B883E4EE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37" y="2799158"/>
            <a:ext cx="2486025" cy="16954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891A304-15CF-452F-9EC0-C36FE5103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" y="1835943"/>
            <a:ext cx="6438900" cy="362188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822537E-4713-4C68-82A3-DD8D252E2B55}"/>
              </a:ext>
            </a:extLst>
          </p:cNvPr>
          <p:cNvSpPr/>
          <p:nvPr/>
        </p:nvSpPr>
        <p:spPr>
          <a:xfrm>
            <a:off x="7345821" y="2157054"/>
            <a:ext cx="325345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Multi-label</a:t>
            </a:r>
            <a:r>
              <a:rPr lang="ko-KR" altLang="en-US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Classification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6433F41-3347-4170-B8DE-2A8B2BF824C1}"/>
              </a:ext>
            </a:extLst>
          </p:cNvPr>
          <p:cNvSpPr/>
          <p:nvPr/>
        </p:nvSpPr>
        <p:spPr>
          <a:xfrm>
            <a:off x="7864589" y="4705825"/>
            <a:ext cx="240642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A-Z </a:t>
            </a:r>
            <a:r>
              <a:rPr lang="ko-KR" altLang="en-US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글자 무작위 배치</a:t>
            </a:r>
            <a:endParaRPr lang="en-US" altLang="ko-KR" sz="2000" dirty="0">
              <a:solidFill>
                <a:srgbClr val="333333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6E7E3EF-29BC-44AE-ABBB-C666D910A73B}"/>
              </a:ext>
            </a:extLst>
          </p:cNvPr>
          <p:cNvSpPr/>
          <p:nvPr/>
        </p:nvSpPr>
        <p:spPr>
          <a:xfrm>
            <a:off x="8633230" y="5347929"/>
            <a:ext cx="86914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Noise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FC7E7E6-50F6-4775-96D7-CA4ECF67CC04}"/>
              </a:ext>
            </a:extLst>
          </p:cNvPr>
          <p:cNvSpPr/>
          <p:nvPr/>
        </p:nvSpPr>
        <p:spPr>
          <a:xfrm>
            <a:off x="8898527" y="5059916"/>
            <a:ext cx="33855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165233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95" y="0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0264" y="116633"/>
            <a:ext cx="1018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3. EMNIST</a:t>
            </a:r>
            <a:endParaRPr lang="ko-KR" altLang="en-US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2573" y="961424"/>
            <a:ext cx="3024336" cy="400110"/>
          </a:xfrm>
          <a:prstGeom prst="rect">
            <a:avLst/>
          </a:prstGeom>
          <a:solidFill>
            <a:schemeClr val="tx2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Data Loading</a:t>
            </a:r>
            <a:endParaRPr lang="ko-KR" altLang="en-US" sz="2000" b="1" spc="-150" dirty="0">
              <a:solidFill>
                <a:schemeClr val="bg1"/>
              </a:solidFill>
              <a:latin typeface="+mj-lt"/>
              <a:ea typeface="12롯데마트드림Bold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BAA3ED-6E0B-486D-9E7C-3D1ED90F5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724025"/>
            <a:ext cx="4076700" cy="432435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D329A10-AEA0-4B68-B910-CA4B0892C786}"/>
              </a:ext>
            </a:extLst>
          </p:cNvPr>
          <p:cNvCxnSpPr/>
          <p:nvPr/>
        </p:nvCxnSpPr>
        <p:spPr>
          <a:xfrm>
            <a:off x="4238625" y="3162300"/>
            <a:ext cx="17240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8EC75D6-3A2B-4590-AF8A-678C2E19A47B}"/>
              </a:ext>
            </a:extLst>
          </p:cNvPr>
          <p:cNvCxnSpPr/>
          <p:nvPr/>
        </p:nvCxnSpPr>
        <p:spPr>
          <a:xfrm>
            <a:off x="4148137" y="4124325"/>
            <a:ext cx="17240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452D878-5F6D-4FE3-BA71-9E6F05160835}"/>
              </a:ext>
            </a:extLst>
          </p:cNvPr>
          <p:cNvCxnSpPr/>
          <p:nvPr/>
        </p:nvCxnSpPr>
        <p:spPr>
          <a:xfrm>
            <a:off x="4238624" y="4791075"/>
            <a:ext cx="17240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D904792-7586-47AB-9019-34ED6162CCE2}"/>
              </a:ext>
            </a:extLst>
          </p:cNvPr>
          <p:cNvSpPr/>
          <p:nvPr/>
        </p:nvSpPr>
        <p:spPr>
          <a:xfrm>
            <a:off x="6229352" y="2762190"/>
            <a:ext cx="3956531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Data </a:t>
            </a:r>
            <a:r>
              <a:rPr lang="ko-KR" altLang="en-US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초기 변수 설정 </a:t>
            </a: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: </a:t>
            </a:r>
          </a:p>
          <a:p>
            <a:pPr algn="ctr">
              <a:lnSpc>
                <a:spcPct val="120000"/>
              </a:lnSpc>
            </a:pPr>
            <a:r>
              <a:rPr lang="ko-KR" altLang="en-US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경로</a:t>
            </a: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data, label, Transformation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8352AC7-28D7-4A28-B733-EBE227E9E99B}"/>
              </a:ext>
            </a:extLst>
          </p:cNvPr>
          <p:cNvSpPr/>
          <p:nvPr/>
        </p:nvSpPr>
        <p:spPr>
          <a:xfrm>
            <a:off x="6048377" y="3857625"/>
            <a:ext cx="125803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Data </a:t>
            </a:r>
            <a:r>
              <a:rPr lang="ko-KR" altLang="en-US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개수</a:t>
            </a:r>
            <a:endParaRPr lang="en-US" altLang="ko-KR" sz="2000" dirty="0">
              <a:solidFill>
                <a:srgbClr val="333333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8A06545-C9E0-41AD-A0E0-6DB7C3874D2B}"/>
              </a:ext>
            </a:extLst>
          </p:cNvPr>
          <p:cNvSpPr/>
          <p:nvPr/>
        </p:nvSpPr>
        <p:spPr>
          <a:xfrm>
            <a:off x="6048377" y="4574262"/>
            <a:ext cx="253210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Transformation </a:t>
            </a:r>
            <a:r>
              <a:rPr lang="ko-KR" altLang="en-US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적용</a:t>
            </a:r>
            <a:endParaRPr lang="en-US" altLang="ko-KR" sz="2000" dirty="0">
              <a:solidFill>
                <a:srgbClr val="333333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3075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AB26D49-9418-46AE-850A-1FB47BCD7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64" y="2109787"/>
            <a:ext cx="4352925" cy="349567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795" y="0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0264" y="116633"/>
            <a:ext cx="1018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3. EMNIST</a:t>
            </a:r>
            <a:endParaRPr lang="ko-KR" altLang="en-US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2573" y="961424"/>
            <a:ext cx="3024336" cy="400110"/>
          </a:xfrm>
          <a:prstGeom prst="rect">
            <a:avLst/>
          </a:prstGeom>
          <a:solidFill>
            <a:schemeClr val="tx2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Model</a:t>
            </a:r>
            <a:r>
              <a:rPr lang="ko-KR" altLang="en-US" sz="2000" b="1" spc="-150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Architecture</a:t>
            </a:r>
            <a:endParaRPr lang="ko-KR" altLang="en-US" sz="2000" b="1" spc="-150" dirty="0">
              <a:solidFill>
                <a:schemeClr val="bg1"/>
              </a:solidFill>
              <a:latin typeface="+mj-lt"/>
              <a:ea typeface="12롯데마트드림Bold" panose="02020603020101020101" pitchFamily="18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D329A10-AEA0-4B68-B910-CA4B0892C786}"/>
              </a:ext>
            </a:extLst>
          </p:cNvPr>
          <p:cNvCxnSpPr/>
          <p:nvPr/>
        </p:nvCxnSpPr>
        <p:spPr>
          <a:xfrm>
            <a:off x="3651176" y="2657415"/>
            <a:ext cx="17240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8EC75D6-3A2B-4590-AF8A-678C2E19A47B}"/>
              </a:ext>
            </a:extLst>
          </p:cNvPr>
          <p:cNvCxnSpPr/>
          <p:nvPr/>
        </p:nvCxnSpPr>
        <p:spPr>
          <a:xfrm>
            <a:off x="3528343" y="3876674"/>
            <a:ext cx="17240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D904792-7586-47AB-9019-34ED6162CCE2}"/>
              </a:ext>
            </a:extLst>
          </p:cNvPr>
          <p:cNvSpPr/>
          <p:nvPr/>
        </p:nvSpPr>
        <p:spPr>
          <a:xfrm>
            <a:off x="5197866" y="2072639"/>
            <a:ext cx="2938945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Pretraining </a:t>
            </a:r>
            <a:r>
              <a:rPr lang="ko-KR" altLang="en-US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된 모델 적용</a:t>
            </a:r>
            <a:endParaRPr lang="en-US" altLang="ko-KR" sz="2000" dirty="0">
              <a:solidFill>
                <a:srgbClr val="333333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+</a:t>
            </a:r>
          </a:p>
          <a:p>
            <a:pPr algn="ctr">
              <a:lnSpc>
                <a:spcPct val="120000"/>
              </a:lnSpc>
            </a:pP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Convolution </a:t>
            </a:r>
            <a:r>
              <a:rPr lang="ko-KR" altLang="en-US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통과</a:t>
            </a:r>
            <a:endParaRPr lang="en-US" altLang="ko-KR" sz="2000" dirty="0">
              <a:solidFill>
                <a:srgbClr val="333333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8352AC7-28D7-4A28-B733-EBE227E9E99B}"/>
              </a:ext>
            </a:extLst>
          </p:cNvPr>
          <p:cNvSpPr/>
          <p:nvPr/>
        </p:nvSpPr>
        <p:spPr>
          <a:xfrm>
            <a:off x="5375201" y="3661230"/>
            <a:ext cx="367139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이미지 </a:t>
            </a: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-&gt; Convolution -&gt; </a:t>
            </a:r>
            <a:r>
              <a:rPr lang="en-US" altLang="ko-KR" sz="2000" dirty="0" err="1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ReLU</a:t>
            </a:r>
            <a:endParaRPr lang="en-US" altLang="ko-KR" sz="2000" dirty="0">
              <a:solidFill>
                <a:srgbClr val="333333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5CDE28F-C39C-4B2D-ACB5-098160F11A9A}"/>
              </a:ext>
            </a:extLst>
          </p:cNvPr>
          <p:cNvCxnSpPr/>
          <p:nvPr/>
        </p:nvCxnSpPr>
        <p:spPr>
          <a:xfrm>
            <a:off x="3241923" y="5314949"/>
            <a:ext cx="17240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5937F09-82CE-43B5-82E4-CFE5889A70C3}"/>
              </a:ext>
            </a:extLst>
          </p:cNvPr>
          <p:cNvSpPr/>
          <p:nvPr/>
        </p:nvSpPr>
        <p:spPr>
          <a:xfrm>
            <a:off x="4965948" y="5062893"/>
            <a:ext cx="329160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마지막 </a:t>
            </a: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layer</a:t>
            </a:r>
            <a:r>
              <a:rPr lang="ko-KR" altLang="en-US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 </a:t>
            </a: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Sigmoid </a:t>
            </a:r>
            <a:r>
              <a:rPr lang="ko-KR" altLang="en-US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적용</a:t>
            </a:r>
            <a:endParaRPr lang="en-US" altLang="ko-KR" sz="2000" dirty="0">
              <a:solidFill>
                <a:srgbClr val="333333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1E8E6A3-FD58-42FF-B7DE-694BCEA16DC1}"/>
              </a:ext>
            </a:extLst>
          </p:cNvPr>
          <p:cNvSpPr/>
          <p:nvPr/>
        </p:nvSpPr>
        <p:spPr>
          <a:xfrm>
            <a:off x="8040636" y="2104548"/>
            <a:ext cx="230383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= Efficient-Netb3</a:t>
            </a:r>
          </a:p>
        </p:txBody>
      </p:sp>
    </p:spTree>
    <p:extLst>
      <p:ext uri="{BB962C8B-B14F-4D97-AF65-F5344CB8AC3E}">
        <p14:creationId xmlns:p14="http://schemas.microsoft.com/office/powerpoint/2010/main" val="35028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95" y="0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0264" y="116633"/>
            <a:ext cx="1018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3. EMNIST</a:t>
            </a:r>
            <a:endParaRPr lang="ko-KR" altLang="en-US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2573" y="961424"/>
            <a:ext cx="2495402" cy="400110"/>
          </a:xfrm>
          <a:prstGeom prst="rect">
            <a:avLst/>
          </a:prstGeom>
          <a:solidFill>
            <a:schemeClr val="tx2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Transformation</a:t>
            </a:r>
            <a:endParaRPr lang="ko-KR" altLang="en-US" sz="2000" b="1" spc="-150" dirty="0">
              <a:solidFill>
                <a:schemeClr val="bg1"/>
              </a:solidFill>
              <a:latin typeface="+mj-lt"/>
              <a:ea typeface="12롯데마트드림Bold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BC525C-EAFD-4CB9-B4DE-7AF435FB4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0" y="1486246"/>
            <a:ext cx="7433966" cy="3981450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F2FB0C5-1331-446A-9996-1E4A14026271}"/>
              </a:ext>
            </a:extLst>
          </p:cNvPr>
          <p:cNvCxnSpPr>
            <a:cxnSpLocks/>
          </p:cNvCxnSpPr>
          <p:nvPr/>
        </p:nvCxnSpPr>
        <p:spPr>
          <a:xfrm flipV="1">
            <a:off x="2451026" y="2057400"/>
            <a:ext cx="2925847" cy="10191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DB8DF012-4BB5-4800-AC56-DD69E15FEC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6873" y="1486246"/>
            <a:ext cx="6815127" cy="129511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0B8BE41-334C-44A4-AD2E-5E0F290816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873" y="3429000"/>
            <a:ext cx="6524623" cy="1281199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5403917-1D91-41CC-8E08-F430C55C76A1}"/>
              </a:ext>
            </a:extLst>
          </p:cNvPr>
          <p:cNvCxnSpPr>
            <a:cxnSpLocks/>
          </p:cNvCxnSpPr>
          <p:nvPr/>
        </p:nvCxnSpPr>
        <p:spPr>
          <a:xfrm>
            <a:off x="1479476" y="3252758"/>
            <a:ext cx="3772892" cy="7382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842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95" y="0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0264" y="116633"/>
            <a:ext cx="1018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3. EMNIST</a:t>
            </a:r>
            <a:endParaRPr lang="ko-KR" altLang="en-US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2573" y="961424"/>
            <a:ext cx="3352652" cy="400110"/>
          </a:xfrm>
          <a:prstGeom prst="rect">
            <a:avLst/>
          </a:prstGeom>
          <a:solidFill>
            <a:schemeClr val="tx2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Define Hyperparameter</a:t>
            </a:r>
            <a:endParaRPr lang="ko-KR" altLang="en-US" sz="2000" b="1" spc="-150" dirty="0">
              <a:solidFill>
                <a:schemeClr val="bg1"/>
              </a:solidFill>
              <a:latin typeface="+mj-lt"/>
              <a:ea typeface="12롯데마트드림Bold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5C9EE95-4D0F-4A0B-94D2-DEB07A3C4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64" y="1619250"/>
            <a:ext cx="6410325" cy="25146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9674C87-70E3-4553-BD1B-9091DA31B3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8625" y="2852708"/>
            <a:ext cx="2628900" cy="175260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1D074E7-0E27-4C78-91D1-5C8CE41CB14B}"/>
              </a:ext>
            </a:extLst>
          </p:cNvPr>
          <p:cNvCxnSpPr>
            <a:cxnSpLocks/>
          </p:cNvCxnSpPr>
          <p:nvPr/>
        </p:nvCxnSpPr>
        <p:spPr>
          <a:xfrm>
            <a:off x="6570589" y="3833783"/>
            <a:ext cx="136849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61D59A6-B27C-4340-BAFA-045835AA5D12}"/>
              </a:ext>
            </a:extLst>
          </p:cNvPr>
          <p:cNvSpPr/>
          <p:nvPr/>
        </p:nvSpPr>
        <p:spPr>
          <a:xfrm>
            <a:off x="7670945" y="4605308"/>
            <a:ext cx="338426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최대 </a:t>
            </a:r>
            <a:r>
              <a:rPr lang="en-US" altLang="ko-KR" sz="2000" dirty="0" err="1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lr</a:t>
            </a: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= 0.1, </a:t>
            </a:r>
            <a:r>
              <a:rPr lang="ko-KR" altLang="en-US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최소 </a:t>
            </a:r>
            <a:r>
              <a:rPr lang="en-US" altLang="ko-KR" sz="2000" dirty="0" err="1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lr</a:t>
            </a: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= 0.0001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EF187B1-503C-479C-AE67-35C4A6C88B4C}"/>
              </a:ext>
            </a:extLst>
          </p:cNvPr>
          <p:cNvCxnSpPr>
            <a:cxnSpLocks/>
          </p:cNvCxnSpPr>
          <p:nvPr/>
        </p:nvCxnSpPr>
        <p:spPr>
          <a:xfrm>
            <a:off x="1198489" y="4148108"/>
            <a:ext cx="0" cy="8880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454F0CB-15E2-4EEB-95D9-1B9379BF1A23}"/>
              </a:ext>
            </a:extLst>
          </p:cNvPr>
          <p:cNvSpPr/>
          <p:nvPr/>
        </p:nvSpPr>
        <p:spPr>
          <a:xfrm>
            <a:off x="64842" y="5050453"/>
            <a:ext cx="330058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Binary</a:t>
            </a:r>
            <a:r>
              <a:rPr lang="ko-KR" altLang="en-US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Cross Entropy Loss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3C731AB-0BD7-454B-9CB4-964D74CC7AB5}"/>
              </a:ext>
            </a:extLst>
          </p:cNvPr>
          <p:cNvSpPr/>
          <p:nvPr/>
        </p:nvSpPr>
        <p:spPr>
          <a:xfrm>
            <a:off x="310743" y="5575275"/>
            <a:ext cx="280878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dirty="0">
                <a:solidFill>
                  <a:srgbClr val="FF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성능이 높지 않았던 원인</a:t>
            </a:r>
            <a:r>
              <a:rPr lang="en-US" altLang="ko-KR" sz="2000" dirty="0">
                <a:solidFill>
                  <a:srgbClr val="FF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298155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95" y="0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0264" y="116633"/>
            <a:ext cx="1018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3. EMNIST</a:t>
            </a:r>
            <a:endParaRPr lang="ko-KR" altLang="en-US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2573" y="961424"/>
            <a:ext cx="2495402" cy="400110"/>
          </a:xfrm>
          <a:prstGeom prst="rect">
            <a:avLst/>
          </a:prstGeom>
          <a:solidFill>
            <a:schemeClr val="tx2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Train</a:t>
            </a:r>
            <a:endParaRPr lang="ko-KR" altLang="en-US" sz="2000" b="1" spc="-150" dirty="0">
              <a:solidFill>
                <a:schemeClr val="bg1"/>
              </a:solidFill>
              <a:latin typeface="+mj-lt"/>
              <a:ea typeface="12롯데마트드림Bold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17EA32-4EA7-404B-A246-86421A7A4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73" y="1486246"/>
            <a:ext cx="8010525" cy="4838700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DEB1F7D-A11C-48BD-B811-178817D922A1}"/>
              </a:ext>
            </a:extLst>
          </p:cNvPr>
          <p:cNvCxnSpPr>
            <a:cxnSpLocks/>
          </p:cNvCxnSpPr>
          <p:nvPr/>
        </p:nvCxnSpPr>
        <p:spPr>
          <a:xfrm>
            <a:off x="2922514" y="5310158"/>
            <a:ext cx="33925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9FFD367-E0CD-47CB-9609-B01427799A11}"/>
              </a:ext>
            </a:extLst>
          </p:cNvPr>
          <p:cNvSpPr/>
          <p:nvPr/>
        </p:nvSpPr>
        <p:spPr>
          <a:xfrm>
            <a:off x="6315075" y="5094714"/>
            <a:ext cx="548740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dirty="0" err="1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확률값이</a:t>
            </a:r>
            <a:r>
              <a:rPr lang="ko-KR" altLang="en-US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0.75 </a:t>
            </a:r>
            <a:r>
              <a:rPr lang="ko-KR" altLang="en-US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이상이면 </a:t>
            </a:r>
            <a:r>
              <a:rPr lang="ko-KR" altLang="en-US" sz="2000" dirty="0" err="1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예측값이</a:t>
            </a:r>
            <a:r>
              <a:rPr lang="ko-KR" altLang="en-US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sz="2000" dirty="0" err="1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정답값이라고</a:t>
            </a:r>
            <a:r>
              <a:rPr lang="ko-KR" altLang="en-US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판단</a:t>
            </a:r>
            <a:endParaRPr lang="en-US" altLang="ko-KR" sz="2000" dirty="0">
              <a:solidFill>
                <a:srgbClr val="333333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5D69947-15EA-42D1-8BC4-08E7EFAC5C38}"/>
              </a:ext>
            </a:extLst>
          </p:cNvPr>
          <p:cNvCxnSpPr>
            <a:cxnSpLocks/>
          </p:cNvCxnSpPr>
          <p:nvPr/>
        </p:nvCxnSpPr>
        <p:spPr>
          <a:xfrm>
            <a:off x="2036689" y="4357658"/>
            <a:ext cx="47641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C1CA41C-642F-4F9C-9CBC-AF43549E01E0}"/>
              </a:ext>
            </a:extLst>
          </p:cNvPr>
          <p:cNvSpPr/>
          <p:nvPr/>
        </p:nvSpPr>
        <p:spPr>
          <a:xfrm>
            <a:off x="6800850" y="4069927"/>
            <a:ext cx="280878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dirty="0">
                <a:solidFill>
                  <a:srgbClr val="FF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성능이 높지 않았던 원인</a:t>
            </a:r>
            <a:r>
              <a:rPr lang="en-US" altLang="ko-KR" sz="2000" dirty="0">
                <a:solidFill>
                  <a:srgbClr val="FF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2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FF67ABD-EB16-4980-A638-6DA4C3D03A2A}"/>
              </a:ext>
            </a:extLst>
          </p:cNvPr>
          <p:cNvCxnSpPr>
            <a:cxnSpLocks/>
          </p:cNvCxnSpPr>
          <p:nvPr/>
        </p:nvCxnSpPr>
        <p:spPr>
          <a:xfrm flipV="1">
            <a:off x="2036688" y="2809875"/>
            <a:ext cx="5488062" cy="15477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6C51C36-8562-4146-8462-2CF7832A53AA}"/>
              </a:ext>
            </a:extLst>
          </p:cNvPr>
          <p:cNvSpPr/>
          <p:nvPr/>
        </p:nvSpPr>
        <p:spPr>
          <a:xfrm>
            <a:off x="7524750" y="2387963"/>
            <a:ext cx="2427909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 err="1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lr_scheduler.step</a:t>
            </a: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()</a:t>
            </a:r>
          </a:p>
          <a:p>
            <a:pPr algn="ctr">
              <a:lnSpc>
                <a:spcPct val="120000"/>
              </a:lnSpc>
            </a:pPr>
            <a:r>
              <a:rPr lang="ko-KR" altLang="en-US" sz="2000" dirty="0" err="1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으로</a:t>
            </a:r>
            <a:r>
              <a:rPr lang="ko-KR" altLang="en-US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sz="2000" dirty="0" err="1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변경해야함</a:t>
            </a:r>
            <a:endParaRPr lang="en-US" altLang="ko-KR" sz="2000" dirty="0">
              <a:solidFill>
                <a:srgbClr val="333333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2017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95" y="0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0264" y="116633"/>
            <a:ext cx="1018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1. CIFAR-10</a:t>
            </a:r>
            <a:endParaRPr lang="ko-KR" altLang="en-US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407" y="1174203"/>
            <a:ext cx="2528412" cy="400110"/>
          </a:xfrm>
          <a:prstGeom prst="rect">
            <a:avLst/>
          </a:prstGeom>
          <a:solidFill>
            <a:schemeClr val="tx2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Dataset</a:t>
            </a:r>
            <a:endParaRPr lang="ko-KR" altLang="en-US" sz="2000" b="1" spc="-150" dirty="0">
              <a:solidFill>
                <a:schemeClr val="bg1"/>
              </a:solidFill>
              <a:latin typeface="+mj-lt"/>
              <a:ea typeface="12롯데마트드림Bold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B3E9CC-AF1D-48EF-961F-76A918E7D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69" y="1981200"/>
            <a:ext cx="4610100" cy="35052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72C41A1-9233-4D30-871E-9FF2AB684F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2261047"/>
            <a:ext cx="6096000" cy="32253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E05426-C752-4649-86D2-01921BC83B0F}"/>
              </a:ext>
            </a:extLst>
          </p:cNvPr>
          <p:cNvSpPr txBox="1"/>
          <p:nvPr/>
        </p:nvSpPr>
        <p:spPr>
          <a:xfrm>
            <a:off x="5638800" y="1174203"/>
            <a:ext cx="2528412" cy="400110"/>
          </a:xfrm>
          <a:prstGeom prst="rect">
            <a:avLst/>
          </a:prstGeom>
          <a:solidFill>
            <a:schemeClr val="tx2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SOTA</a:t>
            </a:r>
            <a:endParaRPr lang="ko-KR" altLang="en-US" sz="2000" b="1" spc="-150" dirty="0">
              <a:solidFill>
                <a:schemeClr val="bg1"/>
              </a:solidFill>
              <a:latin typeface="+mj-lt"/>
              <a:ea typeface="12롯데마트드림Bold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6A73B9-235F-427A-AC82-044528AFF019}"/>
              </a:ext>
            </a:extLst>
          </p:cNvPr>
          <p:cNvSpPr/>
          <p:nvPr/>
        </p:nvSpPr>
        <p:spPr>
          <a:xfrm>
            <a:off x="7044670" y="5570804"/>
            <a:ext cx="373371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2021 SOTA model = EffNet-L2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B42EE27-A189-428C-987D-93422F547F38}"/>
              </a:ext>
            </a:extLst>
          </p:cNvPr>
          <p:cNvSpPr/>
          <p:nvPr/>
        </p:nvSpPr>
        <p:spPr>
          <a:xfrm>
            <a:off x="1643781" y="5570804"/>
            <a:ext cx="1794081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Train : 60,000</a:t>
            </a:r>
          </a:p>
          <a:p>
            <a:pPr algn="ctr">
              <a:lnSpc>
                <a:spcPct val="120000"/>
              </a:lnSpc>
            </a:pP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Test : 10,000</a:t>
            </a:r>
          </a:p>
        </p:txBody>
      </p:sp>
    </p:spTree>
    <p:extLst>
      <p:ext uri="{BB962C8B-B14F-4D97-AF65-F5344CB8AC3E}">
        <p14:creationId xmlns:p14="http://schemas.microsoft.com/office/powerpoint/2010/main" val="220434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95" y="0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0264" y="116633"/>
            <a:ext cx="1018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2. Deep Learning Code</a:t>
            </a:r>
            <a:endParaRPr lang="ko-KR" altLang="en-US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3289" y="1174292"/>
            <a:ext cx="1836726" cy="400110"/>
          </a:xfrm>
          <a:prstGeom prst="rect">
            <a:avLst/>
          </a:prstGeom>
          <a:solidFill>
            <a:schemeClr val="tx2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Data Loading</a:t>
            </a:r>
            <a:endParaRPr lang="ko-KR" altLang="en-US" sz="2000" b="1" spc="-150" dirty="0">
              <a:solidFill>
                <a:schemeClr val="bg1"/>
              </a:solidFill>
              <a:latin typeface="+mj-lt"/>
              <a:ea typeface="12롯데마트드림Bold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B44E5C7-EA24-4557-B100-1E486A963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89" y="1911982"/>
            <a:ext cx="7639050" cy="314325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DF96A06-9A89-473E-BB7E-29D5AA640371}"/>
              </a:ext>
            </a:extLst>
          </p:cNvPr>
          <p:cNvCxnSpPr/>
          <p:nvPr/>
        </p:nvCxnSpPr>
        <p:spPr>
          <a:xfrm>
            <a:off x="5391150" y="2924175"/>
            <a:ext cx="29813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D2D2575-2107-4F05-9056-45F587916F94}"/>
              </a:ext>
            </a:extLst>
          </p:cNvPr>
          <p:cNvCxnSpPr>
            <a:cxnSpLocks/>
          </p:cNvCxnSpPr>
          <p:nvPr/>
        </p:nvCxnSpPr>
        <p:spPr>
          <a:xfrm>
            <a:off x="2140015" y="2038350"/>
            <a:ext cx="62324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74F605D-8909-4C66-BC39-1DB666D16B5F}"/>
              </a:ext>
            </a:extLst>
          </p:cNvPr>
          <p:cNvCxnSpPr/>
          <p:nvPr/>
        </p:nvCxnSpPr>
        <p:spPr>
          <a:xfrm>
            <a:off x="5391150" y="3152775"/>
            <a:ext cx="29813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E8B86E3-6AC4-49E6-935B-5AA4E4F1CEFF}"/>
              </a:ext>
            </a:extLst>
          </p:cNvPr>
          <p:cNvCxnSpPr>
            <a:cxnSpLocks/>
          </p:cNvCxnSpPr>
          <p:nvPr/>
        </p:nvCxnSpPr>
        <p:spPr>
          <a:xfrm>
            <a:off x="5800725" y="4905375"/>
            <a:ext cx="25717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3CD35FD-9CA8-4CF1-B688-D68CCF1A973F}"/>
              </a:ext>
            </a:extLst>
          </p:cNvPr>
          <p:cNvSpPr/>
          <p:nvPr/>
        </p:nvSpPr>
        <p:spPr>
          <a:xfrm>
            <a:off x="8627117" y="1779300"/>
            <a:ext cx="264527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Data Transformation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6A9A1EF-49FD-4884-BDD6-8305E02860D4}"/>
              </a:ext>
            </a:extLst>
          </p:cNvPr>
          <p:cNvSpPr/>
          <p:nvPr/>
        </p:nvSpPr>
        <p:spPr>
          <a:xfrm>
            <a:off x="8627117" y="2493288"/>
            <a:ext cx="196047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Data Download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E6985DA-C9B8-495B-AD37-218A9FB8CF66}"/>
              </a:ext>
            </a:extLst>
          </p:cNvPr>
          <p:cNvSpPr/>
          <p:nvPr/>
        </p:nvSpPr>
        <p:spPr>
          <a:xfrm>
            <a:off x="8632772" y="2924175"/>
            <a:ext cx="137185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Data Split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347759-5128-4388-AB23-D0461441AE9D}"/>
              </a:ext>
            </a:extLst>
          </p:cNvPr>
          <p:cNvSpPr/>
          <p:nvPr/>
        </p:nvSpPr>
        <p:spPr>
          <a:xfrm>
            <a:off x="8627117" y="4624345"/>
            <a:ext cx="169982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Define</a:t>
            </a:r>
            <a:r>
              <a:rPr lang="ko-KR" altLang="en-US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1772474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2A04C20-4D62-4761-9BCC-FA187850EAF7}"/>
              </a:ext>
            </a:extLst>
          </p:cNvPr>
          <p:cNvSpPr/>
          <p:nvPr/>
        </p:nvSpPr>
        <p:spPr>
          <a:xfrm>
            <a:off x="7476443" y="6026938"/>
            <a:ext cx="2448607" cy="43088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6AB36B8-D11A-4290-A83B-1B1C803F8DB7}"/>
              </a:ext>
            </a:extLst>
          </p:cNvPr>
          <p:cNvSpPr/>
          <p:nvPr/>
        </p:nvSpPr>
        <p:spPr>
          <a:xfrm>
            <a:off x="7366776" y="2672795"/>
            <a:ext cx="3958449" cy="69926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6DD7077-EE1D-4115-B008-DFE8619F3D66}"/>
              </a:ext>
            </a:extLst>
          </p:cNvPr>
          <p:cNvSpPr/>
          <p:nvPr/>
        </p:nvSpPr>
        <p:spPr>
          <a:xfrm>
            <a:off x="7476444" y="1899657"/>
            <a:ext cx="2267631" cy="35297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46B3139-5A77-4784-AA89-9E749C1E8333}"/>
              </a:ext>
            </a:extLst>
          </p:cNvPr>
          <p:cNvSpPr/>
          <p:nvPr/>
        </p:nvSpPr>
        <p:spPr>
          <a:xfrm>
            <a:off x="7330672" y="1450487"/>
            <a:ext cx="3382336" cy="35297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95" y="0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0264" y="116633"/>
            <a:ext cx="1018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2. Deep Learning Code</a:t>
            </a:r>
            <a:endParaRPr lang="ko-KR" altLang="en-US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7201" y="1050377"/>
            <a:ext cx="3024336" cy="400110"/>
          </a:xfrm>
          <a:prstGeom prst="rect">
            <a:avLst/>
          </a:prstGeom>
          <a:solidFill>
            <a:schemeClr val="tx2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Visualization</a:t>
            </a:r>
            <a:endParaRPr lang="ko-KR" altLang="en-US" sz="2000" b="1" spc="-150" dirty="0">
              <a:solidFill>
                <a:schemeClr val="bg1"/>
              </a:solidFill>
              <a:latin typeface="+mj-lt"/>
              <a:ea typeface="12롯데마트드림Bold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7201" y="3500666"/>
            <a:ext cx="2213264" cy="3855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DC6A535-5F99-4326-A5C5-4D0DA5CCB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01" y="1664152"/>
            <a:ext cx="6523609" cy="4927148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D5BD85F-DA79-4C7E-AF3A-8EE03F31BACF}"/>
              </a:ext>
            </a:extLst>
          </p:cNvPr>
          <p:cNvCxnSpPr>
            <a:cxnSpLocks/>
          </p:cNvCxnSpPr>
          <p:nvPr/>
        </p:nvCxnSpPr>
        <p:spPr>
          <a:xfrm flipV="1">
            <a:off x="2523812" y="1663207"/>
            <a:ext cx="4819963" cy="2805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7FED7C4-FC2E-447C-AA34-430890DDBE12}"/>
              </a:ext>
            </a:extLst>
          </p:cNvPr>
          <p:cNvCxnSpPr>
            <a:cxnSpLocks/>
          </p:cNvCxnSpPr>
          <p:nvPr/>
        </p:nvCxnSpPr>
        <p:spPr>
          <a:xfrm>
            <a:off x="2238062" y="2095500"/>
            <a:ext cx="510571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71CFDFA-00A3-4337-9E9A-5D6B39D5B2DA}"/>
              </a:ext>
            </a:extLst>
          </p:cNvPr>
          <p:cNvCxnSpPr>
            <a:cxnSpLocks/>
          </p:cNvCxnSpPr>
          <p:nvPr/>
        </p:nvCxnSpPr>
        <p:spPr>
          <a:xfrm>
            <a:off x="2846215" y="2419350"/>
            <a:ext cx="4402310" cy="4299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7C7E26-0CE2-47B2-99EC-04B8541A2F9A}"/>
              </a:ext>
            </a:extLst>
          </p:cNvPr>
          <p:cNvSpPr/>
          <p:nvPr/>
        </p:nvSpPr>
        <p:spPr>
          <a:xfrm>
            <a:off x="7330671" y="1375112"/>
            <a:ext cx="338233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Transformation -&gt; Original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1A634B-8578-48B7-8439-52B6F7A1318D}"/>
              </a:ext>
            </a:extLst>
          </p:cNvPr>
          <p:cNvSpPr/>
          <p:nvPr/>
        </p:nvSpPr>
        <p:spPr>
          <a:xfrm>
            <a:off x="7476444" y="1803463"/>
            <a:ext cx="215796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Tensor -&gt; </a:t>
            </a:r>
            <a:r>
              <a:rPr lang="en-US" altLang="ko-KR" sz="2000" dirty="0" err="1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numpy</a:t>
            </a:r>
            <a:endParaRPr lang="en-US" altLang="ko-KR" sz="2000" dirty="0">
              <a:solidFill>
                <a:srgbClr val="333333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6075B5C-2EFA-4961-ADDD-E236D0615F9A}"/>
              </a:ext>
            </a:extLst>
          </p:cNvPr>
          <p:cNvSpPr/>
          <p:nvPr/>
        </p:nvSpPr>
        <p:spPr>
          <a:xfrm>
            <a:off x="6854078" y="2571842"/>
            <a:ext cx="503149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Tensor = [C,H,W] </a:t>
            </a:r>
          </a:p>
          <a:p>
            <a:pPr algn="ctr">
              <a:lnSpc>
                <a:spcPct val="120000"/>
              </a:lnSpc>
            </a:pP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-&gt; plot </a:t>
            </a:r>
            <a:r>
              <a:rPr lang="en-US" altLang="ko-KR" sz="2000" dirty="0" err="1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imshow</a:t>
            </a: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shape = [H,W,C] 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7CC85C3-00F9-42FE-8063-E0D1190B4293}"/>
              </a:ext>
            </a:extLst>
          </p:cNvPr>
          <p:cNvCxnSpPr>
            <a:cxnSpLocks/>
          </p:cNvCxnSpPr>
          <p:nvPr/>
        </p:nvCxnSpPr>
        <p:spPr>
          <a:xfrm>
            <a:off x="2657358" y="6207789"/>
            <a:ext cx="4519677" cy="691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B4C7498-0531-4452-8674-14555F8F0F6A}"/>
              </a:ext>
            </a:extLst>
          </p:cNvPr>
          <p:cNvSpPr/>
          <p:nvPr/>
        </p:nvSpPr>
        <p:spPr>
          <a:xfrm>
            <a:off x="6096000" y="6026938"/>
            <a:ext cx="503149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[</a:t>
            </a:r>
            <a:r>
              <a:rPr lang="en-US" altLang="ko-KR" sz="2000" dirty="0" err="1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batch_size,C,H,W</a:t>
            </a: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676160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534C560A-3073-4119-91D7-145EB6643590}"/>
              </a:ext>
            </a:extLst>
          </p:cNvPr>
          <p:cNvSpPr/>
          <p:nvPr/>
        </p:nvSpPr>
        <p:spPr>
          <a:xfrm>
            <a:off x="6948813" y="1020795"/>
            <a:ext cx="5157462" cy="21383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>
              <a:lnSpc>
                <a:spcPct val="120000"/>
              </a:lnSpc>
            </a:pPr>
            <a:r>
              <a:rPr lang="en-US" altLang="ko-KR" sz="2000" dirty="0" err="1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In_dim</a:t>
            </a: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= input </a:t>
            </a:r>
            <a:r>
              <a:rPr lang="ko-KR" altLang="en-US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값</a:t>
            </a: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ko-KR" altLang="en-US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이미지 하나 크기</a:t>
            </a: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</a:p>
          <a:p>
            <a:pPr lvl="0" algn="just">
              <a:lnSpc>
                <a:spcPct val="120000"/>
              </a:lnSpc>
            </a:pPr>
            <a:r>
              <a:rPr lang="en-US" altLang="ko-KR" sz="2000" dirty="0" err="1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out_dim</a:t>
            </a: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= output </a:t>
            </a:r>
            <a:r>
              <a:rPr lang="ko-KR" altLang="en-US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개수</a:t>
            </a: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(class </a:t>
            </a:r>
            <a:r>
              <a:rPr lang="ko-KR" altLang="en-US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가 총 몇개인지</a:t>
            </a: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</a:p>
          <a:p>
            <a:pPr lvl="0" algn="just">
              <a:lnSpc>
                <a:spcPct val="120000"/>
              </a:lnSpc>
            </a:pPr>
            <a:r>
              <a:rPr lang="en-US" altLang="ko-KR" sz="2000" dirty="0" err="1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Hid_dim</a:t>
            </a:r>
            <a:r>
              <a:rPr lang="ko-KR" altLang="en-US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=</a:t>
            </a:r>
            <a:r>
              <a:rPr lang="ko-KR" altLang="en-US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hidden layer</a:t>
            </a:r>
            <a:r>
              <a:rPr lang="ko-KR" altLang="en-US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의 노드 개수</a:t>
            </a:r>
            <a:endParaRPr lang="en-US" altLang="ko-KR" sz="2000" dirty="0">
              <a:solidFill>
                <a:srgbClr val="333333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lvl="0" algn="just">
              <a:lnSpc>
                <a:spcPct val="120000"/>
              </a:lnSpc>
            </a:pPr>
            <a:r>
              <a:rPr lang="en-US" altLang="ko-KR" sz="2000" dirty="0" err="1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N_layer</a:t>
            </a: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= hidden</a:t>
            </a:r>
            <a:r>
              <a:rPr lang="ko-KR" altLang="en-US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layer </a:t>
            </a:r>
            <a:r>
              <a:rPr lang="ko-KR" altLang="en-US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개수</a:t>
            </a:r>
            <a:endParaRPr lang="en-US" altLang="ko-KR" sz="2000" dirty="0">
              <a:solidFill>
                <a:srgbClr val="333333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lvl="0" algn="just">
              <a:lnSpc>
                <a:spcPct val="120000"/>
              </a:lnSpc>
            </a:pP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Act = Activation Function </a:t>
            </a:r>
            <a:r>
              <a:rPr lang="ko-KR" altLang="en-US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종류</a:t>
            </a:r>
            <a:endParaRPr lang="en-US" altLang="ko-KR" sz="2000" dirty="0">
              <a:solidFill>
                <a:srgbClr val="333333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A6CEA3-A613-4F4E-80DC-F9E770C38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752" y="1202003"/>
            <a:ext cx="4060761" cy="5699597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795" y="0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0264" y="116633"/>
            <a:ext cx="1018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2. Deep Learning Code</a:t>
            </a:r>
            <a:endParaRPr lang="ko-KR" altLang="en-US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0" y="839698"/>
            <a:ext cx="3024336" cy="400110"/>
          </a:xfrm>
          <a:prstGeom prst="rect">
            <a:avLst/>
          </a:prstGeom>
          <a:solidFill>
            <a:schemeClr val="tx2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Network Architecture</a:t>
            </a:r>
            <a:endParaRPr lang="ko-KR" altLang="en-US" sz="2000" b="1" spc="-150" dirty="0">
              <a:solidFill>
                <a:schemeClr val="bg1"/>
              </a:solidFill>
              <a:latin typeface="+mj-lt"/>
              <a:ea typeface="12롯데마트드림Bold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7FED7C4-FC2E-447C-AA34-430890DDBE12}"/>
              </a:ext>
            </a:extLst>
          </p:cNvPr>
          <p:cNvCxnSpPr>
            <a:cxnSpLocks/>
          </p:cNvCxnSpPr>
          <p:nvPr/>
        </p:nvCxnSpPr>
        <p:spPr>
          <a:xfrm>
            <a:off x="3335101" y="2062511"/>
            <a:ext cx="217987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71CFDFA-00A3-4337-9E9A-5D6B39D5B2DA}"/>
              </a:ext>
            </a:extLst>
          </p:cNvPr>
          <p:cNvCxnSpPr>
            <a:cxnSpLocks/>
          </p:cNvCxnSpPr>
          <p:nvPr/>
        </p:nvCxnSpPr>
        <p:spPr>
          <a:xfrm>
            <a:off x="2223883" y="3288311"/>
            <a:ext cx="22011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AC559BE1-DEBC-490E-9D13-FE72AE53BA75}"/>
              </a:ext>
            </a:extLst>
          </p:cNvPr>
          <p:cNvGrpSpPr/>
          <p:nvPr/>
        </p:nvGrpSpPr>
        <p:grpSpPr>
          <a:xfrm>
            <a:off x="6866009" y="3387670"/>
            <a:ext cx="5487916" cy="494767"/>
            <a:chOff x="6854078" y="2571842"/>
            <a:chExt cx="5031492" cy="494767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76AB36B8-D11A-4290-A83B-1B1C803F8DB7}"/>
                </a:ext>
              </a:extLst>
            </p:cNvPr>
            <p:cNvSpPr/>
            <p:nvPr/>
          </p:nvSpPr>
          <p:spPr>
            <a:xfrm>
              <a:off x="7366776" y="2571843"/>
              <a:ext cx="3958449" cy="49476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6075B5C-2EFA-4961-ADDD-E236D0615F9A}"/>
                </a:ext>
              </a:extLst>
            </p:cNvPr>
            <p:cNvSpPr/>
            <p:nvPr/>
          </p:nvSpPr>
          <p:spPr>
            <a:xfrm>
              <a:off x="6854078" y="2571842"/>
              <a:ext cx="5031492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2000" dirty="0">
                  <a:solidFill>
                    <a:srgbClr val="333333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Layer </a:t>
              </a:r>
              <a:r>
                <a:rPr lang="ko-KR" altLang="en-US" sz="2000" dirty="0">
                  <a:solidFill>
                    <a:srgbClr val="333333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개수에 따라 </a:t>
              </a:r>
              <a:r>
                <a:rPr lang="en-US" altLang="ko-KR" sz="2000" dirty="0">
                  <a:solidFill>
                    <a:srgbClr val="333333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Linear Module </a:t>
              </a:r>
              <a:r>
                <a:rPr lang="ko-KR" altLang="en-US" sz="2000" dirty="0">
                  <a:solidFill>
                    <a:srgbClr val="333333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추가</a:t>
              </a:r>
              <a:endPara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B4CC62BA-DF4C-4155-9A3A-5ADE887A7317}"/>
              </a:ext>
            </a:extLst>
          </p:cNvPr>
          <p:cNvGrpSpPr/>
          <p:nvPr/>
        </p:nvGrpSpPr>
        <p:grpSpPr>
          <a:xfrm>
            <a:off x="5483847" y="1864568"/>
            <a:ext cx="1224303" cy="430887"/>
            <a:chOff x="5483847" y="1864568"/>
            <a:chExt cx="1224303" cy="430887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746B3139-5A77-4784-AA89-9E749C1E8333}"/>
                </a:ext>
              </a:extLst>
            </p:cNvPr>
            <p:cNvSpPr/>
            <p:nvPr/>
          </p:nvSpPr>
          <p:spPr>
            <a:xfrm>
              <a:off x="5514975" y="1918720"/>
              <a:ext cx="1193175" cy="35297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B4C7498-0531-4452-8674-14555F8F0F6A}"/>
                </a:ext>
              </a:extLst>
            </p:cNvPr>
            <p:cNvSpPr/>
            <p:nvPr/>
          </p:nvSpPr>
          <p:spPr>
            <a:xfrm>
              <a:off x="5483847" y="1864568"/>
              <a:ext cx="1224303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2000" dirty="0">
                  <a:solidFill>
                    <a:srgbClr val="333333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변수 정의</a:t>
              </a:r>
              <a:endPara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C4E29D2-BD0C-4752-9E56-FAB5C8CD8EB8}"/>
              </a:ext>
            </a:extLst>
          </p:cNvPr>
          <p:cNvGrpSpPr/>
          <p:nvPr/>
        </p:nvGrpSpPr>
        <p:grpSpPr>
          <a:xfrm>
            <a:off x="4463136" y="3066608"/>
            <a:ext cx="2343295" cy="800219"/>
            <a:chOff x="5483847" y="1864568"/>
            <a:chExt cx="1224303" cy="800219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00ADF178-7B47-4555-8D66-66D25C836057}"/>
                </a:ext>
              </a:extLst>
            </p:cNvPr>
            <p:cNvSpPr/>
            <p:nvPr/>
          </p:nvSpPr>
          <p:spPr>
            <a:xfrm>
              <a:off x="5514975" y="1918720"/>
              <a:ext cx="1193175" cy="35297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D7BA2F2-68F2-4971-BEFB-E3A73C925D88}"/>
                </a:ext>
              </a:extLst>
            </p:cNvPr>
            <p:cNvSpPr/>
            <p:nvPr/>
          </p:nvSpPr>
          <p:spPr>
            <a:xfrm>
              <a:off x="5483847" y="1864568"/>
              <a:ext cx="1224303" cy="800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2000" dirty="0">
                  <a:solidFill>
                    <a:srgbClr val="333333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Module List</a:t>
              </a:r>
            </a:p>
          </p:txBody>
        </p:sp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D2DC861-37B8-4535-8B12-DC2FF7ED4716}"/>
              </a:ext>
            </a:extLst>
          </p:cNvPr>
          <p:cNvCxnSpPr>
            <a:cxnSpLocks/>
          </p:cNvCxnSpPr>
          <p:nvPr/>
        </p:nvCxnSpPr>
        <p:spPr>
          <a:xfrm>
            <a:off x="2223882" y="4478936"/>
            <a:ext cx="22011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47796E2-0CEE-4487-9254-FB45CE501879}"/>
              </a:ext>
            </a:extLst>
          </p:cNvPr>
          <p:cNvGrpSpPr/>
          <p:nvPr/>
        </p:nvGrpSpPr>
        <p:grpSpPr>
          <a:xfrm>
            <a:off x="4316376" y="4251679"/>
            <a:ext cx="3003927" cy="800219"/>
            <a:chOff x="5483847" y="1864568"/>
            <a:chExt cx="1224303" cy="800219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5F641E46-9C59-416D-ADFD-F4A2CE973686}"/>
                </a:ext>
              </a:extLst>
            </p:cNvPr>
            <p:cNvSpPr/>
            <p:nvPr/>
          </p:nvSpPr>
          <p:spPr>
            <a:xfrm>
              <a:off x="5514975" y="1918720"/>
              <a:ext cx="1193175" cy="35297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FFD44E7-278E-4FC6-A521-FBAE3A745C8F}"/>
                </a:ext>
              </a:extLst>
            </p:cNvPr>
            <p:cNvSpPr/>
            <p:nvPr/>
          </p:nvSpPr>
          <p:spPr>
            <a:xfrm>
              <a:off x="5483847" y="1864568"/>
              <a:ext cx="1224303" cy="800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2000" dirty="0">
                  <a:solidFill>
                    <a:srgbClr val="333333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Activation Function</a:t>
              </a: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F9681D6-BDF7-4483-96A0-2A640E8F3160}"/>
              </a:ext>
            </a:extLst>
          </p:cNvPr>
          <p:cNvCxnSpPr>
            <a:cxnSpLocks/>
          </p:cNvCxnSpPr>
          <p:nvPr/>
        </p:nvCxnSpPr>
        <p:spPr>
          <a:xfrm>
            <a:off x="3975047" y="3612161"/>
            <a:ext cx="33452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65A58D8-FDAA-461C-9CAE-F13F198CB5A2}"/>
              </a:ext>
            </a:extLst>
          </p:cNvPr>
          <p:cNvCxnSpPr>
            <a:cxnSpLocks/>
          </p:cNvCxnSpPr>
          <p:nvPr/>
        </p:nvCxnSpPr>
        <p:spPr>
          <a:xfrm>
            <a:off x="1423782" y="5398361"/>
            <a:ext cx="3098932" cy="689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534F8FF-AA38-44AD-9D1E-32E99DD4F5F5}"/>
              </a:ext>
            </a:extLst>
          </p:cNvPr>
          <p:cNvGrpSpPr/>
          <p:nvPr/>
        </p:nvGrpSpPr>
        <p:grpSpPr>
          <a:xfrm>
            <a:off x="4468776" y="5280379"/>
            <a:ext cx="5027649" cy="430887"/>
            <a:chOff x="5483847" y="1864568"/>
            <a:chExt cx="1224303" cy="430887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47E51E8C-0C28-4AED-A413-6FE5693D4FDD}"/>
                </a:ext>
              </a:extLst>
            </p:cNvPr>
            <p:cNvSpPr/>
            <p:nvPr/>
          </p:nvSpPr>
          <p:spPr>
            <a:xfrm>
              <a:off x="5514975" y="1918720"/>
              <a:ext cx="1193175" cy="35297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763F109-7687-4DE2-A386-8A6EAC5AE325}"/>
                </a:ext>
              </a:extLst>
            </p:cNvPr>
            <p:cNvSpPr/>
            <p:nvPr/>
          </p:nvSpPr>
          <p:spPr>
            <a:xfrm>
              <a:off x="5483847" y="1864568"/>
              <a:ext cx="1224303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2000" dirty="0">
                  <a:solidFill>
                    <a:srgbClr val="333333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마지막 층에는 </a:t>
              </a:r>
              <a:r>
                <a:rPr lang="en-US" altLang="ko-KR" sz="2000" dirty="0">
                  <a:solidFill>
                    <a:srgbClr val="333333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Activation Function </a:t>
              </a:r>
              <a:r>
                <a:rPr lang="ko-KR" altLang="en-US" sz="2000" dirty="0">
                  <a:solidFill>
                    <a:srgbClr val="333333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적용 </a:t>
              </a:r>
              <a:r>
                <a:rPr lang="en-US" altLang="ko-KR" sz="2000" dirty="0">
                  <a:solidFill>
                    <a:srgbClr val="333333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X</a:t>
              </a:r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3F98CC1-80A5-4865-8F8B-5A1CAF658B2C}"/>
              </a:ext>
            </a:extLst>
          </p:cNvPr>
          <p:cNvCxnSpPr>
            <a:cxnSpLocks/>
          </p:cNvCxnSpPr>
          <p:nvPr/>
        </p:nvCxnSpPr>
        <p:spPr>
          <a:xfrm>
            <a:off x="1089214" y="5848705"/>
            <a:ext cx="3720911" cy="3012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9F1330D-8F22-4EFF-B63A-7B58DC2D3E3B}"/>
              </a:ext>
            </a:extLst>
          </p:cNvPr>
          <p:cNvGrpSpPr/>
          <p:nvPr/>
        </p:nvGrpSpPr>
        <p:grpSpPr>
          <a:xfrm>
            <a:off x="4806478" y="5871155"/>
            <a:ext cx="2059531" cy="430887"/>
            <a:chOff x="5483847" y="1864568"/>
            <a:chExt cx="1224303" cy="430887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42B59E88-8256-4280-95C9-F478BCC3F408}"/>
                </a:ext>
              </a:extLst>
            </p:cNvPr>
            <p:cNvSpPr/>
            <p:nvPr/>
          </p:nvSpPr>
          <p:spPr>
            <a:xfrm>
              <a:off x="5514975" y="1918720"/>
              <a:ext cx="1193175" cy="35297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01B04A4-F2DC-4418-9752-03C84581C876}"/>
                </a:ext>
              </a:extLst>
            </p:cNvPr>
            <p:cNvSpPr/>
            <p:nvPr/>
          </p:nvSpPr>
          <p:spPr>
            <a:xfrm>
              <a:off x="5483847" y="1864568"/>
              <a:ext cx="1224303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2000" dirty="0">
                  <a:solidFill>
                    <a:srgbClr val="333333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32*32*3(RGB)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8978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95" y="0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0264" y="116633"/>
            <a:ext cx="1018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2. Deep Learning Code</a:t>
            </a:r>
            <a:endParaRPr lang="ko-KR" altLang="en-US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0" y="839698"/>
            <a:ext cx="3209926" cy="400110"/>
          </a:xfrm>
          <a:prstGeom prst="rect">
            <a:avLst/>
          </a:prstGeom>
          <a:solidFill>
            <a:schemeClr val="tx2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Visualize Model Architecture</a:t>
            </a:r>
            <a:endParaRPr lang="ko-KR" altLang="en-US" sz="2000" b="1" spc="-150" dirty="0">
              <a:solidFill>
                <a:schemeClr val="bg1"/>
              </a:solidFill>
              <a:latin typeface="+mj-lt"/>
              <a:ea typeface="12롯데마트드림Bold" panose="0202060302010102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0C95F2B-0030-4DDA-8D87-C0B7C5DFC53D}"/>
              </a:ext>
            </a:extLst>
          </p:cNvPr>
          <p:cNvGrpSpPr/>
          <p:nvPr/>
        </p:nvGrpSpPr>
        <p:grpSpPr>
          <a:xfrm>
            <a:off x="1552575" y="1871425"/>
            <a:ext cx="428625" cy="4684382"/>
            <a:chOff x="904875" y="1271350"/>
            <a:chExt cx="428625" cy="4684382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E3C1EEAD-F691-4B73-AF8C-FBFF08C957CA}"/>
                </a:ext>
              </a:extLst>
            </p:cNvPr>
            <p:cNvSpPr/>
            <p:nvPr/>
          </p:nvSpPr>
          <p:spPr>
            <a:xfrm>
              <a:off x="904875" y="1714500"/>
              <a:ext cx="419100" cy="3690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BB0EDE97-2CD4-415B-89B5-CF05BBE08416}"/>
                </a:ext>
              </a:extLst>
            </p:cNvPr>
            <p:cNvSpPr/>
            <p:nvPr/>
          </p:nvSpPr>
          <p:spPr>
            <a:xfrm>
              <a:off x="914400" y="3114735"/>
              <a:ext cx="419100" cy="3690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402FFED-098B-4323-B0DB-8F7078462D59}"/>
                </a:ext>
              </a:extLst>
            </p:cNvPr>
            <p:cNvSpPr/>
            <p:nvPr/>
          </p:nvSpPr>
          <p:spPr>
            <a:xfrm>
              <a:off x="914400" y="3643373"/>
              <a:ext cx="419100" cy="3690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B1FA6962-AC01-4837-811F-3DD8FF12ED14}"/>
                </a:ext>
              </a:extLst>
            </p:cNvPr>
            <p:cNvSpPr/>
            <p:nvPr/>
          </p:nvSpPr>
          <p:spPr>
            <a:xfrm>
              <a:off x="914400" y="4124397"/>
              <a:ext cx="419100" cy="3690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84378FE6-2F0C-4290-9C0B-59E90577F497}"/>
                </a:ext>
              </a:extLst>
            </p:cNvPr>
            <p:cNvSpPr/>
            <p:nvPr/>
          </p:nvSpPr>
          <p:spPr>
            <a:xfrm>
              <a:off x="904875" y="4582776"/>
              <a:ext cx="419100" cy="3690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829D9FEA-1CF7-4F87-8D6F-1C01A53E215C}"/>
                </a:ext>
              </a:extLst>
            </p:cNvPr>
            <p:cNvSpPr/>
            <p:nvPr/>
          </p:nvSpPr>
          <p:spPr>
            <a:xfrm>
              <a:off x="914400" y="2169153"/>
              <a:ext cx="419100" cy="3690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1655DEC-8A74-4C3E-9C28-A59B31AC7D49}"/>
                </a:ext>
              </a:extLst>
            </p:cNvPr>
            <p:cNvSpPr/>
            <p:nvPr/>
          </p:nvSpPr>
          <p:spPr>
            <a:xfrm>
              <a:off x="904875" y="2647468"/>
              <a:ext cx="419100" cy="3690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021712D1-607F-494C-B0E9-3F96D39FD057}"/>
                </a:ext>
              </a:extLst>
            </p:cNvPr>
            <p:cNvSpPr/>
            <p:nvPr/>
          </p:nvSpPr>
          <p:spPr>
            <a:xfrm>
              <a:off x="904875" y="1271350"/>
              <a:ext cx="419100" cy="3690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2ADF9200-FAEC-430B-9410-D3D9100E5E4E}"/>
                </a:ext>
              </a:extLst>
            </p:cNvPr>
            <p:cNvSpPr/>
            <p:nvPr/>
          </p:nvSpPr>
          <p:spPr>
            <a:xfrm>
              <a:off x="904875" y="5586650"/>
              <a:ext cx="419100" cy="3690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DF583A8A-8C86-405E-B47C-676A270BA57B}"/>
                </a:ext>
              </a:extLst>
            </p:cNvPr>
            <p:cNvSpPr/>
            <p:nvPr/>
          </p:nvSpPr>
          <p:spPr>
            <a:xfrm>
              <a:off x="904875" y="5063800"/>
              <a:ext cx="419100" cy="3690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EF58102-E802-4B6A-94E4-FDC949590A24}"/>
              </a:ext>
            </a:extLst>
          </p:cNvPr>
          <p:cNvSpPr/>
          <p:nvPr/>
        </p:nvSpPr>
        <p:spPr>
          <a:xfrm>
            <a:off x="1404811" y="1348120"/>
            <a:ext cx="79156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Input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E84BFC6-8C70-4918-B70C-F576D1DA082A}"/>
              </a:ext>
            </a:extLst>
          </p:cNvPr>
          <p:cNvGrpSpPr/>
          <p:nvPr/>
        </p:nvGrpSpPr>
        <p:grpSpPr>
          <a:xfrm>
            <a:off x="3571875" y="1809335"/>
            <a:ext cx="428625" cy="4684382"/>
            <a:chOff x="904875" y="1271350"/>
            <a:chExt cx="428625" cy="4684382"/>
          </a:xfrm>
          <a:solidFill>
            <a:schemeClr val="accent4"/>
          </a:solidFill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A9E5D4F8-CDC1-4419-AA69-340DB930D9D5}"/>
                </a:ext>
              </a:extLst>
            </p:cNvPr>
            <p:cNvSpPr/>
            <p:nvPr/>
          </p:nvSpPr>
          <p:spPr>
            <a:xfrm>
              <a:off x="904875" y="1714500"/>
              <a:ext cx="419100" cy="3690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4973BB5C-E54B-4940-B745-59C0F8E98688}"/>
                </a:ext>
              </a:extLst>
            </p:cNvPr>
            <p:cNvSpPr/>
            <p:nvPr/>
          </p:nvSpPr>
          <p:spPr>
            <a:xfrm>
              <a:off x="914400" y="3114735"/>
              <a:ext cx="419100" cy="3690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13320F0B-C9B7-4870-951B-4072BE91D200}"/>
                </a:ext>
              </a:extLst>
            </p:cNvPr>
            <p:cNvSpPr/>
            <p:nvPr/>
          </p:nvSpPr>
          <p:spPr>
            <a:xfrm>
              <a:off x="914400" y="3643373"/>
              <a:ext cx="419100" cy="3690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CEE78325-DDD8-43C8-A1F3-41A0A8EF4106}"/>
                </a:ext>
              </a:extLst>
            </p:cNvPr>
            <p:cNvSpPr/>
            <p:nvPr/>
          </p:nvSpPr>
          <p:spPr>
            <a:xfrm>
              <a:off x="914400" y="4124397"/>
              <a:ext cx="419100" cy="3690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E75560EE-EE3B-43B4-A0F8-D404FFD77674}"/>
                </a:ext>
              </a:extLst>
            </p:cNvPr>
            <p:cNvSpPr/>
            <p:nvPr/>
          </p:nvSpPr>
          <p:spPr>
            <a:xfrm>
              <a:off x="904875" y="4582776"/>
              <a:ext cx="419100" cy="3690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CBC76B27-067D-4ECA-B089-F36AD81AD779}"/>
                </a:ext>
              </a:extLst>
            </p:cNvPr>
            <p:cNvSpPr/>
            <p:nvPr/>
          </p:nvSpPr>
          <p:spPr>
            <a:xfrm>
              <a:off x="914400" y="2169153"/>
              <a:ext cx="419100" cy="3690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0DA50283-5C63-48B7-9B7A-4CCE9C2A627D}"/>
                </a:ext>
              </a:extLst>
            </p:cNvPr>
            <p:cNvSpPr/>
            <p:nvPr/>
          </p:nvSpPr>
          <p:spPr>
            <a:xfrm>
              <a:off x="904875" y="2647468"/>
              <a:ext cx="419100" cy="3690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D5943FCF-930A-4323-A6E6-5E018A2F966D}"/>
                </a:ext>
              </a:extLst>
            </p:cNvPr>
            <p:cNvSpPr/>
            <p:nvPr/>
          </p:nvSpPr>
          <p:spPr>
            <a:xfrm>
              <a:off x="904875" y="1271350"/>
              <a:ext cx="419100" cy="3690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0FFF7991-A7D2-4D66-AD6F-F7498CEEE1FC}"/>
                </a:ext>
              </a:extLst>
            </p:cNvPr>
            <p:cNvSpPr/>
            <p:nvPr/>
          </p:nvSpPr>
          <p:spPr>
            <a:xfrm>
              <a:off x="904875" y="5586650"/>
              <a:ext cx="419100" cy="3690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187309B3-E363-4866-8F82-5B841E2D7107}"/>
                </a:ext>
              </a:extLst>
            </p:cNvPr>
            <p:cNvSpPr/>
            <p:nvPr/>
          </p:nvSpPr>
          <p:spPr>
            <a:xfrm>
              <a:off x="904875" y="5063800"/>
              <a:ext cx="419100" cy="3690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5C9E94BA-8223-4E2C-BAB6-FC1D86599160}"/>
              </a:ext>
            </a:extLst>
          </p:cNvPr>
          <p:cNvGrpSpPr/>
          <p:nvPr/>
        </p:nvGrpSpPr>
        <p:grpSpPr>
          <a:xfrm>
            <a:off x="4714875" y="1809335"/>
            <a:ext cx="428625" cy="4684382"/>
            <a:chOff x="904875" y="1271350"/>
            <a:chExt cx="428625" cy="4684382"/>
          </a:xfrm>
          <a:solidFill>
            <a:schemeClr val="accent4"/>
          </a:solidFill>
        </p:grpSpPr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3C0E4BCE-9388-4B7D-B81B-44A9655F6D12}"/>
                </a:ext>
              </a:extLst>
            </p:cNvPr>
            <p:cNvSpPr/>
            <p:nvPr/>
          </p:nvSpPr>
          <p:spPr>
            <a:xfrm>
              <a:off x="904875" y="1714500"/>
              <a:ext cx="419100" cy="3690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F18A9426-37D3-4878-ABFB-AC323FEC5A65}"/>
                </a:ext>
              </a:extLst>
            </p:cNvPr>
            <p:cNvSpPr/>
            <p:nvPr/>
          </p:nvSpPr>
          <p:spPr>
            <a:xfrm>
              <a:off x="914400" y="3114735"/>
              <a:ext cx="419100" cy="3690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64C1AAD2-9A20-46D5-88CC-D7FDDD9228CA}"/>
                </a:ext>
              </a:extLst>
            </p:cNvPr>
            <p:cNvSpPr/>
            <p:nvPr/>
          </p:nvSpPr>
          <p:spPr>
            <a:xfrm>
              <a:off x="914400" y="3643373"/>
              <a:ext cx="419100" cy="3690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BCAB2ED3-5C2A-4517-961A-0BB37157AB11}"/>
                </a:ext>
              </a:extLst>
            </p:cNvPr>
            <p:cNvSpPr/>
            <p:nvPr/>
          </p:nvSpPr>
          <p:spPr>
            <a:xfrm>
              <a:off x="914400" y="4124397"/>
              <a:ext cx="419100" cy="3690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F77EBA7F-1CD8-4FE4-8684-CA633C3C4FAD}"/>
                </a:ext>
              </a:extLst>
            </p:cNvPr>
            <p:cNvSpPr/>
            <p:nvPr/>
          </p:nvSpPr>
          <p:spPr>
            <a:xfrm>
              <a:off x="904875" y="4582776"/>
              <a:ext cx="419100" cy="3690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5814DEC7-DC26-4661-A2F1-AC1E6075C290}"/>
                </a:ext>
              </a:extLst>
            </p:cNvPr>
            <p:cNvSpPr/>
            <p:nvPr/>
          </p:nvSpPr>
          <p:spPr>
            <a:xfrm>
              <a:off x="914400" y="2169153"/>
              <a:ext cx="419100" cy="3690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DC92E1EB-571D-4993-BC88-7BA0AB3CC775}"/>
                </a:ext>
              </a:extLst>
            </p:cNvPr>
            <p:cNvSpPr/>
            <p:nvPr/>
          </p:nvSpPr>
          <p:spPr>
            <a:xfrm>
              <a:off x="904875" y="2647468"/>
              <a:ext cx="419100" cy="3690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2D22C036-686F-4813-ADC1-85DBC28B3D40}"/>
                </a:ext>
              </a:extLst>
            </p:cNvPr>
            <p:cNvSpPr/>
            <p:nvPr/>
          </p:nvSpPr>
          <p:spPr>
            <a:xfrm>
              <a:off x="904875" y="1271350"/>
              <a:ext cx="419100" cy="3690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50A3FC1A-FB00-4C20-8AFA-C76482BBA5A6}"/>
                </a:ext>
              </a:extLst>
            </p:cNvPr>
            <p:cNvSpPr/>
            <p:nvPr/>
          </p:nvSpPr>
          <p:spPr>
            <a:xfrm>
              <a:off x="904875" y="5586650"/>
              <a:ext cx="419100" cy="3690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9FD6FA55-7EA8-4DE6-B0F2-B1BB002F0AE4}"/>
                </a:ext>
              </a:extLst>
            </p:cNvPr>
            <p:cNvSpPr/>
            <p:nvPr/>
          </p:nvSpPr>
          <p:spPr>
            <a:xfrm>
              <a:off x="904875" y="5063800"/>
              <a:ext cx="419100" cy="3690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3075AC97-6D91-4EAC-B7E7-C7DE376BD17B}"/>
              </a:ext>
            </a:extLst>
          </p:cNvPr>
          <p:cNvGrpSpPr/>
          <p:nvPr/>
        </p:nvGrpSpPr>
        <p:grpSpPr>
          <a:xfrm>
            <a:off x="5762625" y="1809335"/>
            <a:ext cx="428625" cy="4684382"/>
            <a:chOff x="904875" y="1271350"/>
            <a:chExt cx="428625" cy="4684382"/>
          </a:xfrm>
          <a:solidFill>
            <a:schemeClr val="accent4"/>
          </a:solidFill>
        </p:grpSpPr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AAD759AA-0312-41AF-A6C3-0E92ED74630A}"/>
                </a:ext>
              </a:extLst>
            </p:cNvPr>
            <p:cNvSpPr/>
            <p:nvPr/>
          </p:nvSpPr>
          <p:spPr>
            <a:xfrm>
              <a:off x="904875" y="1714500"/>
              <a:ext cx="419100" cy="3690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EC10DC34-774A-4B74-A0E3-DA21481EED47}"/>
                </a:ext>
              </a:extLst>
            </p:cNvPr>
            <p:cNvSpPr/>
            <p:nvPr/>
          </p:nvSpPr>
          <p:spPr>
            <a:xfrm>
              <a:off x="914400" y="3114735"/>
              <a:ext cx="419100" cy="3690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C359A159-D51E-4DB9-AE6D-49E38BDAE08D}"/>
                </a:ext>
              </a:extLst>
            </p:cNvPr>
            <p:cNvSpPr/>
            <p:nvPr/>
          </p:nvSpPr>
          <p:spPr>
            <a:xfrm>
              <a:off x="914400" y="3643373"/>
              <a:ext cx="419100" cy="3690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587DC28A-E007-4906-9A91-0ABFB3AEEFB1}"/>
                </a:ext>
              </a:extLst>
            </p:cNvPr>
            <p:cNvSpPr/>
            <p:nvPr/>
          </p:nvSpPr>
          <p:spPr>
            <a:xfrm>
              <a:off x="914400" y="4124397"/>
              <a:ext cx="419100" cy="3690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495F3D2F-63FE-4781-9286-75BF2BB1DBF8}"/>
                </a:ext>
              </a:extLst>
            </p:cNvPr>
            <p:cNvSpPr/>
            <p:nvPr/>
          </p:nvSpPr>
          <p:spPr>
            <a:xfrm>
              <a:off x="904875" y="4582776"/>
              <a:ext cx="419100" cy="3690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27727061-6728-4DC0-A203-47FA49B45AAF}"/>
                </a:ext>
              </a:extLst>
            </p:cNvPr>
            <p:cNvSpPr/>
            <p:nvPr/>
          </p:nvSpPr>
          <p:spPr>
            <a:xfrm>
              <a:off x="914400" y="2169153"/>
              <a:ext cx="419100" cy="3690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E6BBE2D5-AA0B-4CA6-BEE6-89708D64CF06}"/>
                </a:ext>
              </a:extLst>
            </p:cNvPr>
            <p:cNvSpPr/>
            <p:nvPr/>
          </p:nvSpPr>
          <p:spPr>
            <a:xfrm>
              <a:off x="904875" y="2647468"/>
              <a:ext cx="419100" cy="3690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5580DDAA-2655-4B5F-A182-9EF58C1E39D5}"/>
                </a:ext>
              </a:extLst>
            </p:cNvPr>
            <p:cNvSpPr/>
            <p:nvPr/>
          </p:nvSpPr>
          <p:spPr>
            <a:xfrm>
              <a:off x="904875" y="1271350"/>
              <a:ext cx="419100" cy="3690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F8F92C1F-9834-4F12-80C2-C640E6DFABFA}"/>
                </a:ext>
              </a:extLst>
            </p:cNvPr>
            <p:cNvSpPr/>
            <p:nvPr/>
          </p:nvSpPr>
          <p:spPr>
            <a:xfrm>
              <a:off x="904875" y="5586650"/>
              <a:ext cx="419100" cy="3690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C3E9AC77-B031-4534-A08F-654AE11DA4B3}"/>
                </a:ext>
              </a:extLst>
            </p:cNvPr>
            <p:cNvSpPr/>
            <p:nvPr/>
          </p:nvSpPr>
          <p:spPr>
            <a:xfrm>
              <a:off x="904875" y="5063800"/>
              <a:ext cx="419100" cy="3690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0EBD2221-7DE8-4065-9AB8-BAA798258579}"/>
              </a:ext>
            </a:extLst>
          </p:cNvPr>
          <p:cNvGrpSpPr/>
          <p:nvPr/>
        </p:nvGrpSpPr>
        <p:grpSpPr>
          <a:xfrm>
            <a:off x="6686552" y="1809335"/>
            <a:ext cx="428625" cy="4684382"/>
            <a:chOff x="904875" y="1271350"/>
            <a:chExt cx="428625" cy="4684382"/>
          </a:xfrm>
          <a:solidFill>
            <a:schemeClr val="accent4"/>
          </a:solidFill>
        </p:grpSpPr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73F2FE9F-8B0C-48E0-BC22-4E7E41B5188B}"/>
                </a:ext>
              </a:extLst>
            </p:cNvPr>
            <p:cNvSpPr/>
            <p:nvPr/>
          </p:nvSpPr>
          <p:spPr>
            <a:xfrm>
              <a:off x="904875" y="1714500"/>
              <a:ext cx="419100" cy="3690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69508092-A154-424D-94C6-6F2900156A0F}"/>
                </a:ext>
              </a:extLst>
            </p:cNvPr>
            <p:cNvSpPr/>
            <p:nvPr/>
          </p:nvSpPr>
          <p:spPr>
            <a:xfrm>
              <a:off x="914400" y="3114735"/>
              <a:ext cx="419100" cy="3690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5DA11938-FA25-42AD-8097-1A8EB76A964F}"/>
                </a:ext>
              </a:extLst>
            </p:cNvPr>
            <p:cNvSpPr/>
            <p:nvPr/>
          </p:nvSpPr>
          <p:spPr>
            <a:xfrm>
              <a:off x="914400" y="3643373"/>
              <a:ext cx="419100" cy="3690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7F0C1526-96BA-4778-A147-53359F97E14A}"/>
                </a:ext>
              </a:extLst>
            </p:cNvPr>
            <p:cNvSpPr/>
            <p:nvPr/>
          </p:nvSpPr>
          <p:spPr>
            <a:xfrm>
              <a:off x="914400" y="4124397"/>
              <a:ext cx="419100" cy="3690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A605F0AF-6EE0-4775-BDBC-8A7875351261}"/>
                </a:ext>
              </a:extLst>
            </p:cNvPr>
            <p:cNvSpPr/>
            <p:nvPr/>
          </p:nvSpPr>
          <p:spPr>
            <a:xfrm>
              <a:off x="904875" y="4582776"/>
              <a:ext cx="419100" cy="3690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7294973E-14DE-4B43-B114-076B3E5F6113}"/>
                </a:ext>
              </a:extLst>
            </p:cNvPr>
            <p:cNvSpPr/>
            <p:nvPr/>
          </p:nvSpPr>
          <p:spPr>
            <a:xfrm>
              <a:off x="914400" y="2169153"/>
              <a:ext cx="419100" cy="3690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57CDB211-F477-4FD4-BF18-DD65373FAFD8}"/>
                </a:ext>
              </a:extLst>
            </p:cNvPr>
            <p:cNvSpPr/>
            <p:nvPr/>
          </p:nvSpPr>
          <p:spPr>
            <a:xfrm>
              <a:off x="904875" y="2647468"/>
              <a:ext cx="419100" cy="3690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E715ED3E-8109-4832-9750-026419AD95F6}"/>
                </a:ext>
              </a:extLst>
            </p:cNvPr>
            <p:cNvSpPr/>
            <p:nvPr/>
          </p:nvSpPr>
          <p:spPr>
            <a:xfrm>
              <a:off x="904875" y="1271350"/>
              <a:ext cx="419100" cy="3690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4BE29195-CA07-4073-BDED-B0988A8D8E1E}"/>
                </a:ext>
              </a:extLst>
            </p:cNvPr>
            <p:cNvSpPr/>
            <p:nvPr/>
          </p:nvSpPr>
          <p:spPr>
            <a:xfrm>
              <a:off x="904875" y="5586650"/>
              <a:ext cx="419100" cy="3690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400FA293-DDEB-4F5C-9A19-54A46BC66928}"/>
                </a:ext>
              </a:extLst>
            </p:cNvPr>
            <p:cNvSpPr/>
            <p:nvPr/>
          </p:nvSpPr>
          <p:spPr>
            <a:xfrm>
              <a:off x="904875" y="5063800"/>
              <a:ext cx="419100" cy="3690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9F1B2DA-E985-4E28-ACE5-2DB772F050A7}"/>
              </a:ext>
            </a:extLst>
          </p:cNvPr>
          <p:cNvSpPr txBox="1"/>
          <p:nvPr/>
        </p:nvSpPr>
        <p:spPr>
          <a:xfrm>
            <a:off x="3428998" y="1440996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x100</a:t>
            </a:r>
            <a:endParaRPr lang="ko-KR" altLang="en-US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E8EFA867-6315-4CEB-AF40-ED6B8A6DDC6E}"/>
              </a:ext>
            </a:extLst>
          </p:cNvPr>
          <p:cNvSpPr/>
          <p:nvPr/>
        </p:nvSpPr>
        <p:spPr>
          <a:xfrm>
            <a:off x="3283051" y="1003839"/>
            <a:ext cx="99674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Hidden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CCF416E-7B3C-4C05-9998-0605ADC48E7B}"/>
              </a:ext>
            </a:extLst>
          </p:cNvPr>
          <p:cNvSpPr/>
          <p:nvPr/>
        </p:nvSpPr>
        <p:spPr>
          <a:xfrm>
            <a:off x="4369728" y="1003839"/>
            <a:ext cx="99674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Hidden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FE6DCA90-0D75-4A72-B989-10D27211B35A}"/>
              </a:ext>
            </a:extLst>
          </p:cNvPr>
          <p:cNvSpPr/>
          <p:nvPr/>
        </p:nvSpPr>
        <p:spPr>
          <a:xfrm>
            <a:off x="5376001" y="1003839"/>
            <a:ext cx="99674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Hidden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C1781C28-3F96-46BF-8A4A-C7FFC5017EF9}"/>
              </a:ext>
            </a:extLst>
          </p:cNvPr>
          <p:cNvSpPr/>
          <p:nvPr/>
        </p:nvSpPr>
        <p:spPr>
          <a:xfrm>
            <a:off x="6372749" y="1003839"/>
            <a:ext cx="99674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Hidden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6160195-896F-4B34-8EEC-30C3A6D939FA}"/>
              </a:ext>
            </a:extLst>
          </p:cNvPr>
          <p:cNvSpPr txBox="1"/>
          <p:nvPr/>
        </p:nvSpPr>
        <p:spPr>
          <a:xfrm>
            <a:off x="4533900" y="1440996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x100</a:t>
            </a:r>
            <a:endParaRPr lang="ko-KR" alt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71181BF-41A7-43B4-9B8F-FCFE4D75932E}"/>
              </a:ext>
            </a:extLst>
          </p:cNvPr>
          <p:cNvSpPr txBox="1"/>
          <p:nvPr/>
        </p:nvSpPr>
        <p:spPr>
          <a:xfrm>
            <a:off x="5569051" y="1440996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x100</a:t>
            </a:r>
            <a:endParaRPr lang="ko-KR" alt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ADD4188-683C-4990-B206-900079731712}"/>
              </a:ext>
            </a:extLst>
          </p:cNvPr>
          <p:cNvSpPr txBox="1"/>
          <p:nvPr/>
        </p:nvSpPr>
        <p:spPr>
          <a:xfrm>
            <a:off x="6533626" y="1440996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x100</a:t>
            </a:r>
            <a:endParaRPr lang="ko-KR" altLang="en-US" dirty="0"/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2762D4AA-AD6C-45E5-8F56-69C6E0DFCD27}"/>
              </a:ext>
            </a:extLst>
          </p:cNvPr>
          <p:cNvGrpSpPr/>
          <p:nvPr/>
        </p:nvGrpSpPr>
        <p:grpSpPr>
          <a:xfrm>
            <a:off x="9051746" y="1871425"/>
            <a:ext cx="428625" cy="4684382"/>
            <a:chOff x="904875" y="1271350"/>
            <a:chExt cx="428625" cy="4684382"/>
          </a:xfrm>
          <a:solidFill>
            <a:srgbClr val="FF0000"/>
          </a:solidFill>
        </p:grpSpPr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FF5667B6-006C-437E-BA50-C9B0485CFF5F}"/>
                </a:ext>
              </a:extLst>
            </p:cNvPr>
            <p:cNvSpPr/>
            <p:nvPr/>
          </p:nvSpPr>
          <p:spPr>
            <a:xfrm>
              <a:off x="904875" y="1714500"/>
              <a:ext cx="419100" cy="3690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36B6240B-0218-4F27-8BFB-147B18FF0B2C}"/>
                </a:ext>
              </a:extLst>
            </p:cNvPr>
            <p:cNvSpPr/>
            <p:nvPr/>
          </p:nvSpPr>
          <p:spPr>
            <a:xfrm>
              <a:off x="914400" y="3114735"/>
              <a:ext cx="419100" cy="3690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B4F0DEB1-6ED2-4D88-9EFC-8B790E256437}"/>
                </a:ext>
              </a:extLst>
            </p:cNvPr>
            <p:cNvSpPr/>
            <p:nvPr/>
          </p:nvSpPr>
          <p:spPr>
            <a:xfrm>
              <a:off x="914400" y="3643373"/>
              <a:ext cx="419100" cy="3690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7518B4AE-F2BE-4BD5-9B85-1ED3655E465C}"/>
                </a:ext>
              </a:extLst>
            </p:cNvPr>
            <p:cNvSpPr/>
            <p:nvPr/>
          </p:nvSpPr>
          <p:spPr>
            <a:xfrm>
              <a:off x="914400" y="4124397"/>
              <a:ext cx="419100" cy="3690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B9ADB781-D2E0-43F6-B31F-D5390EBB7471}"/>
                </a:ext>
              </a:extLst>
            </p:cNvPr>
            <p:cNvSpPr/>
            <p:nvPr/>
          </p:nvSpPr>
          <p:spPr>
            <a:xfrm>
              <a:off x="904875" y="4582776"/>
              <a:ext cx="419100" cy="3690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3D1B8B2F-2B46-40F7-9F65-316306FC4DA8}"/>
                </a:ext>
              </a:extLst>
            </p:cNvPr>
            <p:cNvSpPr/>
            <p:nvPr/>
          </p:nvSpPr>
          <p:spPr>
            <a:xfrm>
              <a:off x="914400" y="2169153"/>
              <a:ext cx="419100" cy="3690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485142CD-6027-47B2-ABB6-24F9AD8DF9AC}"/>
                </a:ext>
              </a:extLst>
            </p:cNvPr>
            <p:cNvSpPr/>
            <p:nvPr/>
          </p:nvSpPr>
          <p:spPr>
            <a:xfrm>
              <a:off x="904875" y="2647468"/>
              <a:ext cx="419100" cy="3690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D6A31B0A-F360-4188-8D8F-2277D1BC2840}"/>
                </a:ext>
              </a:extLst>
            </p:cNvPr>
            <p:cNvSpPr/>
            <p:nvPr/>
          </p:nvSpPr>
          <p:spPr>
            <a:xfrm>
              <a:off x="904875" y="1271350"/>
              <a:ext cx="419100" cy="3690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5E731BDF-9C0E-4B62-8DF3-94B3F0DA0863}"/>
                </a:ext>
              </a:extLst>
            </p:cNvPr>
            <p:cNvSpPr/>
            <p:nvPr/>
          </p:nvSpPr>
          <p:spPr>
            <a:xfrm>
              <a:off x="904875" y="5586650"/>
              <a:ext cx="419100" cy="3690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1E38B38A-E3CB-47F9-8CB4-AE109C02DBE1}"/>
                </a:ext>
              </a:extLst>
            </p:cNvPr>
            <p:cNvSpPr/>
            <p:nvPr/>
          </p:nvSpPr>
          <p:spPr>
            <a:xfrm>
              <a:off x="904875" y="5063800"/>
              <a:ext cx="419100" cy="3690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67134CA6-8BAB-4332-BF28-A171CD66992C}"/>
              </a:ext>
            </a:extLst>
          </p:cNvPr>
          <p:cNvSpPr/>
          <p:nvPr/>
        </p:nvSpPr>
        <p:spPr>
          <a:xfrm>
            <a:off x="8796902" y="1348120"/>
            <a:ext cx="100572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Output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33A6BA40-9E40-4E8F-AF25-1F6266F4A2B6}"/>
              </a:ext>
            </a:extLst>
          </p:cNvPr>
          <p:cNvSpPr/>
          <p:nvPr/>
        </p:nvSpPr>
        <p:spPr>
          <a:xfrm>
            <a:off x="9780527" y="1670471"/>
            <a:ext cx="83067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plane</a:t>
            </a: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9C4139D5-FC41-4959-AC9B-500395187192}"/>
              </a:ext>
            </a:extLst>
          </p:cNvPr>
          <p:cNvSpPr/>
          <p:nvPr/>
        </p:nvSpPr>
        <p:spPr>
          <a:xfrm>
            <a:off x="9917905" y="2233288"/>
            <a:ext cx="55592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car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E5A4A73A-BEF2-4CF1-BDCA-4C6370DF0367}"/>
              </a:ext>
            </a:extLst>
          </p:cNvPr>
          <p:cNvSpPr/>
          <p:nvPr/>
        </p:nvSpPr>
        <p:spPr>
          <a:xfrm>
            <a:off x="9872219" y="2719673"/>
            <a:ext cx="64729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bird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6F29B381-E9B0-4DEC-8CE4-1DCC77FC0FFC}"/>
              </a:ext>
            </a:extLst>
          </p:cNvPr>
          <p:cNvSpPr/>
          <p:nvPr/>
        </p:nvSpPr>
        <p:spPr>
          <a:xfrm>
            <a:off x="9915660" y="3185738"/>
            <a:ext cx="56041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cat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3A6514E7-B7AB-48F1-B364-874A62367B7D}"/>
              </a:ext>
            </a:extLst>
          </p:cNvPr>
          <p:cNvSpPr/>
          <p:nvPr/>
        </p:nvSpPr>
        <p:spPr>
          <a:xfrm>
            <a:off x="9844968" y="3613750"/>
            <a:ext cx="70179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deer</a:t>
            </a: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4318AC44-F084-4ED4-8C98-4044A731BC51}"/>
              </a:ext>
            </a:extLst>
          </p:cNvPr>
          <p:cNvSpPr/>
          <p:nvPr/>
        </p:nvSpPr>
        <p:spPr>
          <a:xfrm>
            <a:off x="9890331" y="4150455"/>
            <a:ext cx="61106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dog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C20C0D9C-A2B5-46E8-B100-1A10D2579CA0}"/>
              </a:ext>
            </a:extLst>
          </p:cNvPr>
          <p:cNvSpPr/>
          <p:nvPr/>
        </p:nvSpPr>
        <p:spPr>
          <a:xfrm>
            <a:off x="9854586" y="4650347"/>
            <a:ext cx="68255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frog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57971A79-0F56-4B14-9F54-C3C5BA6021C6}"/>
              </a:ext>
            </a:extLst>
          </p:cNvPr>
          <p:cNvSpPr/>
          <p:nvPr/>
        </p:nvSpPr>
        <p:spPr>
          <a:xfrm>
            <a:off x="9775719" y="5166065"/>
            <a:ext cx="84029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horse</a:t>
            </a: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626FB513-F00A-429D-8AAD-634E190E4575}"/>
              </a:ext>
            </a:extLst>
          </p:cNvPr>
          <p:cNvSpPr/>
          <p:nvPr/>
        </p:nvSpPr>
        <p:spPr>
          <a:xfrm>
            <a:off x="9852664" y="5596952"/>
            <a:ext cx="68640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ship</a:t>
            </a: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D81387E5-DDF2-4018-B7C3-2B1FCCC7D1D4}"/>
              </a:ext>
            </a:extLst>
          </p:cNvPr>
          <p:cNvSpPr/>
          <p:nvPr/>
        </p:nvSpPr>
        <p:spPr>
          <a:xfrm>
            <a:off x="9794955" y="6062830"/>
            <a:ext cx="80182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truck</a:t>
            </a:r>
          </a:p>
        </p:txBody>
      </p:sp>
    </p:spTree>
    <p:extLst>
      <p:ext uri="{BB962C8B-B14F-4D97-AF65-F5344CB8AC3E}">
        <p14:creationId xmlns:p14="http://schemas.microsoft.com/office/powerpoint/2010/main" val="211927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95" y="0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0264" y="116633"/>
            <a:ext cx="1018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2. Deep Learning Code</a:t>
            </a:r>
            <a:endParaRPr lang="ko-KR" altLang="en-US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0264" y="953345"/>
            <a:ext cx="3024336" cy="400110"/>
          </a:xfrm>
          <a:prstGeom prst="rect">
            <a:avLst/>
          </a:prstGeom>
          <a:solidFill>
            <a:schemeClr val="tx2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Optimizer &amp; Loss Function</a:t>
            </a:r>
            <a:endParaRPr lang="ko-KR" altLang="en-US" sz="2000" b="1" spc="-150" dirty="0">
              <a:solidFill>
                <a:schemeClr val="bg1"/>
              </a:solidFill>
              <a:latin typeface="+mj-lt"/>
              <a:ea typeface="12롯데마트드림Bold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C71CC5F-32B8-4C86-8C49-0F9D484FD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1724025"/>
            <a:ext cx="4800600" cy="2647950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53F47B5-6174-4290-AD8E-378F70E042AB}"/>
              </a:ext>
            </a:extLst>
          </p:cNvPr>
          <p:cNvCxnSpPr>
            <a:cxnSpLocks/>
          </p:cNvCxnSpPr>
          <p:nvPr/>
        </p:nvCxnSpPr>
        <p:spPr>
          <a:xfrm>
            <a:off x="3184600" y="1995836"/>
            <a:ext cx="217987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D934C03-3AA6-4561-9D49-6F029EAE8113}"/>
              </a:ext>
            </a:extLst>
          </p:cNvPr>
          <p:cNvGrpSpPr/>
          <p:nvPr/>
        </p:nvGrpSpPr>
        <p:grpSpPr>
          <a:xfrm>
            <a:off x="5333346" y="1797893"/>
            <a:ext cx="1224303" cy="430887"/>
            <a:chOff x="5483847" y="1864568"/>
            <a:chExt cx="1224303" cy="430887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FB56EA3-428C-40E3-99F1-4F1DF7E258AA}"/>
                </a:ext>
              </a:extLst>
            </p:cNvPr>
            <p:cNvSpPr/>
            <p:nvPr/>
          </p:nvSpPr>
          <p:spPr>
            <a:xfrm>
              <a:off x="5514975" y="1918720"/>
              <a:ext cx="1193175" cy="35297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BFE12C5-E62A-4782-A608-6998DD5E4E0F}"/>
                </a:ext>
              </a:extLst>
            </p:cNvPr>
            <p:cNvSpPr/>
            <p:nvPr/>
          </p:nvSpPr>
          <p:spPr>
            <a:xfrm>
              <a:off x="5483847" y="1864568"/>
              <a:ext cx="1224303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2000" dirty="0">
                  <a:solidFill>
                    <a:srgbClr val="333333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Loss</a:t>
              </a:r>
            </a:p>
          </p:txBody>
        </p:sp>
      </p:grp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8000B9F-9F08-4104-81C4-9E14EDF7E9AB}"/>
              </a:ext>
            </a:extLst>
          </p:cNvPr>
          <p:cNvCxnSpPr>
            <a:cxnSpLocks/>
          </p:cNvCxnSpPr>
          <p:nvPr/>
        </p:nvCxnSpPr>
        <p:spPr>
          <a:xfrm>
            <a:off x="3916126" y="2443511"/>
            <a:ext cx="1448348" cy="9854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39DF3F1-3051-44A1-9628-041304383E16}"/>
              </a:ext>
            </a:extLst>
          </p:cNvPr>
          <p:cNvGrpSpPr/>
          <p:nvPr/>
        </p:nvGrpSpPr>
        <p:grpSpPr>
          <a:xfrm>
            <a:off x="5378448" y="3201405"/>
            <a:ext cx="1851027" cy="800219"/>
            <a:chOff x="5483847" y="1864568"/>
            <a:chExt cx="1224303" cy="800219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4C633D8F-CBF7-449B-BA1B-3D3A87787545}"/>
                </a:ext>
              </a:extLst>
            </p:cNvPr>
            <p:cNvSpPr/>
            <p:nvPr/>
          </p:nvSpPr>
          <p:spPr>
            <a:xfrm>
              <a:off x="5514975" y="1918720"/>
              <a:ext cx="1193175" cy="35297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40BABB8-0AB6-4454-8B86-9D3D510DDE23}"/>
                </a:ext>
              </a:extLst>
            </p:cNvPr>
            <p:cNvSpPr/>
            <p:nvPr/>
          </p:nvSpPr>
          <p:spPr>
            <a:xfrm>
              <a:off x="5483847" y="1864568"/>
              <a:ext cx="1224303" cy="800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2000" dirty="0">
                  <a:solidFill>
                    <a:srgbClr val="333333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Optimizer</a:t>
              </a: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2B83C5-D812-495A-AC50-8F8FB702C132}"/>
              </a:ext>
            </a:extLst>
          </p:cNvPr>
          <p:cNvSpPr/>
          <p:nvPr/>
        </p:nvSpPr>
        <p:spPr>
          <a:xfrm>
            <a:off x="6557649" y="1509207"/>
            <a:ext cx="36856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/>
              <a:t>https://pytorch.org/docs/stable/nn.html#loss-functions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271CA4F-FED0-4F6C-876A-3D1AF404DD12}"/>
              </a:ext>
            </a:extLst>
          </p:cNvPr>
          <p:cNvSpPr/>
          <p:nvPr/>
        </p:nvSpPr>
        <p:spPr>
          <a:xfrm>
            <a:off x="6539331" y="1751919"/>
            <a:ext cx="480420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 err="1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CrossEntropy</a:t>
            </a: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L1 Loss, MSE, BCE Loss..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948C83F-EAD0-484B-A063-9C17BCEAD0D6}"/>
              </a:ext>
            </a:extLst>
          </p:cNvPr>
          <p:cNvSpPr/>
          <p:nvPr/>
        </p:nvSpPr>
        <p:spPr>
          <a:xfrm>
            <a:off x="7229475" y="3179190"/>
            <a:ext cx="263565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SGD, Adam, </a:t>
            </a:r>
            <a:r>
              <a:rPr lang="en-US" altLang="ko-KR" sz="2000" dirty="0" err="1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AdamW</a:t>
            </a: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..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A6561F1-DF06-41F6-823F-52050DC06DAB}"/>
              </a:ext>
            </a:extLst>
          </p:cNvPr>
          <p:cNvCxnSpPr>
            <a:cxnSpLocks/>
          </p:cNvCxnSpPr>
          <p:nvPr/>
        </p:nvCxnSpPr>
        <p:spPr>
          <a:xfrm>
            <a:off x="3306526" y="2276597"/>
            <a:ext cx="0" cy="25430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962D14A-0118-4B60-BE08-EE1973522053}"/>
              </a:ext>
            </a:extLst>
          </p:cNvPr>
          <p:cNvGrpSpPr/>
          <p:nvPr/>
        </p:nvGrpSpPr>
        <p:grpSpPr>
          <a:xfrm>
            <a:off x="2423510" y="4891027"/>
            <a:ext cx="1851027" cy="430887"/>
            <a:chOff x="5483847" y="1864568"/>
            <a:chExt cx="1224303" cy="430887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2A995208-C6CA-44F5-B6F7-AEFFDE45300D}"/>
                </a:ext>
              </a:extLst>
            </p:cNvPr>
            <p:cNvSpPr/>
            <p:nvPr/>
          </p:nvSpPr>
          <p:spPr>
            <a:xfrm>
              <a:off x="5514975" y="1918720"/>
              <a:ext cx="1193175" cy="35297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3C22BC1-703E-44D3-BA54-B4A9C4B9B082}"/>
                </a:ext>
              </a:extLst>
            </p:cNvPr>
            <p:cNvSpPr/>
            <p:nvPr/>
          </p:nvSpPr>
          <p:spPr>
            <a:xfrm>
              <a:off x="5483847" y="1864568"/>
              <a:ext cx="1224303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2000" dirty="0">
                  <a:solidFill>
                    <a:srgbClr val="333333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LR scheduler</a:t>
              </a: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D5AF0A56-91EC-484E-9939-4204B87D6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6136" y="4556483"/>
            <a:ext cx="2609850" cy="18192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B5121F1-FE07-4EFE-BC68-A791DDF531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0450" y="4556483"/>
            <a:ext cx="2628900" cy="1752600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115B70-DF9E-4C60-9574-385A9E060F62}"/>
              </a:ext>
            </a:extLst>
          </p:cNvPr>
          <p:cNvSpPr/>
          <p:nvPr/>
        </p:nvSpPr>
        <p:spPr>
          <a:xfrm>
            <a:off x="2245450" y="5531099"/>
            <a:ext cx="1964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333333"/>
                </a:solidFill>
                <a:latin typeface="IBMPlexSansKR-Regular"/>
              </a:rPr>
              <a:t>optim.lr_scheduler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EFAE3E4-5914-4A8D-8A9C-08119352E1F9}"/>
              </a:ext>
            </a:extLst>
          </p:cNvPr>
          <p:cNvSpPr/>
          <p:nvPr/>
        </p:nvSpPr>
        <p:spPr>
          <a:xfrm>
            <a:off x="5133772" y="4157304"/>
            <a:ext cx="146867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Lambda LR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F878412-7DC3-49AC-A4F4-82C52C49EDE7}"/>
              </a:ext>
            </a:extLst>
          </p:cNvPr>
          <p:cNvSpPr/>
          <p:nvPr/>
        </p:nvSpPr>
        <p:spPr>
          <a:xfrm>
            <a:off x="7705888" y="4157304"/>
            <a:ext cx="215924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 err="1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CosAnnealing</a:t>
            </a:r>
            <a:r>
              <a: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LR</a:t>
            </a:r>
          </a:p>
        </p:txBody>
      </p:sp>
    </p:spTree>
    <p:extLst>
      <p:ext uri="{BB962C8B-B14F-4D97-AF65-F5344CB8AC3E}">
        <p14:creationId xmlns:p14="http://schemas.microsoft.com/office/powerpoint/2010/main" val="3892795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9C9AAD3-6176-489C-B4E7-846BA97C2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73" y="1428750"/>
            <a:ext cx="5343525" cy="499110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795" y="0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0264" y="116633"/>
            <a:ext cx="1018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2. Deep Learning Code</a:t>
            </a:r>
            <a:endParaRPr lang="ko-KR" altLang="en-US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2573" y="961424"/>
            <a:ext cx="3024336" cy="400110"/>
          </a:xfrm>
          <a:prstGeom prst="rect">
            <a:avLst/>
          </a:prstGeom>
          <a:solidFill>
            <a:schemeClr val="tx2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Train Code</a:t>
            </a:r>
            <a:endParaRPr lang="ko-KR" altLang="en-US" sz="2000" b="1" spc="-150" dirty="0">
              <a:solidFill>
                <a:schemeClr val="bg1"/>
              </a:solidFill>
              <a:latin typeface="+mj-lt"/>
              <a:ea typeface="12롯데마트드림Bold" panose="02020603020101020101" pitchFamily="18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71CFDFA-00A3-4337-9E9A-5D6B39D5B2DA}"/>
              </a:ext>
            </a:extLst>
          </p:cNvPr>
          <p:cNvCxnSpPr>
            <a:cxnSpLocks/>
          </p:cNvCxnSpPr>
          <p:nvPr/>
        </p:nvCxnSpPr>
        <p:spPr>
          <a:xfrm>
            <a:off x="5319508" y="1954811"/>
            <a:ext cx="22011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D2DC861-37B8-4535-8B12-DC2FF7ED4716}"/>
              </a:ext>
            </a:extLst>
          </p:cNvPr>
          <p:cNvCxnSpPr>
            <a:cxnSpLocks/>
          </p:cNvCxnSpPr>
          <p:nvPr/>
        </p:nvCxnSpPr>
        <p:spPr>
          <a:xfrm>
            <a:off x="2957307" y="3040661"/>
            <a:ext cx="34627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65A58D8-FDAA-461C-9CAE-F13F198CB5A2}"/>
              </a:ext>
            </a:extLst>
          </p:cNvPr>
          <p:cNvCxnSpPr>
            <a:cxnSpLocks/>
          </p:cNvCxnSpPr>
          <p:nvPr/>
        </p:nvCxnSpPr>
        <p:spPr>
          <a:xfrm>
            <a:off x="3258088" y="4299494"/>
            <a:ext cx="309964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3F98CC1-80A5-4865-8F8B-5A1CAF658B2C}"/>
              </a:ext>
            </a:extLst>
          </p:cNvPr>
          <p:cNvCxnSpPr>
            <a:cxnSpLocks/>
          </p:cNvCxnSpPr>
          <p:nvPr/>
        </p:nvCxnSpPr>
        <p:spPr>
          <a:xfrm>
            <a:off x="4737382" y="5566098"/>
            <a:ext cx="25397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3E6BC9B-E8BF-446B-8932-278F0DC39D53}"/>
              </a:ext>
            </a:extLst>
          </p:cNvPr>
          <p:cNvGrpSpPr/>
          <p:nvPr/>
        </p:nvGrpSpPr>
        <p:grpSpPr>
          <a:xfrm>
            <a:off x="7428846" y="1739367"/>
            <a:ext cx="2781954" cy="1169551"/>
            <a:chOff x="5483847" y="1864568"/>
            <a:chExt cx="1224303" cy="1169551"/>
          </a:xfrm>
        </p:grpSpPr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80499B52-E963-4567-B9CB-AB9960C8E7BF}"/>
                </a:ext>
              </a:extLst>
            </p:cNvPr>
            <p:cNvSpPr/>
            <p:nvPr/>
          </p:nvSpPr>
          <p:spPr>
            <a:xfrm>
              <a:off x="5514975" y="1918720"/>
              <a:ext cx="1193175" cy="35297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B76E31C-ABED-4FD6-876F-583D4FACD7B7}"/>
                </a:ext>
              </a:extLst>
            </p:cNvPr>
            <p:cNvSpPr/>
            <p:nvPr/>
          </p:nvSpPr>
          <p:spPr>
            <a:xfrm>
              <a:off x="5483847" y="1864568"/>
              <a:ext cx="1224303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2000" dirty="0" err="1">
                  <a:solidFill>
                    <a:srgbClr val="333333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Tqdm</a:t>
              </a:r>
              <a:r>
                <a:rPr lang="ko-KR" altLang="en-US" sz="2000" dirty="0">
                  <a:solidFill>
                    <a:srgbClr val="333333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 </a:t>
              </a:r>
              <a:r>
                <a:rPr lang="en-US" altLang="ko-KR" sz="2000" dirty="0">
                  <a:solidFill>
                    <a:srgbClr val="333333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=</a:t>
              </a:r>
              <a:r>
                <a:rPr lang="ko-KR" altLang="en-US" sz="2000" dirty="0">
                  <a:solidFill>
                    <a:srgbClr val="333333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 </a:t>
              </a:r>
              <a:r>
                <a:rPr lang="ko-KR" altLang="en-US" sz="2000" dirty="0" err="1">
                  <a:solidFill>
                    <a:srgbClr val="333333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상태바</a:t>
              </a:r>
              <a:r>
                <a:rPr lang="ko-KR" altLang="en-US" sz="2000" dirty="0">
                  <a:solidFill>
                    <a:srgbClr val="333333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 사용</a:t>
              </a:r>
              <a:endPara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D6473336-554F-45C3-A169-981BFC7B8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9577" y="1486247"/>
            <a:ext cx="3009900" cy="276225"/>
          </a:xfrm>
          <a:prstGeom prst="rect">
            <a:avLst/>
          </a:prstGeom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id="{09B3BFD4-8675-47BA-84F6-AB0BE626EADC}"/>
              </a:ext>
            </a:extLst>
          </p:cNvPr>
          <p:cNvGrpSpPr/>
          <p:nvPr/>
        </p:nvGrpSpPr>
        <p:grpSpPr>
          <a:xfrm>
            <a:off x="6452739" y="2836552"/>
            <a:ext cx="2781954" cy="430887"/>
            <a:chOff x="5483847" y="1864568"/>
            <a:chExt cx="1224303" cy="430887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A1D5751C-BE36-4BA7-8E66-AC3F36390549}"/>
                </a:ext>
              </a:extLst>
            </p:cNvPr>
            <p:cNvSpPr/>
            <p:nvPr/>
          </p:nvSpPr>
          <p:spPr>
            <a:xfrm>
              <a:off x="5514975" y="1918720"/>
              <a:ext cx="1193175" cy="35297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DB52FD41-698A-421F-8022-362903A6DECC}"/>
                </a:ext>
              </a:extLst>
            </p:cNvPr>
            <p:cNvSpPr/>
            <p:nvPr/>
          </p:nvSpPr>
          <p:spPr>
            <a:xfrm>
              <a:off x="5483847" y="1864568"/>
              <a:ext cx="1224303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2000" dirty="0">
                  <a:solidFill>
                    <a:srgbClr val="333333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2</a:t>
              </a:r>
              <a:r>
                <a:rPr lang="ko-KR" altLang="en-US" sz="2000" dirty="0">
                  <a:solidFill>
                    <a:srgbClr val="333333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차원으로 </a:t>
              </a:r>
              <a:r>
                <a:rPr lang="en-US" altLang="ko-KR" sz="2000" dirty="0">
                  <a:solidFill>
                    <a:srgbClr val="333333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shape </a:t>
              </a:r>
              <a:r>
                <a:rPr lang="ko-KR" altLang="en-US" sz="2000" dirty="0">
                  <a:solidFill>
                    <a:srgbClr val="333333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변경</a:t>
              </a:r>
              <a:endPara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C05A1C6A-D9ED-42F1-86BE-6DE3E805B02D}"/>
              </a:ext>
            </a:extLst>
          </p:cNvPr>
          <p:cNvGrpSpPr/>
          <p:nvPr/>
        </p:nvGrpSpPr>
        <p:grpSpPr>
          <a:xfrm>
            <a:off x="6420085" y="4027017"/>
            <a:ext cx="1514240" cy="430887"/>
            <a:chOff x="5483847" y="1864568"/>
            <a:chExt cx="1224303" cy="430887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9F2523B5-7678-4B8C-A137-8A04837FED4A}"/>
                </a:ext>
              </a:extLst>
            </p:cNvPr>
            <p:cNvSpPr/>
            <p:nvPr/>
          </p:nvSpPr>
          <p:spPr>
            <a:xfrm>
              <a:off x="5514975" y="1918720"/>
              <a:ext cx="1193175" cy="35297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747DB28-D185-492D-A26F-1B9F6CFF0D0A}"/>
                </a:ext>
              </a:extLst>
            </p:cNvPr>
            <p:cNvSpPr/>
            <p:nvPr/>
          </p:nvSpPr>
          <p:spPr>
            <a:xfrm>
              <a:off x="5483847" y="1864568"/>
              <a:ext cx="1224303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2000" dirty="0">
                  <a:solidFill>
                    <a:srgbClr val="333333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Loss </a:t>
              </a:r>
              <a:r>
                <a:rPr lang="ko-KR" altLang="en-US" sz="2000" dirty="0">
                  <a:solidFill>
                    <a:srgbClr val="333333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계산</a:t>
              </a:r>
              <a:endPara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5D86DAF-B895-4BEF-93E3-9A9608AEE31C}"/>
              </a:ext>
            </a:extLst>
          </p:cNvPr>
          <p:cNvGrpSpPr/>
          <p:nvPr/>
        </p:nvGrpSpPr>
        <p:grpSpPr>
          <a:xfrm>
            <a:off x="7277099" y="5313357"/>
            <a:ext cx="4772025" cy="1538883"/>
            <a:chOff x="5483847" y="1864568"/>
            <a:chExt cx="1224303" cy="1538883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757B86C5-6FF2-4983-8EEF-A10929CE8D2D}"/>
                </a:ext>
              </a:extLst>
            </p:cNvPr>
            <p:cNvSpPr/>
            <p:nvPr/>
          </p:nvSpPr>
          <p:spPr>
            <a:xfrm>
              <a:off x="5514975" y="1918720"/>
              <a:ext cx="1193175" cy="35297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9F36471D-2CD0-4B6C-BB00-F8AAE48312AD}"/>
                </a:ext>
              </a:extLst>
            </p:cNvPr>
            <p:cNvSpPr/>
            <p:nvPr/>
          </p:nvSpPr>
          <p:spPr>
            <a:xfrm>
              <a:off x="5483847" y="1864568"/>
              <a:ext cx="1224303" cy="15388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2000" dirty="0">
                  <a:solidFill>
                    <a:srgbClr val="333333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Iteration 2000</a:t>
              </a:r>
              <a:r>
                <a:rPr lang="ko-KR" altLang="en-US" sz="2000" dirty="0">
                  <a:solidFill>
                    <a:srgbClr val="333333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번 돌 때 마다 평균 </a:t>
              </a:r>
              <a:r>
                <a:rPr lang="en-US" altLang="ko-KR" sz="2000" dirty="0">
                  <a:solidFill>
                    <a:srgbClr val="333333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loss </a:t>
              </a:r>
              <a:r>
                <a:rPr lang="ko-KR" altLang="en-US" sz="2000" dirty="0">
                  <a:solidFill>
                    <a:srgbClr val="333333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추출</a:t>
              </a:r>
              <a:endPara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9325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DD20868-DC1D-4DEB-8331-FEE013A2A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79" y="1793519"/>
            <a:ext cx="5410200" cy="364807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795" y="0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0264" y="116633"/>
            <a:ext cx="10184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2. Deep Learning Code</a:t>
            </a:r>
            <a:endParaRPr lang="ko-KR" altLang="en-US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2573" y="961424"/>
            <a:ext cx="3024336" cy="400110"/>
          </a:xfrm>
          <a:prstGeom prst="rect">
            <a:avLst/>
          </a:prstGeom>
          <a:solidFill>
            <a:schemeClr val="tx2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rPr>
              <a:t>Test Code</a:t>
            </a:r>
            <a:endParaRPr lang="ko-KR" altLang="en-US" sz="2000" b="1" spc="-150" dirty="0">
              <a:solidFill>
                <a:schemeClr val="bg1"/>
              </a:solidFill>
              <a:latin typeface="+mj-lt"/>
              <a:ea typeface="12롯데마트드림Bold" panose="02020603020101020101" pitchFamily="18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D2DC861-37B8-4535-8B12-DC2FF7ED4716}"/>
              </a:ext>
            </a:extLst>
          </p:cNvPr>
          <p:cNvCxnSpPr>
            <a:cxnSpLocks/>
          </p:cNvCxnSpPr>
          <p:nvPr/>
        </p:nvCxnSpPr>
        <p:spPr>
          <a:xfrm>
            <a:off x="3985890" y="4257657"/>
            <a:ext cx="34627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5D86DAF-B895-4BEF-93E3-9A9608AEE31C}"/>
              </a:ext>
            </a:extLst>
          </p:cNvPr>
          <p:cNvGrpSpPr/>
          <p:nvPr/>
        </p:nvGrpSpPr>
        <p:grpSpPr>
          <a:xfrm>
            <a:off x="7337764" y="4043142"/>
            <a:ext cx="4772025" cy="430887"/>
            <a:chOff x="5499411" y="594353"/>
            <a:chExt cx="1224303" cy="430887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757B86C5-6FF2-4983-8EEF-A10929CE8D2D}"/>
                </a:ext>
              </a:extLst>
            </p:cNvPr>
            <p:cNvSpPr/>
            <p:nvPr/>
          </p:nvSpPr>
          <p:spPr>
            <a:xfrm>
              <a:off x="5527864" y="672264"/>
              <a:ext cx="1193175" cy="35297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9F36471D-2CD0-4B6C-BB00-F8AAE48312AD}"/>
                </a:ext>
              </a:extLst>
            </p:cNvPr>
            <p:cNvSpPr/>
            <p:nvPr/>
          </p:nvSpPr>
          <p:spPr>
            <a:xfrm>
              <a:off x="5499411" y="594353"/>
              <a:ext cx="1224303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2000" dirty="0">
                  <a:solidFill>
                    <a:srgbClr val="333333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Iteration </a:t>
              </a:r>
              <a:r>
                <a:rPr lang="ko-KR" altLang="en-US" sz="2000" dirty="0">
                  <a:solidFill>
                    <a:srgbClr val="333333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돌 때 마다 </a:t>
              </a:r>
              <a:r>
                <a:rPr lang="en-US" altLang="ko-KR" sz="2000" dirty="0">
                  <a:solidFill>
                    <a:srgbClr val="333333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accuracy </a:t>
              </a:r>
              <a:r>
                <a:rPr lang="ko-KR" altLang="en-US" sz="2000" dirty="0">
                  <a:solidFill>
                    <a:srgbClr val="333333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계산</a:t>
              </a:r>
              <a:endParaRPr lang="en-US" altLang="ko-KR" sz="2000" dirty="0">
                <a:solidFill>
                  <a:srgbClr val="333333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4625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5013</TotalTime>
  <Words>408</Words>
  <Application>Microsoft Office PowerPoint</Application>
  <PresentationFormat>와이드스크린</PresentationFormat>
  <Paragraphs>129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12롯데마트드림Bold</vt:lpstr>
      <vt:lpstr>IBMPlexSansKR-Regular</vt:lpstr>
      <vt:lpstr>경기천년제목 Bold</vt:lpstr>
      <vt:lpstr>경기천년제목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정만 최</dc:creator>
  <cp:lastModifiedBy>김영민</cp:lastModifiedBy>
  <cp:revision>198</cp:revision>
  <dcterms:created xsi:type="dcterms:W3CDTF">2020-01-07T10:41:50Z</dcterms:created>
  <dcterms:modified xsi:type="dcterms:W3CDTF">2021-08-07T11:49:00Z</dcterms:modified>
</cp:coreProperties>
</file>