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4" r:id="rId2"/>
    <p:sldId id="325" r:id="rId3"/>
    <p:sldId id="337" r:id="rId4"/>
    <p:sldId id="338" r:id="rId5"/>
    <p:sldId id="339" r:id="rId6"/>
    <p:sldId id="340" r:id="rId7"/>
    <p:sldId id="345" r:id="rId8"/>
    <p:sldId id="342" r:id="rId9"/>
    <p:sldId id="346" r:id="rId10"/>
    <p:sldId id="347" r:id="rId11"/>
    <p:sldId id="348" r:id="rId12"/>
    <p:sldId id="349" r:id="rId13"/>
    <p:sldId id="350" r:id="rId14"/>
    <p:sldId id="351" r:id="rId15"/>
    <p:sldId id="3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D10"/>
    <a:srgbClr val="2B553F"/>
    <a:srgbClr val="FFFFFF"/>
    <a:srgbClr val="46566C"/>
    <a:srgbClr val="28A6D9"/>
    <a:srgbClr val="77D3CF"/>
    <a:srgbClr val="D68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7647" autoAdjust="0"/>
  </p:normalViewPr>
  <p:slideViewPr>
    <p:cSldViewPr snapToGrid="0" showGuides="1">
      <p:cViewPr varScale="1">
        <p:scale>
          <a:sx n="78" d="100"/>
          <a:sy n="78" d="100"/>
        </p:scale>
        <p:origin x="888" y="62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1C2B-43AE-4304-8A6B-6DCD2E9813F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0AF01-4CA5-4933-8425-4400569E5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0AF01-4CA5-4933-8425-4400569E54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08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73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08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1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34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2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5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6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0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81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2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6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7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B3C933-E2C8-4AD5-BCC2-A2D21788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D2CD443-AFB7-4375-BEEF-0133BC7A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80386E-9EC5-4BF6-8E21-7CFE68B5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2A4E68-25DA-4E6E-9DB9-C5AE99DF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091D597-6C1E-462F-B60C-E4CA26C0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4EC59C-CE58-4C5D-B5D7-6503E26A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548748C-5F55-4117-A98C-02F17EC5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E86B71-23CF-4185-A11C-152EE7E3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63B91D-1AB2-488F-B6E2-8E674184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E9FB8B6-E2C1-4B5E-9BC1-FD9C89E1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1E7577E-B0F1-4E8C-9C92-6BF3F6A82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AC6C5B7-0F9F-4643-B7CF-DE042CA82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CB868D-C896-4CC9-919B-7A3B1A16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BBD350-6C9B-4E0F-A622-5D8D1FA5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97200CF-7248-411B-A4C0-87E8EE9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F13564-B89A-4D3E-8536-1FB6C6F1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FF57663-1142-48FB-A281-7315E7E5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6A31D22-63D0-4B9D-9121-5D6353B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FF3D10-091B-460F-8E55-B02DACD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FDEA22-85CF-4ECA-8714-9A08326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084015-92EF-43D1-9E9A-21B069EF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7FFDE75-71B6-4575-982E-D2AB2FFD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B28D499-013B-4CDB-A6BC-C5A3BBAC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DEA45D-4EFF-45C0-B4E4-5C64E948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5DE4B2-E8B9-4D21-817D-EE8020C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B81FAA-84EF-429B-B1BA-DB18FA07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C45E38-7FA5-4189-A40F-7B071993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83D9BE-C4EE-4CD8-8F8A-74E98E26D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EF4E8AC-046F-4AAD-9004-D3A0A86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74F21B7-F1E1-48E5-93B0-860E4EE1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14F7644-A542-49BA-B4CC-B95D5F0A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723E5D-4E81-45D2-8E31-808E432B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419EEFB-311D-424B-908A-BE7614FF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575A2B6-E099-4555-8A25-97C912A4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FB6A127-DAAD-4757-8351-A334A62EF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2978153-D897-4FAA-BF17-55FEEF5B9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36BDCDE-2C3A-46A4-A7AF-E5C2DC42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C059BC0-8EE6-4062-A1E8-DDF27FCF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D599442-545F-4C79-92A6-88C8049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836056-1439-4D76-9328-CF4CC02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4A0AF41-54FC-41E1-88B4-3783A35A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46E5E19-FF2D-4CCA-840E-3E747CFA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12DC089-6F9A-4516-AA97-61572280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A65BFD6-3CFA-4E89-B2AB-6FB4F121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2A6746F-F502-44BF-9529-6FF7CB3E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A537B18-8DCA-45E9-9DEE-58F6FDA3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BA663-33DB-4FC6-94A4-EEE63463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5ABE843-05F7-44DD-AE28-9F7960E1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C406860-23BB-470C-8D62-BF16B391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5703E6C-B37A-45E5-BDE9-53AFF41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D82E7DF-944D-417A-AD4A-D25BAED6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CD66445-2151-4A37-8B2E-4D6AF8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B8FDE1-1852-4CE9-8531-B8D3CF15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2D5701E-5D31-4F82-B02E-9B08EDEAB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1BE0FC2-1F5A-491A-A553-30B82517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741CCE6-2518-45CE-98F7-E83A38CE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4CE04E3-2124-48A7-BB2F-B220AEE5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3B0C822-95C2-4B19-98E9-826C63AC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0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9D1B396-49FA-4FE0-95A7-C618F98D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8E97A49-8C94-40CD-A165-D3BEBD0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E7506F0-E911-4013-8D24-AB40BF4F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7140-383F-425B-8A47-BEEF2D00378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BCAD14C-ADC8-4E42-ACE7-B4ADBEBC2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55DC4E4-4855-4487-97AB-49053E44A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702" y="1046298"/>
            <a:ext cx="572261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258622" y="4442377"/>
            <a:ext cx="3861508" cy="722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12롯데마트행복Bold" panose="02020603020101020101" pitchFamily="18" charset="-127"/>
              </a:rPr>
              <a:t>Two Transformers Can Make One Strong </a:t>
            </a:r>
            <a:r>
              <a:rPr lang="en-US" altLang="ko-KR" b="1" dirty="0" smtClean="0">
                <a:solidFill>
                  <a:schemeClr val="tx1"/>
                </a:solidFill>
                <a:latin typeface="+mj-lt"/>
                <a:ea typeface="12롯데마트행복Bold" panose="02020603020101020101" pitchFamily="18" charset="-127"/>
              </a:rPr>
              <a:t>GAN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  <a:latin typeface="+mj-lt"/>
                <a:ea typeface="12롯데마트행복Bold" panose="02020603020101020101" pitchFamily="18" charset="-127"/>
              </a:rPr>
              <a:t>TransGAN</a:t>
            </a:r>
            <a:endParaRPr lang="ko-KR" altLang="en-US" sz="2400" b="1" dirty="0">
              <a:solidFill>
                <a:schemeClr val="tx1"/>
              </a:solidFill>
              <a:latin typeface="+mj-lt"/>
              <a:ea typeface="12롯데마트행복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648845C-9E07-438A-9087-5ED1BA848BB6}"/>
              </a:ext>
            </a:extLst>
          </p:cNvPr>
          <p:cNvSpPr txBox="1"/>
          <p:nvPr/>
        </p:nvSpPr>
        <p:spPr>
          <a:xfrm>
            <a:off x="9621982" y="6309321"/>
            <a:ext cx="231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46566C"/>
                </a:solidFill>
              </a:rPr>
              <a:t>김영민 </a:t>
            </a:r>
            <a:r>
              <a:rPr lang="ko-KR" altLang="en-US" sz="1600" dirty="0" smtClean="0">
                <a:solidFill>
                  <a:srgbClr val="46566C"/>
                </a:solidFill>
              </a:rPr>
              <a:t>김지수</a:t>
            </a:r>
            <a:r>
              <a:rPr lang="ko-KR" altLang="en-US" sz="1600" b="1" dirty="0" smtClean="0">
                <a:solidFill>
                  <a:srgbClr val="46566C"/>
                </a:solidFill>
              </a:rPr>
              <a:t> </a:t>
            </a:r>
            <a:r>
              <a:rPr lang="ko-KR" altLang="en-US" sz="1600" dirty="0" err="1" smtClean="0">
                <a:solidFill>
                  <a:srgbClr val="46566C"/>
                </a:solidFill>
              </a:rPr>
              <a:t>이다인</a:t>
            </a:r>
            <a:endParaRPr lang="ko-KR" altLang="en-US" sz="1600" dirty="0">
              <a:solidFill>
                <a:srgbClr val="4656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6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. Co-Training with Self-Supervised Auxiliary Task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99" y="1951818"/>
            <a:ext cx="6667500" cy="2552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63218" y="4512458"/>
            <a:ext cx="637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GAN loss + Supper Resolution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보조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task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001" y="131293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MT-CT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0338" y="1282157"/>
            <a:ext cx="3801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Multi-Task Co-Training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999" y="5426023"/>
            <a:ext cx="5600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2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7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. Locality-Aware Initialization for Self-Attention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865" y="1202490"/>
            <a:ext cx="3024336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Local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Initialization </a:t>
            </a:r>
          </a:p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without Convolution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411" y="2045680"/>
            <a:ext cx="6381750" cy="2705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94029" y="1325600"/>
            <a:ext cx="29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Regularizer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역할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156155" y="2703871"/>
            <a:ext cx="629264" cy="491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470787" y="3195484"/>
            <a:ext cx="0" cy="1887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8571" y="5103392"/>
            <a:ext cx="246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우선순위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를 갖게 함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973097" y="4139380"/>
            <a:ext cx="752168" cy="1091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941574" y="4139379"/>
            <a:ext cx="865239" cy="109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00194" y="5574890"/>
            <a:ext cx="294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Provides necessary details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1204" y="5230761"/>
            <a:ext cx="2469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Provide </a:t>
            </a:r>
          </a:p>
          <a:p>
            <a:pPr algn="ctr"/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More detail</a:t>
            </a:r>
          </a:p>
          <a:p>
            <a:pPr algn="ctr"/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&amp;</a:t>
            </a:r>
          </a:p>
          <a:p>
            <a:pPr algn="ctr"/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noise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61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7. Locality-Aware Initialization for Self-Attention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001" y="131293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Result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6" y="2852276"/>
            <a:ext cx="5734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3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8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 Scaling up to Large Model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53" y="1267322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Model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54" y="2075392"/>
            <a:ext cx="6048375" cy="1552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424" y="1867209"/>
            <a:ext cx="29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 : 384x384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424" y="2390015"/>
            <a:ext cx="29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: 512 x 512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424" y="2943321"/>
            <a:ext cx="29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L : 768 x 768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424" y="3451567"/>
            <a:ext cx="29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XL : 1024x1024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931742" y="3627967"/>
            <a:ext cx="9832" cy="894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1154" y="4493343"/>
            <a:ext cx="401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Number of Encoder Block 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5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9</a:t>
            </a: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 Comparison with State-of-the-art GANs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53" y="1267322"/>
            <a:ext cx="1280450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CIFAR-10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3" y="2458065"/>
            <a:ext cx="3880972" cy="40200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7424" y="1867209"/>
            <a:ext cx="132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FID 2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등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028" name="Picture 4" descr="피파 온라인4 인벤 : 야! 2등도 잘한거야!!.jpg - 피파 온라인4 인벤 자유게시판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99" y="932508"/>
            <a:ext cx="2616257" cy="14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784027" y="1267322"/>
            <a:ext cx="1280450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STL-10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027" y="2458065"/>
            <a:ext cx="4800738" cy="40847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34602" y="1877042"/>
            <a:ext cx="184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IS, FID 1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등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 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30434" y="1467377"/>
            <a:ext cx="184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SOTA!!</a:t>
            </a:r>
            <a:endParaRPr lang="en-US" altLang="ko-KR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09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449451" y="-92989"/>
            <a:ext cx="13545519" cy="711372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6EB497B-808D-4914-95DF-B9C4B6E4FBC2}"/>
              </a:ext>
            </a:extLst>
          </p:cNvPr>
          <p:cNvSpPr txBox="1"/>
          <p:nvPr/>
        </p:nvSpPr>
        <p:spPr>
          <a:xfrm>
            <a:off x="1003895" y="3013501"/>
            <a:ext cx="101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감사합니다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3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최근 동향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95159" y="2368848"/>
            <a:ext cx="356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멸종 위기 </a:t>
            </a:r>
            <a:r>
              <a:rPr lang="en-US" altLang="ko-KR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CNN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545" y="1193034"/>
            <a:ext cx="5171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Transformer</a:t>
            </a:r>
            <a:endParaRPr lang="en-US" altLang="ko-KR" sz="60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Picture 2" descr="punch Icon 39185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55022">
            <a:off x="5776564" y="1666841"/>
            <a:ext cx="1055950" cy="10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276119" y="3075973"/>
            <a:ext cx="1956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MLP</a:t>
            </a:r>
            <a:endParaRPr lang="en-US" altLang="ko-KR" sz="60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9" name="Picture 2" descr="punch Icon 39185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757">
            <a:off x="5568026" y="2987255"/>
            <a:ext cx="1055950" cy="10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dness Icon 25464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980" y="2208697"/>
            <a:ext cx="1028188" cy="10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880" y="3510116"/>
            <a:ext cx="4728642" cy="300056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844980" y="5437239"/>
            <a:ext cx="1160207" cy="639096"/>
          </a:xfrm>
          <a:prstGeom prst="rect">
            <a:avLst/>
          </a:prstGeom>
          <a:solidFill>
            <a:srgbClr val="0E5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591188" y="5491560"/>
            <a:ext cx="166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CNN</a:t>
            </a:r>
            <a:endParaRPr lang="en-US" altLang="ko-KR" sz="3200" dirty="0">
              <a:solidFill>
                <a:schemeClr val="bg1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9215" y="3799248"/>
            <a:ext cx="331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최적화 잘 못함</a:t>
            </a:r>
            <a:endParaRPr lang="en-US" altLang="ko-KR" sz="3200" dirty="0">
              <a:solidFill>
                <a:schemeClr val="bg1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2183" y="4476633"/>
            <a:ext cx="421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세부정보 손실 발생 시킴</a:t>
            </a:r>
            <a:endParaRPr lang="en-US" altLang="ko-KR" sz="3200" dirty="0">
              <a:solidFill>
                <a:schemeClr val="bg1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37" y="4291967"/>
            <a:ext cx="3752850" cy="2190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6482" y="6510683"/>
            <a:ext cx="148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Classification</a:t>
            </a:r>
            <a:endParaRPr lang="en-US" altLang="ko-KR" sz="1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71631" y="6510683"/>
            <a:ext cx="148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Segmentation</a:t>
            </a:r>
            <a:endParaRPr lang="en-US" altLang="ko-KR" sz="1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0869" y="6510683"/>
            <a:ext cx="1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Detection</a:t>
            </a:r>
            <a:endParaRPr lang="en-US" altLang="ko-KR" sz="1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0" name="타원형 설명선 19"/>
          <p:cNvSpPr/>
          <p:nvPr/>
        </p:nvSpPr>
        <p:spPr>
          <a:xfrm>
            <a:off x="4028390" y="4618287"/>
            <a:ext cx="1811972" cy="1556619"/>
          </a:xfrm>
          <a:prstGeom prst="wedgeEllipseCallout">
            <a:avLst>
              <a:gd name="adj1" fmla="val -61111"/>
              <a:gd name="adj2" fmla="val -195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225587" y="4971843"/>
            <a:ext cx="169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Generation </a:t>
            </a:r>
          </a:p>
          <a:p>
            <a:r>
              <a:rPr lang="ko-KR" altLang="en-US" sz="16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아직도 </a:t>
            </a:r>
            <a:r>
              <a:rPr lang="en-US" altLang="ko-KR" sz="16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CNN</a:t>
            </a:r>
            <a:r>
              <a:rPr lang="ko-KR" altLang="en-US" sz="16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이랑 </a:t>
            </a:r>
            <a:endParaRPr lang="en-US" altLang="ko-KR" sz="16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1600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손절</a:t>
            </a:r>
            <a:r>
              <a:rPr lang="ko-KR" altLang="en-US" sz="16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600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안했대</a:t>
            </a:r>
            <a:r>
              <a:rPr lang="en-US" altLang="ko-KR" sz="16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4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4392104" y="1679300"/>
            <a:ext cx="3687097" cy="4149213"/>
            <a:chOff x="245806" y="1248697"/>
            <a:chExt cx="3687097" cy="4149213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45806" y="1248697"/>
              <a:ext cx="3687097" cy="4149213"/>
            </a:xfrm>
            <a:prstGeom prst="roundRect">
              <a:avLst/>
            </a:prstGeom>
            <a:solidFill>
              <a:srgbClr val="4656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8318" y="1352753"/>
              <a:ext cx="33661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2. memory-friendly Transformer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0026" y="4296443"/>
              <a:ext cx="27241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Generator based </a:t>
              </a:r>
              <a:r>
                <a:rPr lang="en-US" altLang="ko-KR" sz="2000" smtClean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on Memory </a:t>
              </a:r>
              <a:r>
                <a:rPr lang="en-US" altLang="ko-KR" sz="2000" dirty="0" smtClean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friendly Transformer</a:t>
              </a:r>
              <a:endParaRPr lang="ko-KR" altLang="en-US" sz="2000" dirty="0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. Contribution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98970" y="1679300"/>
            <a:ext cx="3687097" cy="4149213"/>
            <a:chOff x="245806" y="1248697"/>
            <a:chExt cx="3687097" cy="414921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45806" y="1248697"/>
              <a:ext cx="3687097" cy="4149213"/>
            </a:xfrm>
            <a:prstGeom prst="roundRect">
              <a:avLst/>
            </a:prstGeom>
            <a:solidFill>
              <a:srgbClr val="4656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06" y="2138712"/>
              <a:ext cx="3652434" cy="192130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58318" y="1352753"/>
              <a:ext cx="3366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1. Convolution layer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멈춰</a:t>
              </a:r>
              <a:r>
                <a:rPr lang="en-US" altLang="ko-KR" sz="2400" dirty="0" smtClean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!</a:t>
              </a:r>
              <a:endParaRPr lang="ko-KR" altLang="en-US" sz="2000" dirty="0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0027" y="4529286"/>
              <a:ext cx="27241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GAN completely </a:t>
              </a:r>
            </a:p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free</a:t>
              </a:r>
              <a:r>
                <a:rPr lang="en-US" altLang="ko-KR" sz="2000" dirty="0" smtClean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</a:t>
              </a:r>
              <a:r>
                <a:rPr lang="en-US" altLang="ko-KR" sz="2000" dirty="0" smtClean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of convolution</a:t>
              </a:r>
              <a:endParaRPr lang="ko-KR" altLang="en-US" sz="2000" dirty="0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pic>
        <p:nvPicPr>
          <p:cNvPr id="7" name="Picture 2" descr="친구 짤 - 짤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391" y="2491242"/>
            <a:ext cx="2589981" cy="203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8396475" y="1679300"/>
            <a:ext cx="3687097" cy="4149213"/>
            <a:chOff x="245806" y="1248697"/>
            <a:chExt cx="3687097" cy="414921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45806" y="1248697"/>
              <a:ext cx="3687097" cy="4149213"/>
            </a:xfrm>
            <a:prstGeom prst="roundRect">
              <a:avLst/>
            </a:prstGeom>
            <a:solidFill>
              <a:srgbClr val="4656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318" y="1352753"/>
              <a:ext cx="3366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3. SOTA!</a:t>
              </a:r>
              <a:endParaRPr lang="en-US" altLang="ko-KR" sz="2000" dirty="0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0027" y="4529286"/>
              <a:ext cx="27241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STL-10</a:t>
              </a:r>
            </a:p>
            <a:p>
              <a:pPr algn="ctr"/>
              <a:r>
                <a:rPr lang="en-US" altLang="ko-KR" sz="2000" dirty="0" smtClean="0">
                  <a:solidFill>
                    <a:srgbClr val="FFFF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FID,IS 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1st</a:t>
              </a:r>
              <a:endParaRPr lang="ko-KR" altLang="en-US" sz="20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pic>
        <p:nvPicPr>
          <p:cNvPr id="10" name="Picture 4" descr="여기저기 쓰기 좋은 명수옹 짤모음 (스압,데이터주의) - 스퀘어 카테고리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96" y="2308563"/>
            <a:ext cx="2857091" cy="24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3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. Charm of Transformer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9769" y="3677906"/>
            <a:ext cx="9969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It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has </a:t>
            </a:r>
            <a:r>
              <a:rPr lang="en-US" altLang="ko-KR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strong representation capability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and is </a:t>
            </a:r>
            <a:r>
              <a:rPr lang="en-US" altLang="ko-KR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free of human-defined inductive bias.</a:t>
            </a:r>
            <a:endParaRPr lang="ko-KR" altLang="en-US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769" y="4819273"/>
            <a:ext cx="9969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the transformer architecture is </a:t>
            </a:r>
            <a:r>
              <a:rPr lang="en-US" altLang="ko-KR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general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en-US" altLang="ko-KR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conceptually </a:t>
            </a:r>
            <a:r>
              <a:rPr lang="en-US" altLang="ko-KR" sz="2400" dirty="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simple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and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has the potential to become a powerful “</a:t>
            </a:r>
            <a:r>
              <a:rPr lang="en-US" altLang="ko-KR" sz="2400" dirty="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universal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” model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across tasks and domains</a:t>
            </a:r>
            <a:endParaRPr lang="ko-KR" altLang="en-US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771948" y="1062938"/>
            <a:ext cx="2189290" cy="2398017"/>
            <a:chOff x="862012" y="953345"/>
            <a:chExt cx="1701988" cy="1876401"/>
          </a:xfrm>
        </p:grpSpPr>
        <p:grpSp>
          <p:nvGrpSpPr>
            <p:cNvPr id="8" name="그룹 7"/>
            <p:cNvGrpSpPr/>
            <p:nvPr/>
          </p:nvGrpSpPr>
          <p:grpSpPr>
            <a:xfrm>
              <a:off x="862012" y="953345"/>
              <a:ext cx="1556724" cy="1876401"/>
              <a:chOff x="2366347" y="1112605"/>
              <a:chExt cx="1301085" cy="1658514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347" y="2478609"/>
                <a:ext cx="1301085" cy="292510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6347" y="1112605"/>
                <a:ext cx="1301085" cy="1399354"/>
              </a:xfrm>
              <a:prstGeom prst="rect">
                <a:avLst/>
              </a:prstGeom>
            </p:spPr>
          </p:pic>
        </p:grpSp>
        <p:sp>
          <p:nvSpPr>
            <p:cNvPr id="19" name="직사각형 18"/>
            <p:cNvSpPr/>
            <p:nvPr/>
          </p:nvSpPr>
          <p:spPr>
            <a:xfrm>
              <a:off x="1155531" y="2021271"/>
              <a:ext cx="1408469" cy="264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Transformer</a:t>
              </a:r>
              <a:endPara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16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4. A Journey Towards GAN with Pure Transformers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51" y="953345"/>
            <a:ext cx="2526918" cy="580187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073447" y="3608440"/>
            <a:ext cx="2526918" cy="19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21196" y="3377607"/>
            <a:ext cx="356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Residual Connection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94817" y="4045532"/>
            <a:ext cx="2605548" cy="15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21195" y="3814699"/>
            <a:ext cx="356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Normalization layer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921047" y="3191011"/>
            <a:ext cx="3043084" cy="145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32562" y="2915942"/>
            <a:ext cx="414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Multi-head Self-Attention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994817" y="2081411"/>
            <a:ext cx="3089243" cy="2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84060" y="1880214"/>
            <a:ext cx="2554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MLP with GELU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59333" y="4985056"/>
            <a:ext cx="3569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Minimize</a:t>
            </a:r>
            <a:r>
              <a:rPr lang="en-US" altLang="ko-KR" sz="32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Change</a:t>
            </a:r>
          </a:p>
          <a:p>
            <a:pPr algn="ctr"/>
            <a:r>
              <a:rPr lang="en-US" altLang="ko-KR" sz="32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Transformer</a:t>
            </a:r>
            <a:endParaRPr lang="en-US" altLang="ko-KR" sz="32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8" name="Picture 2" descr="Arrow Icon 7118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58571" y="4675694"/>
            <a:ext cx="2174975" cy="21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9314" y="1004520"/>
            <a:ext cx="3024336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Transformer Encoder</a:t>
            </a:r>
          </a:p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As Basic Block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99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14" y="1004520"/>
            <a:ext cx="3024336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Memory-Friendly</a:t>
            </a:r>
          </a:p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Generator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214"/>
            <a:ext cx="4318397" cy="4877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4. A Journey Towards GAN with Pure Transformers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45" y="5960499"/>
            <a:ext cx="1352550" cy="285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70" y="6253516"/>
            <a:ext cx="1714500" cy="3714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91676" y="2793973"/>
            <a:ext cx="141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멈춤 조건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010867" y="2793972"/>
                <a:ext cx="2920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pt-B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2400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867" y="2793972"/>
                <a:ext cx="292018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138219" y="3460955"/>
            <a:ext cx="3913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 </a:t>
            </a:r>
            <a:r>
              <a:rPr lang="en-US" altLang="ko-KR" dirty="0" err="1" smtClean="0"/>
              <a:t>W_t</a:t>
            </a:r>
            <a:r>
              <a:rPr lang="en-US" altLang="ko-KR" dirty="0" smtClean="0"/>
              <a:t> == W and </a:t>
            </a:r>
            <a:r>
              <a:rPr lang="en-US" altLang="ko-KR" dirty="0" err="1" smtClean="0"/>
              <a:t>H_t</a:t>
            </a:r>
            <a:r>
              <a:rPr lang="en-US" altLang="ko-KR" dirty="0" smtClean="0"/>
              <a:t> == H: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W *= 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H *= 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 *= 1/4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Resolution = W * H * C</a:t>
            </a:r>
          </a:p>
          <a:p>
            <a:r>
              <a:rPr lang="en-US" altLang="ko-KR" dirty="0" smtClean="0"/>
              <a:t>Resolution = </a:t>
            </a:r>
            <a:r>
              <a:rPr lang="en-US" altLang="ko-KR" dirty="0" err="1" smtClean="0"/>
              <a:t>W_t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H_t</a:t>
            </a:r>
            <a:r>
              <a:rPr lang="en-US" altLang="ko-KR" dirty="0" smtClean="0"/>
              <a:t> *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9028" y="3458217"/>
            <a:ext cx="1419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Pseudo</a:t>
            </a:r>
          </a:p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code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91676" y="2793972"/>
            <a:ext cx="4250414" cy="52175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91676" y="3351963"/>
            <a:ext cx="5243472" cy="20066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91676" y="2161260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err="1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PixelShuffle</a:t>
            </a:r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 method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91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14" y="1004520"/>
            <a:ext cx="3024336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Tokenized-Input for </a:t>
            </a:r>
          </a:p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Discriminator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4. A Journey Towards GAN with Pure Transformers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4" y="1712406"/>
            <a:ext cx="3057525" cy="515302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006758" y="1983088"/>
            <a:ext cx="3089243" cy="2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1" y="1767073"/>
            <a:ext cx="387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Patch-Level Tokenizing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006757" y="2904898"/>
            <a:ext cx="3089243" cy="2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2663845"/>
            <a:ext cx="387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Reshape 1d sequence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549557" y="5387543"/>
            <a:ext cx="3089243" cy="2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38801" y="5186346"/>
            <a:ext cx="197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[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CLS] token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610169" y="5417178"/>
            <a:ext cx="8947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04903" y="5001679"/>
            <a:ext cx="197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Predict </a:t>
            </a:r>
            <a:r>
              <a:rPr lang="en-US" altLang="ko-KR" sz="2400" dirty="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Real/Fake</a:t>
            </a:r>
            <a:endParaRPr lang="en-US" altLang="ko-KR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5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001" y="131293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Result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4. A Journey Towards GAN with Pure Transformers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693" y="2066154"/>
            <a:ext cx="61245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62402" y="1312935"/>
            <a:ext cx="387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Dataset = CIFAR-10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66534" y="4906626"/>
            <a:ext cx="562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Transformer </a:t>
            </a:r>
            <a:r>
              <a:rPr lang="en-US" altLang="ko-KR" sz="2400" dirty="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-&gt; </a:t>
            </a:r>
            <a:r>
              <a:rPr lang="en-US" altLang="ko-KR" sz="2400" dirty="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Good Performance</a:t>
            </a:r>
            <a:endParaRPr lang="en-US" altLang="ko-KR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493268" y="3627707"/>
            <a:ext cx="8947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63552" y="3366614"/>
            <a:ext cx="228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Paper method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6534" y="5648961"/>
            <a:ext cx="620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But, Transformer D -&gt; </a:t>
            </a:r>
            <a:r>
              <a:rPr lang="en-US" altLang="ko-KR" sz="2400" dirty="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Bad Performance</a:t>
            </a:r>
            <a:endParaRPr lang="en-US" altLang="ko-KR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9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5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. Data Augmentation is Crucial for </a:t>
            </a:r>
            <a:r>
              <a:rPr lang="en-US" altLang="ko-KR" sz="32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TransGAN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001" y="131293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Few-shot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2" y="1312935"/>
            <a:ext cx="789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좋은 생성 모델로 만든 가짜 이미지로 데이터 증강을 하는 방법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16" y="2410900"/>
            <a:ext cx="6000750" cy="30194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28619" y="4857135"/>
            <a:ext cx="1381433" cy="471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01692" y="4857134"/>
            <a:ext cx="786734" cy="471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47666" y="5897347"/>
            <a:ext cx="646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Data Augmentation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통해 눈에 띄는 성능 향상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02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4765</TotalTime>
  <Words>384</Words>
  <Application>Microsoft Office PowerPoint</Application>
  <PresentationFormat>와이드스크린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12롯데마트드림Bold</vt:lpstr>
      <vt:lpstr>12롯데마트행복Bold</vt:lpstr>
      <vt:lpstr>경기천년제목 Bold</vt:lpstr>
      <vt:lpstr>맑은 고딕</vt:lpstr>
      <vt:lpstr>양재난초체M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정만 최</dc:creator>
  <cp:lastModifiedBy>김 영민</cp:lastModifiedBy>
  <cp:revision>128</cp:revision>
  <dcterms:created xsi:type="dcterms:W3CDTF">2020-01-07T10:41:50Z</dcterms:created>
  <dcterms:modified xsi:type="dcterms:W3CDTF">2021-05-19T10:18:37Z</dcterms:modified>
</cp:coreProperties>
</file>