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4" r:id="rId2"/>
    <p:sldId id="295" r:id="rId3"/>
    <p:sldId id="325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48" r:id="rId15"/>
    <p:sldId id="350" r:id="rId16"/>
    <p:sldId id="346" r:id="rId17"/>
    <p:sldId id="33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6D9"/>
    <a:srgbClr val="46566C"/>
    <a:srgbClr val="77D3CF"/>
    <a:srgbClr val="FFFFFF"/>
    <a:srgbClr val="D68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3062" autoAdjust="0"/>
  </p:normalViewPr>
  <p:slideViewPr>
    <p:cSldViewPr snapToGrid="0" showGuides="1">
      <p:cViewPr varScale="1">
        <p:scale>
          <a:sx n="70" d="100"/>
          <a:sy n="70" d="100"/>
        </p:scale>
        <p:origin x="1176" y="62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1C2B-43AE-4304-8A6B-6DCD2E9813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0AF01-4CA5-4933-8425-4400569E5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0AF01-4CA5-4933-8425-4400569E54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16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07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명제</a:t>
            </a:r>
            <a:r>
              <a:rPr lang="en-US" altLang="ko-KR" dirty="0"/>
              <a:t>2</a:t>
            </a:r>
            <a:r>
              <a:rPr lang="ko-KR" altLang="en-US" dirty="0"/>
              <a:t>는 만약 </a:t>
            </a:r>
            <a:r>
              <a:rPr lang="en-US" altLang="ko-KR" dirty="0"/>
              <a:t>G</a:t>
            </a:r>
            <a:r>
              <a:rPr lang="ko-KR" altLang="en-US" dirty="0"/>
              <a:t>와 </a:t>
            </a:r>
            <a:r>
              <a:rPr lang="en-US" altLang="ko-KR" dirty="0"/>
              <a:t>D</a:t>
            </a:r>
            <a:r>
              <a:rPr lang="ko-KR" altLang="en-US" dirty="0"/>
              <a:t>가 충분한 용량을 가지고 있고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1</a:t>
            </a:r>
            <a:r>
              <a:rPr lang="ko-KR" altLang="en-US" dirty="0"/>
              <a:t>의 각 단계에서 </a:t>
            </a:r>
            <a:r>
              <a:rPr lang="en-US" altLang="ko-KR" dirty="0"/>
              <a:t>D</a:t>
            </a:r>
            <a:r>
              <a:rPr lang="ko-KR" altLang="en-US" dirty="0"/>
              <a:t>가 주어진 </a:t>
            </a:r>
            <a:r>
              <a:rPr lang="en-US" altLang="ko-KR" dirty="0"/>
              <a:t>G</a:t>
            </a:r>
            <a:r>
              <a:rPr lang="ko-KR" altLang="en-US" dirty="0"/>
              <a:t>에 대해 최적의 해에 도달하도록 허용하고 </a:t>
            </a:r>
            <a:r>
              <a:rPr lang="en-US" altLang="ko-KR" dirty="0" err="1"/>
              <a:t>Pg</a:t>
            </a:r>
            <a:r>
              <a:rPr lang="ko-KR" altLang="en-US" dirty="0"/>
              <a:t>가 업데이트 되어 기준을 개선한다면</a:t>
            </a:r>
            <a:r>
              <a:rPr lang="en-US" altLang="ko-KR" dirty="0"/>
              <a:t>, </a:t>
            </a:r>
            <a:r>
              <a:rPr lang="en-US" altLang="ko-KR" dirty="0" err="1"/>
              <a:t>Pg</a:t>
            </a:r>
            <a:r>
              <a:rPr lang="ko-KR" altLang="en-US" dirty="0"/>
              <a:t>는 </a:t>
            </a:r>
            <a:r>
              <a:rPr lang="en-US" altLang="ko-KR" dirty="0" err="1"/>
              <a:t>Pdata</a:t>
            </a:r>
            <a:r>
              <a:rPr lang="ko-KR" altLang="en-US" dirty="0"/>
              <a:t>로 수렴한다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아까 봤던 식을 </a:t>
            </a:r>
            <a:r>
              <a:rPr lang="en-US" altLang="ko-KR" dirty="0" err="1"/>
              <a:t>Pg</a:t>
            </a:r>
            <a:r>
              <a:rPr lang="ko-KR" altLang="en-US" dirty="0"/>
              <a:t>로 미분하면 앞부분은 상수가 됩니다</a:t>
            </a:r>
            <a:r>
              <a:rPr lang="en-US" altLang="ko-KR" dirty="0"/>
              <a:t>. </a:t>
            </a:r>
            <a:r>
              <a:rPr lang="ko-KR" altLang="en-US" dirty="0"/>
              <a:t>그리고 뒷부분은 </a:t>
            </a:r>
            <a:r>
              <a:rPr lang="en-US" altLang="ko-KR" dirty="0" err="1"/>
              <a:t>Pg</a:t>
            </a:r>
            <a:r>
              <a:rPr lang="ko-KR" altLang="en-US" dirty="0"/>
              <a:t>에 대해 상수입니다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V(G,D)</a:t>
            </a:r>
            <a:r>
              <a:rPr lang="ko-KR" altLang="en-US" dirty="0"/>
              <a:t>는 </a:t>
            </a:r>
            <a:r>
              <a:rPr lang="en-US" altLang="ko-KR" dirty="0" err="1"/>
              <a:t>Pg</a:t>
            </a:r>
            <a:r>
              <a:rPr lang="ko-KR" altLang="en-US" dirty="0"/>
              <a:t>에서 </a:t>
            </a:r>
            <a:r>
              <a:rPr lang="en-US" altLang="ko-KR" dirty="0"/>
              <a:t>convex</a:t>
            </a:r>
            <a:r>
              <a:rPr lang="ko-KR" altLang="en-US" dirty="0"/>
              <a:t>함수이기 때문에 역전파와 </a:t>
            </a:r>
            <a:r>
              <a:rPr lang="en-US" altLang="ko-KR" dirty="0" err="1"/>
              <a:t>Pg</a:t>
            </a:r>
            <a:r>
              <a:rPr lang="ko-KR" altLang="en-US" dirty="0"/>
              <a:t>의 적은 업데이트 과정을 통해 </a:t>
            </a:r>
            <a:r>
              <a:rPr lang="en-US" altLang="ko-KR" dirty="0"/>
              <a:t>Px</a:t>
            </a:r>
            <a:r>
              <a:rPr lang="ko-KR" altLang="en-US" dirty="0"/>
              <a:t>로 수렴이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83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실험에서는 </a:t>
            </a:r>
            <a:r>
              <a:rPr lang="en-US" altLang="ko-KR" dirty="0"/>
              <a:t>MINIST, Toronto Face Database, CIFAR-10 </a:t>
            </a:r>
            <a:r>
              <a:rPr lang="ko-KR" altLang="en-US" dirty="0"/>
              <a:t>데이터 셋 사용했습니다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Generator nets </a:t>
            </a:r>
            <a:r>
              <a:rPr lang="ko-KR" altLang="en-US" dirty="0"/>
              <a:t>에는 </a:t>
            </a:r>
            <a:r>
              <a:rPr lang="en-US" altLang="ko-KR" dirty="0"/>
              <a:t>rectifier linear </a:t>
            </a:r>
            <a:r>
              <a:rPr lang="en-US" altLang="ko-KR" dirty="0" err="1"/>
              <a:t>activatio</a:t>
            </a:r>
            <a:r>
              <a:rPr lang="ko-KR" altLang="en-US" dirty="0"/>
              <a:t>과 </a:t>
            </a:r>
            <a:r>
              <a:rPr lang="en-US" altLang="ko-KR" dirty="0"/>
              <a:t>sigmoid </a:t>
            </a:r>
            <a:r>
              <a:rPr lang="en-US" altLang="ko-KR" dirty="0" err="1"/>
              <a:t>activatio</a:t>
            </a:r>
            <a:r>
              <a:rPr lang="ko-KR" altLang="en-US" dirty="0"/>
              <a:t>을 혼합해서 사용하고</a:t>
            </a:r>
            <a:r>
              <a:rPr lang="en-US" altLang="ko-KR" dirty="0"/>
              <a:t>, Discriminator net</a:t>
            </a:r>
            <a:r>
              <a:rPr lang="ko-KR" altLang="en-US" dirty="0"/>
              <a:t>은 </a:t>
            </a:r>
            <a:r>
              <a:rPr lang="en-US" altLang="ko-KR" dirty="0" err="1"/>
              <a:t>maxout</a:t>
            </a:r>
            <a:r>
              <a:rPr lang="en-US" altLang="ko-KR" dirty="0"/>
              <a:t> activation</a:t>
            </a:r>
            <a:r>
              <a:rPr lang="ko-KR" altLang="en-US" dirty="0"/>
              <a:t>을 사용했습니다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Dropout</a:t>
            </a:r>
            <a:r>
              <a:rPr lang="ko-KR" altLang="en-US" dirty="0"/>
              <a:t>은 </a:t>
            </a:r>
            <a:r>
              <a:rPr lang="en-US" altLang="ko-KR" dirty="0"/>
              <a:t>Discriminator net</a:t>
            </a:r>
            <a:r>
              <a:rPr lang="ko-KR" altLang="en-US" dirty="0"/>
              <a:t>에 적용하여 훈련하였습니다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논문의 이론적인 프레임워크는 </a:t>
            </a:r>
            <a:r>
              <a:rPr lang="en-US" altLang="ko-KR" dirty="0"/>
              <a:t>generator</a:t>
            </a:r>
            <a:r>
              <a:rPr lang="ko-KR" altLang="en-US" dirty="0"/>
              <a:t>의 중간층에서 </a:t>
            </a:r>
            <a:r>
              <a:rPr lang="en-US" altLang="ko-KR" dirty="0"/>
              <a:t>dropout</a:t>
            </a:r>
            <a:r>
              <a:rPr lang="ko-KR" altLang="en-US" dirty="0"/>
              <a:t>과 기타 </a:t>
            </a:r>
            <a:r>
              <a:rPr lang="en-US" altLang="ko-KR" dirty="0"/>
              <a:t>noise</a:t>
            </a:r>
            <a:r>
              <a:rPr lang="ko-KR" altLang="en-US" dirty="0"/>
              <a:t>를 허용하지 않으나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en-US" altLang="ko-KR" dirty="0"/>
              <a:t>generator net</a:t>
            </a:r>
            <a:r>
              <a:rPr lang="ko-KR" altLang="en-US" dirty="0"/>
              <a:t>의 맨 하위 계층에만 입력으로 </a:t>
            </a:r>
            <a:r>
              <a:rPr lang="en-US" altLang="ko-KR" dirty="0"/>
              <a:t>noise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실험에서 </a:t>
            </a:r>
            <a:r>
              <a:rPr lang="en-US" altLang="ko-KR" dirty="0"/>
              <a:t>Generator</a:t>
            </a:r>
            <a:r>
              <a:rPr lang="ko-KR" altLang="en-US" dirty="0"/>
              <a:t>로 생성된 샘플에 </a:t>
            </a:r>
            <a:r>
              <a:rPr lang="en-US" altLang="ko-KR" dirty="0"/>
              <a:t>Gaussian </a:t>
            </a:r>
            <a:r>
              <a:rPr lang="en-US" altLang="ko-KR" dirty="0" err="1"/>
              <a:t>Parzen</a:t>
            </a:r>
            <a:r>
              <a:rPr lang="en-US" altLang="ko-KR" dirty="0"/>
              <a:t> window</a:t>
            </a:r>
            <a:r>
              <a:rPr lang="ko-KR" altLang="en-US" dirty="0"/>
              <a:t>를 맞추고</a:t>
            </a:r>
            <a:r>
              <a:rPr lang="en-US" altLang="ko-KR" dirty="0"/>
              <a:t>, </a:t>
            </a:r>
            <a:r>
              <a:rPr lang="ko-KR" altLang="en-US" dirty="0"/>
              <a:t>해당 분포에 따른 </a:t>
            </a:r>
            <a:r>
              <a:rPr lang="en-US" altLang="ko-KR" dirty="0"/>
              <a:t>log-likelihood</a:t>
            </a:r>
            <a:r>
              <a:rPr lang="ko-KR" altLang="en-US" dirty="0"/>
              <a:t>를 알려주는 것에 의해 </a:t>
            </a:r>
            <a:r>
              <a:rPr lang="en-US" altLang="ko-KR" dirty="0" err="1"/>
              <a:t>Pg</a:t>
            </a:r>
            <a:r>
              <a:rPr lang="ko-KR" altLang="en-US" dirty="0"/>
              <a:t>에 따른 </a:t>
            </a:r>
            <a:r>
              <a:rPr lang="en-US" altLang="ko-KR" dirty="0"/>
              <a:t>test set data</a:t>
            </a:r>
            <a:r>
              <a:rPr lang="ko-KR" altLang="en-US" dirty="0"/>
              <a:t>의 확률을 추정한 결과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Adversarial nets</a:t>
            </a:r>
            <a:r>
              <a:rPr lang="ko-KR" altLang="en-US" dirty="0"/>
              <a:t>를 다른 모델들과 비교해 봤을 때 충분히 좋은 성능을 보입니다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78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모델에서 나온 샘플을 무작위 추출해 시각화 한 결과입니다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오른쪽에 노란색 열은 실제 학습 데이터이고</a:t>
            </a:r>
            <a:r>
              <a:rPr lang="en-US" altLang="ko-KR" dirty="0"/>
              <a:t>, </a:t>
            </a:r>
            <a:r>
              <a:rPr lang="ko-KR" altLang="en-US" dirty="0"/>
              <a:t>왼쪽은 </a:t>
            </a:r>
            <a:r>
              <a:rPr lang="en-US" altLang="ko-KR" dirty="0"/>
              <a:t>GAN</a:t>
            </a:r>
            <a:r>
              <a:rPr lang="ko-KR" altLang="en-US" dirty="0"/>
              <a:t>을 통해 만들어진 이미지 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확인한 결과</a:t>
            </a:r>
            <a:r>
              <a:rPr lang="en-US" altLang="ko-KR" dirty="0"/>
              <a:t>, </a:t>
            </a:r>
            <a:r>
              <a:rPr lang="ko-KR" altLang="en-US" dirty="0"/>
              <a:t>학습데이터와 동일한 이미지의 데이터는 찾을 수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</a:t>
            </a:r>
            <a:r>
              <a:rPr lang="en-US" altLang="ko-KR" dirty="0"/>
              <a:t>GAN</a:t>
            </a:r>
            <a:r>
              <a:rPr lang="ko-KR" altLang="en-US" dirty="0"/>
              <a:t>을 통해 학습된 생성자는 </a:t>
            </a:r>
            <a:r>
              <a:rPr lang="en-US" altLang="ko-KR" dirty="0"/>
              <a:t>training set</a:t>
            </a:r>
            <a:r>
              <a:rPr lang="ko-KR" altLang="en-US" dirty="0"/>
              <a:t>을 암기한 것이 아니라 학습 데이터를 바탕으로 그럴싸한 이미지를 생성할 수 있는 능력을 가지고 있음을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새로운 </a:t>
            </a:r>
            <a:r>
              <a:rPr lang="en-US" altLang="ko-KR" dirty="0"/>
              <a:t>framework</a:t>
            </a:r>
            <a:r>
              <a:rPr lang="ko-KR" altLang="en-US" dirty="0"/>
              <a:t>는 이전 모델에 대해서 장단점이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단점은 </a:t>
            </a:r>
            <a:r>
              <a:rPr lang="en-US" altLang="ko-KR" dirty="0" err="1"/>
              <a:t>Pg</a:t>
            </a:r>
            <a:r>
              <a:rPr lang="en-US" altLang="ko-KR" dirty="0"/>
              <a:t>(x)</a:t>
            </a:r>
            <a:r>
              <a:rPr lang="ko-KR" altLang="en-US" dirty="0"/>
              <a:t>의 명시적인 표현이 없으며</a:t>
            </a:r>
            <a:r>
              <a:rPr lang="en-US" altLang="ko-KR" dirty="0"/>
              <a:t>, D</a:t>
            </a:r>
            <a:r>
              <a:rPr lang="ko-KR" altLang="en-US" dirty="0"/>
              <a:t>가 훈련 중 </a:t>
            </a:r>
            <a:r>
              <a:rPr lang="en-US" altLang="ko-KR" dirty="0"/>
              <a:t>G</a:t>
            </a:r>
            <a:r>
              <a:rPr lang="ko-KR" altLang="en-US" dirty="0"/>
              <a:t>와 동기화가 잘 </a:t>
            </a:r>
            <a:r>
              <a:rPr lang="ko-KR" altLang="en-US" dirty="0" err="1"/>
              <a:t>되어야한다는</a:t>
            </a:r>
            <a:r>
              <a:rPr lang="ko-KR" altLang="en-US" dirty="0"/>
              <a:t>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의 업데이트 없이 너무 많이 학습되면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장점은 주로 계산에 관련된 부분인데</a:t>
            </a:r>
            <a:r>
              <a:rPr lang="en-US" altLang="ko-KR" dirty="0"/>
              <a:t>, Markov chain</a:t>
            </a:r>
            <a:r>
              <a:rPr lang="ko-KR" altLang="en-US" dirty="0"/>
              <a:t>이 필요 없고</a:t>
            </a:r>
            <a:r>
              <a:rPr lang="en-US" altLang="ko-KR" dirty="0"/>
              <a:t>, gradients</a:t>
            </a:r>
            <a:r>
              <a:rPr lang="ko-KR" altLang="en-US" dirty="0"/>
              <a:t>를 얻기 위해 역전파만 사용될 뿐</a:t>
            </a:r>
            <a:r>
              <a:rPr lang="en-US" altLang="ko-KR" dirty="0"/>
              <a:t>, </a:t>
            </a:r>
            <a:r>
              <a:rPr lang="ko-KR" altLang="en-US" dirty="0"/>
              <a:t>학습 중에 추론이 필요 없다는 것입니다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다양한 기능을 모델에 통합할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5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결론에 대해 말씀드리겠습니다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1.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Conditional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generative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는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c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를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와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D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에 모두 입력함으로써 얻어질 수 있습니다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2.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학습된 근사 추론은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x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가 주어진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z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를 예측하도록 보조 네트워크를 학습하여 수행할 수 있습니다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이것은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generator net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이 학습을 마친 후에 추론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network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가 고정된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generator net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에 대해 훈련될 수 있다는 이점이 있습니다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</a:t>
                </a:r>
              </a:p>
              <a:p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3.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모든 조건부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를 근사 모델링 할 수 있습니다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 </a:t>
                </a:r>
                <a:r>
                  <a:rPr lang="ko-KR" altLang="en-US" dirty="0"/>
                  <a:t>여기서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는 매개 변수를 공유하는 조건부 모델의 계열을 훈련하여 </a:t>
                </a:r>
                <a:r>
                  <a:rPr lang="en-US" altLang="ko-KR" dirty="0"/>
                  <a:t>x </a:t>
                </a:r>
                <a:r>
                  <a:rPr lang="ko-KR" altLang="en-US" dirty="0"/>
                  <a:t>인덱스의 하위 집합입니다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4. </a:t>
                </a:r>
                <a:r>
                  <a:rPr lang="ko-KR" altLang="en-US" dirty="0"/>
                  <a:t>반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감독 학습은 </a:t>
                </a:r>
                <a:r>
                  <a:rPr lang="en-US" altLang="ko-KR" dirty="0"/>
                  <a:t>discriminator</a:t>
                </a:r>
                <a:r>
                  <a:rPr lang="ko-KR" altLang="en-US" dirty="0"/>
                  <a:t>나 추론 </a:t>
                </a:r>
                <a:r>
                  <a:rPr lang="en-US" altLang="ko-KR" dirty="0"/>
                  <a:t>network</a:t>
                </a:r>
                <a:r>
                  <a:rPr lang="ko-KR" altLang="en-US" dirty="0"/>
                  <a:t>의 특징은 제한된 레이블이 있는 데이터를 사용할 수 있을 때</a:t>
                </a:r>
                <a:r>
                  <a:rPr lang="en-US" altLang="ko-KR" dirty="0"/>
                  <a:t>, classifiers</a:t>
                </a:r>
                <a:r>
                  <a:rPr lang="ko-KR" altLang="en-US" dirty="0"/>
                  <a:t>의 성능을 향상시킬 수 있습니다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5. </a:t>
                </a:r>
                <a:r>
                  <a:rPr lang="ko-KR" altLang="en-US" dirty="0"/>
                  <a:t>효율성 향상은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를 조정하는 더 나은 방법을 세우거나 훈련 중에 </a:t>
                </a:r>
                <a:r>
                  <a:rPr lang="en-US" altLang="ko-KR" dirty="0"/>
                  <a:t>sample z</a:t>
                </a:r>
                <a:r>
                  <a:rPr lang="ko-KR" altLang="en-US" dirty="0"/>
                  <a:t>에 대한 더 나은 분포를 결정함으로써 학습을 크게 가속화 할 수 있습니다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해당 논문은 </a:t>
                </a:r>
                <a:r>
                  <a:rPr lang="en-US" altLang="ko-KR" dirty="0"/>
                  <a:t>adversarial modeling framework</a:t>
                </a:r>
                <a:r>
                  <a:rPr lang="ko-KR" altLang="en-US" dirty="0"/>
                  <a:t>의 가능성을 보여주며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이러한 연구 방향이 유효할 수 있다는 것을 증명하였습니다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결론에 대해 말씀드리겠습니다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1.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Conditional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generative model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P</a:t>
                </a:r>
                <a:r>
                  <a:rPr lang="en-US" altLang="ko-KR" i="0">
                    <a:latin typeface="Cambria Math" panose="02040503050406030204" pitchFamily="18" charset="0"/>
                  </a:rPr>
                  <a:t>(𝑥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|𝑐</a:t>
                </a:r>
                <a:r>
                  <a:rPr lang="en-US" altLang="ko-KR" i="0"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는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c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를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와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D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에 모두 입력함으로써 얻어질 수 있습니다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2.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학습된 근사 추론은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x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가 주어진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z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를 예측하도록 보조 네트워크를 학습하여 수행할 수 있습니다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이것은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generator net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이 학습을 마친 후에 추론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network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가 고정된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generator net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에 대해 훈련될 수 있다는 이점이 있습니다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</a:t>
                </a:r>
              </a:p>
              <a:p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3.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모든 조건부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P</a:t>
                </a:r>
                <a:r>
                  <a:rPr lang="en-US" altLang="ko-KR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𝑥_𝑠 |𝑥_$</a:t>
                </a:r>
                <a:r>
                  <a:rPr lang="en-US" altLang="ko-KR" i="0"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를 근사 모델링 할 수 있습니다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 </a:t>
                </a:r>
                <a:r>
                  <a:rPr lang="ko-KR" altLang="en-US" dirty="0"/>
                  <a:t>여기서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는 매개 변수를 공유하는 조건부 모델의 계열을 훈련하여 </a:t>
                </a:r>
                <a:r>
                  <a:rPr lang="en-US" altLang="ko-KR" dirty="0"/>
                  <a:t>x </a:t>
                </a:r>
                <a:r>
                  <a:rPr lang="ko-KR" altLang="en-US" dirty="0"/>
                  <a:t>인덱스의 하위 집합입니다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4. </a:t>
                </a:r>
                <a:r>
                  <a:rPr lang="ko-KR" altLang="en-US" dirty="0"/>
                  <a:t>반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감독 학습은 </a:t>
                </a:r>
                <a:r>
                  <a:rPr lang="en-US" altLang="ko-KR" dirty="0"/>
                  <a:t>discriminator</a:t>
                </a:r>
                <a:r>
                  <a:rPr lang="ko-KR" altLang="en-US" dirty="0"/>
                  <a:t>나 추론 </a:t>
                </a:r>
                <a:r>
                  <a:rPr lang="en-US" altLang="ko-KR" dirty="0"/>
                  <a:t>network</a:t>
                </a:r>
                <a:r>
                  <a:rPr lang="ko-KR" altLang="en-US" dirty="0"/>
                  <a:t>의 특징은 제한된 레이블이 있는 데이터를 사용할 수 있을 때</a:t>
                </a:r>
                <a:r>
                  <a:rPr lang="en-US" altLang="ko-KR" dirty="0"/>
                  <a:t>, classifiers</a:t>
                </a:r>
                <a:r>
                  <a:rPr lang="ko-KR" altLang="en-US" dirty="0"/>
                  <a:t>의 성능을 향상시킬 수 있습니다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5. </a:t>
                </a:r>
                <a:r>
                  <a:rPr lang="ko-KR" altLang="en-US" dirty="0"/>
                  <a:t>효율성 향상은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를 조정하는 더 나은 방법을 세우거나 훈련 중에 </a:t>
                </a:r>
                <a:r>
                  <a:rPr lang="en-US" altLang="ko-KR" dirty="0"/>
                  <a:t>sample z</a:t>
                </a:r>
                <a:r>
                  <a:rPr lang="ko-KR" altLang="en-US" dirty="0"/>
                  <a:t>에 대한 더 나은 분포를 결정함으로써 학습을 크게 가속화 할 수 있습니다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해당 논문은 </a:t>
                </a:r>
                <a:r>
                  <a:rPr lang="en-US" altLang="ko-KR" dirty="0"/>
                  <a:t>adversarial modeling framework</a:t>
                </a:r>
                <a:r>
                  <a:rPr lang="ko-KR" altLang="en-US" dirty="0"/>
                  <a:t>의 가능성을 보여주며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이러한 연구 방향이 유효할 수 있다는 것을 증명하였습니다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86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2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0AF01-4CA5-4933-8425-4400569E54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5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6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0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8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6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B3C933-E2C8-4AD5-BCC2-A2D21788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D2CD443-AFB7-4375-BEEF-0133BC7A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80386E-9EC5-4BF6-8E21-7CFE68B5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2A4E68-25DA-4E6E-9DB9-C5AE99DF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91D597-6C1E-462F-B60C-E4CA26C0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4EC59C-CE58-4C5D-B5D7-6503E26A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548748C-5F55-4117-A98C-02F17EC5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E86B71-23CF-4185-A11C-152EE7E3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63B91D-1AB2-488F-B6E2-8E674184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E9FB8B6-E2C1-4B5E-9BC1-FD9C89E1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1E7577E-B0F1-4E8C-9C92-6BF3F6A82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AC6C5B7-0F9F-4643-B7CF-DE042CA82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CB868D-C896-4CC9-919B-7A3B1A16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BBD350-6C9B-4E0F-A622-5D8D1FA5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97200CF-7248-411B-A4C0-87E8EE9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F13564-B89A-4D3E-8536-1FB6C6F1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F57663-1142-48FB-A281-7315E7E5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6A31D22-63D0-4B9D-9121-5D6353B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FF3D10-091B-460F-8E55-B02DACD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FDEA22-85CF-4ECA-8714-9A08326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084015-92EF-43D1-9E9A-21B069EF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7FFDE75-71B6-4575-982E-D2AB2FFD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B28D499-013B-4CDB-A6BC-C5A3BBAC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DEA45D-4EFF-45C0-B4E4-5C64E948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5DE4B2-E8B9-4D21-817D-EE8020C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B81FAA-84EF-429B-B1BA-DB18FA07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C45E38-7FA5-4189-A40F-7B071993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83D9BE-C4EE-4CD8-8F8A-74E98E26D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EF4E8AC-046F-4AAD-9004-D3A0A86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74F21B7-F1E1-48E5-93B0-860E4EE1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14F7644-A542-49BA-B4CC-B95D5F0A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723E5D-4E81-45D2-8E31-808E432B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19EEFB-311D-424B-908A-BE7614FF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575A2B6-E099-4555-8A25-97C912A4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FB6A127-DAAD-4757-8351-A334A62EF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2978153-D897-4FAA-BF17-55FEEF5B9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36BDCDE-2C3A-46A4-A7AF-E5C2DC42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C059BC0-8EE6-4062-A1E8-DDF27FCF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D599442-545F-4C79-92A6-88C8049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836056-1439-4D76-9328-CF4CC02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4A0AF41-54FC-41E1-88B4-3783A35A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46E5E19-FF2D-4CCA-840E-3E747CFA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12DC089-6F9A-4516-AA97-61572280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A65BFD6-3CFA-4E89-B2AB-6FB4F121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2A6746F-F502-44BF-9529-6FF7CB3E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A537B18-8DCA-45E9-9DEE-58F6FDA3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BA663-33DB-4FC6-94A4-EEE63463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5ABE843-05F7-44DD-AE28-9F7960E1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C406860-23BB-470C-8D62-BF16B391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5703E6C-B37A-45E5-BDE9-53AFF41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D82E7DF-944D-417A-AD4A-D25BAED6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CD66445-2151-4A37-8B2E-4D6AF8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B8FDE1-1852-4CE9-8531-B8D3CF15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2D5701E-5D31-4F82-B02E-9B08EDEAB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1BE0FC2-1F5A-491A-A553-30B82517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741CCE6-2518-45CE-98F7-E83A38CE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4CE04E3-2124-48A7-BB2F-B220AEE5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3B0C822-95C2-4B19-98E9-826C63AC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0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9D1B396-49FA-4FE0-95A7-C618F98D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8E97A49-8C94-40CD-A165-D3BEBD0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E7506F0-E911-4013-8D24-AB40BF4F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7140-383F-425B-8A47-BEEF2D00378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CAD14C-ADC8-4E42-ACE7-B4ADBEBC2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5DC4E4-4855-4487-97AB-49053E44A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702" y="1046298"/>
            <a:ext cx="572261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258622" y="4442377"/>
            <a:ext cx="3861508" cy="722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12롯데마트행복Bold" panose="02020603020101020101" pitchFamily="18" charset="-127"/>
              </a:rPr>
              <a:t>Generative Adversarial Nets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j-lt"/>
                <a:ea typeface="12롯데마트행복Bold" panose="02020603020101020101" pitchFamily="18" charset="-127"/>
              </a:rPr>
              <a:t>GAN</a:t>
            </a:r>
            <a:endParaRPr lang="ko-KR" altLang="en-US" sz="2400" b="1" dirty="0">
              <a:solidFill>
                <a:schemeClr val="tx1"/>
              </a:solidFill>
              <a:latin typeface="+mj-lt"/>
              <a:ea typeface="12롯데마트행복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48845C-9E07-438A-9087-5ED1BA848BB6}"/>
              </a:ext>
            </a:extLst>
          </p:cNvPr>
          <p:cNvSpPr txBox="1"/>
          <p:nvPr/>
        </p:nvSpPr>
        <p:spPr>
          <a:xfrm>
            <a:off x="9621982" y="6309321"/>
            <a:ext cx="231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46566C"/>
                </a:solidFill>
              </a:rPr>
              <a:t>김영민 김지수 </a:t>
            </a:r>
            <a:r>
              <a:rPr lang="ko-KR" altLang="en-US" sz="1600" dirty="0" err="1">
                <a:solidFill>
                  <a:srgbClr val="46566C"/>
                </a:solidFill>
              </a:rPr>
              <a:t>이다인</a:t>
            </a:r>
            <a:endParaRPr lang="ko-KR" altLang="en-US" sz="1600" dirty="0">
              <a:solidFill>
                <a:srgbClr val="4656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4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6304316" y="1223469"/>
            <a:ext cx="5666011" cy="71586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4. Theoretical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8033" y="1223468"/>
                <a:ext cx="2048894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33" y="1223468"/>
                <a:ext cx="2048894" cy="532453"/>
              </a:xfrm>
              <a:prstGeom prst="rect">
                <a:avLst/>
              </a:prstGeom>
              <a:blipFill rotWithShape="0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40528" y="1322799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Theorem 1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44787" y="1949221"/>
            <a:ext cx="10193714" cy="3040962"/>
            <a:chOff x="644787" y="2208996"/>
            <a:chExt cx="10193714" cy="30409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551" y="2208996"/>
              <a:ext cx="8753475" cy="235267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9063" y="2931782"/>
              <a:ext cx="2349438" cy="708882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>
              <a:off x="7304809" y="3385333"/>
              <a:ext cx="11842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10120745" y="3564082"/>
              <a:ext cx="0" cy="5296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9549246" y="4088172"/>
              <a:ext cx="581890" cy="556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644787" y="4487958"/>
              <a:ext cx="8821328" cy="762000"/>
              <a:chOff x="1586901" y="4603237"/>
              <a:chExt cx="8821328" cy="762000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6901" y="4603237"/>
                <a:ext cx="7858125" cy="762000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3829" y="4713547"/>
                <a:ext cx="914400" cy="438150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/>
          <p:cNvCxnSpPr/>
          <p:nvPr/>
        </p:nvCxnSpPr>
        <p:spPr>
          <a:xfrm>
            <a:off x="9455724" y="4487013"/>
            <a:ext cx="82111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62987" y="4955397"/>
            <a:ext cx="6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KLD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728" y="5259500"/>
            <a:ext cx="8115300" cy="85725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660" y="4441916"/>
            <a:ext cx="190500" cy="276225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 flipH="1" flipV="1">
            <a:off x="10262987" y="4470897"/>
            <a:ext cx="13855" cy="1217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113370" y="5688125"/>
            <a:ext cx="11842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304316" y="1260493"/>
            <a:ext cx="5419421" cy="652131"/>
            <a:chOff x="6304316" y="1321766"/>
            <a:chExt cx="5419421" cy="65213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72501" y="1321766"/>
              <a:ext cx="4751236" cy="652131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304316" y="1409857"/>
              <a:ext cx="782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KLD :</a:t>
              </a:r>
              <a:endParaRPr lang="ko-KR" altLang="en-US" dirty="0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728" y="5958176"/>
            <a:ext cx="4057650" cy="723900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 flipV="1">
            <a:off x="868442" y="6421582"/>
            <a:ext cx="3932158" cy="423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rrow Icon 71185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50" y="5905170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4783" y="5961733"/>
            <a:ext cx="4381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3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4. Theoretical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9588" y="1414617"/>
                <a:ext cx="2661883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88" y="1414617"/>
                <a:ext cx="2661883" cy="532453"/>
              </a:xfrm>
              <a:prstGeom prst="rect">
                <a:avLst/>
              </a:prstGeom>
              <a:blipFill rotWithShape="0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1081858" y="2354923"/>
            <a:ext cx="8805850" cy="762000"/>
            <a:chOff x="1573052" y="3584355"/>
            <a:chExt cx="8805850" cy="762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3052" y="3584355"/>
              <a:ext cx="7858125" cy="762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4502" y="3789483"/>
              <a:ext cx="914400" cy="438150"/>
            </a:xfrm>
            <a:prstGeom prst="rect">
              <a:avLst/>
            </a:prstGeom>
          </p:spPr>
        </p:pic>
      </p:grpSp>
      <p:cxnSp>
        <p:nvCxnSpPr>
          <p:cNvPr id="33" name="직선 연결선 32"/>
          <p:cNvCxnSpPr/>
          <p:nvPr/>
        </p:nvCxnSpPr>
        <p:spPr>
          <a:xfrm flipV="1">
            <a:off x="2639291" y="2354923"/>
            <a:ext cx="1891145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71471" y="3753930"/>
            <a:ext cx="53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270" y="4527829"/>
            <a:ext cx="4057650" cy="723900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6511637" y="2427049"/>
            <a:ext cx="1891145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Equal Icon 234234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16642" y="3097570"/>
            <a:ext cx="690339" cy="69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Equal Icon 234234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30363" y="3097569"/>
            <a:ext cx="690339" cy="69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485191" y="3753929"/>
            <a:ext cx="53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361209" y="4635134"/>
            <a:ext cx="2358736" cy="402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644" y="4583868"/>
            <a:ext cx="1209517" cy="579560"/>
          </a:xfrm>
          <a:prstGeom prst="rect">
            <a:avLst/>
          </a:prstGeom>
        </p:spPr>
      </p:pic>
      <p:pic>
        <p:nvPicPr>
          <p:cNvPr id="50" name="Picture 2" descr="Equal Icon 234234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9613" y="4473088"/>
            <a:ext cx="690339" cy="69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refore Icon 45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78" y="488977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39291" y="5579918"/>
            <a:ext cx="622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Global </a:t>
            </a:r>
            <a:r>
              <a:rPr lang="en-US" altLang="ko-KR" sz="2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Mimize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point : 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399996" y="5528852"/>
                <a:ext cx="2114425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96" y="5528852"/>
                <a:ext cx="2114425" cy="532453"/>
              </a:xfrm>
              <a:prstGeom prst="rect">
                <a:avLst/>
              </a:prstGeom>
              <a:blipFill rotWithShape="0">
                <a:blip r:embed="rId9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700082" y="5528852"/>
            <a:ext cx="146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Value : 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160934" y="5496068"/>
                <a:ext cx="15517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⁡(4)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934" y="5496068"/>
                <a:ext cx="155170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73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4. Theoretical Results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EFFF6EE-6F3F-41B1-B87F-6866BD9864BE}"/>
              </a:ext>
            </a:extLst>
          </p:cNvPr>
          <p:cNvSpPr txBox="1"/>
          <p:nvPr/>
        </p:nvSpPr>
        <p:spPr>
          <a:xfrm>
            <a:off x="540528" y="1322799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Proposition 2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5A47F5F7-06FB-422D-98D5-AFE73D584E88}"/>
                  </a:ext>
                </a:extLst>
              </p:cNvPr>
              <p:cNvSpPr/>
              <p:nvPr/>
            </p:nvSpPr>
            <p:spPr>
              <a:xfrm>
                <a:off x="3850106" y="1257089"/>
                <a:ext cx="6096000" cy="12454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G and D have enough capacity, and at each step of Algorithm 1, the D is allowed to reach its optimum given G,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updated so as to improve the criterion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A47F5F7-06FB-422D-98D5-AFE73D58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1257089"/>
                <a:ext cx="6096000" cy="1245469"/>
              </a:xfrm>
              <a:prstGeom prst="rect">
                <a:avLst/>
              </a:prstGeom>
              <a:blipFill>
                <a:blip r:embed="rId3"/>
                <a:stretch>
                  <a:fillRect l="-900" t="-2927" b="-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9208D1E-AD4A-4FAB-A698-346966F270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790"/>
          <a:stretch/>
        </p:blipFill>
        <p:spPr>
          <a:xfrm>
            <a:off x="2085059" y="2727524"/>
            <a:ext cx="8021881" cy="227237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D27C2171-18C1-4E00-8DAE-9CB78A6EB3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47" t="64862" r="18267" b="-1438"/>
          <a:stretch/>
        </p:blipFill>
        <p:spPr>
          <a:xfrm>
            <a:off x="9088916" y="2727524"/>
            <a:ext cx="1973756" cy="7861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EE516FB0-CBA6-436A-9096-C5A8432DA0B2}"/>
              </a:ext>
            </a:extLst>
          </p:cNvPr>
          <p:cNvSpPr/>
          <p:nvPr/>
        </p:nvSpPr>
        <p:spPr>
          <a:xfrm>
            <a:off x="1616068" y="5535201"/>
            <a:ext cx="642391" cy="51401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A3BA3DE-3CD7-4242-840A-315589542419}"/>
                  </a:ext>
                </a:extLst>
              </p:cNvPr>
              <p:cNvSpPr txBox="1"/>
              <p:nvPr/>
            </p:nvSpPr>
            <p:spPr>
              <a:xfrm>
                <a:off x="2739788" y="5605111"/>
                <a:ext cx="281271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3BA3DE-3CD7-4242-840A-31558954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88" y="5605111"/>
                <a:ext cx="2812713" cy="465897"/>
              </a:xfrm>
              <a:prstGeom prst="rect">
                <a:avLst/>
              </a:prstGeom>
              <a:blipFill>
                <a:blip r:embed="rId5"/>
                <a:stretch>
                  <a:fillRect r="-25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빼기 기호 13">
            <a:extLst>
              <a:ext uri="{FF2B5EF4-FFF2-40B4-BE49-F238E27FC236}">
                <a16:creationId xmlns:a16="http://schemas.microsoft.com/office/drawing/2014/main" xmlns="" id="{07757317-7AAC-4921-B7F3-9C4BA67B4331}"/>
              </a:ext>
            </a:extLst>
          </p:cNvPr>
          <p:cNvSpPr/>
          <p:nvPr/>
        </p:nvSpPr>
        <p:spPr>
          <a:xfrm>
            <a:off x="3564864" y="4760911"/>
            <a:ext cx="2835936" cy="23899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빼기 기호 34">
            <a:extLst>
              <a:ext uri="{FF2B5EF4-FFF2-40B4-BE49-F238E27FC236}">
                <a16:creationId xmlns:a16="http://schemas.microsoft.com/office/drawing/2014/main" xmlns="" id="{4ECBAC33-1C1B-4F9B-993F-D0FDA28F1DB8}"/>
              </a:ext>
            </a:extLst>
          </p:cNvPr>
          <p:cNvSpPr/>
          <p:nvPr/>
        </p:nvSpPr>
        <p:spPr>
          <a:xfrm>
            <a:off x="5859139" y="4760909"/>
            <a:ext cx="3229777" cy="238991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9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5. Experiments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8A7D11CB-2664-4ED0-89E8-76034F57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43" y="3429000"/>
            <a:ext cx="7782114" cy="250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2F4E47-2A3B-4CAD-ADC4-7B8F498D87F8}"/>
              </a:ext>
            </a:extLst>
          </p:cNvPr>
          <p:cNvSpPr txBox="1"/>
          <p:nvPr/>
        </p:nvSpPr>
        <p:spPr>
          <a:xfrm>
            <a:off x="846735" y="1185362"/>
            <a:ext cx="9497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셋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MINIST, Toronto Face Database, CIFAR-10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Generator nets: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rectifier linear activation + sigmoid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Discriminator net: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maxout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activation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Dropout: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Discriminator net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적용하여 훈련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7183587-D2CC-4A5F-A9EB-2E377DCB3454}"/>
              </a:ext>
            </a:extLst>
          </p:cNvPr>
          <p:cNvSpPr/>
          <p:nvPr/>
        </p:nvSpPr>
        <p:spPr>
          <a:xfrm>
            <a:off x="2511706" y="5289630"/>
            <a:ext cx="7373074" cy="474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4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5. Experiments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1B8D6BC8-BFBE-4F02-92FA-F82E99DCB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90" y="1295621"/>
            <a:ext cx="3551319" cy="23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024721A0-BAEB-4504-9EFA-3A1584A5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0" y="1295621"/>
            <a:ext cx="3567443" cy="23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DFF15DA5-5221-40BF-8B82-AB27B59D0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90" y="4128084"/>
            <a:ext cx="3551319" cy="23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xmlns="" id="{17BEF969-3F36-4E93-B17E-68E445E7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906" y="4128084"/>
            <a:ext cx="3551319" cy="23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18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6. Advantages and Disadvantages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EFFF6EE-6F3F-41B1-B87F-6866BD9864BE}"/>
              </a:ext>
            </a:extLst>
          </p:cNvPr>
          <p:cNvSpPr txBox="1"/>
          <p:nvPr/>
        </p:nvSpPr>
        <p:spPr>
          <a:xfrm>
            <a:off x="540528" y="1322799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단점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DA56898-672E-4534-8350-16ABD7E18B8D}"/>
              </a:ext>
            </a:extLst>
          </p:cNvPr>
          <p:cNvSpPr txBox="1"/>
          <p:nvPr/>
        </p:nvSpPr>
        <p:spPr>
          <a:xfrm>
            <a:off x="540528" y="3592757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장점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F4612296-23E5-4537-9332-AAC76E42067E}"/>
                  </a:ext>
                </a:extLst>
              </p:cNvPr>
              <p:cNvSpPr txBox="1"/>
              <p:nvPr/>
            </p:nvSpPr>
            <p:spPr>
              <a:xfrm>
                <a:off x="1273416" y="2058376"/>
                <a:ext cx="6006773" cy="98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28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의 명시적인 표현이 없음</a:t>
                </a:r>
                <a:endParaRPr lang="en-US" altLang="ko-KR" sz="28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D</a:t>
                </a:r>
                <a:r>
                  <a:rPr lang="ko-KR" altLang="en-US" sz="28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가 훈련 중 </a:t>
                </a:r>
                <a:r>
                  <a:rPr lang="en-US" altLang="ko-KR" sz="28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</a:t>
                </a:r>
                <a:r>
                  <a:rPr lang="ko-KR" altLang="en-US" sz="28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와 동기화가 잘 되어야 함</a:t>
                </a:r>
                <a:endParaRPr lang="en-US" altLang="ko-KR" sz="28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612296-23E5-4537-9332-AAC76E420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416" y="2058376"/>
                <a:ext cx="6006773" cy="989117"/>
              </a:xfrm>
              <a:prstGeom prst="rect">
                <a:avLst/>
              </a:prstGeom>
              <a:blipFill>
                <a:blip r:embed="rId3"/>
                <a:stretch>
                  <a:fillRect l="-1827" t="-6790" r="-111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795D03-8AFE-451C-BDBE-DB7801514885}"/>
              </a:ext>
            </a:extLst>
          </p:cNvPr>
          <p:cNvSpPr txBox="1"/>
          <p:nvPr/>
        </p:nvSpPr>
        <p:spPr>
          <a:xfrm>
            <a:off x="1273416" y="4269157"/>
            <a:ext cx="82344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Markov chain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필요 없음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Gradients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얻기 위해서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back-propagation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 사용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 중에 추론이 필요 없음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다양한 기능을 모델에 통합 가능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37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29" y="3614056"/>
            <a:ext cx="224472" cy="25037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7. Conclusions and 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xmlns="" id="{19AB38A1-B787-48BC-8559-5C46688AB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8855"/>
                <a:ext cx="10515600" cy="4135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Conditional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generative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는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c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를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와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D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에 모두 입력함으로써 얻어질 수 있다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학습된 근사 추론은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x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가 주어진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z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를 예측하도록 보조 네트워크를 학습하여 수행할 수 있다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모든 조건부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를 근사 모델링 할 수 있다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반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-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감독 학습</a:t>
                </a:r>
                <a:endParaRPr lang="en-US" altLang="ko-KR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효율성 향상</a:t>
                </a: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AB38A1-B787-48BC-8559-5C46688AB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8855"/>
                <a:ext cx="10515600" cy="4135338"/>
              </a:xfrm>
              <a:blipFill rotWithShape="0">
                <a:blip r:embed="rId4"/>
                <a:stretch>
                  <a:fillRect l="-870" t="-2504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62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449451" y="-92989"/>
            <a:ext cx="13545519" cy="711372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EB497B-808D-4914-95DF-B9C4B6E4FBC2}"/>
              </a:ext>
            </a:extLst>
          </p:cNvPr>
          <p:cNvSpPr txBox="1"/>
          <p:nvPr/>
        </p:nvSpPr>
        <p:spPr>
          <a:xfrm>
            <a:off x="1003895" y="3013501"/>
            <a:ext cx="101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감사합니다 </a:t>
            </a: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^^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3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2978" y="1186441"/>
            <a:ext cx="1975389" cy="800207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lt"/>
              </a:rPr>
              <a:t>INDEX</a:t>
            </a:r>
            <a:endParaRPr lang="ko-KR" altLang="en-US" sz="4400" b="1" dirty="0">
              <a:ln>
                <a:solidFill>
                  <a:schemeClr val="tx1">
                    <a:alpha val="20000"/>
                  </a:schemeClr>
                </a:solidFill>
              </a:ln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6848" y="0"/>
            <a:ext cx="897515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ko-KR" altLang="en-US" sz="2000" b="1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00567" y="2208616"/>
            <a:ext cx="246262" cy="553986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algn="ctr"/>
            <a:endParaRPr lang="ko-KR" altLang="en-US" sz="2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-윤고딕34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1B92FA-BEE2-47E4-B670-77CC3705C092}"/>
              </a:ext>
            </a:extLst>
          </p:cNvPr>
          <p:cNvSpPr txBox="1"/>
          <p:nvPr/>
        </p:nvSpPr>
        <p:spPr>
          <a:xfrm>
            <a:off x="3994994" y="566683"/>
            <a:ext cx="6208663" cy="5724632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08서울남산체 B" pitchFamily="18" charset="-127"/>
              </a:rPr>
              <a:t>배경</a:t>
            </a:r>
            <a:endParaRPr lang="en-US" altLang="ko-KR" sz="2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08서울남산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08서울남산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08서울남산체 B" pitchFamily="18" charset="-127"/>
              </a:rPr>
              <a:t>GAN</a:t>
            </a:r>
            <a:r>
              <a:rPr lang="ko-KR" altLang="en-US" sz="28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08서울남산체 B" pitchFamily="18" charset="-127"/>
              </a:rPr>
              <a:t>이란</a:t>
            </a:r>
            <a:r>
              <a:rPr lang="en-US" altLang="ko-KR" sz="28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08서울남산체 B" pitchFamily="18" charset="-127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08서울남산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08서울남산체 B" pitchFamily="18" charset="-127"/>
              </a:rPr>
              <a:t>Adversarial Nets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08서울남산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08서울남산체 B" pitchFamily="18" charset="-127"/>
              </a:rPr>
              <a:t>Theoretical Results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08서울남산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08서울남산체 B" pitchFamily="18" charset="-127"/>
              </a:rPr>
              <a:t>Experiments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08서울남산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08서울남산체 B" pitchFamily="18" charset="-127"/>
              </a:rPr>
              <a:t> Advantages and disadvantages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08서울남산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08서울남산체 B" pitchFamily="18" charset="-127"/>
              </a:rPr>
              <a:t> Conclusions and future work</a:t>
            </a:r>
            <a:endParaRPr lang="ko-KR" altLang="en-US" sz="2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27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o something new! – Videon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55">
            <a:off x="9540977" y="4238229"/>
            <a:ext cx="1387112" cy="11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배경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264" y="1309596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기존의 생성모델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84600" y="1340715"/>
            <a:ext cx="67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Markov chain or unrolled approximate inference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4600" y="1709706"/>
            <a:ext cx="673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별도의 테크닉 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필요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2540362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기존의 생성모델 한계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0463" y="2540362"/>
            <a:ext cx="67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확률론적인 모델들을 </a:t>
            </a:r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근사하는데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어려움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0463" y="2909694"/>
            <a:ext cx="67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en-US" altLang="ko-KR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ReLU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와 같은 함수의 장점을 제대로 살리기 어려움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026" name="Picture 2" descr="Arrow Icon 31341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7" y="41686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9186" y="4745625"/>
            <a:ext cx="4675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How do we get over it?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00054" y="4613344"/>
            <a:ext cx="1879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4810" y="4013260"/>
            <a:ext cx="218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New Framework!!</a:t>
            </a:r>
          </a:p>
        </p:txBody>
      </p:sp>
    </p:spTree>
    <p:extLst>
      <p:ext uri="{BB962C8B-B14F-4D97-AF65-F5344CB8AC3E}">
        <p14:creationId xmlns:p14="http://schemas.microsoft.com/office/powerpoint/2010/main" val="177247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2. GAN</a:t>
            </a:r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이란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?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264" y="1309596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GAN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4600" y="1309542"/>
            <a:ext cx="868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생성자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(Generator)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와 </a:t>
            </a:r>
            <a:r>
              <a:rPr lang="ko-KR" altLang="en-US" sz="2400" dirty="0" err="1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판별자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(Discriminator)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en-US" altLang="ko-KR" sz="24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MinMax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게임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050" name="Picture 2" descr="철컹 포돌이 포순이 오리지널 캐릭터 경찰 여경 - 상황별 짤방 모음 오늘의짤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22" y="2914433"/>
            <a:ext cx="2392855" cy="179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귀여운 도둑 이모티콘의 집합입니다. 캐릭터의 다양한 감정. 아바타 아이콘의 집합입니다. 벡터 일러스트 레이 션. 로열티 무료 사진,  그림, 이미지 그리고 스톡포토그래피. Image 69872261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42" y="2704234"/>
            <a:ext cx="2218459" cy="221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95" y="1735278"/>
            <a:ext cx="3382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오직 </a:t>
            </a:r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Neural Network</a:t>
            </a:r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만 사용</a:t>
            </a:r>
            <a:endParaRPr lang="en-US" altLang="ko-KR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6404" y="4722638"/>
            <a:ext cx="191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위조지폐 </a:t>
            </a:r>
            <a:r>
              <a:rPr lang="ko-KR" altLang="en-US" sz="20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위조범</a:t>
            </a:r>
            <a:endParaRPr lang="en-US" altLang="ko-KR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9814" y="4722638"/>
            <a:ext cx="2435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위조지폐 판별 감별사</a:t>
            </a:r>
            <a:endParaRPr lang="en-US" altLang="ko-KR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87222" y="5229928"/>
            <a:ext cx="28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Discriminator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6404" y="5229928"/>
            <a:ext cx="28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Generator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05757" y="3727184"/>
            <a:ext cx="85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2043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3. Adversarial Nets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001" y="131293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목적함수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1" y="1848349"/>
            <a:ext cx="10945252" cy="842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0843" y="2735295"/>
                <a:ext cx="369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𝐺𝑒𝑛𝑒𝑟𝑎𝑡𝑜𝑟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𝐷𝑒𝑠𝑐𝑟𝑖𝑚𝑖𝑛𝑎𝑡𝑜𝑟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43" y="2735295"/>
                <a:ext cx="36946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60" r="-82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187974" y="3179617"/>
            <a:ext cx="7526049" cy="3428352"/>
            <a:chOff x="4485509" y="2691245"/>
            <a:chExt cx="7526049" cy="342835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5509" y="2691245"/>
              <a:ext cx="7526049" cy="3428352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644736" y="3012294"/>
              <a:ext cx="2213264" cy="385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845421" y="4370573"/>
            <a:ext cx="168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D(x) = 1</a:t>
            </a:r>
            <a:endParaRPr lang="ko-KR" altLang="en-US" sz="28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51717" y="3486089"/>
            <a:ext cx="2270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 Maximize </a:t>
            </a:r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51716" y="5378167"/>
            <a:ext cx="2270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Fake=0, Real = 1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16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3. Adversarial Nets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001" y="131293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목적함수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1" y="1848349"/>
            <a:ext cx="10945252" cy="842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0843" y="2735295"/>
                <a:ext cx="369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𝐺𝑒𝑛𝑒𝑟𝑎𝑡𝑜𝑟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𝐷𝑒𝑠𝑐𝑟𝑖𝑚𝑖𝑛𝑎𝑡𝑜𝑟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43" y="2735295"/>
                <a:ext cx="36946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60" r="-82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46" y="3555858"/>
            <a:ext cx="7172325" cy="21526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51717" y="3555858"/>
            <a:ext cx="2270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 Minimize </a:t>
            </a:r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1717" y="4370573"/>
            <a:ext cx="206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D(G(z))=1</a:t>
            </a:r>
            <a:endParaRPr lang="ko-KR" altLang="en-US" sz="28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9874" y="3955968"/>
            <a:ext cx="2213264" cy="385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9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3. Adversarial Nets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001" y="131293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목적함수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1" y="1848349"/>
            <a:ext cx="10945252" cy="842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0843" y="2735295"/>
                <a:ext cx="369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𝐺𝑒𝑛𝑒𝑟𝑎𝑡𝑜𝑟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𝐷𝑒𝑠𝑐𝑟𝑖𝑚𝑖𝑛𝑎𝑡𝑜𝑟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43" y="2735295"/>
                <a:ext cx="36946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60" r="-82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351" y="3376612"/>
            <a:ext cx="8877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1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3. Adversarial Nets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001" y="131293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GAN </a:t>
            </a: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수렴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640" y="1992023"/>
            <a:ext cx="7343775" cy="27908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86001" y="5559136"/>
            <a:ext cx="1246708" cy="1039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3326" y="5325280"/>
            <a:ext cx="227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Generator Distribution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07354" y="5548745"/>
            <a:ext cx="1246708" cy="10391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0199" y="5230273"/>
            <a:ext cx="227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Real image</a:t>
            </a:r>
          </a:p>
          <a:p>
            <a:pPr algn="ctr"/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Distribution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015055" y="5538354"/>
            <a:ext cx="1246708" cy="10391"/>
          </a:xfrm>
          <a:prstGeom prst="line">
            <a:avLst/>
          </a:prstGeom>
          <a:ln w="76200">
            <a:solidFill>
              <a:srgbClr val="28A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37072" y="5230273"/>
            <a:ext cx="227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Discriminator</a:t>
            </a:r>
          </a:p>
          <a:p>
            <a:pPr algn="ctr"/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Distribution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31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4. Theoretical Results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6001" y="131293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Global Optimality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37" y="1799172"/>
            <a:ext cx="3314700" cy="1000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31133" y="1184272"/>
                <a:ext cx="2048894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33" y="1184272"/>
                <a:ext cx="2048894" cy="5324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86001" y="2099180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Proposition 1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64" y="3185432"/>
            <a:ext cx="11972925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15106" y="2129958"/>
                <a:ext cx="11549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𝑓𝑖𝑥𝑒𝑑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106" y="2129958"/>
                <a:ext cx="115499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33" r="-6349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5597" y="5768151"/>
                <a:ext cx="51398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97" y="5768151"/>
                <a:ext cx="513980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05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06927" y="5653183"/>
                <a:ext cx="2616357" cy="638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927" y="5653183"/>
                <a:ext cx="2616357" cy="63870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84809" y="5787867"/>
                <a:ext cx="1072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[0,1]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809" y="5787867"/>
                <a:ext cx="107285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977" r="-8523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99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793</Words>
  <Application>Microsoft Office PowerPoint</Application>
  <PresentationFormat>와이드스크린</PresentationFormat>
  <Paragraphs>151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08서울남산체 B</vt:lpstr>
      <vt:lpstr>12롯데마트드림Bold</vt:lpstr>
      <vt:lpstr>12롯데마트행복Bold</vt:lpstr>
      <vt:lpstr>경기천년제목 Bold</vt:lpstr>
      <vt:lpstr>경기천년제목 Medium</vt:lpstr>
      <vt:lpstr>맑은 고딕</vt:lpstr>
      <vt:lpstr>-윤고딕340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정만 최</dc:creator>
  <cp:lastModifiedBy>김 영민</cp:lastModifiedBy>
  <cp:revision>143</cp:revision>
  <dcterms:created xsi:type="dcterms:W3CDTF">2020-01-07T10:41:50Z</dcterms:created>
  <dcterms:modified xsi:type="dcterms:W3CDTF">2021-04-08T05:54:25Z</dcterms:modified>
</cp:coreProperties>
</file>