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56" r:id="rId3"/>
    <p:sldId id="261" r:id="rId4"/>
    <p:sldId id="265" r:id="rId5"/>
    <p:sldId id="266" r:id="rId6"/>
    <p:sldId id="271" r:id="rId7"/>
    <p:sldId id="268" r:id="rId8"/>
    <p:sldId id="272" r:id="rId9"/>
    <p:sldId id="273" r:id="rId10"/>
    <p:sldId id="275" r:id="rId11"/>
    <p:sldId id="274" r:id="rId12"/>
    <p:sldId id="276" r:id="rId13"/>
    <p:sldId id="277" r:id="rId14"/>
    <p:sldId id="278" r:id="rId15"/>
    <p:sldId id="33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4" autoAdjust="0"/>
    <p:restoredTop sz="72762" autoAdjust="0"/>
  </p:normalViewPr>
  <p:slideViewPr>
    <p:cSldViewPr snapToGrid="0">
      <p:cViewPr varScale="1">
        <p:scale>
          <a:sx n="47" d="100"/>
          <a:sy n="47" d="100"/>
        </p:scale>
        <p:origin x="29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6674B-BEBA-403A-9202-D8A9B4DBCC2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A9F69-9456-42E2-A1E7-30BF33CE4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7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A9F69-9456-42E2-A1E7-30BF33CE47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87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수식에서 중요한 것은 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무엇을 의미하는지 이해하는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두 확률분포 간의 거리인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 term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계산을 할 수 없기에 앞에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ELBO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최적화시켜줘야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우리가 최적화를 시켜야 할 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'Reconstruction term'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'Regularization term'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결론적으로 다음의 수식을 최적화하는 문제로 정의할 수 있게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A9F69-9456-42E2-A1E7-30BF33CE47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78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</a:t>
            </a:r>
            <a:r>
              <a:rPr lang="en-US" altLang="ko-KR" dirty="0"/>
              <a:t> </a:t>
            </a:r>
            <a:r>
              <a:rPr lang="ko-KR" altLang="en-US" dirty="0"/>
              <a:t>배웠던 내용을 정리해보면 </a:t>
            </a:r>
            <a:r>
              <a:rPr lang="en-US" altLang="ko-KR" dirty="0"/>
              <a:t>VAE</a:t>
            </a:r>
            <a:r>
              <a:rPr lang="ko-KR" altLang="en-US" dirty="0"/>
              <a:t>는 </a:t>
            </a:r>
            <a:r>
              <a:rPr lang="en-US" altLang="ko-KR" dirty="0"/>
              <a:t>generative model</a:t>
            </a:r>
            <a:r>
              <a:rPr lang="ko-KR" altLang="en-US" dirty="0"/>
              <a:t>이므로 </a:t>
            </a:r>
            <a:r>
              <a:rPr lang="en-US" altLang="ko-KR" dirty="0"/>
              <a:t>Generator</a:t>
            </a:r>
            <a:r>
              <a:rPr lang="ko-KR" altLang="en-US" dirty="0"/>
              <a:t>을 학습시키는 것이 목적입니다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prior</a:t>
            </a:r>
            <a:r>
              <a:rPr lang="ko-KR" altLang="en-US" dirty="0"/>
              <a:t>만 가지고 학습을 시키면 학습이 잘 되지 않기 때문에 이상적인 </a:t>
            </a:r>
            <a:r>
              <a:rPr lang="en-US" altLang="ko-KR" dirty="0"/>
              <a:t>sampling </a:t>
            </a:r>
            <a:r>
              <a:rPr lang="ko-KR" altLang="en-US" dirty="0"/>
              <a:t>함수인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qΦ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z|x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ko-KR" dirty="0"/>
              <a:t> (</a:t>
            </a:r>
            <a:r>
              <a:rPr lang="ko-KR" altLang="en-US" dirty="0"/>
              <a:t>파이</a:t>
            </a:r>
            <a:r>
              <a:rPr lang="en-US" altLang="ko-KR" dirty="0"/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dirty="0"/>
              <a:t> 도입하게 됩니다</a:t>
            </a:r>
            <a:r>
              <a:rPr lang="en-US" altLang="ko-KR" dirty="0"/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qΦ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z|x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주고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잘 학습할 수 있도록 만들어주는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 위해서 도입한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Reconstruction Term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값이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값과 같아줬으면 하기 때문에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세타를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최적화시키는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문제로 풀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A9F69-9456-42E2-A1E7-30BF33CE47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3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A9F69-9456-42E2-A1E7-30BF33CE47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3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stochastic node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stochastic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부분과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deterministic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부분으로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분해시켜서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deterministic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부분으로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흐르게하자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앱실론이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N(0,1)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따른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다는것을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이용하면 오른쪽 식으로 나타낼 수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분포지만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역전파를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가능하게함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요구조건은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미분가능해야한다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g(ϕ,ϵ)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존재해야하며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미분가능해야한다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A9F69-9456-42E2-A1E7-30BF33CE47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36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학습이 잘 되었다면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공간에 투영을 시켰을 때 같은 데이터들에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뭉쳐있고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데이터에 대한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떨어져 있어야합니다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오른쪽 그림과 같이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vector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데이터의 중요한 특성들을 담게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데이터인지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로테이션이 어떻게 되는지를 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표현할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A9F69-9456-42E2-A1E7-30BF33CE47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66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0F4B8-59A1-42EF-AD97-C3C20099052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2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A9F69-9456-42E2-A1E7-30BF33CE47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67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A9F69-9456-42E2-A1E7-30BF33CE47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1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A9F69-9456-42E2-A1E7-30BF33CE47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7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A9F69-9456-42E2-A1E7-30BF33CE47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6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A9F69-9456-42E2-A1E7-30BF33CE47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7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A9F69-9456-42E2-A1E7-30BF33CE47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6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A9F69-9456-42E2-A1E7-30BF33CE47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6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식에서 </a:t>
            </a:r>
            <a:r>
              <a:rPr lang="ko-KR" altLang="en-US" dirty="0" err="1"/>
              <a:t>알수없는</a:t>
            </a:r>
            <a:r>
              <a:rPr lang="ko-KR" altLang="en-US" dirty="0"/>
              <a:t> 값이 하나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A9F69-9456-42E2-A1E7-30BF33CE47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8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3D8-24F3-4FD9-862E-8E77EBAF348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AE3C-5723-4160-83D6-30C56A7A3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3D8-24F3-4FD9-862E-8E77EBAF348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AE3C-5723-4160-83D6-30C56A7A3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9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3D8-24F3-4FD9-862E-8E77EBAF348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AE3C-5723-4160-83D6-30C56A7A3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0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3D8-24F3-4FD9-862E-8E77EBAF348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AE3C-5723-4160-83D6-30C56A7A3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3D8-24F3-4FD9-862E-8E77EBAF348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AE3C-5723-4160-83D6-30C56A7A3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3D8-24F3-4FD9-862E-8E77EBAF348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AE3C-5723-4160-83D6-30C56A7A3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3D8-24F3-4FD9-862E-8E77EBAF348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AE3C-5723-4160-83D6-30C56A7A3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13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3D8-24F3-4FD9-862E-8E77EBAF348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AE3C-5723-4160-83D6-30C56A7A3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8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3D8-24F3-4FD9-862E-8E77EBAF348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AE3C-5723-4160-83D6-30C56A7A3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2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3D8-24F3-4FD9-862E-8E77EBAF348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AE3C-5723-4160-83D6-30C56A7A3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1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23D8-24F3-4FD9-862E-8E77EBAF348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AE3C-5723-4160-83D6-30C56A7A3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7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23D8-24F3-4FD9-862E-8E77EBAF348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AE3C-5723-4160-83D6-30C56A7A3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0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3001756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73363" y="1078176"/>
            <a:ext cx="26452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VAE</a:t>
            </a:r>
            <a:endParaRPr lang="ko-KR" altLang="en-US" sz="100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0534" y="3081558"/>
            <a:ext cx="765119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Auto-Encoding </a:t>
            </a:r>
            <a:r>
              <a:rPr lang="en-US" altLang="ko-KR" sz="3800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Variational</a:t>
            </a:r>
            <a:r>
              <a:rPr lang="en-US" altLang="ko-KR" sz="3800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Bayes</a:t>
            </a:r>
            <a:endParaRPr lang="ko-KR" altLang="en-US" sz="3800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601" y="5824758"/>
            <a:ext cx="2823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Image generator</a:t>
            </a:r>
          </a:p>
          <a:p>
            <a:pPr algn="ctr"/>
            <a:r>
              <a:rPr lang="ko-KR" altLang="en-US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김영민 </a:t>
            </a:r>
            <a:r>
              <a:rPr lang="ko-KR" altLang="en-US" sz="25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김지수 이다인</a:t>
            </a:r>
          </a:p>
        </p:txBody>
      </p:sp>
    </p:spTree>
    <p:extLst>
      <p:ext uri="{BB962C8B-B14F-4D97-AF65-F5344CB8AC3E}">
        <p14:creationId xmlns:p14="http://schemas.microsoft.com/office/powerpoint/2010/main" val="178050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43027" y="1597907"/>
                <a:ext cx="13106840" cy="569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700" i="1" smtClean="0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𝑧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sSub>
                      <m:sSub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(</m:t>
                        </m:r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𝑞</m:t>
                        </m:r>
                      </m:e>
                      <m:sub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d>
                      <m:d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𝑧</m:t>
                        </m:r>
                      </m:e>
                      <m:e>
                        <m:sSup>
                          <m:sSup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7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27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2700" i="1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||</m:t>
                    </m:r>
                    <m:r>
                      <m:rPr>
                        <m:nor/>
                      </m:rPr>
                      <a:rPr lang="ko-KR" altLang="en-US" sz="2700" dirty="0"/>
                      <m:t> </m:t>
                    </m:r>
                    <m:sSub>
                      <m:sSub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700" b="0" i="1" smtClean="0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)</m:t>
                    </m:r>
                    <m:r>
                      <a:rPr lang="en-US" altLang="ko-KR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sSub>
                      <m:sSub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(</m:t>
                        </m:r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𝑞</m:t>
                        </m:r>
                      </m:e>
                      <m:sub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d>
                      <m:d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𝑧</m:t>
                        </m:r>
                      </m:e>
                      <m:e>
                        <m:sSup>
                          <m:sSup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7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27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2700" b="0" i="1" smtClean="0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||</m:t>
                    </m:r>
                  </m:oMath>
                </a14:m>
                <a:r>
                  <a:rPr lang="ko-KR" altLang="en-US" sz="2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7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27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ko-KR" sz="2700" dirty="0"/>
                  <a:t>)</a:t>
                </a:r>
                <a:endParaRPr lang="ko-KR" altLang="en-US" sz="27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27" y="1597907"/>
                <a:ext cx="13106840" cy="569323"/>
              </a:xfrm>
              <a:prstGeom prst="rect">
                <a:avLst/>
              </a:prstGeom>
              <a:blipFill>
                <a:blip r:embed="rId4"/>
                <a:stretch>
                  <a:fillRect t="-4255" b="-22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왼쪽 중괄호 1"/>
          <p:cNvSpPr/>
          <p:nvPr/>
        </p:nvSpPr>
        <p:spPr>
          <a:xfrm rot="16200000">
            <a:off x="9419815" y="436895"/>
            <a:ext cx="311012" cy="3899140"/>
          </a:xfrm>
          <a:prstGeom prst="leftBrace">
            <a:avLst>
              <a:gd name="adj1" fmla="val 108611"/>
              <a:gd name="adj2" fmla="val 50415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2777" y="2973502"/>
            <a:ext cx="3453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Reconstruction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이상적인 샘플링 함수로부터 얼마나 잘 복원을 했는가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247" y="56779"/>
            <a:ext cx="35067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Loss Function</a:t>
            </a:r>
            <a:endParaRPr lang="ko-KR" altLang="en-US" sz="3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5E9D94BE-6544-47EF-B087-0E225CB3DCA3}"/>
              </a:ext>
            </a:extLst>
          </p:cNvPr>
          <p:cNvSpPr/>
          <p:nvPr/>
        </p:nvSpPr>
        <p:spPr>
          <a:xfrm rot="16200000">
            <a:off x="5293479" y="690141"/>
            <a:ext cx="311012" cy="3421883"/>
          </a:xfrm>
          <a:prstGeom prst="leftBrace">
            <a:avLst>
              <a:gd name="adj1" fmla="val 108611"/>
              <a:gd name="adj2" fmla="val 50415"/>
            </a:avLst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25F760F2-39DF-4128-BA11-6C0105EF0BF5}"/>
              </a:ext>
            </a:extLst>
          </p:cNvPr>
          <p:cNvSpPr/>
          <p:nvPr/>
        </p:nvSpPr>
        <p:spPr>
          <a:xfrm rot="16200000">
            <a:off x="1825662" y="1108585"/>
            <a:ext cx="311012" cy="2582108"/>
          </a:xfrm>
          <a:prstGeom prst="leftBrace">
            <a:avLst>
              <a:gd name="adj1" fmla="val 108611"/>
              <a:gd name="adj2" fmla="val 50415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3BF3F-09E7-4E09-AE44-BA5BEE20590E}"/>
              </a:ext>
            </a:extLst>
          </p:cNvPr>
          <p:cNvSpPr txBox="1"/>
          <p:nvPr/>
        </p:nvSpPr>
        <p:spPr>
          <a:xfrm>
            <a:off x="3738041" y="2973502"/>
            <a:ext cx="36018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Regularlization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이상적인 샘플링 함수가 최대한 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prior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 같도록 </a:t>
            </a:r>
            <a:r>
              <a:rPr lang="ko-KR" altLang="en-US" sz="16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만들어줌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여러 </a:t>
            </a:r>
            <a:r>
              <a:rPr lang="ko-KR" altLang="en-US" sz="16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샘플중에서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prior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과 유사한 값을 </a:t>
            </a:r>
            <a:r>
              <a:rPr lang="ko-KR" altLang="en-US" sz="16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샘플링하도록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조건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부여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E40BAF-FAAC-415B-8668-4BDD0B41765B}"/>
                  </a:ext>
                </a:extLst>
              </p:cNvPr>
              <p:cNvSpPr txBox="1"/>
              <p:nvPr/>
            </p:nvSpPr>
            <p:spPr>
              <a:xfrm>
                <a:off x="7625751" y="2994041"/>
                <a:ext cx="3601873" cy="102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두 확률분포 사이의 거리</a:t>
                </a:r>
                <a:endParaRPr lang="en-US" altLang="ko-KR" sz="2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이상적인 샘플링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𝑧</m:t>
                        </m:r>
                      </m:e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ko-KR" altLang="en-US" sz="16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와</a:t>
                </a:r>
                <a:r>
                  <a:rPr lang="en-US" altLang="ko-KR" sz="16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:r>
                  <a:rPr lang="ko-KR" altLang="en-US" sz="16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샘플링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ko-KR" altLang="en-US" sz="16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의 거리</a:t>
                </a:r>
                <a:endParaRPr lang="en-US" altLang="ko-KR" sz="16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E40BAF-FAAC-415B-8668-4BDD0B417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51" y="2994041"/>
                <a:ext cx="3601873" cy="1026948"/>
              </a:xfrm>
              <a:prstGeom prst="rect">
                <a:avLst/>
              </a:prstGeom>
              <a:blipFill>
                <a:blip r:embed="rId5"/>
                <a:stretch>
                  <a:fillRect l="-677" t="-4734" b="-47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1C6556C-21E3-4BED-8F87-F213288D6B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1" t="30675" r="3761" b="21551"/>
          <a:stretch/>
        </p:blipFill>
        <p:spPr bwMode="auto">
          <a:xfrm>
            <a:off x="2201532" y="5525985"/>
            <a:ext cx="7788935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DB7701-72C0-4CF2-9E2F-66245C0A5FF6}"/>
              </a:ext>
            </a:extLst>
          </p:cNvPr>
          <p:cNvSpPr txBox="1"/>
          <p:nvPr/>
        </p:nvSpPr>
        <p:spPr>
          <a:xfrm>
            <a:off x="231247" y="5033542"/>
            <a:ext cx="496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Final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286664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247" y="56779"/>
            <a:ext cx="35067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Loss Function</a:t>
            </a:r>
            <a:endParaRPr lang="ko-KR" altLang="en-US" sz="3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F7A8B48-589D-4E25-9983-0CAB9410C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30752" r="12407" b="8610"/>
          <a:stretch/>
        </p:blipFill>
        <p:spPr bwMode="auto">
          <a:xfrm>
            <a:off x="1558331" y="2575250"/>
            <a:ext cx="9075337" cy="394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58D338-8B54-4597-A117-AA14D85BF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" t="13120" r="38507" b="65750"/>
          <a:stretch/>
        </p:blipFill>
        <p:spPr bwMode="auto">
          <a:xfrm>
            <a:off x="3229584" y="1261519"/>
            <a:ext cx="5428034" cy="10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18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247" y="56779"/>
            <a:ext cx="35067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Loss Function</a:t>
            </a:r>
            <a:endParaRPr lang="ko-KR" altLang="en-US" sz="3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823DF16-B569-4409-ADEE-F34C95E9704A}"/>
                  </a:ext>
                </a:extLst>
              </p:cNvPr>
              <p:cNvSpPr/>
              <p:nvPr/>
            </p:nvSpPr>
            <p:spPr>
              <a:xfrm>
                <a:off x="335943" y="1493231"/>
                <a:ext cx="10691723" cy="569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i</m:t>
                          </m:r>
                        </m:sub>
                      </m:sSub>
                      <m:r>
                        <a:rPr lang="en-US" altLang="ko-KR" sz="2700" i="1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(</m:t>
                      </m:r>
                      <m:r>
                        <a:rPr lang="en-US" altLang="ko-KR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ko-KR" sz="2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ko-KR" alt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70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i</m:t>
                          </m:r>
                        </m:sub>
                      </m:sSub>
                      <m:r>
                        <a:rPr lang="en-US" altLang="ko-KR" sz="2700" i="1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)=</m:t>
                      </m:r>
                      <m:sSub>
                        <m:sSubPr>
                          <m:ctrlPr>
                            <a:rPr lang="en-US" altLang="ko-KR" sz="270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7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ko-KR" altLang="en-US" sz="2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altLang="ko-KR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(</m:t>
                          </m:r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𝑧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  <a:ea typeface="경기천년제목 Mediu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  <a:ea typeface="경기천년제목 Medium" panose="02020603020101020101" pitchFamily="18" charset="-127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700" i="1">
                                      <a:latin typeface="Cambria Math" panose="02040503050406030204" pitchFamily="18" charset="0"/>
                                      <a:ea typeface="경기천년제목 Mediu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700" i="1">
                                      <a:latin typeface="Cambria Math" panose="02040503050406030204" pitchFamily="18" charset="0"/>
                                      <a:ea typeface="경기천년제목 Medium" panose="02020603020101020101" pitchFamily="18" charset="-127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700" i="1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||</m:t>
                      </m:r>
                      <m:r>
                        <m:rPr>
                          <m:nor/>
                        </m:rPr>
                        <a:rPr lang="ko-KR" altLang="en-US" sz="2700" dirty="0"/>
                        <m:t> </m:t>
                      </m:r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700" b="0" i="1" smtClean="0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ko-KR" altLang="en-US" sz="27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823DF16-B569-4409-ADEE-F34C95E97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43" y="1493231"/>
                <a:ext cx="10691723" cy="569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83E1EAA7-F184-4848-869A-E4BCEE11EDB7}"/>
              </a:ext>
            </a:extLst>
          </p:cNvPr>
          <p:cNvSpPr/>
          <p:nvPr/>
        </p:nvSpPr>
        <p:spPr>
          <a:xfrm rot="16200000">
            <a:off x="4546825" y="624275"/>
            <a:ext cx="311012" cy="3187570"/>
          </a:xfrm>
          <a:prstGeom prst="leftBrace">
            <a:avLst>
              <a:gd name="adj1" fmla="val 108611"/>
              <a:gd name="adj2" fmla="val 50415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6E5A9E20-7426-42B8-85C6-EE7DB2076586}"/>
              </a:ext>
            </a:extLst>
          </p:cNvPr>
          <p:cNvSpPr/>
          <p:nvPr/>
        </p:nvSpPr>
        <p:spPr>
          <a:xfrm rot="16200000">
            <a:off x="7976529" y="507118"/>
            <a:ext cx="311012" cy="3421883"/>
          </a:xfrm>
          <a:prstGeom prst="leftBrace">
            <a:avLst>
              <a:gd name="adj1" fmla="val 108611"/>
              <a:gd name="adj2" fmla="val 50415"/>
            </a:avLst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096CDA-DD4F-4A5B-AFA5-5DEBDA4721FB}"/>
                  </a:ext>
                </a:extLst>
              </p:cNvPr>
              <p:cNvSpPr txBox="1"/>
              <p:nvPr/>
            </p:nvSpPr>
            <p:spPr>
              <a:xfrm>
                <a:off x="2843077" y="2749110"/>
                <a:ext cx="345303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Reconstruction Error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현재 샘플링용 함수에 대한 </a:t>
                </a:r>
                <a:r>
                  <a:rPr lang="en-US" altLang="ko-KR" sz="16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negative log likelihood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에</a:t>
                </a:r>
                <a:r>
                  <a:rPr lang="en-US" altLang="ko-KR" sz="16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:r>
                  <a:rPr lang="ko-KR" altLang="en-US" sz="16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대한 복원 오차 </a:t>
                </a:r>
                <a:r>
                  <a:rPr lang="en-US" altLang="ko-KR" sz="16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(</a:t>
                </a:r>
                <a:r>
                  <a:rPr lang="en-US" altLang="ko-KR" sz="1600" dirty="0" err="1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AutoEncoder</a:t>
                </a:r>
                <a:r>
                  <a:rPr lang="en-US" altLang="ko-KR" sz="16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:r>
                  <a:rPr lang="ko-KR" altLang="en-US" sz="16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관점</a:t>
                </a:r>
                <a:r>
                  <a:rPr lang="en-US" altLang="ko-KR" sz="16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096CDA-DD4F-4A5B-AFA5-5DEBDA472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77" y="2749110"/>
                <a:ext cx="3453039" cy="1446550"/>
              </a:xfrm>
              <a:prstGeom prst="rect">
                <a:avLst/>
              </a:prstGeom>
              <a:blipFill>
                <a:blip r:embed="rId4"/>
                <a:stretch>
                  <a:fillRect l="-705" t="-3376" b="-4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7E50177-E714-49C4-B1BF-3B5C743042CE}"/>
              </a:ext>
            </a:extLst>
          </p:cNvPr>
          <p:cNvSpPr txBox="1"/>
          <p:nvPr/>
        </p:nvSpPr>
        <p:spPr>
          <a:xfrm>
            <a:off x="6241104" y="2749110"/>
            <a:ext cx="4343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Regularlization</a:t>
            </a:r>
            <a:endParaRPr lang="en-US" altLang="ko-KR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현재 샘플링용 함수에 대한 추가 조건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샘플링의 용의성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 데이터에 대한 통제성을 위한 조건을 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prior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부여하고 이와 유사해야 한다는 조건을 부여</a:t>
            </a:r>
            <a:endParaRPr lang="en-US" altLang="ko-KR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693D4-54DB-4C37-AF88-374568601464}"/>
                  </a:ext>
                </a:extLst>
              </p:cNvPr>
              <p:cNvSpPr txBox="1"/>
              <p:nvPr/>
            </p:nvSpPr>
            <p:spPr>
              <a:xfrm>
                <a:off x="1240138" y="4863146"/>
                <a:ext cx="7183248" cy="964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: 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원 데이터에 대한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likelihood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𝑧</m:t>
                        </m:r>
                      </m: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Variational </a:t>
                </a:r>
                <a:r>
                  <a:rPr lang="en-US" altLang="ko-KR" dirty="0" err="1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infernce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를 위한 </a:t>
                </a:r>
                <a:r>
                  <a:rPr lang="en-US" altLang="ko-KR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approximation class 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중 선택</a:t>
                </a:r>
                <a:endParaRPr lang="en-US" altLang="ko-KR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다루기 쉬운 확률 분포 중 선택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693D4-54DB-4C37-AF88-37456860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38" y="4863146"/>
                <a:ext cx="7183248" cy="964175"/>
              </a:xfrm>
              <a:prstGeom prst="rect">
                <a:avLst/>
              </a:prstGeom>
              <a:blipFill>
                <a:blip r:embed="rId5"/>
                <a:stretch>
                  <a:fillRect t="-3165" b="-10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9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247" y="56779"/>
            <a:ext cx="35067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Loss Function</a:t>
            </a:r>
            <a:endParaRPr lang="ko-KR" altLang="en-US" sz="3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408C6-7FDD-4051-955E-824F2048701A}"/>
              </a:ext>
            </a:extLst>
          </p:cNvPr>
          <p:cNvSpPr txBox="1"/>
          <p:nvPr/>
        </p:nvSpPr>
        <p:spPr>
          <a:xfrm>
            <a:off x="231247" y="1220237"/>
            <a:ext cx="477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Reparameterization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40521D7-F7D6-4E39-8330-C55232CA7FAE}"/>
                  </a:ext>
                </a:extLst>
              </p:cNvPr>
              <p:cNvSpPr/>
              <p:nvPr/>
            </p:nvSpPr>
            <p:spPr>
              <a:xfrm>
                <a:off x="3031667" y="5485193"/>
                <a:ext cx="3593810" cy="601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8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8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8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40521D7-F7D6-4E39-8330-C55232CA7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667" y="5485193"/>
                <a:ext cx="3593810" cy="601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215A060-45D4-4EEC-A34C-A7698B8CCA01}"/>
                  </a:ext>
                </a:extLst>
              </p:cNvPr>
              <p:cNvSpPr/>
              <p:nvPr/>
            </p:nvSpPr>
            <p:spPr>
              <a:xfrm>
                <a:off x="6343462" y="5347265"/>
                <a:ext cx="3823256" cy="1032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8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ko-KR" altLang="en-US" sz="2800" i="1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ko-KR" sz="2800" dirty="0">
                  <a:solidFill>
                    <a:srgbClr val="515151"/>
                  </a:solidFill>
                  <a:latin typeface="PT Seri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2800" i="1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800" i="1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800" i="1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altLang="ko-KR" sz="2800" dirty="0">
                  <a:solidFill>
                    <a:srgbClr val="515151"/>
                  </a:solidFill>
                  <a:latin typeface="PT Serif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215A060-45D4-4EEC-A34C-A7698B8CC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462" y="5347265"/>
                <a:ext cx="3823256" cy="1032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30601C8-B3FB-4CAA-8F74-B7A655DF69B1}"/>
              </a:ext>
            </a:extLst>
          </p:cNvPr>
          <p:cNvSpPr/>
          <p:nvPr/>
        </p:nvSpPr>
        <p:spPr>
          <a:xfrm>
            <a:off x="6321004" y="5659769"/>
            <a:ext cx="564030" cy="34472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Reparameterization” trick in Variational Autoencoders | by Sayak Paul |  Towards Data Science">
            <a:extLst>
              <a:ext uri="{FF2B5EF4-FFF2-40B4-BE49-F238E27FC236}">
                <a16:creationId xmlns:a16="http://schemas.microsoft.com/office/drawing/2014/main" id="{77AF5BDD-4C68-4E12-A428-86F4A6B46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912" y="1972633"/>
            <a:ext cx="7154176" cy="313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9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247" y="56779"/>
            <a:ext cx="19913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RESULT</a:t>
            </a:r>
            <a:endParaRPr lang="ko-KR" altLang="en-US" sz="3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005C27E-725A-4E1E-895A-F5248E15A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2" b="10026"/>
          <a:stretch/>
        </p:blipFill>
        <p:spPr bwMode="auto">
          <a:xfrm>
            <a:off x="896657" y="1620796"/>
            <a:ext cx="10398685" cy="402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47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449451" y="-92989"/>
            <a:ext cx="13545519" cy="711372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B497B-808D-4914-95DF-B9C4B6E4FBC2}"/>
              </a:ext>
            </a:extLst>
          </p:cNvPr>
          <p:cNvSpPr txBox="1"/>
          <p:nvPr/>
        </p:nvSpPr>
        <p:spPr>
          <a:xfrm>
            <a:off x="1003895" y="3013501"/>
            <a:ext cx="1018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감사합니다 </a:t>
            </a:r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^^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39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8001" y="34725"/>
            <a:ext cx="16818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INDEX</a:t>
            </a:r>
            <a:endParaRPr lang="ko-KR" altLang="en-US" sz="3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734" y="871437"/>
            <a:ext cx="7811690" cy="582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3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AE vs VAE</a:t>
            </a:r>
          </a:p>
          <a:p>
            <a:pPr>
              <a:lnSpc>
                <a:spcPct val="140000"/>
              </a:lnSpc>
            </a:pPr>
            <a:r>
              <a:rPr lang="en-US" altLang="ko-KR" sz="3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generative model</a:t>
            </a:r>
          </a:p>
          <a:p>
            <a:pPr>
              <a:lnSpc>
                <a:spcPct val="140000"/>
              </a:lnSpc>
            </a:pPr>
            <a:r>
              <a:rPr lang="en-US" altLang="ko-KR" sz="3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Decoder</a:t>
            </a:r>
          </a:p>
          <a:p>
            <a:pPr>
              <a:lnSpc>
                <a:spcPct val="140000"/>
              </a:lnSpc>
            </a:pPr>
            <a:r>
              <a:rPr lang="en-US" altLang="ko-KR" sz="3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Encoder / </a:t>
            </a:r>
            <a:r>
              <a:rPr lang="en-US" altLang="ko-KR" sz="3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Variational</a:t>
            </a:r>
            <a:r>
              <a:rPr lang="en-US" altLang="ko-KR" sz="3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Inference</a:t>
            </a:r>
          </a:p>
          <a:p>
            <a:pPr>
              <a:lnSpc>
                <a:spcPct val="140000"/>
              </a:lnSpc>
            </a:pPr>
            <a:r>
              <a:rPr lang="en-US" altLang="ko-KR" sz="3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5. ELBO(Evidence </a:t>
            </a:r>
            <a:r>
              <a:rPr lang="en-US" altLang="ko-KR" sz="3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LowerBOund</a:t>
            </a:r>
            <a:r>
              <a:rPr lang="en-US" altLang="ko-KR" sz="3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3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6. Loss function</a:t>
            </a:r>
          </a:p>
          <a:p>
            <a:pPr>
              <a:lnSpc>
                <a:spcPct val="140000"/>
              </a:lnSpc>
            </a:pPr>
            <a:r>
              <a:rPr lang="en-US" altLang="ko-KR" sz="3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7. RESULT</a:t>
            </a:r>
            <a:endParaRPr lang="ko-KR" altLang="en-US" sz="3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69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7025" y="49873"/>
            <a:ext cx="15183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AE</a:t>
            </a:r>
            <a:r>
              <a:rPr lang="ko-KR" altLang="en-US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endParaRPr lang="ko-KR" altLang="en-US" sz="3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025" y="945939"/>
            <a:ext cx="2631811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Auto-Encoder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07" y="2030702"/>
            <a:ext cx="10313818" cy="26054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80517" y="1744085"/>
            <a:ext cx="1377300" cy="57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5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차원 축소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5973" y="1744085"/>
            <a:ext cx="732893" cy="57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50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복원</a:t>
            </a:r>
            <a:endParaRPr lang="ko-KR" altLang="en-US" sz="2500" dirty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1507" y="3904076"/>
            <a:ext cx="1509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고차원의</a:t>
            </a:r>
            <a:endParaRPr lang="en-US" altLang="ko-KR" sz="2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Input data</a:t>
            </a:r>
            <a:endParaRPr lang="ko-KR" altLang="en-US" sz="2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52021" y="3904076"/>
            <a:ext cx="2537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Input data</a:t>
            </a:r>
            <a:r>
              <a:rPr lang="ko-KR" altLang="en-US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</a:t>
            </a:r>
            <a:endParaRPr lang="en-US" altLang="ko-KR" sz="2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가까운 데이터로 복원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283116" y="4921923"/>
            <a:ext cx="0" cy="1588168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3779" y="4876443"/>
            <a:ext cx="1799532" cy="1219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30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Encoding</a:t>
            </a:r>
          </a:p>
          <a:p>
            <a:pPr algn="ctr">
              <a:lnSpc>
                <a:spcPct val="140000"/>
              </a:lnSpc>
            </a:pPr>
            <a:endParaRPr lang="ko-KR" altLang="en-US" sz="25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37828" y="4876443"/>
            <a:ext cx="1828386" cy="1219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30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Decoding</a:t>
            </a:r>
          </a:p>
          <a:p>
            <a:pPr algn="ctr">
              <a:lnSpc>
                <a:spcPct val="140000"/>
              </a:lnSpc>
            </a:pPr>
            <a:endParaRPr lang="ko-KR" altLang="en-US" sz="25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5649583"/>
            <a:ext cx="60799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</a:t>
            </a:r>
            <a:r>
              <a:rPr lang="ko-KR" altLang="en-US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가진 수십</a:t>
            </a:r>
            <a:r>
              <a:rPr lang="en-US" altLang="ko-KR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5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수백개의</a:t>
            </a:r>
            <a:r>
              <a:rPr lang="ko-KR" altLang="en-US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25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변수로부터</a:t>
            </a:r>
            <a:r>
              <a:rPr lang="ko-KR" altLang="en-US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정말 중요한 몇가지의 변수를 </a:t>
            </a:r>
            <a:r>
              <a:rPr lang="en-US" altLang="ko-KR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extraction</a:t>
            </a:r>
            <a:r>
              <a:rPr lang="ko-KR" altLang="en-US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하는 것</a:t>
            </a:r>
            <a:endParaRPr lang="en-US" altLang="ko-KR" sz="25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2042" y="5648317"/>
            <a:ext cx="60799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다시 입력 </a:t>
            </a:r>
            <a:r>
              <a:rPr lang="en-US" altLang="ko-KR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</a:t>
            </a:r>
            <a:r>
              <a:rPr lang="ko-KR" altLang="en-US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가까운 </a:t>
            </a:r>
            <a:endParaRPr lang="en-US" altLang="ko-KR" sz="25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고차원 데이터로 복원</a:t>
            </a:r>
            <a:endParaRPr lang="en-US" altLang="ko-KR" sz="25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53779" y="4921923"/>
            <a:ext cx="1799532" cy="718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88146" y="4921566"/>
            <a:ext cx="7296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5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309205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8356" y="34725"/>
            <a:ext cx="18146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VAE</a:t>
            </a:r>
            <a:r>
              <a:rPr lang="ko-KR" altLang="en-US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endParaRPr lang="ko-KR" altLang="en-US" sz="3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356" y="850438"/>
            <a:ext cx="4707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3000" dirty="0" err="1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Variational</a:t>
            </a:r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Auto-Encoder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167562" y="5133474"/>
            <a:ext cx="0" cy="1588168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3779" y="4876443"/>
            <a:ext cx="1799532" cy="1219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30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Encoding</a:t>
            </a:r>
          </a:p>
          <a:p>
            <a:pPr algn="ctr">
              <a:lnSpc>
                <a:spcPct val="140000"/>
              </a:lnSpc>
            </a:pPr>
            <a:endParaRPr lang="ko-KR" altLang="en-US" sz="25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37828" y="4876443"/>
            <a:ext cx="1828386" cy="1219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30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Decoding</a:t>
            </a:r>
          </a:p>
          <a:p>
            <a:pPr algn="ctr">
              <a:lnSpc>
                <a:spcPct val="140000"/>
              </a:lnSpc>
            </a:pPr>
            <a:endParaRPr lang="ko-KR" altLang="en-US" sz="25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76" y="5665121"/>
            <a:ext cx="60799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Decoder</a:t>
            </a:r>
            <a:r>
              <a:rPr lang="ko-KR" altLang="en-US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어떤 입력 </a:t>
            </a:r>
            <a:endParaRPr lang="en-US" altLang="ko-KR" sz="25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latent variable z</a:t>
            </a:r>
            <a:r>
              <a:rPr lang="ko-KR" altLang="en-US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넣을지 학습</a:t>
            </a:r>
            <a:endParaRPr lang="en-US" altLang="ko-KR" sz="25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82" y="1623007"/>
            <a:ext cx="8861760" cy="34093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8237828" y="4880884"/>
            <a:ext cx="1799532" cy="718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544025" y="4242853"/>
            <a:ext cx="379142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5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목적 </a:t>
            </a:r>
            <a:r>
              <a:rPr lang="en-US" altLang="ko-KR" sz="25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-&gt; generative model</a:t>
            </a:r>
            <a:endParaRPr lang="ko-KR" altLang="en-US" sz="2500" dirty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2042" y="5823522"/>
            <a:ext cx="60799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5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5250" y="5662628"/>
            <a:ext cx="60799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 데이터와 유사한</a:t>
            </a:r>
            <a:endParaRPr lang="en-US" altLang="ko-KR" sz="25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25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새로운 데이터 생성</a:t>
            </a:r>
            <a:endParaRPr lang="en-US" altLang="ko-KR" sz="25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82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8819" y="48690"/>
            <a:ext cx="54925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Generative Model</a:t>
            </a:r>
            <a:r>
              <a:rPr lang="ko-KR" altLang="en-US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이란</a:t>
            </a:r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endParaRPr lang="ko-KR" altLang="en-US" sz="3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4598" y="2378473"/>
            <a:ext cx="10587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 데이터의 </a:t>
            </a:r>
            <a:endParaRPr lang="en-US" altLang="ko-KR" sz="3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30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분포를 잘 근사</a:t>
            </a:r>
            <a:r>
              <a:rPr lang="ko-KR" altLang="en-US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하는 모델을 생성</a:t>
            </a:r>
            <a:endParaRPr lang="en-US" altLang="ko-KR" sz="3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97" y="4040185"/>
            <a:ext cx="7317470" cy="27782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5374"/>
            <a:ext cx="6923799" cy="30761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3774088"/>
            <a:ext cx="389468" cy="26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935" y="824436"/>
            <a:ext cx="163442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Decoder</a:t>
            </a:r>
            <a:endParaRPr lang="ko-KR" altLang="en-US" sz="3000" dirty="0">
              <a:solidFill>
                <a:schemeClr val="accent1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015153" y="1253705"/>
            <a:ext cx="39188" cy="5494442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5596" y="4596454"/>
                <a:ext cx="3561106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ko-KR" sz="25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96" y="4596454"/>
                <a:ext cx="3561106" cy="692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-122450" y="4187459"/>
            <a:ext cx="51376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z latent variable</a:t>
            </a:r>
            <a:r>
              <a:rPr lang="ko-KR" altLang="en-US" sz="27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확률분포</a:t>
            </a:r>
            <a:endParaRPr lang="en-US" altLang="ko-KR" sz="27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3262" y="5523250"/>
            <a:ext cx="51376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z</a:t>
            </a:r>
            <a:r>
              <a:rPr lang="ko-KR" altLang="en-US" sz="27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</a:t>
            </a:r>
            <a:r>
              <a:rPr lang="en-US" altLang="ko-KR" sz="27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given</a:t>
            </a:r>
            <a:r>
              <a:rPr lang="ko-KR" altLang="en-US" sz="27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일 때 </a:t>
            </a:r>
            <a:r>
              <a:rPr lang="en-US" altLang="ko-KR" sz="27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</a:t>
            </a:r>
            <a:r>
              <a:rPr lang="ko-KR" altLang="en-US" sz="27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확률분포</a:t>
            </a:r>
            <a:endParaRPr lang="en-US" altLang="ko-KR" sz="27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2711" y="2912031"/>
            <a:ext cx="5934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</a:t>
            </a:r>
            <a:r>
              <a:rPr lang="en-US" altLang="ko-KR" sz="25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</a:t>
            </a:r>
            <a:r>
              <a:rPr lang="ko-KR" altLang="en-US" sz="25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</a:t>
            </a:r>
            <a:r>
              <a:rPr lang="en-US" altLang="ko-KR" sz="25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likelihood</a:t>
            </a:r>
            <a:r>
              <a:rPr lang="ko-KR" altLang="en-US" sz="25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최대화</a:t>
            </a:r>
            <a:r>
              <a:rPr lang="ko-KR" altLang="en-US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하고 싶다</a:t>
            </a:r>
            <a:endParaRPr lang="en-US" altLang="ko-KR" sz="25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1917" y="1261722"/>
            <a:ext cx="59341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어떻게 학습</a:t>
            </a:r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440911" y="6041965"/>
                <a:ext cx="1970476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911" y="6041965"/>
                <a:ext cx="1970476" cy="613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81916" y="5165127"/>
                <a:ext cx="5934143" cy="142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300" b="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3300" b="0" i="1" smtClean="0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3300" b="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3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altLang="ko-KR" sz="33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916" y="5165127"/>
                <a:ext cx="5934143" cy="14243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아래쪽 화살표 19"/>
          <p:cNvSpPr/>
          <p:nvPr/>
        </p:nvSpPr>
        <p:spPr>
          <a:xfrm>
            <a:off x="8306363" y="3767215"/>
            <a:ext cx="713232" cy="62364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49858" y="4545704"/>
            <a:ext cx="59341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Maximize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5907" y="1936593"/>
            <a:ext cx="5934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네트워크의 </a:t>
            </a:r>
            <a:r>
              <a:rPr lang="ko-KR" altLang="en-US" sz="25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출력값이</a:t>
            </a:r>
            <a:r>
              <a:rPr lang="ko-KR" altLang="en-US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있을 때 </a:t>
            </a:r>
            <a:endParaRPr lang="en-US" altLang="ko-KR" sz="25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ko-KR" altLang="en-US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우리가 원하는 정답 </a:t>
            </a:r>
            <a:r>
              <a:rPr lang="en-US" altLang="ko-KR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</a:t>
            </a:r>
            <a:r>
              <a:rPr lang="ko-KR" altLang="en-US" sz="25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나올 확률이 </a:t>
            </a:r>
            <a:r>
              <a:rPr lang="ko-KR" altLang="en-US" sz="25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높길바람</a:t>
            </a:r>
            <a:endParaRPr lang="en-US" altLang="ko-KR" sz="25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18666" y="3503228"/>
            <a:ext cx="1970476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63455" y="1881215"/>
            <a:ext cx="2765791" cy="4047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10800000">
            <a:off x="2245420" y="2387542"/>
            <a:ext cx="316967" cy="1014119"/>
          </a:xfrm>
          <a:prstGeom prst="downArrow">
            <a:avLst>
              <a:gd name="adj1" fmla="val 26088"/>
              <a:gd name="adj2" fmla="val 579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003900" y="1767316"/>
                <a:ext cx="88490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300" b="1" i="1" smtClean="0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𝒙</m:t>
                      </m:r>
                    </m:oMath>
                  </m:oMathPara>
                </a14:m>
                <a:endParaRPr lang="en-US" altLang="ko-KR" sz="3300" b="1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900" y="1767316"/>
                <a:ext cx="884903" cy="600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03898" y="3373631"/>
                <a:ext cx="88490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300" b="1" i="1" smtClean="0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𝒛</m:t>
                      </m:r>
                    </m:oMath>
                  </m:oMathPara>
                </a14:m>
                <a:endParaRPr lang="en-US" altLang="ko-KR" sz="3300" b="1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898" y="3373631"/>
                <a:ext cx="884903" cy="6001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363769" y="2483268"/>
            <a:ext cx="19558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Decoder</a:t>
            </a:r>
          </a:p>
          <a:p>
            <a:pPr algn="ctr"/>
            <a:r>
              <a:rPr lang="en-US" altLang="ko-KR" sz="2500" dirty="0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network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0935" y="45762"/>
            <a:ext cx="58250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Decoder</a:t>
            </a:r>
            <a:endParaRPr lang="ko-KR" altLang="en-US" sz="3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95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9426" y="44757"/>
            <a:ext cx="76289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Encoder/ </a:t>
            </a:r>
            <a:r>
              <a:rPr lang="en-US" altLang="ko-KR" sz="38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Variational</a:t>
            </a:r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Inference</a:t>
            </a:r>
            <a:endParaRPr lang="ko-KR" altLang="en-US" sz="3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39404" y="1002966"/>
                <a:ext cx="5934143" cy="1182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700" b="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700" b="0" i="1" smtClean="0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2700" b="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altLang="ko-KR" sz="27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404" y="1002966"/>
                <a:ext cx="5934143" cy="1182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106125" y="2063197"/>
            <a:ext cx="391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Simple </a:t>
            </a:r>
            <a:r>
              <a:rPr lang="en-US" altLang="ko-KR" sz="24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gauusian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prior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38748" y="2078553"/>
            <a:ext cx="438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Decoder neural network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733860" y="1890723"/>
            <a:ext cx="640080" cy="20004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5255579" y="1855325"/>
            <a:ext cx="575680" cy="19051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997898" y="1292493"/>
            <a:ext cx="510406" cy="55443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668396" y="1151191"/>
            <a:ext cx="4384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Intractable</a:t>
            </a:r>
            <a:r>
              <a:rPr lang="en-US" altLang="ko-KR" sz="25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to compute p(</a:t>
            </a:r>
            <a:r>
              <a:rPr lang="en-US" altLang="ko-KR" sz="2500" dirty="0" err="1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x|z</a:t>
            </a:r>
            <a:r>
              <a:rPr lang="en-US" altLang="ko-KR" sz="25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for every z</a:t>
            </a:r>
          </a:p>
        </p:txBody>
      </p:sp>
      <p:sp>
        <p:nvSpPr>
          <p:cNvPr id="25" name="아래쪽 화살표 24"/>
          <p:cNvSpPr/>
          <p:nvPr/>
        </p:nvSpPr>
        <p:spPr>
          <a:xfrm>
            <a:off x="5208484" y="2548634"/>
            <a:ext cx="479149" cy="542961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64757" y="3201180"/>
                <a:ext cx="593414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700" b="0" i="1" smtClean="0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sz="2700" b="0" i="1" smtClean="0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=</m:t>
                    </m:r>
                  </m:oMath>
                </a14:m>
                <a:r>
                  <a:rPr lang="en-US" altLang="ko-KR" sz="27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7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7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57" y="3201180"/>
                <a:ext cx="5934143" cy="507831"/>
              </a:xfrm>
              <a:prstGeom prst="rect">
                <a:avLst/>
              </a:prstGeom>
              <a:blipFill>
                <a:blip r:embed="rId4"/>
                <a:stretch>
                  <a:fillRect t="-12048" b="-31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255579" y="2706879"/>
            <a:ext cx="4384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Intractable</a:t>
            </a:r>
            <a:endParaRPr lang="en-US" altLang="ko-KR" sz="2500" dirty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42137" y="3201180"/>
            <a:ext cx="992788" cy="60928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480986" y="4847703"/>
            <a:ext cx="59341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Encoder </a:t>
            </a:r>
            <a:r>
              <a:rPr lang="ko-KR" altLang="en-US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등장</a:t>
            </a:r>
            <a:endParaRPr lang="en-US" altLang="ko-KR" sz="3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3" name="사다리꼴 22"/>
          <p:cNvSpPr/>
          <p:nvPr/>
        </p:nvSpPr>
        <p:spPr>
          <a:xfrm>
            <a:off x="1123589" y="5618705"/>
            <a:ext cx="1862667" cy="1100667"/>
          </a:xfrm>
          <a:prstGeom prst="trapezoid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379719" y="5273112"/>
            <a:ext cx="1337732" cy="29535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다리꼴 33"/>
          <p:cNvSpPr/>
          <p:nvPr/>
        </p:nvSpPr>
        <p:spPr>
          <a:xfrm rot="10800000">
            <a:off x="1120413" y="4172445"/>
            <a:ext cx="1862667" cy="1100667"/>
          </a:xfrm>
          <a:prstGeom prst="trapezoid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1370713" y="4273247"/>
                <a:ext cx="1341970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13" y="4273247"/>
                <a:ext cx="134197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1360665" y="5662109"/>
                <a:ext cx="1356525" cy="486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ko-KR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65" y="5662109"/>
                <a:ext cx="1356525" cy="486287"/>
              </a:xfrm>
              <a:prstGeom prst="rect">
                <a:avLst/>
              </a:prstGeom>
              <a:blipFill>
                <a:blip r:embed="rId6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1844795" y="5152321"/>
                <a:ext cx="509177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95" y="5152321"/>
                <a:ext cx="509177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-921134" y="6031555"/>
            <a:ext cx="59341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Encoder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918487" y="4574934"/>
            <a:ext cx="59341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Decoder</a:t>
            </a:r>
          </a:p>
        </p:txBody>
      </p:sp>
      <p:sp>
        <p:nvSpPr>
          <p:cNvPr id="44" name="아래쪽 화살표 43"/>
          <p:cNvSpPr/>
          <p:nvPr/>
        </p:nvSpPr>
        <p:spPr>
          <a:xfrm>
            <a:off x="5217539" y="4064840"/>
            <a:ext cx="479149" cy="542961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074231" y="5583718"/>
                <a:ext cx="58473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-&gt; </a:t>
                </a:r>
                <a:r>
                  <a:rPr lang="ko-KR" altLang="en-US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실제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ko-KR" altLang="en-US" sz="2400" i="1" smtClean="0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를</m:t>
                    </m:r>
                  </m:oMath>
                </a14:m>
                <a:r>
                  <a:rPr lang="ko-KR" altLang="en-US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가장 </a:t>
                </a:r>
                <a:r>
                  <a:rPr lang="ko-KR" altLang="en-US" sz="2400" dirty="0" err="1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근사화하는</a:t>
                </a:r>
                <a:r>
                  <a:rPr lang="ko-KR" altLang="en-US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네트워크</a:t>
                </a:r>
                <a:endParaRPr lang="en-US" altLang="ko-KR" sz="2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  <a:p>
                <a:pPr algn="ctr"/>
                <a:r>
                  <a:rPr lang="en-US" altLang="ko-KR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(p</a:t>
                </a:r>
                <a:r>
                  <a:rPr lang="ko-KR" altLang="en-US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는 </a:t>
                </a:r>
                <a:r>
                  <a:rPr lang="en-US" altLang="ko-KR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true</a:t>
                </a:r>
                <a:r>
                  <a:rPr lang="ko-KR" altLang="en-US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값</a:t>
                </a:r>
                <a:r>
                  <a:rPr lang="en-US" altLang="ko-KR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, q</a:t>
                </a:r>
                <a:r>
                  <a:rPr lang="ko-KR" altLang="en-US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는 </a:t>
                </a:r>
                <a:r>
                  <a:rPr lang="ko-KR" altLang="en-US" sz="2400" dirty="0" err="1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추정값</a:t>
                </a:r>
                <a:r>
                  <a:rPr lang="en-US" altLang="ko-KR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231" y="5583718"/>
                <a:ext cx="5847334" cy="830997"/>
              </a:xfrm>
              <a:prstGeom prst="rect">
                <a:avLst/>
              </a:prstGeom>
              <a:blipFill>
                <a:blip r:embed="rId8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4967853" y="4074017"/>
            <a:ext cx="59341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err="1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Variational</a:t>
            </a:r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Inference</a:t>
            </a:r>
          </a:p>
        </p:txBody>
      </p:sp>
    </p:spTree>
    <p:extLst>
      <p:ext uri="{BB962C8B-B14F-4D97-AF65-F5344CB8AC3E}">
        <p14:creationId xmlns:p14="http://schemas.microsoft.com/office/powerpoint/2010/main" val="373989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2251" y="1017880"/>
                <a:ext cx="12251266" cy="400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𝑍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경기천년제목 Mediu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경기천년제목 Medium" panose="02020603020101020101" pitchFamily="18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경기천년제목 Mediu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경기천년제목 Medium" panose="02020603020101020101" pitchFamily="18" charset="-127"/>
                                </a:rPr>
                                <m:t>𝑧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경기천년제목 Mediu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경기천년제목 Mediu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경기천년제목 Mediu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경기천년제목 Medium" panose="02020603020101020101" pitchFamily="18" charset="-127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𝑙𝑜𝑔𝑝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경기천년제목 Medium" panose="02020603020101020101" pitchFamily="18" charset="-127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2400" b="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  <a:p>
                <a:r>
                  <a:rPr lang="en-US" altLang="ko-KR" sz="2400" dirty="0">
                    <a:ea typeface="경기천년제목 Medium" panose="02020603020101020101" pitchFamily="18" charset="-127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𝑧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𝑧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경기천년제목 Mediu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경기천년제목 Medium" panose="02020603020101020101" pitchFamily="18" charset="-127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경기천년제목 Mediu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경기천년제목 Medium" panose="02020603020101020101" pitchFamily="18" charset="-127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𝑧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경기천년제목 Mediu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경기천년제목 Medium" panose="02020603020101020101" pitchFamily="18" charset="-127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경기천년제목 Mediu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경기천년제목 Medium" panose="02020603020101020101" pitchFamily="18" charset="-127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sz="2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𝑧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𝑧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𝑧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경기천년제목 Mediu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경기천년제목 Medium" panose="02020603020101020101" pitchFamily="18" charset="-127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경기천년제목 Mediu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경기천년제목 Medium" panose="02020603020101020101" pitchFamily="18" charset="-127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𝑧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𝑧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경기천년제목 Mediu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경기천년제목 Medium" panose="02020603020101020101" pitchFamily="18" charset="-127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경기천년제목 Mediu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경기천년제목 Medium" panose="02020603020101020101" pitchFamily="18" charset="-127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𝑧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경기천년제목 Mediu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경기천년제목 Medium" panose="02020603020101020101" pitchFamily="18" charset="-127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경기천년제목 Medium" panose="02020603020101020101" pitchFamily="18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경기천년제목 Medium" panose="02020603020101020101" pitchFamily="18" charset="-127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𝑧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경기천년제목 Mediu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경기천년제목 Medium" panose="02020603020101020101" pitchFamily="18" charset="-127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경기천년제목 Mediu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경기천년제목 Medium" panose="02020603020101020101" pitchFamily="18" charset="-127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||</m:t>
                      </m:r>
                      <m:r>
                        <m:rPr>
                          <m:nor/>
                        </m:rPr>
                        <a:rPr lang="ko-KR" altLang="en-US" sz="2400" dirty="0"/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)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𝑧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경기천년제목 Mediu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경기천년제목 Medium" panose="02020603020101020101" pitchFamily="18" charset="-127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경기천년제목 Mediu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경기천년제목 Medium" panose="02020603020101020101" pitchFamily="18" charset="-127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||</m:t>
                      </m:r>
                      <m:r>
                        <m:rPr>
                          <m:nor/>
                        </m:rPr>
                        <a:rPr lang="ko-KR" altLang="en-US" sz="2400" dirty="0"/>
                        <m:t>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경기천년제목 Mediu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경기천년제목 Medium" panose="02020603020101020101" pitchFamily="18" charset="-127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경기천년제목 Mediu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경기천년제목 Medium" panose="02020603020101020101" pitchFamily="18" charset="-127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51" y="1017880"/>
                <a:ext cx="12251266" cy="4008983"/>
              </a:xfrm>
              <a:prstGeom prst="rect">
                <a:avLst/>
              </a:prstGeom>
              <a:blipFill>
                <a:blip r:embed="rId3"/>
                <a:stretch>
                  <a:fillRect l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536218" y="1475196"/>
            <a:ext cx="5934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Bayes’ Rule</a:t>
            </a:r>
          </a:p>
        </p:txBody>
      </p:sp>
      <p:cxnSp>
        <p:nvCxnSpPr>
          <p:cNvPr id="9" name="구부러진 연결선 8"/>
          <p:cNvCxnSpPr/>
          <p:nvPr/>
        </p:nvCxnSpPr>
        <p:spPr>
          <a:xfrm rot="10800000" flipV="1">
            <a:off x="3942503" y="1371600"/>
            <a:ext cx="1722688" cy="928048"/>
          </a:xfrm>
          <a:prstGeom prst="curvedConnector3">
            <a:avLst>
              <a:gd name="adj1" fmla="val -46450"/>
            </a:avLst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/>
          <p:nvPr/>
        </p:nvCxnSpPr>
        <p:spPr>
          <a:xfrm>
            <a:off x="8415040" y="3972620"/>
            <a:ext cx="1185334" cy="618712"/>
          </a:xfrm>
          <a:prstGeom prst="curvedConnector3">
            <a:avLst>
              <a:gd name="adj1" fmla="val 101429"/>
            </a:avLst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90863" y="2726125"/>
            <a:ext cx="59341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Monte-</a:t>
            </a:r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carlo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method </a:t>
            </a: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&amp;</a:t>
            </a:r>
          </a:p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KL divergence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2251" y="34725"/>
            <a:ext cx="14494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ELBO</a:t>
            </a:r>
            <a:endParaRPr lang="ko-KR" altLang="en-US" sz="3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89210" y="5253108"/>
            <a:ext cx="11742234" cy="1115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106402" y="5343049"/>
                <a:ext cx="7931625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402" y="5343049"/>
                <a:ext cx="7931625" cy="987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-335717" y="5219979"/>
            <a:ext cx="1461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*</a:t>
            </a:r>
            <a:r>
              <a:rPr lang="ko-KR" altLang="en-US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참고</a:t>
            </a:r>
            <a:endParaRPr lang="en-US" altLang="ko-KR" sz="2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-91209" y="5636945"/>
            <a:ext cx="593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Monte-</a:t>
            </a:r>
            <a:r>
              <a:rPr lang="en-US" altLang="ko-KR" sz="24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car</a:t>
            </a:r>
            <a:r>
              <a:rPr lang="en-US" altLang="ko-KR" sz="24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lo</a:t>
            </a:r>
            <a:r>
              <a:rPr lang="en-US" altLang="ko-KR" sz="24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approximation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310214" y="6251452"/>
            <a:ext cx="593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KL-divergence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665074" y="6190954"/>
                <a:ext cx="7931625" cy="58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𝐾𝐿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||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𝑃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(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𝑥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𝑄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(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𝑥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sz="2000" dirty="0"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74" y="6190954"/>
                <a:ext cx="7931625" cy="582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00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608728" y="2792570"/>
                <a:ext cx="59341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3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3000" dirty="0">
                  <a:solidFill>
                    <a:schemeClr val="accent1">
                      <a:lumMod val="75000"/>
                    </a:scheme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728" y="2792570"/>
                <a:ext cx="593414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43027" y="1597907"/>
                <a:ext cx="13106840" cy="569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700" i="1" smtClean="0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𝐸</m:t>
                        </m:r>
                      </m:e>
                      <m:sub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𝑧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sSub>
                      <m:sSub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(</m:t>
                        </m:r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𝑞</m:t>
                        </m:r>
                      </m:e>
                      <m:sub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d>
                      <m:d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𝑧</m:t>
                        </m:r>
                      </m:e>
                      <m:e>
                        <m:sSup>
                          <m:sSup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7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27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2700" i="1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||</m:t>
                    </m:r>
                    <m:r>
                      <m:rPr>
                        <m:nor/>
                      </m:rPr>
                      <a:rPr lang="ko-KR" altLang="en-US" sz="2700" dirty="0"/>
                      <m:t> </m:t>
                    </m:r>
                    <m:sSub>
                      <m:sSub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700" b="0" i="1" smtClean="0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)</m:t>
                    </m:r>
                    <m:r>
                      <a:rPr lang="en-US" altLang="ko-KR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sSub>
                      <m:sSub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(</m:t>
                        </m:r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𝑞</m:t>
                        </m:r>
                      </m:e>
                      <m:sub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d>
                      <m:d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경기천년제목 Medium" panose="02020603020101020101" pitchFamily="18" charset="-127"/>
                          </a:rPr>
                          <m:t>𝑧</m:t>
                        </m:r>
                      </m:e>
                      <m:e>
                        <m:sSup>
                          <m:sSup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7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27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2700" b="0" i="1" smtClean="0">
                        <a:latin typeface="Cambria Math" panose="02040503050406030204" pitchFamily="18" charset="0"/>
                        <a:ea typeface="경기천년제목 Medium" panose="02020603020101020101" pitchFamily="18" charset="-127"/>
                      </a:rPr>
                      <m:t>||</m:t>
                    </m:r>
                  </m:oMath>
                </a14:m>
                <a:r>
                  <a:rPr lang="ko-KR" altLang="en-US" sz="2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  <a:ea typeface="경기천년제목 Mediu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7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2700" i="1">
                                    <a:latin typeface="Cambria Math" panose="02040503050406030204" pitchFamily="18" charset="0"/>
                                    <a:ea typeface="경기천년제목 Medium" panose="02020603020101020101" pitchFamily="18" charset="-127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ko-KR" sz="2700" dirty="0"/>
                  <a:t>)</a:t>
                </a:r>
                <a:endParaRPr lang="ko-KR" altLang="en-US" sz="27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27" y="1597907"/>
                <a:ext cx="13106840" cy="569323"/>
              </a:xfrm>
              <a:prstGeom prst="rect">
                <a:avLst/>
              </a:prstGeom>
              <a:blipFill>
                <a:blip r:embed="rId4"/>
                <a:stretch>
                  <a:fillRect t="-4255" b="-22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왼쪽 중괄호 1"/>
          <p:cNvSpPr/>
          <p:nvPr/>
        </p:nvSpPr>
        <p:spPr>
          <a:xfrm rot="16200000">
            <a:off x="9406467" y="292091"/>
            <a:ext cx="338666" cy="4216402"/>
          </a:xfrm>
          <a:prstGeom prst="leftBrace">
            <a:avLst>
              <a:gd name="adj1" fmla="val 108611"/>
              <a:gd name="adj2" fmla="val 50415"/>
            </a:avLst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43027" y="1589137"/>
            <a:ext cx="6553420" cy="6418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9009" y="2400292"/>
                <a:ext cx="5934143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3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3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ko-KR" altLang="en-US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,∅)</m:t>
                      </m:r>
                    </m:oMath>
                  </m:oMathPara>
                </a14:m>
                <a:endParaRPr lang="en-US" altLang="ko-KR" sz="3000" dirty="0">
                  <a:solidFill>
                    <a:srgbClr val="FF0000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09" y="2400292"/>
                <a:ext cx="5934143" cy="5934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아래쪽 화살표 13"/>
          <p:cNvSpPr/>
          <p:nvPr/>
        </p:nvSpPr>
        <p:spPr>
          <a:xfrm>
            <a:off x="3241252" y="3388965"/>
            <a:ext cx="713232" cy="6236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0796" y="4248586"/>
            <a:ext cx="59341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Maximize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734031" y="5267403"/>
            <a:ext cx="59341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3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ELBO   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1500277" y="5267403"/>
                <a:ext cx="10691723" cy="569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 smtClean="0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𝑧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ko-KR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(</m:t>
                          </m:r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𝑧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  <a:ea typeface="경기천년제목 Mediu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  <a:ea typeface="경기천년제목 Medium" panose="02020603020101020101" pitchFamily="18" charset="-127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700" i="1">
                                      <a:latin typeface="Cambria Math" panose="02040503050406030204" pitchFamily="18" charset="0"/>
                                      <a:ea typeface="경기천년제목 Mediu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700" i="1">
                                      <a:latin typeface="Cambria Math" panose="02040503050406030204" pitchFamily="18" charset="0"/>
                                      <a:ea typeface="경기천년제목 Medium" panose="02020603020101020101" pitchFamily="18" charset="-127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700" i="1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||</m:t>
                      </m:r>
                      <m:r>
                        <m:rPr>
                          <m:nor/>
                        </m:rPr>
                        <a:rPr lang="ko-KR" altLang="en-US" sz="2700" dirty="0"/>
                        <m:t> </m:t>
                      </m:r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700" b="0" i="1" smtClean="0">
                          <a:latin typeface="Cambria Math" panose="02040503050406030204" pitchFamily="18" charset="0"/>
                          <a:ea typeface="경기천년제목 Mediu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ko-KR" altLang="en-US" sz="27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277" y="5267403"/>
                <a:ext cx="10691723" cy="5693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795" y="-45077"/>
            <a:ext cx="12190413" cy="836712"/>
          </a:xfrm>
          <a:prstGeom prst="rect">
            <a:avLst/>
          </a:prstGeom>
          <a:solidFill>
            <a:schemeClr val="tx2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247" y="56779"/>
            <a:ext cx="14494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ELBO</a:t>
            </a:r>
            <a:endParaRPr lang="ko-KR" altLang="en-US" sz="3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45210" y="3655486"/>
            <a:ext cx="1012518" cy="262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다리꼴 20"/>
          <p:cNvSpPr/>
          <p:nvPr/>
        </p:nvSpPr>
        <p:spPr>
          <a:xfrm rot="10800000">
            <a:off x="5624168" y="2831549"/>
            <a:ext cx="1424104" cy="823936"/>
          </a:xfrm>
          <a:prstGeom prst="trapezoid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5677565" y="2808445"/>
                <a:ext cx="1341970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65" y="2808445"/>
                <a:ext cx="1341970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677565" y="3923061"/>
                <a:ext cx="1356525" cy="486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  <a:ea typeface="경기천년제목 Medium" panose="02020603020101020101" pitchFamily="18" charset="-127"/>
                            </a:rPr>
                            <m:t>∅</m:t>
                          </m:r>
                        </m:sub>
                      </m:sSub>
                      <m:d>
                        <m:dPr>
                          <m:ctrlPr>
                            <a:rPr lang="en-US" altLang="ko-KR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65" y="3923061"/>
                <a:ext cx="1356525" cy="486287"/>
              </a:xfrm>
              <a:prstGeom prst="rect">
                <a:avLst/>
              </a:prstGeom>
              <a:blipFill>
                <a:blip r:embed="rId8"/>
                <a:stretch>
                  <a:fillRect b="-10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6116478" y="3505872"/>
                <a:ext cx="509177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478" y="3505872"/>
                <a:ext cx="509177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207269" y="4305652"/>
            <a:ext cx="2235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Encoder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84915" y="3202858"/>
            <a:ext cx="1894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Decoder</a:t>
            </a:r>
          </a:p>
        </p:txBody>
      </p:sp>
      <p:sp>
        <p:nvSpPr>
          <p:cNvPr id="27" name="사다리꼴 26"/>
          <p:cNvSpPr/>
          <p:nvPr/>
        </p:nvSpPr>
        <p:spPr>
          <a:xfrm>
            <a:off x="5624168" y="3903950"/>
            <a:ext cx="1424104" cy="823936"/>
          </a:xfrm>
          <a:prstGeom prst="trapezoid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1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490</Words>
  <Application>Microsoft Office PowerPoint</Application>
  <PresentationFormat>와이드스크린</PresentationFormat>
  <Paragraphs>160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PT Serif</vt:lpstr>
      <vt:lpstr>경기천년제목 Bold</vt:lpstr>
      <vt:lpstr>경기천년제목 Medium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Laptop</dc:creator>
  <cp:lastModifiedBy>Laptop</cp:lastModifiedBy>
  <cp:revision>97</cp:revision>
  <dcterms:created xsi:type="dcterms:W3CDTF">2021-03-29T07:09:34Z</dcterms:created>
  <dcterms:modified xsi:type="dcterms:W3CDTF">2021-04-01T00:48:44Z</dcterms:modified>
</cp:coreProperties>
</file>