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337" r:id="rId3"/>
    <p:sldId id="325" r:id="rId4"/>
    <p:sldId id="338" r:id="rId5"/>
    <p:sldId id="340" r:id="rId6"/>
    <p:sldId id="350" r:id="rId7"/>
    <p:sldId id="351" r:id="rId8"/>
    <p:sldId id="342" r:id="rId9"/>
    <p:sldId id="352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6D9"/>
    <a:srgbClr val="46566C"/>
    <a:srgbClr val="77D3CF"/>
    <a:srgbClr val="FFFFFF"/>
    <a:srgbClr val="D68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7120" autoAdjust="0"/>
  </p:normalViewPr>
  <p:slideViewPr>
    <p:cSldViewPr snapToGrid="0" showGuides="1">
      <p:cViewPr varScale="1">
        <p:scale>
          <a:sx n="60" d="100"/>
          <a:sy n="60" d="100"/>
        </p:scale>
        <p:origin x="102" y="94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1C2B-43AE-4304-8A6B-6DCD2E9813F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AF01-4CA5-4933-8425-4400569E5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8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3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7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0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4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7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C933-E2C8-4AD5-BCC2-A2D21788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CD443-AFB7-4375-BEEF-0133BC7A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0386E-9EC5-4BF6-8E21-7CFE68B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A4E68-25DA-4E6E-9DB9-C5AE99D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1D597-6C1E-462F-B60C-E4CA2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C59C-CE58-4C5D-B5D7-6503E26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8748C-5F55-4117-A98C-02F17EC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86B71-23CF-4185-A11C-152EE7E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3B91D-1AB2-488F-B6E2-8E6741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FB8B6-E2C1-4B5E-9BC1-FD9C89E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7577E-B0F1-4E8C-9C92-6BF3F6A8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C5B7-0F9F-4643-B7CF-DE042CA8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B868D-C896-4CC9-919B-7A3B1A16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D350-6C9B-4E0F-A622-5D8D1FA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00CF-7248-411B-A4C0-87E8EE9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13564-B89A-4D3E-8536-1FB6C6F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57663-1142-48FB-A281-7315E7E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31D22-63D0-4B9D-9121-5D6353B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F3D10-091B-460F-8E55-B02DACD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EA22-85CF-4ECA-8714-9A08326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15-92EF-43D1-9E9A-21B069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FDE75-71B6-4575-982E-D2AB2FFD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D499-013B-4CDB-A6BC-C5A3BBA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A45D-4EFF-45C0-B4E4-5C64E94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DE4B2-E8B9-4D21-817D-EE8020C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1FAA-84EF-429B-B1BA-DB18FA0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45E38-7FA5-4189-A40F-7B071993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3D9BE-C4EE-4CD8-8F8A-74E98E26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4E8AC-046F-4AAD-9004-D3A0A86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F21B7-F1E1-48E5-93B0-860E4EE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F7644-A542-49BA-B4CC-B95D5F0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23E5D-4E81-45D2-8E31-808E432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9EEFB-311D-424B-908A-BE7614FF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5A2B6-E099-4555-8A25-97C912A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6A127-DAAD-4757-8351-A334A62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78153-D897-4FAA-BF17-55FEEF5B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BDCDE-2C3A-46A4-A7AF-E5C2DC4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59BC0-8EE6-4062-A1E8-DDF27FC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99442-545F-4C79-92A6-88C8049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6056-1439-4D76-9328-CF4CC02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0AF41-54FC-41E1-88B4-3783A35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E5E19-FF2D-4CCA-840E-3E747C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DC089-6F9A-4516-AA97-6157228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5BFD6-3CFA-4E89-B2AB-6FB4F12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6746F-F502-44BF-9529-6FF7CB3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37B18-8DCA-45E9-9DEE-58F6FDA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A663-33DB-4FC6-94A4-EEE6346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BE843-05F7-44DD-AE28-9F7960E1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6860-23BB-470C-8D62-BF16B39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03E6C-B37A-45E5-BDE9-53AFF41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2E7DF-944D-417A-AD4A-D25BAED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66445-2151-4A37-8B2E-4D6AF8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FDE1-1852-4CE9-8531-B8D3CF1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5701E-5D31-4F82-B02E-9B08EDEA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E0FC2-1F5A-491A-A553-30B82517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1CCE6-2518-45CE-98F7-E83A38C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E04E3-2124-48A7-BB2F-B220AEE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0C822-95C2-4B19-98E9-826C63A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1B396-49FA-4FE0-95A7-C618F98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7A49-8C94-40CD-A165-D3BEBD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06F0-E911-4013-8D24-AB40BF4F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7140-383F-425B-8A47-BEEF2D003786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D14C-ADC8-4E42-ACE7-B4ADBEBC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C4E4-4855-4487-97AB-49053E44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702" y="1046298"/>
            <a:ext cx="572261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210496" y="4474461"/>
            <a:ext cx="3861508" cy="722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700" b="1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StandAlone</a:t>
            </a:r>
            <a:r>
              <a:rPr lang="en-US" altLang="ko-KR" sz="2700" b="1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700" b="1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DeepLearning</a:t>
            </a:r>
            <a:endParaRPr lang="ko-KR" altLang="en-US" sz="3500" b="1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8845C-9E07-438A-9087-5ED1BA848BB6}"/>
              </a:ext>
            </a:extLst>
          </p:cNvPr>
          <p:cNvSpPr txBox="1"/>
          <p:nvPr/>
        </p:nvSpPr>
        <p:spPr>
          <a:xfrm>
            <a:off x="10929257" y="6309321"/>
            <a:ext cx="100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566C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155794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GoogleNet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238273" y="1028099"/>
            <a:ext cx="4429300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Efficient Inception Module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8194" name="Picture 2" descr="https://blog.kakaocdn.net/dn/blE3BX/btrcONumFEQ/gP5k8Xiisy9IoKBcrD7Rg1/img.png">
            <a:extLst>
              <a:ext uri="{FF2B5EF4-FFF2-40B4-BE49-F238E27FC236}">
                <a16:creationId xmlns:a16="http://schemas.microsoft.com/office/drawing/2014/main" id="{17A5BEE3-574F-43FF-8705-09F0200B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3" y="1619596"/>
            <a:ext cx="40576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E8F97D-ACBB-4236-BF06-930CCE54E477}"/>
              </a:ext>
            </a:extLst>
          </p:cNvPr>
          <p:cNvSpPr/>
          <p:nvPr/>
        </p:nvSpPr>
        <p:spPr>
          <a:xfrm>
            <a:off x="4667573" y="1503135"/>
            <a:ext cx="62892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128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28x28x128x1x1x256 = 25,690,112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692787-C489-4A10-B492-F2FC83C4B5D9}"/>
              </a:ext>
            </a:extLst>
          </p:cNvPr>
          <p:cNvSpPr/>
          <p:nvPr/>
        </p:nvSpPr>
        <p:spPr>
          <a:xfrm>
            <a:off x="4667573" y="2213217"/>
            <a:ext cx="6066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64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28x28x64x1x1x256 = 12,845,056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2DFA5-0A8B-4F94-9964-F5E4BB4CF0E9}"/>
              </a:ext>
            </a:extLst>
          </p:cNvPr>
          <p:cNvSpPr/>
          <p:nvPr/>
        </p:nvSpPr>
        <p:spPr>
          <a:xfrm>
            <a:off x="4715521" y="2597956"/>
            <a:ext cx="6143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 filter 192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28x28x192x3x3x64 = 86,704,128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40A1E-D004-496B-9C9F-648BE2DE208B}"/>
              </a:ext>
            </a:extLst>
          </p:cNvPr>
          <p:cNvSpPr/>
          <p:nvPr/>
        </p:nvSpPr>
        <p:spPr>
          <a:xfrm>
            <a:off x="4788457" y="3028843"/>
            <a:ext cx="5997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5x5 filter 96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28x28x96x5x5x64 = 120,422,400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9D9D48-749C-4BFE-99FA-0BE0A8A585B1}"/>
              </a:ext>
            </a:extLst>
          </p:cNvPr>
          <p:cNvSpPr/>
          <p:nvPr/>
        </p:nvSpPr>
        <p:spPr>
          <a:xfrm>
            <a:off x="4715521" y="3400426"/>
            <a:ext cx="6066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64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28x28x64x1x1x256 = 12,845,056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CAB78F-C295-4D5C-9F5B-1ECA6761E17C}"/>
              </a:ext>
            </a:extLst>
          </p:cNvPr>
          <p:cNvSpPr/>
          <p:nvPr/>
        </p:nvSpPr>
        <p:spPr>
          <a:xfrm>
            <a:off x="4667573" y="1871251"/>
            <a:ext cx="6066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64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28x28x64x1x1x256 = 12,845,056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B64AF6-2693-43CE-8AEB-661E2FE0C5B4}"/>
              </a:ext>
            </a:extLst>
          </p:cNvPr>
          <p:cNvSpPr/>
          <p:nvPr/>
        </p:nvSpPr>
        <p:spPr>
          <a:xfrm>
            <a:off x="5653323" y="4923979"/>
            <a:ext cx="2893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271,351,808</a:t>
            </a:r>
            <a:endParaRPr lang="ko-KR" altLang="en-US" sz="36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D8CA0D-894A-45BE-8B83-8AF523CCACB5}"/>
              </a:ext>
            </a:extLst>
          </p:cNvPr>
          <p:cNvSpPr/>
          <p:nvPr/>
        </p:nvSpPr>
        <p:spPr>
          <a:xfrm>
            <a:off x="8412951" y="5031700"/>
            <a:ext cx="12654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paramter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B9B7A4-A869-4D80-9EED-5F4F69D823F2}"/>
              </a:ext>
            </a:extLst>
          </p:cNvPr>
          <p:cNvSpPr/>
          <p:nvPr/>
        </p:nvSpPr>
        <p:spPr>
          <a:xfrm>
            <a:off x="6650631" y="4101372"/>
            <a:ext cx="124675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Total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4592A5-70C7-4366-8E45-1237FB8E8B69}"/>
              </a:ext>
            </a:extLst>
          </p:cNvPr>
          <p:cNvCxnSpPr/>
          <p:nvPr/>
        </p:nvCxnSpPr>
        <p:spPr>
          <a:xfrm>
            <a:off x="1466850" y="3724275"/>
            <a:ext cx="1323975" cy="173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85A40-7925-4D94-9F3E-0423ACD5BC5C}"/>
              </a:ext>
            </a:extLst>
          </p:cNvPr>
          <p:cNvSpPr/>
          <p:nvPr/>
        </p:nvSpPr>
        <p:spPr>
          <a:xfrm>
            <a:off x="1681229" y="5558968"/>
            <a:ext cx="22191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BottleNeck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00201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ResNet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238273" y="1028099"/>
            <a:ext cx="207630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9220" name="Picture 4" descr="https://blog.kakaocdn.net/dn/dh1OGO/btqZ2cmyUlg/0otMlQsu80Oku0QdItpKTK/img.png">
            <a:extLst>
              <a:ext uri="{FF2B5EF4-FFF2-40B4-BE49-F238E27FC236}">
                <a16:creationId xmlns:a16="http://schemas.microsoft.com/office/drawing/2014/main" id="{C97B5528-5C9C-4C1C-AFE9-80B167A1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79" y="1552575"/>
            <a:ext cx="2314287" cy="49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A96FCD-FE83-418E-B7A0-058053ED54E5}"/>
              </a:ext>
            </a:extLst>
          </p:cNvPr>
          <p:cNvSpPr txBox="1"/>
          <p:nvPr/>
        </p:nvSpPr>
        <p:spPr>
          <a:xfrm>
            <a:off x="4819798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5D94D6-507A-42BB-AB39-7958BDC40849}"/>
              </a:ext>
            </a:extLst>
          </p:cNvPr>
          <p:cNvGrpSpPr/>
          <p:nvPr/>
        </p:nvGrpSpPr>
        <p:grpSpPr>
          <a:xfrm>
            <a:off x="4257159" y="1552575"/>
            <a:ext cx="5031492" cy="487053"/>
            <a:chOff x="6854078" y="2672795"/>
            <a:chExt cx="5031492" cy="329934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FB0A930-F1F5-458A-9895-45869F558EF9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B5CCF1-DFD4-40D9-9D30-0BD92F96CC37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More Deeper Layer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48E906-008B-49D3-9000-1B7600CDB3DD}"/>
              </a:ext>
            </a:extLst>
          </p:cNvPr>
          <p:cNvGrpSpPr/>
          <p:nvPr/>
        </p:nvGrpSpPr>
        <p:grpSpPr>
          <a:xfrm>
            <a:off x="4257159" y="2219325"/>
            <a:ext cx="5031492" cy="487053"/>
            <a:chOff x="6854078" y="2672795"/>
            <a:chExt cx="5031492" cy="329934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ADB88CF-D8BB-492C-AA15-8147E9E81F8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E36A6D-F856-4983-AA39-196637F41696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Skip Connection</a:t>
              </a:r>
            </a:p>
          </p:txBody>
        </p:sp>
      </p:grp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0BA457D-A2CF-484B-9B0F-129A94074A48}"/>
              </a:ext>
            </a:extLst>
          </p:cNvPr>
          <p:cNvSpPr/>
          <p:nvPr/>
        </p:nvSpPr>
        <p:spPr>
          <a:xfrm rot="16200000">
            <a:off x="8952863" y="1408683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445503-0D1C-4EA1-A709-0ED3AEB99106}"/>
              </a:ext>
            </a:extLst>
          </p:cNvPr>
          <p:cNvGrpSpPr/>
          <p:nvPr/>
        </p:nvGrpSpPr>
        <p:grpSpPr>
          <a:xfrm>
            <a:off x="9495788" y="1552575"/>
            <a:ext cx="2800866" cy="487053"/>
            <a:chOff x="6854078" y="2672795"/>
            <a:chExt cx="5031492" cy="3299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D97D8B3-5E3D-4ED6-8158-3977A3E0BA68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AA9A94-0EEC-47D4-9372-278B56DF125C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152 Layer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8AF35A9-5994-4575-B704-914618806F76}"/>
              </a:ext>
            </a:extLst>
          </p:cNvPr>
          <p:cNvGrpSpPr/>
          <p:nvPr/>
        </p:nvGrpSpPr>
        <p:grpSpPr>
          <a:xfrm>
            <a:off x="4257159" y="2942240"/>
            <a:ext cx="5031492" cy="487053"/>
            <a:chOff x="6854078" y="2672795"/>
            <a:chExt cx="5031492" cy="3299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2AF0E0-1BDE-4D42-AFEF-0701E4BBE1CC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1DAC3E4-4B77-4D99-971C-C9335B240A1E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Solution of Degradation Problem </a:t>
              </a:r>
            </a:p>
          </p:txBody>
        </p:sp>
      </p:grp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CE71D401-8CFC-4E53-9E6F-107A0304D5C4}"/>
              </a:ext>
            </a:extLst>
          </p:cNvPr>
          <p:cNvSpPr/>
          <p:nvPr/>
        </p:nvSpPr>
        <p:spPr>
          <a:xfrm rot="16200000">
            <a:off x="4074874" y="4756552"/>
            <a:ext cx="590550" cy="141335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48388E1-CBCD-4A0B-91CC-9974A6690D75}"/>
              </a:ext>
            </a:extLst>
          </p:cNvPr>
          <p:cNvGrpSpPr/>
          <p:nvPr/>
        </p:nvGrpSpPr>
        <p:grpSpPr>
          <a:xfrm>
            <a:off x="5076825" y="5224117"/>
            <a:ext cx="2800866" cy="487053"/>
            <a:chOff x="6854078" y="2672795"/>
            <a:chExt cx="5031492" cy="3299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9B3C12-B4CA-45B7-A16E-957C6738874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940C090-443A-42F9-B02A-A0F73B842EAD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VGG 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36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ResNet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238273" y="1028099"/>
            <a:ext cx="207630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Degradation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99C456-D5DA-4E9D-86E9-08CB97B3D609}"/>
              </a:ext>
            </a:extLst>
          </p:cNvPr>
          <p:cNvGrpSpPr/>
          <p:nvPr/>
        </p:nvGrpSpPr>
        <p:grpSpPr>
          <a:xfrm>
            <a:off x="160264" y="1801070"/>
            <a:ext cx="6210300" cy="2431852"/>
            <a:chOff x="467102" y="2563608"/>
            <a:chExt cx="6210300" cy="243185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7B747B3-6A67-4C9C-8805-A41227568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102" y="2563608"/>
              <a:ext cx="6210300" cy="212407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1BBB05-A8E4-48AE-885E-79C9319F4CD5}"/>
                </a:ext>
              </a:extLst>
            </p:cNvPr>
            <p:cNvSpPr txBox="1"/>
            <p:nvPr/>
          </p:nvSpPr>
          <p:spPr>
            <a:xfrm>
              <a:off x="1406014" y="4687683"/>
              <a:ext cx="1927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Train error rate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F9BA15-95C7-4F9A-A7CB-FC9E900E7CF0}"/>
                </a:ext>
              </a:extLst>
            </p:cNvPr>
            <p:cNvSpPr txBox="1"/>
            <p:nvPr/>
          </p:nvSpPr>
          <p:spPr>
            <a:xfrm>
              <a:off x="4508092" y="4687682"/>
              <a:ext cx="1927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Test error rate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107A909-5E45-46EC-B273-0729966FD601}"/>
              </a:ext>
            </a:extLst>
          </p:cNvPr>
          <p:cNvSpPr txBox="1"/>
          <p:nvPr/>
        </p:nvSpPr>
        <p:spPr>
          <a:xfrm>
            <a:off x="8394511" y="1990671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48" name="위쪽 화살표 13">
            <a:extLst>
              <a:ext uri="{FF2B5EF4-FFF2-40B4-BE49-F238E27FC236}">
                <a16:creationId xmlns:a16="http://schemas.microsoft.com/office/drawing/2014/main" id="{1AF2E8D9-C5CD-4AE2-A98C-5950189FC724}"/>
              </a:ext>
            </a:extLst>
          </p:cNvPr>
          <p:cNvSpPr/>
          <p:nvPr/>
        </p:nvSpPr>
        <p:spPr>
          <a:xfrm>
            <a:off x="9600904" y="1943841"/>
            <a:ext cx="304800" cy="40394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B7F189-5604-41C6-BABB-FF5D657A38C2}"/>
              </a:ext>
            </a:extLst>
          </p:cNvPr>
          <p:cNvSpPr txBox="1"/>
          <p:nvPr/>
        </p:nvSpPr>
        <p:spPr>
          <a:xfrm>
            <a:off x="10147045" y="1990671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50" name="아래쪽 화살표 16">
            <a:extLst>
              <a:ext uri="{FF2B5EF4-FFF2-40B4-BE49-F238E27FC236}">
                <a16:creationId xmlns:a16="http://schemas.microsoft.com/office/drawing/2014/main" id="{55F040F3-13AE-422D-AE57-54671DB6B03D}"/>
              </a:ext>
            </a:extLst>
          </p:cNvPr>
          <p:cNvSpPr/>
          <p:nvPr/>
        </p:nvSpPr>
        <p:spPr>
          <a:xfrm>
            <a:off x="11223960" y="1990671"/>
            <a:ext cx="314632" cy="4001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5960E-5563-4840-A359-D03576CAD684}"/>
              </a:ext>
            </a:extLst>
          </p:cNvPr>
          <p:cNvSpPr txBox="1"/>
          <p:nvPr/>
        </p:nvSpPr>
        <p:spPr>
          <a:xfrm>
            <a:off x="8418886" y="2740949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52" name="아래쪽 화살표 30">
            <a:extLst>
              <a:ext uri="{FF2B5EF4-FFF2-40B4-BE49-F238E27FC236}">
                <a16:creationId xmlns:a16="http://schemas.microsoft.com/office/drawing/2014/main" id="{C022C051-F453-4F07-8076-5F0C56C40192}"/>
              </a:ext>
            </a:extLst>
          </p:cNvPr>
          <p:cNvSpPr/>
          <p:nvPr/>
        </p:nvSpPr>
        <p:spPr>
          <a:xfrm>
            <a:off x="9595988" y="2710171"/>
            <a:ext cx="314632" cy="4001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49B2E2-99EB-4169-AADC-B8147AF6DF64}"/>
              </a:ext>
            </a:extLst>
          </p:cNvPr>
          <p:cNvSpPr txBox="1"/>
          <p:nvPr/>
        </p:nvSpPr>
        <p:spPr>
          <a:xfrm>
            <a:off x="10186940" y="2740949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54" name="아래쪽 화살표 32">
            <a:extLst>
              <a:ext uri="{FF2B5EF4-FFF2-40B4-BE49-F238E27FC236}">
                <a16:creationId xmlns:a16="http://schemas.microsoft.com/office/drawing/2014/main" id="{12586254-2FE2-470D-9DF5-216E747225A5}"/>
              </a:ext>
            </a:extLst>
          </p:cNvPr>
          <p:cNvSpPr/>
          <p:nvPr/>
        </p:nvSpPr>
        <p:spPr>
          <a:xfrm>
            <a:off x="11223960" y="2710171"/>
            <a:ext cx="314632" cy="4001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2FB78B-FE45-434D-9A1D-0C538C1AF79A}"/>
              </a:ext>
            </a:extLst>
          </p:cNvPr>
          <p:cNvSpPr/>
          <p:nvPr/>
        </p:nvSpPr>
        <p:spPr>
          <a:xfrm>
            <a:off x="6760804" y="1943841"/>
            <a:ext cx="15122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Overfitting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387016-AFF2-4A1A-B8DD-5E080968400E}"/>
              </a:ext>
            </a:extLst>
          </p:cNvPr>
          <p:cNvSpPr/>
          <p:nvPr/>
        </p:nvSpPr>
        <p:spPr>
          <a:xfrm>
            <a:off x="6698770" y="2647663"/>
            <a:ext cx="1636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Degradation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42C880-F92C-465C-98BA-D3FB3E55DA02}"/>
              </a:ext>
            </a:extLst>
          </p:cNvPr>
          <p:cNvSpPr txBox="1"/>
          <p:nvPr/>
        </p:nvSpPr>
        <p:spPr>
          <a:xfrm>
            <a:off x="1099176" y="4929842"/>
            <a:ext cx="442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What is Solution?</a:t>
            </a:r>
            <a:endParaRPr lang="ko-KR" altLang="en-US" sz="4000" dirty="0">
              <a:solidFill>
                <a:srgbClr val="00206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7DABB-A097-47F1-9977-A84FAADE4756}"/>
              </a:ext>
            </a:extLst>
          </p:cNvPr>
          <p:cNvSpPr txBox="1"/>
          <p:nvPr/>
        </p:nvSpPr>
        <p:spPr>
          <a:xfrm>
            <a:off x="6669600" y="4929842"/>
            <a:ext cx="442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Residual Learning</a:t>
            </a:r>
            <a:endParaRPr lang="ko-KR" altLang="en-US" sz="40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63" name="Picture 2" descr="Left Icon 872740">
            <a:extLst>
              <a:ext uri="{FF2B5EF4-FFF2-40B4-BE49-F238E27FC236}">
                <a16:creationId xmlns:a16="http://schemas.microsoft.com/office/drawing/2014/main" id="{F771F15E-B019-493D-903B-C276C062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1496" y="4773787"/>
            <a:ext cx="1060221" cy="10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1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ResNet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160264" y="1016705"/>
            <a:ext cx="45260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Skip Connection = </a:t>
            </a:r>
            <a:r>
              <a:rPr lang="en-US" altLang="ko-KR" sz="2000" b="1" spc="-150" dirty="0" err="1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ShortCut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Connection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BCCC579-799E-4E98-B5E5-F28BD39C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5" y="1757362"/>
            <a:ext cx="6934200" cy="33432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014F4F-7086-4B8D-866A-8F684C0BA73C}"/>
              </a:ext>
            </a:extLst>
          </p:cNvPr>
          <p:cNvSpPr txBox="1"/>
          <p:nvPr/>
        </p:nvSpPr>
        <p:spPr>
          <a:xfrm>
            <a:off x="438225" y="529215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Plain Layers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76416-FD55-4AE6-9BAF-E1F69A0934E2}"/>
              </a:ext>
            </a:extLst>
          </p:cNvPr>
          <p:cNvSpPr txBox="1"/>
          <p:nvPr/>
        </p:nvSpPr>
        <p:spPr>
          <a:xfrm>
            <a:off x="438225" y="6013223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Residual Layers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1E7F32-7FB0-4559-98E8-DFC1BECCD0A7}"/>
                  </a:ext>
                </a:extLst>
              </p:cNvPr>
              <p:cNvSpPr txBox="1"/>
              <p:nvPr/>
            </p:nvSpPr>
            <p:spPr>
              <a:xfrm>
                <a:off x="3452728" y="5322935"/>
                <a:ext cx="1966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1E7F32-7FB0-4559-98E8-DFC1BECC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28" y="5322935"/>
                <a:ext cx="19661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6F8521-F4AA-4F8F-AE8B-77362B00B9C4}"/>
                  </a:ext>
                </a:extLst>
              </p:cNvPr>
              <p:cNvSpPr txBox="1"/>
              <p:nvPr/>
            </p:nvSpPr>
            <p:spPr>
              <a:xfrm>
                <a:off x="3462561" y="6021287"/>
                <a:ext cx="194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6F8521-F4AA-4F8F-AE8B-77362B00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61" y="6021287"/>
                <a:ext cx="19464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2D8F489D-C7B6-45A6-923F-4A202F5A6F40}"/>
              </a:ext>
            </a:extLst>
          </p:cNvPr>
          <p:cNvGrpSpPr/>
          <p:nvPr/>
        </p:nvGrpSpPr>
        <p:grpSpPr>
          <a:xfrm>
            <a:off x="6207536" y="5379150"/>
            <a:ext cx="3249560" cy="1117046"/>
            <a:chOff x="6464711" y="1244660"/>
            <a:chExt cx="3249560" cy="11170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CAD130D-7198-4DA2-9B2F-9D90F5C4A501}"/>
                </a:ext>
              </a:extLst>
            </p:cNvPr>
            <p:cNvSpPr/>
            <p:nvPr/>
          </p:nvSpPr>
          <p:spPr>
            <a:xfrm>
              <a:off x="6941575" y="1244660"/>
              <a:ext cx="2772696" cy="11170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EBC501-7746-4DB4-816A-A31D1A62E71A}"/>
                    </a:ext>
                  </a:extLst>
                </p:cNvPr>
                <p:cNvSpPr txBox="1"/>
                <p:nvPr/>
              </p:nvSpPr>
              <p:spPr>
                <a:xfrm>
                  <a:off x="6941575" y="1244660"/>
                  <a:ext cx="2772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𝑂𝑟𝑖𝑔𝑖𝑛𝑎𝑙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𝑚𝑎𝑝𝑝𝑖𝑛𝑔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75" y="1244660"/>
                  <a:ext cx="277269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23B7C2-176E-4C6E-87D6-23D80921B53D}"/>
                    </a:ext>
                  </a:extLst>
                </p:cNvPr>
                <p:cNvSpPr txBox="1"/>
                <p:nvPr/>
              </p:nvSpPr>
              <p:spPr>
                <a:xfrm>
                  <a:off x="6464711" y="1649262"/>
                  <a:ext cx="2772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711" y="1649262"/>
                  <a:ext cx="277269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D2FF25-B073-41C0-88C8-8B0A52B65DBA}"/>
                    </a:ext>
                  </a:extLst>
                </p:cNvPr>
                <p:cNvSpPr txBox="1"/>
                <p:nvPr/>
              </p:nvSpPr>
              <p:spPr>
                <a:xfrm>
                  <a:off x="6744072" y="1992374"/>
                  <a:ext cx="1521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1992374"/>
                  <a:ext cx="152154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E0537EE-7D5B-486F-AADD-19681587BA0C}"/>
              </a:ext>
            </a:extLst>
          </p:cNvPr>
          <p:cNvSpPr txBox="1"/>
          <p:nvPr/>
        </p:nvSpPr>
        <p:spPr>
          <a:xfrm>
            <a:off x="7216699" y="2396125"/>
            <a:ext cx="463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여러 비선형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Layer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들이 복잡한 함수이고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Identity mapping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 최적이라면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F84979-A97E-454B-A518-5F75B1B01EAB}"/>
              </a:ext>
            </a:extLst>
          </p:cNvPr>
          <p:cNvSpPr txBox="1"/>
          <p:nvPr/>
        </p:nvSpPr>
        <p:spPr>
          <a:xfrm>
            <a:off x="7216699" y="3173405"/>
            <a:ext cx="463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H(x)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mapping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시키는 것 보다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잔차인</a:t>
            </a:r>
            <a:r>
              <a:rPr lang="ko-KR" altLang="en-US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F(x)=0</a:t>
            </a:r>
            <a:r>
              <a:rPr lang="ko-KR" altLang="en-US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으로</a:t>
            </a:r>
            <a:r>
              <a:rPr lang="en-US" altLang="ko-KR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만드는 것이 더 쉽다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5F09A-081F-40DC-9DC5-750F922EB8A1}"/>
              </a:ext>
            </a:extLst>
          </p:cNvPr>
          <p:cNvSpPr txBox="1"/>
          <p:nvPr/>
        </p:nvSpPr>
        <p:spPr>
          <a:xfrm>
            <a:off x="4767823" y="1008468"/>
            <a:ext cx="34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 개 이상의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layer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skip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하는 것</a:t>
            </a:r>
          </a:p>
        </p:txBody>
      </p:sp>
    </p:spTree>
    <p:extLst>
      <p:ext uri="{BB962C8B-B14F-4D97-AF65-F5344CB8AC3E}">
        <p14:creationId xmlns:p14="http://schemas.microsoft.com/office/powerpoint/2010/main" val="3591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ImageNet Competition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07" y="1174203"/>
            <a:ext cx="252841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Dataset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05426-C752-4649-86D2-01921BC83B0F}"/>
              </a:ext>
            </a:extLst>
          </p:cNvPr>
          <p:cNvSpPr txBox="1"/>
          <p:nvPr/>
        </p:nvSpPr>
        <p:spPr>
          <a:xfrm>
            <a:off x="5638800" y="1174203"/>
            <a:ext cx="252841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SOTA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A73B9-235F-427A-AC82-044528AFF019}"/>
              </a:ext>
            </a:extLst>
          </p:cNvPr>
          <p:cNvSpPr/>
          <p:nvPr/>
        </p:nvSpPr>
        <p:spPr>
          <a:xfrm>
            <a:off x="6809031" y="5570804"/>
            <a:ext cx="42049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2021 SOTA model = One of the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ViT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42EE27-A189-428C-987D-93422F547F38}"/>
              </a:ext>
            </a:extLst>
          </p:cNvPr>
          <p:cNvSpPr/>
          <p:nvPr/>
        </p:nvSpPr>
        <p:spPr>
          <a:xfrm>
            <a:off x="278723" y="5086290"/>
            <a:ext cx="392607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- 1000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만장 이상의 이미지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1000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class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227 x 227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사이즈의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RGB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6B7DD6-EB6C-4247-A03C-15ACB27E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3" y="1771710"/>
            <a:ext cx="3332322" cy="33244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9B89D7-E0D3-455A-986D-711CA5B0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4" y="2318684"/>
            <a:ext cx="6978259" cy="22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1. ImageNet Competition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89" y="1174292"/>
            <a:ext cx="183672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~2015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https://blog.kakaocdn.net/dn/ba4kOp/btrcMGpEJpD/K2TN23AjFIpkLYnoOBRt00/img.png">
            <a:extLst>
              <a:ext uri="{FF2B5EF4-FFF2-40B4-BE49-F238E27FC236}">
                <a16:creationId xmlns:a16="http://schemas.microsoft.com/office/drawing/2014/main" id="{154F8AB8-6838-43AB-860D-9F32AA77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747837"/>
            <a:ext cx="73914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2BA6EA-4E2C-4BA0-BF80-CA4248ACED1C}"/>
              </a:ext>
            </a:extLst>
          </p:cNvPr>
          <p:cNvSpPr/>
          <p:nvPr/>
        </p:nvSpPr>
        <p:spPr>
          <a:xfrm>
            <a:off x="3412176" y="5437454"/>
            <a:ext cx="49789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AlexNet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-&gt; VGG -&gt;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GoogleNet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-&gt;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ResNet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7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DD7077-EE1D-4115-B008-DFE8619F3D66}"/>
              </a:ext>
            </a:extLst>
          </p:cNvPr>
          <p:cNvSpPr/>
          <p:nvPr/>
        </p:nvSpPr>
        <p:spPr>
          <a:xfrm>
            <a:off x="1007342" y="6230341"/>
            <a:ext cx="4456199" cy="352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6B3139-5A77-4784-AA89-9E749C1E8333}"/>
              </a:ext>
            </a:extLst>
          </p:cNvPr>
          <p:cNvSpPr/>
          <p:nvPr/>
        </p:nvSpPr>
        <p:spPr>
          <a:xfrm>
            <a:off x="1049544" y="5052459"/>
            <a:ext cx="3382336" cy="352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AlexNet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201" y="105037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201" y="3500666"/>
            <a:ext cx="2213264" cy="385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C7E26-0CE2-47B2-99EC-04B8541A2F9A}"/>
              </a:ext>
            </a:extLst>
          </p:cNvPr>
          <p:cNvSpPr/>
          <p:nvPr/>
        </p:nvSpPr>
        <p:spPr>
          <a:xfrm>
            <a:off x="962525" y="4992407"/>
            <a:ext cx="33932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Activation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Function =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A634B-8578-48B7-8439-52B6F7A1318D}"/>
              </a:ext>
            </a:extLst>
          </p:cNvPr>
          <p:cNvSpPr/>
          <p:nvPr/>
        </p:nvSpPr>
        <p:spPr>
          <a:xfrm>
            <a:off x="1157234" y="6191386"/>
            <a:ext cx="4306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Optimizer = SGD + Momentum(0.9)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8260C-AB0D-4B26-B3C9-F5BC20F61095}"/>
              </a:ext>
            </a:extLst>
          </p:cNvPr>
          <p:cNvGrpSpPr/>
          <p:nvPr/>
        </p:nvGrpSpPr>
        <p:grpSpPr>
          <a:xfrm>
            <a:off x="6483717" y="1677876"/>
            <a:ext cx="5031492" cy="636081"/>
            <a:chOff x="6854078" y="2672795"/>
            <a:chExt cx="5031492" cy="4308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6AB36B8-D11A-4290-A83B-1B1C803F8DB7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075B5C-2EFA-4961-ADDD-E236D0615F9A}"/>
                </a:ext>
              </a:extLst>
            </p:cNvPr>
            <p:cNvSpPr/>
            <p:nvPr/>
          </p:nvSpPr>
          <p:spPr>
            <a:xfrm>
              <a:off x="6854078" y="2672795"/>
              <a:ext cx="5031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최초로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CNN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을 사용하여 우승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8B5147-33EF-4FAF-89C9-E06782529B41}"/>
              </a:ext>
            </a:extLst>
          </p:cNvPr>
          <p:cNvGrpSpPr/>
          <p:nvPr/>
        </p:nvGrpSpPr>
        <p:grpSpPr>
          <a:xfrm>
            <a:off x="1049544" y="5589940"/>
            <a:ext cx="3201082" cy="430888"/>
            <a:chOff x="6043271" y="6026937"/>
            <a:chExt cx="3201082" cy="43088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2A04C20-4D62-4761-9BCC-FA187850EAF7}"/>
                </a:ext>
              </a:extLst>
            </p:cNvPr>
            <p:cNvSpPr/>
            <p:nvPr/>
          </p:nvSpPr>
          <p:spPr>
            <a:xfrm>
              <a:off x="6043271" y="6026937"/>
              <a:ext cx="3201082" cy="4308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4C7498-0531-4452-8674-14555F8F0F6A}"/>
                </a:ext>
              </a:extLst>
            </p:cNvPr>
            <p:cNvSpPr/>
            <p:nvPr/>
          </p:nvSpPr>
          <p:spPr>
            <a:xfrm>
              <a:off x="6096000" y="6026938"/>
              <a:ext cx="30956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Normalization Layer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pic>
        <p:nvPicPr>
          <p:cNvPr id="2050" name="Picture 2" descr="CNN 알고리즘들] AlexNet의 구조 by bskyvision">
            <a:extLst>
              <a:ext uri="{FF2B5EF4-FFF2-40B4-BE49-F238E27FC236}">
                <a16:creationId xmlns:a16="http://schemas.microsoft.com/office/drawing/2014/main" id="{0B7C658E-C1CB-4FA8-8001-80214679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7" y="1664152"/>
            <a:ext cx="6224360" cy="30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654EF4-4DCD-4AD0-93CB-3353F5E446CB}"/>
              </a:ext>
            </a:extLst>
          </p:cNvPr>
          <p:cNvSpPr txBox="1"/>
          <p:nvPr/>
        </p:nvSpPr>
        <p:spPr>
          <a:xfrm>
            <a:off x="6900714" y="105037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ADFB7-F208-4A64-9D7F-26FA289AC5D0}"/>
              </a:ext>
            </a:extLst>
          </p:cNvPr>
          <p:cNvGrpSpPr/>
          <p:nvPr/>
        </p:nvGrpSpPr>
        <p:grpSpPr>
          <a:xfrm>
            <a:off x="6483717" y="2577246"/>
            <a:ext cx="5031492" cy="487053"/>
            <a:chOff x="6854078" y="2672795"/>
            <a:chExt cx="5031492" cy="32993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94ED5-F292-4179-B95A-7B8E8278C840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FED339-4CD7-43B8-B3FA-C2B6037D908C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최초로 </a:t>
              </a:r>
              <a:r>
                <a:rPr lang="en-US" altLang="ko-KR" sz="2000" dirty="0" err="1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ReLU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함수 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73BFD4-3BAC-4BF5-8E97-2667ECE23B36}"/>
              </a:ext>
            </a:extLst>
          </p:cNvPr>
          <p:cNvGrpSpPr/>
          <p:nvPr/>
        </p:nvGrpSpPr>
        <p:grpSpPr>
          <a:xfrm>
            <a:off x="6483717" y="3496859"/>
            <a:ext cx="5031492" cy="487053"/>
            <a:chOff x="6854078" y="2672795"/>
            <a:chExt cx="5031492" cy="32993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111EF07-F787-4E1F-B3B6-B65CC2E2A6D0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5F02FA4-74DF-4E6A-AD0E-E669D3B3D385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앙상블을 이용하여 성능 향상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1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VGGNet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264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074" name="Picture 2" descr="https://blog.kakaocdn.net/dn/dOwXIW/btrcOSWxPYa/2SmGcMTXf0jlYV9e9Owko1/img.png">
            <a:extLst>
              <a:ext uri="{FF2B5EF4-FFF2-40B4-BE49-F238E27FC236}">
                <a16:creationId xmlns:a16="http://schemas.microsoft.com/office/drawing/2014/main" id="{CD4EC84E-4F4F-42E6-A65F-A9AA29A1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4" y="1557338"/>
            <a:ext cx="2564681" cy="47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FEF9A5-9BCF-4A84-931E-778D19413EB6}"/>
              </a:ext>
            </a:extLst>
          </p:cNvPr>
          <p:cNvSpPr txBox="1"/>
          <p:nvPr/>
        </p:nvSpPr>
        <p:spPr>
          <a:xfrm>
            <a:off x="4160764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C771CA-63CF-4174-BA24-D531ACEF1885}"/>
              </a:ext>
            </a:extLst>
          </p:cNvPr>
          <p:cNvSpPr/>
          <p:nvPr/>
        </p:nvSpPr>
        <p:spPr>
          <a:xfrm>
            <a:off x="3781978" y="1760804"/>
            <a:ext cx="41440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작은 필터를 사용하여 층을 더 깊게 만듦</a:t>
            </a:r>
            <a:endParaRPr lang="en-US" altLang="ko-KR" sz="20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C8071D-A70A-47EB-86C6-DA0DCECDF80F}"/>
              </a:ext>
            </a:extLst>
          </p:cNvPr>
          <p:cNvSpPr/>
          <p:nvPr/>
        </p:nvSpPr>
        <p:spPr>
          <a:xfrm>
            <a:off x="4076614" y="2238471"/>
            <a:ext cx="3554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AlexNet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약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Layer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5ADB75C-B797-4354-9EC4-C3DD8F6CC589}"/>
              </a:ext>
            </a:extLst>
          </p:cNvPr>
          <p:cNvSpPr/>
          <p:nvPr/>
        </p:nvSpPr>
        <p:spPr>
          <a:xfrm>
            <a:off x="5543550" y="2914650"/>
            <a:ext cx="590550" cy="7810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D2CCAC-837A-4574-8E80-137E3EB165C1}"/>
              </a:ext>
            </a:extLst>
          </p:cNvPr>
          <p:cNvSpPr/>
          <p:nvPr/>
        </p:nvSpPr>
        <p:spPr>
          <a:xfrm>
            <a:off x="4534025" y="3855268"/>
            <a:ext cx="10567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비선형성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FE7987-4BDD-46F9-B3F3-65906748646A}"/>
              </a:ext>
            </a:extLst>
          </p:cNvPr>
          <p:cNvSpPr/>
          <p:nvPr/>
        </p:nvSpPr>
        <p:spPr>
          <a:xfrm>
            <a:off x="4341748" y="4419506"/>
            <a:ext cx="1512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Overfitting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2D71A0-C4B6-4B1D-9E10-CCFC0179958B}"/>
              </a:ext>
            </a:extLst>
          </p:cNvPr>
          <p:cNvSpPr/>
          <p:nvPr/>
        </p:nvSpPr>
        <p:spPr>
          <a:xfrm>
            <a:off x="3906408" y="5050703"/>
            <a:ext cx="25734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Number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of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Paramter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68967B-6D79-4111-A850-B0616C32215D}"/>
              </a:ext>
            </a:extLst>
          </p:cNvPr>
          <p:cNvCxnSpPr>
            <a:cxnSpLocks/>
          </p:cNvCxnSpPr>
          <p:nvPr/>
        </p:nvCxnSpPr>
        <p:spPr>
          <a:xfrm flipV="1">
            <a:off x="6829425" y="3832586"/>
            <a:ext cx="0" cy="447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7433BF3-22CC-4ECA-BF5E-21E6221CEB02}"/>
              </a:ext>
            </a:extLst>
          </p:cNvPr>
          <p:cNvCxnSpPr>
            <a:cxnSpLocks/>
          </p:cNvCxnSpPr>
          <p:nvPr/>
        </p:nvCxnSpPr>
        <p:spPr>
          <a:xfrm>
            <a:off x="6829425" y="5050703"/>
            <a:ext cx="0" cy="47521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152E2F-0098-4AE4-A8B1-272F67BD8D43}"/>
              </a:ext>
            </a:extLst>
          </p:cNvPr>
          <p:cNvSpPr/>
          <p:nvPr/>
        </p:nvSpPr>
        <p:spPr>
          <a:xfrm>
            <a:off x="8473675" y="3008721"/>
            <a:ext cx="3454792" cy="1224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VGG</a:t>
            </a:r>
            <a:r>
              <a:rPr lang="ko-KR" altLang="en-US" sz="32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기반으로 한</a:t>
            </a:r>
            <a:endParaRPr lang="en-US" altLang="ko-KR" sz="32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많은 응용 연구 증가</a:t>
            </a:r>
            <a:endParaRPr lang="en-US" altLang="ko-KR" sz="32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24FCD-34D8-4BAC-8F1E-CAF50B856BDF}"/>
              </a:ext>
            </a:extLst>
          </p:cNvPr>
          <p:cNvSpPr txBox="1"/>
          <p:nvPr/>
        </p:nvSpPr>
        <p:spPr>
          <a:xfrm>
            <a:off x="8688903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Future Work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5DEF0E-2F64-4479-8E15-0E656739EE3A}"/>
              </a:ext>
            </a:extLst>
          </p:cNvPr>
          <p:cNvCxnSpPr>
            <a:cxnSpLocks/>
          </p:cNvCxnSpPr>
          <p:nvPr/>
        </p:nvCxnSpPr>
        <p:spPr>
          <a:xfrm>
            <a:off x="6829425" y="4419506"/>
            <a:ext cx="0" cy="47521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VGGNet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Small Filter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4098" name="Picture 2" descr="https://blog.kakaocdn.net/dn/lZ393/btrcNLRf3Bn/xd8idpc2jkxYuMPR8ANbi0/img.png">
            <a:extLst>
              <a:ext uri="{FF2B5EF4-FFF2-40B4-BE49-F238E27FC236}">
                <a16:creationId xmlns:a16="http://schemas.microsoft.com/office/drawing/2014/main" id="{686F3724-5B78-4BC4-A381-E8F43A8A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2" y="1500359"/>
            <a:ext cx="56769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A7878B-E020-4BE5-9C64-DD7CAF89A483}"/>
              </a:ext>
            </a:extLst>
          </p:cNvPr>
          <p:cNvSpPr/>
          <p:nvPr/>
        </p:nvSpPr>
        <p:spPr>
          <a:xfrm>
            <a:off x="352573" y="1500359"/>
            <a:ext cx="1810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 filter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736329-1094-4603-B461-A55076293BA2}"/>
              </a:ext>
            </a:extLst>
          </p:cNvPr>
          <p:cNvSpPr/>
          <p:nvPr/>
        </p:nvSpPr>
        <p:spPr>
          <a:xfrm>
            <a:off x="6395810" y="2242823"/>
            <a:ext cx="3859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7x7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Image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filter 2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사용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F4EA7B-84A4-48A7-9078-9FFA8BD6141D}"/>
              </a:ext>
            </a:extLst>
          </p:cNvPr>
          <p:cNvSpPr/>
          <p:nvPr/>
        </p:nvSpPr>
        <p:spPr>
          <a:xfrm>
            <a:off x="6684516" y="2795273"/>
            <a:ext cx="3281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파라미터 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3x3 + 3x3 = </a:t>
            </a:r>
            <a:r>
              <a:rPr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18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681106-C55F-4230-987F-1B9C41B52BB8}"/>
              </a:ext>
            </a:extLst>
          </p:cNvPr>
          <p:cNvSpPr/>
          <p:nvPr/>
        </p:nvSpPr>
        <p:spPr>
          <a:xfrm>
            <a:off x="6395810" y="4355741"/>
            <a:ext cx="3859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7x7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Image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5x5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filter 1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사용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00D19-D912-4300-97AF-C0989D1CE510}"/>
              </a:ext>
            </a:extLst>
          </p:cNvPr>
          <p:cNvSpPr/>
          <p:nvPr/>
        </p:nvSpPr>
        <p:spPr>
          <a:xfrm>
            <a:off x="7042787" y="4908191"/>
            <a:ext cx="25651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파라미터 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5x5 = </a:t>
            </a:r>
            <a:r>
              <a:rPr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25</a:t>
            </a:r>
          </a:p>
        </p:txBody>
      </p:sp>
      <p:pic>
        <p:nvPicPr>
          <p:cNvPr id="4100" name="Picture 4" descr="Arrow Icon 3130580">
            <a:extLst>
              <a:ext uri="{FF2B5EF4-FFF2-40B4-BE49-F238E27FC236}">
                <a16:creationId xmlns:a16="http://schemas.microsoft.com/office/drawing/2014/main" id="{15325BE4-FA57-4AB0-81F1-3F4FC00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0000" y="322616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VGGNet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VGG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parameter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5122" name="Picture 2" descr="https://blog.kakaocdn.net/dn/39stz/btrcIU22AxA/PJ3i7FXM05KRovcfXsMDy1/img.png">
            <a:extLst>
              <a:ext uri="{FF2B5EF4-FFF2-40B4-BE49-F238E27FC236}">
                <a16:creationId xmlns:a16="http://schemas.microsoft.com/office/drawing/2014/main" id="{CFBC0E1F-F737-4E57-980C-A897C3F1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4" y="1709738"/>
            <a:ext cx="72675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4A2986-E770-4325-8048-A9F996806F4C}"/>
              </a:ext>
            </a:extLst>
          </p:cNvPr>
          <p:cNvCxnSpPr>
            <a:cxnSpLocks/>
          </p:cNvCxnSpPr>
          <p:nvPr/>
        </p:nvCxnSpPr>
        <p:spPr>
          <a:xfrm>
            <a:off x="7191375" y="2038350"/>
            <a:ext cx="581025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5356C7-F3F2-4EAD-AA6D-93D49BE4433D}"/>
              </a:ext>
            </a:extLst>
          </p:cNvPr>
          <p:cNvCxnSpPr>
            <a:cxnSpLocks/>
          </p:cNvCxnSpPr>
          <p:nvPr/>
        </p:nvCxnSpPr>
        <p:spPr>
          <a:xfrm flipV="1">
            <a:off x="7200900" y="2219325"/>
            <a:ext cx="581025" cy="1238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2D1CC3-041C-4F3D-A4C6-698B4C33CF2D}"/>
              </a:ext>
            </a:extLst>
          </p:cNvPr>
          <p:cNvSpPr/>
          <p:nvPr/>
        </p:nvSpPr>
        <p:spPr>
          <a:xfrm>
            <a:off x="7781925" y="1975306"/>
            <a:ext cx="27975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Fully Connected Layer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6810F6-3355-41CD-B776-46809FA2B5CC}"/>
              </a:ext>
            </a:extLst>
          </p:cNvPr>
          <p:cNvSpPr/>
          <p:nvPr/>
        </p:nvSpPr>
        <p:spPr>
          <a:xfrm>
            <a:off x="7595979" y="2587170"/>
            <a:ext cx="31694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Parameter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급격하게 증가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62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GoogleNet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146" name="Picture 2" descr="https://blog.kakaocdn.net/dn/sdXli/btrcNkGhEAP/6f5Ur6bkpBmWlokKnBzRjk/img.png">
            <a:extLst>
              <a:ext uri="{FF2B5EF4-FFF2-40B4-BE49-F238E27FC236}">
                <a16:creationId xmlns:a16="http://schemas.microsoft.com/office/drawing/2014/main" id="{C27D8075-0E88-4158-8297-ADFF9610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04025"/>
            <a:ext cx="7305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A729-0405-4770-9DFF-9CD0CF72F41B}"/>
              </a:ext>
            </a:extLst>
          </p:cNvPr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err="1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GoogleNet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F0E2B-7026-4502-8A05-7CEFC27B3986}"/>
              </a:ext>
            </a:extLst>
          </p:cNvPr>
          <p:cNvSpPr txBox="1"/>
          <p:nvPr/>
        </p:nvSpPr>
        <p:spPr>
          <a:xfrm>
            <a:off x="352573" y="425009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B5E896-2ACB-4E2F-8CAC-1C8FBD5729F0}"/>
              </a:ext>
            </a:extLst>
          </p:cNvPr>
          <p:cNvGrpSpPr/>
          <p:nvPr/>
        </p:nvGrpSpPr>
        <p:grpSpPr>
          <a:xfrm>
            <a:off x="-269508" y="4805532"/>
            <a:ext cx="5031492" cy="487053"/>
            <a:chOff x="6854078" y="2672795"/>
            <a:chExt cx="5031492" cy="32993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EA39B7A-3AF7-4AA3-9225-C904AB8B59A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A0A7E2-4B51-401A-B697-EFA8664667C8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More Deeper than VGG19</a:t>
              </a:r>
            </a:p>
          </p:txBody>
        </p:sp>
      </p:grp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743475B4-8832-4C59-8123-80C4A865F1D7}"/>
              </a:ext>
            </a:extLst>
          </p:cNvPr>
          <p:cNvSpPr/>
          <p:nvPr/>
        </p:nvSpPr>
        <p:spPr>
          <a:xfrm rot="16200000">
            <a:off x="4466709" y="4661638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1F2314-C6CE-4F57-8A2A-48DF544B2B3F}"/>
              </a:ext>
            </a:extLst>
          </p:cNvPr>
          <p:cNvGrpSpPr/>
          <p:nvPr/>
        </p:nvGrpSpPr>
        <p:grpSpPr>
          <a:xfrm>
            <a:off x="4761984" y="4805532"/>
            <a:ext cx="5031492" cy="487053"/>
            <a:chOff x="6854078" y="2672795"/>
            <a:chExt cx="5031492" cy="32993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B268BC0-C69F-4A66-BAB2-24B673C8AC0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781F058-ACD5-478D-B451-7FC403446D20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22 Layer &gt; 19Layer(VGG)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3FF350-109D-4167-8B17-3D2F9ACCC06C}"/>
              </a:ext>
            </a:extLst>
          </p:cNvPr>
          <p:cNvGrpSpPr/>
          <p:nvPr/>
        </p:nvGrpSpPr>
        <p:grpSpPr>
          <a:xfrm>
            <a:off x="-269508" y="5582937"/>
            <a:ext cx="5031492" cy="487053"/>
            <a:chOff x="6854078" y="2672795"/>
            <a:chExt cx="5031492" cy="32993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7596DA-36B5-444D-AEB9-19B8742B8EB7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45188-ECA4-485E-B3AE-DE201FECC93E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Use Inception Module</a:t>
              </a:r>
            </a:p>
          </p:txBody>
        </p:sp>
      </p:grp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3FD8028-1A1A-4937-B921-5BED34C4C578}"/>
              </a:ext>
            </a:extLst>
          </p:cNvPr>
          <p:cNvSpPr/>
          <p:nvPr/>
        </p:nvSpPr>
        <p:spPr>
          <a:xfrm rot="16200000">
            <a:off x="4466709" y="5439043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E31C29-9DF7-4A58-A170-08F4FE0661E5}"/>
              </a:ext>
            </a:extLst>
          </p:cNvPr>
          <p:cNvGrpSpPr/>
          <p:nvPr/>
        </p:nvGrpSpPr>
        <p:grpSpPr>
          <a:xfrm>
            <a:off x="4761984" y="5554854"/>
            <a:ext cx="5031492" cy="487053"/>
            <a:chOff x="6854078" y="2672795"/>
            <a:chExt cx="5031492" cy="32993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0555B66-30D7-4E24-815C-03666824B3B3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7D1B9F-489C-4F33-A9AB-19D5A64275A5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1x1 filter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ED4DA6-E77B-4597-B2B5-D0A3E98050A4}"/>
              </a:ext>
            </a:extLst>
          </p:cNvPr>
          <p:cNvGrpSpPr/>
          <p:nvPr/>
        </p:nvGrpSpPr>
        <p:grpSpPr>
          <a:xfrm>
            <a:off x="-269508" y="6267881"/>
            <a:ext cx="5031492" cy="487053"/>
            <a:chOff x="6854078" y="2672795"/>
            <a:chExt cx="5031492" cy="32993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01F386-D87D-44E3-93CC-DE0C62951560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666680-D47B-44E2-AA05-960C86798121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Fewer Parameter</a:t>
              </a:r>
            </a:p>
          </p:txBody>
        </p:sp>
      </p:grp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CE878585-BE82-4B27-9432-9F76CF26D060}"/>
              </a:ext>
            </a:extLst>
          </p:cNvPr>
          <p:cNvSpPr/>
          <p:nvPr/>
        </p:nvSpPr>
        <p:spPr>
          <a:xfrm rot="16200000">
            <a:off x="4466709" y="6095905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D9378-B3C6-44F1-AD53-5AF44BED4E83}"/>
              </a:ext>
            </a:extLst>
          </p:cNvPr>
          <p:cNvGrpSpPr/>
          <p:nvPr/>
        </p:nvGrpSpPr>
        <p:grpSpPr>
          <a:xfrm>
            <a:off x="4761984" y="6224728"/>
            <a:ext cx="5031492" cy="487053"/>
            <a:chOff x="6854078" y="2672795"/>
            <a:chExt cx="5031492" cy="32993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7E2F151-8A46-4824-9347-06C9DA98CF85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C40179-0AAB-4774-BBFA-5B7B762948E0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Under 5M 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0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GoogleNet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Inception Module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7170" name="Picture 2" descr="https://blog.kakaocdn.net/dn/sjIy4/btrcStozTJc/fZSsECeWSjCjVlPtOXg0Lk/img.png">
            <a:extLst>
              <a:ext uri="{FF2B5EF4-FFF2-40B4-BE49-F238E27FC236}">
                <a16:creationId xmlns:a16="http://schemas.microsoft.com/office/drawing/2014/main" id="{E4D3511B-A7E7-40CB-8FC3-A787C51B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4" y="1625987"/>
            <a:ext cx="4211711" cy="21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kakaocdn.net/dn/Lz2LL/btrcIVOprRv/MwG6NjKVwUyTkhXP8MS5Mk/img.png">
            <a:extLst>
              <a:ext uri="{FF2B5EF4-FFF2-40B4-BE49-F238E27FC236}">
                <a16:creationId xmlns:a16="http://schemas.microsoft.com/office/drawing/2014/main" id="{C396F096-DD4F-47B4-BFD1-8A1B3EDC5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508229"/>
            <a:ext cx="4693438" cy="20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DDCD70-8DFE-41DA-9F8A-D7DE59235D59}"/>
              </a:ext>
            </a:extLst>
          </p:cNvPr>
          <p:cNvSpPr/>
          <p:nvPr/>
        </p:nvSpPr>
        <p:spPr>
          <a:xfrm>
            <a:off x="675528" y="4055064"/>
            <a:ext cx="62892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128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28x28x128x1x1x256 = 25,690,112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59200C-8117-42BB-90A1-F2E33483AD10}"/>
              </a:ext>
            </a:extLst>
          </p:cNvPr>
          <p:cNvSpPr/>
          <p:nvPr/>
        </p:nvSpPr>
        <p:spPr>
          <a:xfrm>
            <a:off x="675528" y="4534961"/>
            <a:ext cx="64350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 filter 192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28x28x192x3x3x256 = 346,816,512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0667A1-29D8-44CD-A82B-A1D2125B40DA}"/>
              </a:ext>
            </a:extLst>
          </p:cNvPr>
          <p:cNvSpPr/>
          <p:nvPr/>
        </p:nvSpPr>
        <p:spPr>
          <a:xfrm>
            <a:off x="675528" y="5076100"/>
            <a:ext cx="6143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5x5 filter 96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28x28x96x5x5x256 = 481,689,600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19B0D8-0BAE-431E-8A07-3E441C3DE287}"/>
              </a:ext>
            </a:extLst>
          </p:cNvPr>
          <p:cNvSpPr/>
          <p:nvPr/>
        </p:nvSpPr>
        <p:spPr>
          <a:xfrm>
            <a:off x="675528" y="5617239"/>
            <a:ext cx="43183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MaxPooling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28x28x256 = 200,704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DAEEB-3EF2-4A2D-B4B6-F15B4A4951D8}"/>
              </a:ext>
            </a:extLst>
          </p:cNvPr>
          <p:cNvSpPr/>
          <p:nvPr/>
        </p:nvSpPr>
        <p:spPr>
          <a:xfrm>
            <a:off x="7720248" y="4957692"/>
            <a:ext cx="2893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854,396,939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533D9E-02DC-4B16-9890-C5013C56595E}"/>
              </a:ext>
            </a:extLst>
          </p:cNvPr>
          <p:cNvSpPr/>
          <p:nvPr/>
        </p:nvSpPr>
        <p:spPr>
          <a:xfrm>
            <a:off x="10479876" y="5065413"/>
            <a:ext cx="12654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paramter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E1F7F8-5BE1-4041-B7AA-37939D52BA93}"/>
              </a:ext>
            </a:extLst>
          </p:cNvPr>
          <p:cNvSpPr/>
          <p:nvPr/>
        </p:nvSpPr>
        <p:spPr>
          <a:xfrm>
            <a:off x="8717556" y="4135085"/>
            <a:ext cx="124675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16523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420</Words>
  <Application>Microsoft Office PowerPoint</Application>
  <PresentationFormat>와이드스크린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12롯데마트드림Bold</vt:lpstr>
      <vt:lpstr>경기천년제목 Bold</vt:lpstr>
      <vt:lpstr>경기천년제목 Medium</vt:lpstr>
      <vt:lpstr>경기천년제목V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 최</dc:creator>
  <cp:lastModifiedBy>김영민</cp:lastModifiedBy>
  <cp:revision>215</cp:revision>
  <dcterms:created xsi:type="dcterms:W3CDTF">2020-01-07T10:41:50Z</dcterms:created>
  <dcterms:modified xsi:type="dcterms:W3CDTF">2021-08-31T08:54:10Z</dcterms:modified>
</cp:coreProperties>
</file>