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9"/>
    <p:restoredTop sz="94719"/>
  </p:normalViewPr>
  <p:slideViewPr>
    <p:cSldViewPr snapToGrid="0" snapToObjects="1" showGuides="1">
      <p:cViewPr varScale="1">
        <p:scale>
          <a:sx n="67" d="100"/>
          <a:sy n="67" d="100"/>
        </p:scale>
        <p:origin x="176" y="1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745F-8AFE-DE40-A0DC-7F412572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22623-AC0F-DA48-8CA3-3424AC4E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F0F62-E2A8-C947-AF7F-A45302E3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115EF-D5AC-724A-B05C-047E914C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3EF53-C0F4-244D-ACD6-C1A04751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44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B27C-0952-F74A-853B-FD3088C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CA396-9FC4-2742-B7C9-761FBFD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00AF5-5805-AA4C-BC32-E8F4B6FA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2EB2-D940-554B-B723-A24A4B36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34936-3B9F-2C44-BF4F-32B44CFF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48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646F61-D78B-7C4E-B5E2-82E7A34EB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C59A3-A5A5-F948-A29D-B11B5131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5A102-745C-4A48-9111-6B633BEA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655AA-CB32-4B42-8E66-C905195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E7D76-CA50-0F49-B939-731F756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47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2D961-46AA-CA4A-A301-02E9D9D1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5CDF8-50A3-654F-B81E-B640C797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92E60-7903-F14C-9FEB-6A3B117E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99C9C-BE79-BF4B-B3A8-44C9BC8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8F518-95FC-B940-898E-1BFF27B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2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5B14F-AE62-974B-B89A-298E5383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48C1-000E-3445-B4D7-9961A89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74DFA-4DDD-7B45-903E-37A302A5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CBAEE-8D1D-874F-83D0-53525B43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79C30-4AD7-5044-A9B0-25310EE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8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2F925-0ED4-5E45-8B9A-C679178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8A60E-4F15-C549-A13B-668DB82E3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F4FBF-787C-8F4B-873B-43D089464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902A6-8960-BF4F-8670-6273FC6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128DA-BE63-194C-B5CF-796A4DA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E269-1547-234C-946F-DAF269D9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646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CA08-9300-E443-A789-638419F9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43491-B794-C54A-A33F-327391FB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7122-7067-894B-831B-1A83C6E9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566D0-20DF-2F4B-8ACB-4D41895E4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7F756-D2CC-CD47-9AA9-A1A798279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B70FB-04D3-8C4B-80B4-4A7E0395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EEB5D3-0713-C84E-8F4B-9C9A30BE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480CE-D787-8841-8B4B-DB0C4B11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996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5D5D-5BD0-0149-9489-19FEEF90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53EC1-BCDE-E744-BCF4-12AF9159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25BDA-F3DE-3440-84EA-0B739CEA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D0256-79CB-8441-9AEF-9A6A06F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45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E9AAE-7553-B545-A35C-0675BE77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AA7C5-F372-4D46-ADA3-FB232B8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7132C-7AF1-E048-90B3-6A9E6B61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96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94D7-7446-0D45-8983-7D7EC8F2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317AF-2CB9-FB42-85B5-BAEF8190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A51AC-DA2A-6943-AE13-75327C09D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4FAA1-3364-FA48-9BD0-24B6846E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E1139-E4F3-E745-B9C5-EDB87DA5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5FC09-177A-2E41-A4CA-1E96FB0B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93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4FC1-A005-D843-8208-62AF99FF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7F3BB-8E23-3C49-A222-E166C3E33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0BA54-549D-F845-A306-D59FD1A31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7A28E-94EF-A345-9576-0A0E830F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AFEC9-E7E1-1049-A945-63F9FBCF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404DD-3ACA-0041-B65C-804B66AC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398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397780-DFE2-DE41-9504-4A134960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812F5-C28F-B84B-A0FA-8898BB5F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6CC82-4CCF-0041-8CC4-C56FFC06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0FBC-3EC6-9543-8127-BE6677CC74E2}" type="datetimeFigureOut">
              <a:rPr kumimoji="1" lang="ko-Kore-KR" altLang="en-US" smtClean="0"/>
              <a:t>2020. 12. 30.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642A-A5AE-0C41-9EA8-9E6B327F2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58BB-AD69-E84F-BBF7-AE4010FF3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6E1F-AD50-8540-AEFA-AA14495C01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27191-F55B-4342-BD93-B08C629E6BBF}"/>
              </a:ext>
            </a:extLst>
          </p:cNvPr>
          <p:cNvSpPr txBox="1"/>
          <p:nvPr/>
        </p:nvSpPr>
        <p:spPr>
          <a:xfrm>
            <a:off x="5405811" y="179328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 Science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80063-026C-3043-83B6-466F31C524AF}"/>
              </a:ext>
            </a:extLst>
          </p:cNvPr>
          <p:cNvSpPr txBox="1"/>
          <p:nvPr/>
        </p:nvSpPr>
        <p:spPr>
          <a:xfrm>
            <a:off x="4990088" y="2567125"/>
            <a:ext cx="22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What is data science?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ADBC4-516D-954D-8EFE-3DAF4A19FD61}"/>
              </a:ext>
            </a:extLst>
          </p:cNvPr>
          <p:cNvSpPr txBox="1"/>
          <p:nvPr/>
        </p:nvSpPr>
        <p:spPr>
          <a:xfrm>
            <a:off x="1174204" y="3584193"/>
            <a:ext cx="9843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Data science, also known as data-driven science, is an interdisciplinary field of scientific</a:t>
            </a:r>
          </a:p>
          <a:p>
            <a:pPr algn="ctr"/>
            <a:r>
              <a:rPr kumimoji="1" lang="en-US" altLang="ko-Kore-KR" dirty="0"/>
              <a:t>Methods, process, algorithms and systems of extract knowledge or insights from data in various forms, </a:t>
            </a:r>
          </a:p>
          <a:p>
            <a:pPr algn="ctr"/>
            <a:r>
              <a:rPr kumimoji="1" lang="en-US" altLang="ko-Kore-KR" dirty="0"/>
              <a:t>either structured or unstructured, similar to data mining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312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BC4-4B30-634C-B75E-9BD29AA2B450}"/>
              </a:ext>
            </a:extLst>
          </p:cNvPr>
          <p:cNvSpPr txBox="1"/>
          <p:nvPr/>
        </p:nvSpPr>
        <p:spPr>
          <a:xfrm>
            <a:off x="4154571" y="3244334"/>
            <a:ext cx="388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How Data scientist solve the problem?</a:t>
            </a:r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8EEFED8-F759-6A49-8450-857F6B57F6B0}"/>
              </a:ext>
            </a:extLst>
          </p:cNvPr>
          <p:cNvSpPr/>
          <p:nvPr/>
        </p:nvSpPr>
        <p:spPr>
          <a:xfrm>
            <a:off x="3951402" y="3108489"/>
            <a:ext cx="4289196" cy="641022"/>
          </a:xfrm>
          <a:prstGeom prst="fra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0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67C42A-422F-C445-A72A-9BEA3FD2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0" y="452487"/>
            <a:ext cx="11672379" cy="61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9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78A847-9512-F144-9B0F-79A9645A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5" y="627058"/>
            <a:ext cx="10191209" cy="54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27191-F55B-4342-BD93-B08C629E6BBF}"/>
              </a:ext>
            </a:extLst>
          </p:cNvPr>
          <p:cNvSpPr txBox="1"/>
          <p:nvPr/>
        </p:nvSpPr>
        <p:spPr>
          <a:xfrm>
            <a:off x="1419446" y="3244334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More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A54E-0B0F-7F44-9A96-223CD1DB9464}"/>
              </a:ext>
            </a:extLst>
          </p:cNvPr>
          <p:cNvSpPr txBox="1"/>
          <p:nvPr/>
        </p:nvSpPr>
        <p:spPr>
          <a:xfrm>
            <a:off x="5163693" y="11914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Machine Learning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E8BC3-DFFF-F74C-A460-61820593BFEE}"/>
              </a:ext>
            </a:extLst>
          </p:cNvPr>
          <p:cNvSpPr txBox="1"/>
          <p:nvPr/>
        </p:nvSpPr>
        <p:spPr>
          <a:xfrm>
            <a:off x="5682809" y="1971984"/>
            <a:ext cx="8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Why??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923ED7-B60A-F749-8E06-CD4DFAEF9643}"/>
              </a:ext>
            </a:extLst>
          </p:cNvPr>
          <p:cNvSpPr/>
          <p:nvPr/>
        </p:nvSpPr>
        <p:spPr>
          <a:xfrm>
            <a:off x="5534275" y="3244334"/>
            <a:ext cx="112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More Fast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DEAF63-7862-634E-8C90-0B73D0370F3C}"/>
              </a:ext>
            </a:extLst>
          </p:cNvPr>
          <p:cNvSpPr/>
          <p:nvPr/>
        </p:nvSpPr>
        <p:spPr>
          <a:xfrm>
            <a:off x="9373838" y="3244334"/>
            <a:ext cx="139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More exactly</a:t>
            </a:r>
            <a:endParaRPr kumimoji="1" lang="ko-Kore-KR" altLang="en-US" dirty="0"/>
          </a:p>
        </p:txBody>
      </p:sp>
      <p:pic>
        <p:nvPicPr>
          <p:cNvPr id="14" name="그래픽 13" descr="막대 그래프 상향 추세 단색으로 채워진">
            <a:extLst>
              <a:ext uri="{FF2B5EF4-FFF2-40B4-BE49-F238E27FC236}">
                <a16:creationId xmlns:a16="http://schemas.microsoft.com/office/drawing/2014/main" id="{955F3D53-5B90-DC48-A38D-4B031602E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917" y="4476625"/>
            <a:ext cx="1398715" cy="1398715"/>
          </a:xfrm>
          <a:prstGeom prst="rect">
            <a:avLst/>
          </a:prstGeom>
        </p:spPr>
      </p:pic>
      <p:pic>
        <p:nvPicPr>
          <p:cNvPr id="16" name="그래픽 15" descr="프로세서 단색으로 채워진">
            <a:extLst>
              <a:ext uri="{FF2B5EF4-FFF2-40B4-BE49-F238E27FC236}">
                <a16:creationId xmlns:a16="http://schemas.microsoft.com/office/drawing/2014/main" id="{B2C379E6-5A72-CF46-8394-0B5997FB3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147" y="4644514"/>
            <a:ext cx="1062935" cy="1062935"/>
          </a:xfrm>
          <a:prstGeom prst="rect">
            <a:avLst/>
          </a:prstGeom>
        </p:spPr>
      </p:pic>
      <p:pic>
        <p:nvPicPr>
          <p:cNvPr id="18" name="그래픽 17" descr="컴퓨터 단색으로 채워진">
            <a:extLst>
              <a:ext uri="{FF2B5EF4-FFF2-40B4-BE49-F238E27FC236}">
                <a16:creationId xmlns:a16="http://schemas.microsoft.com/office/drawing/2014/main" id="{D4009CE3-09F4-B74A-8707-4CE96C79A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3251" y="4476625"/>
            <a:ext cx="1345497" cy="13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F632F1-F526-9D49-AC5B-647923C5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19" y="1770323"/>
            <a:ext cx="2865091" cy="305387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1C564C-65A8-0B46-9C2C-779A2224A035}"/>
              </a:ext>
            </a:extLst>
          </p:cNvPr>
          <p:cNvGrpSpPr/>
          <p:nvPr/>
        </p:nvGrpSpPr>
        <p:grpSpPr>
          <a:xfrm>
            <a:off x="8339086" y="1692520"/>
            <a:ext cx="2771481" cy="3131679"/>
            <a:chOff x="8263671" y="1060924"/>
            <a:chExt cx="2771481" cy="3131679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B233ABF3-863A-AB44-8DC5-8403BDD5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9901" y="1060924"/>
              <a:ext cx="2059022" cy="268151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C23962-4B40-4A4E-A895-560619A7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3671" y="3742441"/>
              <a:ext cx="2771481" cy="45016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796D33-E5FB-3345-9447-47C5000696B3}"/>
              </a:ext>
            </a:extLst>
          </p:cNvPr>
          <p:cNvSpPr txBox="1"/>
          <p:nvPr/>
        </p:nvSpPr>
        <p:spPr>
          <a:xfrm>
            <a:off x="4869542" y="2921168"/>
            <a:ext cx="2452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b="1" dirty="0"/>
              <a:t>When?</a:t>
            </a:r>
            <a:endParaRPr kumimoji="1" lang="ko-Kore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62562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E52E1B-9733-4E40-9924-E228794BB821}"/>
              </a:ext>
            </a:extLst>
          </p:cNvPr>
          <p:cNvSpPr/>
          <p:nvPr/>
        </p:nvSpPr>
        <p:spPr>
          <a:xfrm>
            <a:off x="6532775" y="970961"/>
            <a:ext cx="4213782" cy="147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기존</a:t>
            </a:r>
            <a:r>
              <a:rPr kumimoji="1" lang="ko-KR" altLang="en-US" sz="1200" dirty="0"/>
              <a:t> 솔루션으로는 많은 수동 조정과 규칙이 필요한 문제</a:t>
            </a:r>
            <a:endParaRPr kumimoji="1" lang="en-US" altLang="ko-KR" sz="1200" dirty="0"/>
          </a:p>
          <a:p>
            <a:pPr algn="ctr"/>
            <a:endParaRPr kumimoji="1" lang="en-US" altLang="ko-Kore-KR" sz="1200" dirty="0"/>
          </a:p>
          <a:p>
            <a:pPr algn="ctr"/>
            <a:r>
              <a:rPr kumimoji="1" lang="ko-KR" altLang="en-US" sz="1200" dirty="0"/>
              <a:t>전통적인 방식으로는 전혀 해결 방법이 없는 복잡한 문제</a:t>
            </a:r>
            <a:endParaRPr kumimoji="1" lang="en-US" altLang="ko-KR" sz="1200" dirty="0"/>
          </a:p>
          <a:p>
            <a:pPr algn="ctr"/>
            <a:endParaRPr kumimoji="1" lang="en-US" altLang="ko-Kore-KR" sz="1200" dirty="0"/>
          </a:p>
          <a:p>
            <a:pPr algn="ctr"/>
            <a:r>
              <a:rPr kumimoji="1" lang="ko-KR" altLang="en-US" sz="1200" dirty="0"/>
              <a:t>유동적인 환경</a:t>
            </a:r>
            <a:endParaRPr kumimoji="1" lang="en-US" altLang="ko-KR" sz="1200" dirty="0"/>
          </a:p>
          <a:p>
            <a:pPr algn="ctr"/>
            <a:endParaRPr kumimoji="1" lang="en-US" altLang="ko-Kore-KR" sz="1200" dirty="0"/>
          </a:p>
          <a:p>
            <a:pPr algn="ctr"/>
            <a:r>
              <a:rPr kumimoji="1" lang="ko-KR" altLang="en-US" sz="1200" dirty="0"/>
              <a:t>복잡한 문제와 대량의 데이터에서 통찰 얻기</a:t>
            </a:r>
            <a:endParaRPr kumimoji="1" lang="ko-Kore-KR" altLang="en-US" sz="1200" dirty="0"/>
          </a:p>
        </p:txBody>
      </p:sp>
      <p:sp>
        <p:nvSpPr>
          <p:cNvPr id="2" name="삼각형 1">
            <a:extLst>
              <a:ext uri="{FF2B5EF4-FFF2-40B4-BE49-F238E27FC236}">
                <a16:creationId xmlns:a16="http://schemas.microsoft.com/office/drawing/2014/main" id="{F6FCC378-55B8-B24C-B466-614722AEC0A5}"/>
              </a:ext>
            </a:extLst>
          </p:cNvPr>
          <p:cNvSpPr/>
          <p:nvPr/>
        </p:nvSpPr>
        <p:spPr>
          <a:xfrm>
            <a:off x="3739299" y="744718"/>
            <a:ext cx="4713402" cy="509047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07761B1-7325-F143-8D6B-00A693B9D163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4917650" y="3289955"/>
            <a:ext cx="2356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0585AE-9A84-074A-B77D-6B06B4025057}"/>
              </a:ext>
            </a:extLst>
          </p:cNvPr>
          <p:cNvSpPr/>
          <p:nvPr/>
        </p:nvSpPr>
        <p:spPr>
          <a:xfrm>
            <a:off x="86412" y="4564144"/>
            <a:ext cx="4213782" cy="147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 pattern exists</a:t>
            </a:r>
          </a:p>
          <a:p>
            <a:pPr algn="ctr"/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We cannot pin it down mathematically</a:t>
            </a:r>
          </a:p>
          <a:p>
            <a:pPr algn="ctr"/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We have data on it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6488-DCAF-C344-9946-C07F0E680F85}"/>
              </a:ext>
            </a:extLst>
          </p:cNvPr>
          <p:cNvSpPr txBox="1"/>
          <p:nvPr/>
        </p:nvSpPr>
        <p:spPr>
          <a:xfrm>
            <a:off x="5659226" y="2072210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Useful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3C7DC-79A3-CD4C-A6CA-6AFB9DBBBF82}"/>
              </a:ext>
            </a:extLst>
          </p:cNvPr>
          <p:cNvSpPr txBox="1"/>
          <p:nvPr/>
        </p:nvSpPr>
        <p:spPr>
          <a:xfrm>
            <a:off x="4462664" y="437790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When machine Learning is needed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45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CF7D0-3D95-BB46-ACC0-447C638352EB}"/>
              </a:ext>
            </a:extLst>
          </p:cNvPr>
          <p:cNvSpPr txBox="1"/>
          <p:nvPr/>
        </p:nvSpPr>
        <p:spPr>
          <a:xfrm>
            <a:off x="5056837" y="3244334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Supervised Learning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7633E-0EEB-7946-B1A8-51A79208B999}"/>
              </a:ext>
            </a:extLst>
          </p:cNvPr>
          <p:cNvSpPr/>
          <p:nvPr/>
        </p:nvSpPr>
        <p:spPr>
          <a:xfrm>
            <a:off x="4832808" y="3117915"/>
            <a:ext cx="252638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058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932ABB-3522-1545-8B2D-E06BAA161AEA}"/>
              </a:ext>
            </a:extLst>
          </p:cNvPr>
          <p:cNvSpPr/>
          <p:nvPr/>
        </p:nvSpPr>
        <p:spPr>
          <a:xfrm>
            <a:off x="1762812" y="1259264"/>
            <a:ext cx="3940404" cy="4613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CF7D0-3D95-BB46-ACC0-447C638352EB}"/>
              </a:ext>
            </a:extLst>
          </p:cNvPr>
          <p:cNvSpPr txBox="1"/>
          <p:nvPr/>
        </p:nvSpPr>
        <p:spPr>
          <a:xfrm>
            <a:off x="343435" y="22775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Supervised Learning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7633E-0EEB-7946-B1A8-51A79208B999}"/>
              </a:ext>
            </a:extLst>
          </p:cNvPr>
          <p:cNvSpPr/>
          <p:nvPr/>
        </p:nvSpPr>
        <p:spPr>
          <a:xfrm>
            <a:off x="119406" y="101338"/>
            <a:ext cx="252638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래픽 3" descr="용지 윤곽선">
            <a:extLst>
              <a:ext uri="{FF2B5EF4-FFF2-40B4-BE49-F238E27FC236}">
                <a16:creationId xmlns:a16="http://schemas.microsoft.com/office/drawing/2014/main" id="{5CD8B57B-0F9E-B545-83FC-71E8A244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614" y="2085680"/>
            <a:ext cx="914400" cy="914400"/>
          </a:xfrm>
          <a:prstGeom prst="rect">
            <a:avLst/>
          </a:prstGeom>
        </p:spPr>
      </p:pic>
      <p:pic>
        <p:nvPicPr>
          <p:cNvPr id="6" name="그래픽 5" descr="용지 윤곽선">
            <a:extLst>
              <a:ext uri="{FF2B5EF4-FFF2-40B4-BE49-F238E27FC236}">
                <a16:creationId xmlns:a16="http://schemas.microsoft.com/office/drawing/2014/main" id="{333CC6AF-B618-C344-B7A8-9B89D120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614" y="3447853"/>
            <a:ext cx="914400" cy="914400"/>
          </a:xfrm>
          <a:prstGeom prst="rect">
            <a:avLst/>
          </a:prstGeom>
        </p:spPr>
      </p:pic>
      <p:pic>
        <p:nvPicPr>
          <p:cNvPr id="7" name="그래픽 6" descr="용지 윤곽선">
            <a:extLst>
              <a:ext uri="{FF2B5EF4-FFF2-40B4-BE49-F238E27FC236}">
                <a16:creationId xmlns:a16="http://schemas.microsoft.com/office/drawing/2014/main" id="{C4542745-A4AA-E64F-8399-B7F95253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614" y="4731469"/>
            <a:ext cx="914400" cy="914400"/>
          </a:xfrm>
          <a:prstGeom prst="rect">
            <a:avLst/>
          </a:prstGeom>
        </p:spPr>
      </p:pic>
      <p:pic>
        <p:nvPicPr>
          <p:cNvPr id="9" name="그래픽 8" descr="용지 윤곽선">
            <a:extLst>
              <a:ext uri="{FF2B5EF4-FFF2-40B4-BE49-F238E27FC236}">
                <a16:creationId xmlns:a16="http://schemas.microsoft.com/office/drawing/2014/main" id="{5001053C-1A85-9E4D-B807-1ED09CC7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1377" y="2085680"/>
            <a:ext cx="914400" cy="914400"/>
          </a:xfrm>
          <a:prstGeom prst="rect">
            <a:avLst/>
          </a:prstGeom>
        </p:spPr>
      </p:pic>
      <p:pic>
        <p:nvPicPr>
          <p:cNvPr id="10" name="그래픽 9" descr="용지 윤곽선">
            <a:extLst>
              <a:ext uri="{FF2B5EF4-FFF2-40B4-BE49-F238E27FC236}">
                <a16:creationId xmlns:a16="http://schemas.microsoft.com/office/drawing/2014/main" id="{CD8EA078-6B68-1A4A-92DD-0628BACE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1377" y="3447853"/>
            <a:ext cx="914400" cy="914400"/>
          </a:xfrm>
          <a:prstGeom prst="rect">
            <a:avLst/>
          </a:prstGeom>
        </p:spPr>
      </p:pic>
      <p:pic>
        <p:nvPicPr>
          <p:cNvPr id="11" name="그래픽 10" descr="용지 윤곽선">
            <a:extLst>
              <a:ext uri="{FF2B5EF4-FFF2-40B4-BE49-F238E27FC236}">
                <a16:creationId xmlns:a16="http://schemas.microsoft.com/office/drawing/2014/main" id="{00598EE3-50BD-5449-945F-AA990F7C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1377" y="4731469"/>
            <a:ext cx="914400" cy="914400"/>
          </a:xfrm>
          <a:prstGeom prst="rect">
            <a:avLst/>
          </a:prstGeom>
        </p:spPr>
      </p:pic>
      <p:pic>
        <p:nvPicPr>
          <p:cNvPr id="12" name="그래픽 11" descr="용지 윤곽선">
            <a:extLst>
              <a:ext uri="{FF2B5EF4-FFF2-40B4-BE49-F238E27FC236}">
                <a16:creationId xmlns:a16="http://schemas.microsoft.com/office/drawing/2014/main" id="{F265E264-B671-BC41-8586-AA4E0CF73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0" y="2085680"/>
            <a:ext cx="914400" cy="914400"/>
          </a:xfrm>
          <a:prstGeom prst="rect">
            <a:avLst/>
          </a:prstGeom>
        </p:spPr>
      </p:pic>
      <p:pic>
        <p:nvPicPr>
          <p:cNvPr id="13" name="그래픽 12" descr="용지 윤곽선">
            <a:extLst>
              <a:ext uri="{FF2B5EF4-FFF2-40B4-BE49-F238E27FC236}">
                <a16:creationId xmlns:a16="http://schemas.microsoft.com/office/drawing/2014/main" id="{6339FCCE-8DAA-FE4C-9ACA-C076CCD8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0" y="3447853"/>
            <a:ext cx="914400" cy="914400"/>
          </a:xfrm>
          <a:prstGeom prst="rect">
            <a:avLst/>
          </a:prstGeom>
        </p:spPr>
      </p:pic>
      <p:pic>
        <p:nvPicPr>
          <p:cNvPr id="14" name="그래픽 13" descr="용지 윤곽선">
            <a:extLst>
              <a:ext uri="{FF2B5EF4-FFF2-40B4-BE49-F238E27FC236}">
                <a16:creationId xmlns:a16="http://schemas.microsoft.com/office/drawing/2014/main" id="{DE85422D-4E0A-284D-9D64-F82CF9A7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0" y="4731469"/>
            <a:ext cx="914400" cy="914400"/>
          </a:xfrm>
          <a:prstGeom prst="rect">
            <a:avLst/>
          </a:prstGeom>
        </p:spPr>
      </p:pic>
      <p:pic>
        <p:nvPicPr>
          <p:cNvPr id="18" name="그래픽 17" descr="구름 단색으로 채워진">
            <a:extLst>
              <a:ext uri="{FF2B5EF4-FFF2-40B4-BE49-F238E27FC236}">
                <a16:creationId xmlns:a16="http://schemas.microsoft.com/office/drawing/2014/main" id="{6757DE6D-309E-984A-BA87-5A22CB104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377" y="75493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20A435-2401-D046-8567-5BBA234ABE90}"/>
              </a:ext>
            </a:extLst>
          </p:cNvPr>
          <p:cNvSpPr txBox="1"/>
          <p:nvPr/>
        </p:nvSpPr>
        <p:spPr>
          <a:xfrm>
            <a:off x="3469037" y="61576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EMR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977D36A-162A-0F47-9839-45FC0BB11922}"/>
              </a:ext>
            </a:extLst>
          </p:cNvPr>
          <p:cNvCxnSpPr>
            <a:cxnSpLocks/>
          </p:cNvCxnSpPr>
          <p:nvPr/>
        </p:nvCxnSpPr>
        <p:spPr>
          <a:xfrm flipV="1">
            <a:off x="5316718" y="1068763"/>
            <a:ext cx="2752626" cy="127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8C48A84-C4A5-674A-8AB2-7DAF95F54229}"/>
              </a:ext>
            </a:extLst>
          </p:cNvPr>
          <p:cNvCxnSpPr>
            <a:cxnSpLocks/>
          </p:cNvCxnSpPr>
          <p:nvPr/>
        </p:nvCxnSpPr>
        <p:spPr>
          <a:xfrm>
            <a:off x="5316718" y="2915238"/>
            <a:ext cx="2752626" cy="2060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래픽 25" descr="용지 윤곽선">
            <a:extLst>
              <a:ext uri="{FF2B5EF4-FFF2-40B4-BE49-F238E27FC236}">
                <a16:creationId xmlns:a16="http://schemas.microsoft.com/office/drawing/2014/main" id="{1F82E5FE-A6F5-144E-A4A4-1AAD38C4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328" y="584461"/>
            <a:ext cx="5303505" cy="48312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3FCA42-1D94-2740-A0B7-90F5D569A0E9}"/>
              </a:ext>
            </a:extLst>
          </p:cNvPr>
          <p:cNvSpPr txBox="1"/>
          <p:nvPr/>
        </p:nvSpPr>
        <p:spPr>
          <a:xfrm>
            <a:off x="8298352" y="2328571"/>
            <a:ext cx="27414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SMOK_QTY : </a:t>
            </a:r>
            <a:r>
              <a:rPr kumimoji="1" lang="ko-KR" altLang="en-US" sz="1400" dirty="0"/>
              <a:t>흡연량</a:t>
            </a:r>
            <a:endParaRPr kumimoji="1" lang="en-US" altLang="ko-KR" sz="1400" dirty="0"/>
          </a:p>
          <a:p>
            <a:r>
              <a:rPr kumimoji="1" lang="en-US" altLang="ko-KR" sz="1400" dirty="0"/>
              <a:t>MHIS_DBT_YN : </a:t>
            </a:r>
            <a:r>
              <a:rPr kumimoji="1" lang="ko-KR" altLang="en-US" sz="1400" dirty="0"/>
              <a:t>병력고혈압여부</a:t>
            </a:r>
            <a:endParaRPr kumimoji="1" lang="en-US" altLang="ko-KR" sz="1400" dirty="0"/>
          </a:p>
          <a:p>
            <a:r>
              <a:rPr kumimoji="1" lang="en-US" altLang="ko-KR" sz="1400" dirty="0"/>
              <a:t>MHIS_TB_YN :</a:t>
            </a:r>
            <a:r>
              <a:rPr kumimoji="1" lang="ko-KR" altLang="en-US" sz="1400" dirty="0"/>
              <a:t> 병력 결핵 여부</a:t>
            </a:r>
            <a:endParaRPr kumimoji="1" lang="en-US" altLang="ko-KR" sz="1400" dirty="0"/>
          </a:p>
          <a:p>
            <a:r>
              <a:rPr lang="en-US" altLang="ko-Kore-KR" sz="1400" u="none" strike="noStrike" dirty="0">
                <a:effectLst/>
              </a:rPr>
              <a:t>MHIS_INSM_YN</a:t>
            </a:r>
            <a:r>
              <a:rPr lang="ko-KR" altLang="en-US" sz="1400" u="none" strike="noStrike" dirty="0">
                <a:effectLst/>
              </a:rPr>
              <a:t> </a:t>
            </a:r>
            <a:r>
              <a:rPr lang="en-US" altLang="ko-KR" sz="1400" u="none" strike="noStrike" dirty="0">
                <a:effectLst/>
              </a:rPr>
              <a:t>:</a:t>
            </a:r>
            <a:r>
              <a:rPr lang="ko-KR" altLang="en-US" sz="1400" u="none" strike="noStrike" dirty="0">
                <a:effectLst/>
              </a:rPr>
              <a:t> 병력불면증여부</a:t>
            </a:r>
            <a:endParaRPr lang="ko-KR" altLang="en-US" sz="1400" dirty="0">
              <a:latin typeface="맑은 고딕" panose="020B0503020000020004" pitchFamily="34" charset="-127"/>
            </a:endParaRPr>
          </a:p>
          <a:p>
            <a:r>
              <a:rPr lang="en-US" altLang="ko-KR" sz="1400" b="0" i="0" u="none" strike="noStrike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r>
              <a:rPr lang="en-US" altLang="ko-KR" sz="1400" b="0" i="0" u="none" strike="noStrike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en-US" altLang="ko-Kore-KR" sz="1400" b="0" i="0" u="none" strike="noStrike" dirty="0"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kumimoji="1" lang="en-US" altLang="ko-KR" sz="1400" dirty="0"/>
              <a:t>BRST_YN :</a:t>
            </a:r>
            <a:r>
              <a:rPr kumimoji="1" lang="ko-KR" altLang="en-US" sz="1400" dirty="0"/>
              <a:t>병력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유방암 여부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31882CE9-44DF-8047-9E23-31955C992F39}"/>
              </a:ext>
            </a:extLst>
          </p:cNvPr>
          <p:cNvSpPr/>
          <p:nvPr/>
        </p:nvSpPr>
        <p:spPr>
          <a:xfrm>
            <a:off x="8298351" y="3795858"/>
            <a:ext cx="2212535" cy="333081"/>
          </a:xfrm>
          <a:prstGeom prst="fram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CF7D0-3D95-BB46-ACC0-447C638352EB}"/>
              </a:ext>
            </a:extLst>
          </p:cNvPr>
          <p:cNvSpPr txBox="1"/>
          <p:nvPr/>
        </p:nvSpPr>
        <p:spPr>
          <a:xfrm>
            <a:off x="5056837" y="991328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Supervised Learning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7633E-0EEB-7946-B1A8-51A79208B999}"/>
              </a:ext>
            </a:extLst>
          </p:cNvPr>
          <p:cNvSpPr/>
          <p:nvPr/>
        </p:nvSpPr>
        <p:spPr>
          <a:xfrm>
            <a:off x="4832808" y="864909"/>
            <a:ext cx="252638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84DAE5-0B6B-374B-BD91-51A222A2F922}"/>
              </a:ext>
            </a:extLst>
          </p:cNvPr>
          <p:cNvSpPr/>
          <p:nvPr/>
        </p:nvSpPr>
        <p:spPr>
          <a:xfrm>
            <a:off x="1831941" y="2291498"/>
            <a:ext cx="252638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Classification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6798AA-AA03-364A-8DA3-04B278BFD4B7}"/>
              </a:ext>
            </a:extLst>
          </p:cNvPr>
          <p:cNvSpPr/>
          <p:nvPr/>
        </p:nvSpPr>
        <p:spPr>
          <a:xfrm>
            <a:off x="7305772" y="2291497"/>
            <a:ext cx="252638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regression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DFDB64-603F-E046-8A84-8DD255F54B71}"/>
              </a:ext>
            </a:extLst>
          </p:cNvPr>
          <p:cNvSpPr/>
          <p:nvPr/>
        </p:nvSpPr>
        <p:spPr>
          <a:xfrm>
            <a:off x="94267" y="3795074"/>
            <a:ext cx="179109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One class classification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50F4B-3253-0142-9D22-F7B6721F164A}"/>
              </a:ext>
            </a:extLst>
          </p:cNvPr>
          <p:cNvSpPr/>
          <p:nvPr/>
        </p:nvSpPr>
        <p:spPr>
          <a:xfrm>
            <a:off x="2199586" y="3800572"/>
            <a:ext cx="179109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</a:t>
            </a:r>
          </a:p>
          <a:p>
            <a:pPr algn="ctr"/>
            <a:r>
              <a:rPr kumimoji="1" lang="en-US" altLang="ko-Kore-KR" dirty="0"/>
              <a:t>classification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21F2E-21FB-694A-9860-D2F36C8006E2}"/>
              </a:ext>
            </a:extLst>
          </p:cNvPr>
          <p:cNvSpPr/>
          <p:nvPr/>
        </p:nvSpPr>
        <p:spPr>
          <a:xfrm>
            <a:off x="4304906" y="3795073"/>
            <a:ext cx="179109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Multiclass</a:t>
            </a:r>
          </a:p>
          <a:p>
            <a:pPr algn="ctr"/>
            <a:r>
              <a:rPr kumimoji="1" lang="en-US" altLang="ko-Kore-KR" dirty="0"/>
              <a:t>classification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30E653-9F65-D641-97A3-2D086DD65CAB}"/>
              </a:ext>
            </a:extLst>
          </p:cNvPr>
          <p:cNvSpPr/>
          <p:nvPr/>
        </p:nvSpPr>
        <p:spPr>
          <a:xfrm>
            <a:off x="6777870" y="3791142"/>
            <a:ext cx="179109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Univariate regression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969FB9-DC6F-BD4E-9EAD-D69A349C0578}"/>
              </a:ext>
            </a:extLst>
          </p:cNvPr>
          <p:cNvSpPr/>
          <p:nvPr/>
        </p:nvSpPr>
        <p:spPr>
          <a:xfrm>
            <a:off x="9250834" y="3791142"/>
            <a:ext cx="1791094" cy="6221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Multivariate Regression</a:t>
            </a:r>
            <a:endParaRPr kumimoji="1"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CE1157-2F1C-1842-AB47-5E1293BC5FB9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flipH="1">
            <a:off x="3095133" y="1487078"/>
            <a:ext cx="3000867" cy="80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C1AA5F4-BA2F-054B-BB15-F8FB65DB151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989814" y="2913667"/>
            <a:ext cx="2105319" cy="88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09BDE9B-2911-7043-8E5D-350FAEDA7F23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3095133" y="2913667"/>
            <a:ext cx="0" cy="88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FFEEBDA-7744-7B4F-84CD-ACB1732E2DDC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3095133" y="2913667"/>
            <a:ext cx="2105320" cy="88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370947-29AA-3E4E-8E21-6F1F8EDAF18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6096000" y="1487078"/>
            <a:ext cx="2472964" cy="80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8129C8-F116-4445-843A-1C700B89C9A7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8568964" y="2913666"/>
            <a:ext cx="1577417" cy="87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1E4744-0631-A940-B377-3C1DC3CB4C77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7673417" y="2913666"/>
            <a:ext cx="895547" cy="87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4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B0C5BF-43DA-CF4B-B49E-5AE90A69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446"/>
            <a:ext cx="12192000" cy="52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4090F465-8EE5-8C43-ABF8-82F09B813F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8351" y="2507530"/>
            <a:ext cx="4487161" cy="2271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EE09C3-0B0D-3442-BDA6-F523CB1A3911}"/>
              </a:ext>
            </a:extLst>
          </p:cNvPr>
          <p:cNvSpPr txBox="1"/>
          <p:nvPr/>
        </p:nvSpPr>
        <p:spPr>
          <a:xfrm>
            <a:off x="1027507" y="4779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C9163-FC81-D644-9FB0-331E5A154F78}"/>
              </a:ext>
            </a:extLst>
          </p:cNvPr>
          <p:cNvSpPr txBox="1"/>
          <p:nvPr/>
        </p:nvSpPr>
        <p:spPr>
          <a:xfrm>
            <a:off x="5514669" y="2138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975EBF59-69D1-BC42-80BB-37F47A75985E}"/>
              </a:ext>
            </a:extLst>
          </p:cNvPr>
          <p:cNvSpPr/>
          <p:nvPr/>
        </p:nvSpPr>
        <p:spPr>
          <a:xfrm>
            <a:off x="6693016" y="2509555"/>
            <a:ext cx="4430598" cy="2267809"/>
          </a:xfrm>
          <a:custGeom>
            <a:avLst/>
            <a:gdLst>
              <a:gd name="connsiteX0" fmla="*/ 0 w 4430598"/>
              <a:gd name="connsiteY0" fmla="*/ 2267809 h 2267809"/>
              <a:gd name="connsiteX1" fmla="*/ 2083324 w 4430598"/>
              <a:gd name="connsiteY1" fmla="*/ 354167 h 2267809"/>
              <a:gd name="connsiteX2" fmla="*/ 4430598 w 4430598"/>
              <a:gd name="connsiteY2" fmla="*/ 5376 h 226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0598" h="2267809">
                <a:moveTo>
                  <a:pt x="0" y="2267809"/>
                </a:moveTo>
                <a:cubicBezTo>
                  <a:pt x="672445" y="1499524"/>
                  <a:pt x="1344891" y="731239"/>
                  <a:pt x="2083324" y="354167"/>
                </a:cubicBezTo>
                <a:cubicBezTo>
                  <a:pt x="2821757" y="-22905"/>
                  <a:pt x="3626177" y="-8765"/>
                  <a:pt x="4430598" y="537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83B3-B716-D64D-9F68-E34C6E3BE883}"/>
              </a:ext>
            </a:extLst>
          </p:cNvPr>
          <p:cNvSpPr txBox="1"/>
          <p:nvPr/>
        </p:nvSpPr>
        <p:spPr>
          <a:xfrm>
            <a:off x="6542173" y="477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8A3B6-9FE2-4845-AD8A-02AF05F4872D}"/>
              </a:ext>
            </a:extLst>
          </p:cNvPr>
          <p:cNvSpPr txBox="1"/>
          <p:nvPr/>
        </p:nvSpPr>
        <p:spPr>
          <a:xfrm>
            <a:off x="11123614" y="2138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E6EA0-A3E1-A34E-9204-295260D35D23}"/>
              </a:ext>
            </a:extLst>
          </p:cNvPr>
          <p:cNvSpPr txBox="1"/>
          <p:nvPr/>
        </p:nvSpPr>
        <p:spPr>
          <a:xfrm>
            <a:off x="3355942" y="980388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classification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FA1B2-0F26-194F-B555-5B88636C3E9C}"/>
              </a:ext>
            </a:extLst>
          </p:cNvPr>
          <p:cNvSpPr txBox="1"/>
          <p:nvPr/>
        </p:nvSpPr>
        <p:spPr>
          <a:xfrm>
            <a:off x="8550111" y="980388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regression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DE591E0-0751-7144-9786-844A2DCF963B}"/>
              </a:ext>
            </a:extLst>
          </p:cNvPr>
          <p:cNvCxnSpPr/>
          <p:nvPr/>
        </p:nvCxnSpPr>
        <p:spPr>
          <a:xfrm>
            <a:off x="10901509" y="2252498"/>
            <a:ext cx="0" cy="355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3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176</Words>
  <Application>Microsoft Macintosh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ydj9805@sunmoon.ac.kr</dc:creator>
  <cp:lastModifiedBy>ydj9805@sunmoon.ac.kr</cp:lastModifiedBy>
  <cp:revision>8</cp:revision>
  <dcterms:created xsi:type="dcterms:W3CDTF">2020-12-29T12:45:49Z</dcterms:created>
  <dcterms:modified xsi:type="dcterms:W3CDTF">2021-01-01T15:03:28Z</dcterms:modified>
</cp:coreProperties>
</file>