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C6A5-E85E-4E9E-8315-CF991F8A5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6178E9-4D5A-4A5F-BDD4-FE9F2EE5B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B5F8A-00E0-4EE7-9DB9-CF60162E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582A-5161-45A2-9B99-76027E28614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CC7B7-231D-4687-A7D0-B1496845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EE320-09AF-4EC7-AA2B-C212F7D4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DBA7-9477-447C-A494-ED0C3662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8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ECCDA-B530-461A-9C9F-CF35DCCA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FF715C-77F5-48C3-9CCF-C98951A96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2B33B-A816-47F2-ABAF-53429FA3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582A-5161-45A2-9B99-76027E28614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0A79A-CF12-4A2B-BA7E-15768DE7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B6359-FDC4-47DB-8113-4F06DE3D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DBA7-9477-447C-A494-ED0C3662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0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FD3E03-C602-4EA3-8604-4746BEBF6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1321CC-777A-4735-AD33-7DF0CCF53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E792B-053B-4E85-AFA3-0A2B555D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582A-5161-45A2-9B99-76027E28614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DBBB7-4D88-44EF-97F7-47C65A6E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EAD79-0FB6-4CFA-90D0-959F436C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DBA7-9477-447C-A494-ED0C3662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4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E62D9-8479-4DDE-AB91-9CA6BF96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454A7-0B5B-42D4-A912-2F738AB8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A3F99-BD0B-4D3E-805A-983DF847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582A-5161-45A2-9B99-76027E28614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32AE7-C6DB-481F-B18E-0014E2F9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675AA-B8FD-414C-B692-80BA57A9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DBA7-9477-447C-A494-ED0C3662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9B0A3-7905-4268-A832-D0124776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6E4DE-70B5-4FA1-BA8E-D2B1BF06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D0DE4-2E92-457F-B64B-81C3EF42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582A-5161-45A2-9B99-76027E28614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29BA9-FB41-4A15-BBD6-1211E418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F20AA-56AD-4315-8E89-0C23DC12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DBA7-9477-447C-A494-ED0C3662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CE79F-9769-4E0A-8B73-1187B7E8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44963-3508-4858-8F54-94BDB42CE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D273F-E56B-40D8-9ADD-96364A781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BA363-32FF-4CC8-8A2F-ABB67EAE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582A-5161-45A2-9B99-76027E28614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FCB3B-8506-4BAC-AF28-7260E6B5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988FE-0AE9-4B33-95FB-80D47A2F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DBA7-9477-447C-A494-ED0C3662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B59C5-2ADF-4542-B4A8-F86F276B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56D76-CDAC-4B58-A8A6-D8E09EF11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495EE-D21C-4AD8-AE77-8D66F3E76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9065C4-CB3C-4972-A47C-87F8AA1A4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FBE831-5872-4197-BCAB-06AB69A2F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C16949-2515-436F-9D0D-C2174936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582A-5161-45A2-9B99-76027E28614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A929F2-A259-47BC-803E-A631306F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64BF6E-67ED-4324-B1C4-B495C1E2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DBA7-9477-447C-A494-ED0C3662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9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F307F-A339-467F-A287-6ECDDEFA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05EC34-25FD-4C2E-B3AB-2F039B89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582A-5161-45A2-9B99-76027E28614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42568-5378-4048-B87D-439DE301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37BE33-C00F-4739-AC86-EF198647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DBA7-9477-447C-A494-ED0C3662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2B847D-AEB1-46F1-9A8E-B521258A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582A-5161-45A2-9B99-76027E28614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9B58E2-95A6-48BA-8055-D71F0ABA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BC3639-0801-4F09-9C4F-248F94E0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DBA7-9477-447C-A494-ED0C3662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2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83E73-94BE-4C00-A471-74443614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FC488-4B06-42A2-A5A2-598A8877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24342-24B5-46D9-B2D7-6B0BCB86E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647D36-FF3A-4051-80F2-D1C19885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582A-5161-45A2-9B99-76027E28614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C3E00-18E3-458C-9D9C-0DBE1D9A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609ED-0C69-409C-9CEA-9EA6A7C2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DBA7-9477-447C-A494-ED0C3662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7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01BAF-975B-4BDB-8023-B67B0D2F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535EFF-9A2C-4691-AA3F-CAD641112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AAE084-DA30-4C66-B5E7-327671648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535CC-4678-4AB4-923C-FB0D5084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582A-5161-45A2-9B99-76027E28614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A11B6-5729-42C4-80BB-A9487E22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FDDCA-9980-4EBC-BD70-D5ADE887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DBA7-9477-447C-A494-ED0C3662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EB6F82-BCD2-46D2-B9C5-1159102E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BC917E-43D8-41D6-8BDA-CFA5370FF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42820-65D0-4C24-A8BF-CDF4D3C9D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582A-5161-45A2-9B99-76027E28614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B4F5D-BA2E-400F-A7EB-DE7AC762E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C29E4-6F6D-4C33-B9BC-67BA7FF0A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7DBA7-9477-447C-A494-ED0C3662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DC81D-0248-417A-A0D0-DE4F0D7FB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SGDClassifier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40F775-003B-489E-9928-B8001691E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확률적경사하강법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518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45BC2-7E8D-4C7F-A670-B0137671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확률적 </a:t>
            </a:r>
            <a:r>
              <a:rPr lang="ko-KR" altLang="en-US" dirty="0" err="1"/>
              <a:t>경사하강법</a:t>
            </a:r>
            <a:r>
              <a:rPr lang="en-US" altLang="ko-KR" dirty="0"/>
              <a:t>(</a:t>
            </a:r>
            <a:r>
              <a:rPr lang="ko-KR" altLang="en-US" dirty="0"/>
              <a:t>주요 파라미터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427F5C-69E4-492B-ABAB-1DEC7A80B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567" y="1849155"/>
            <a:ext cx="9744075" cy="1400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11F639-7452-4FD4-B4CE-FA00E44630A1}"/>
              </a:ext>
            </a:extLst>
          </p:cNvPr>
          <p:cNvSpPr/>
          <p:nvPr/>
        </p:nvSpPr>
        <p:spPr>
          <a:xfrm>
            <a:off x="1122782" y="3509833"/>
            <a:ext cx="90496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 loss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손실함수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(default='hinge’ -&gt;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SVM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에서 주로 사용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)</a:t>
            </a:r>
            <a:r>
              <a:rPr lang="en-US" altLang="ko-K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penalty : {</a:t>
            </a:r>
            <a:r>
              <a:rPr lang="ko-KR" altLang="en-US" dirty="0"/>
              <a:t>＇</a:t>
            </a:r>
            <a:r>
              <a:rPr lang="en-US" altLang="ko-KR" dirty="0"/>
              <a:t>l2</a:t>
            </a:r>
            <a:r>
              <a:rPr lang="ko-KR" altLang="en-US" dirty="0"/>
              <a:t>＇</a:t>
            </a:r>
            <a:r>
              <a:rPr lang="en-US" altLang="ko-KR" dirty="0"/>
              <a:t>, </a:t>
            </a:r>
            <a:r>
              <a:rPr lang="ko-KR" altLang="en-US" dirty="0"/>
              <a:t>＇</a:t>
            </a:r>
            <a:r>
              <a:rPr lang="en-US" altLang="ko-KR" dirty="0"/>
              <a:t>l1</a:t>
            </a:r>
            <a:r>
              <a:rPr lang="ko-KR" altLang="en-US" dirty="0"/>
              <a:t>＇</a:t>
            </a:r>
            <a:r>
              <a:rPr lang="en-US" altLang="ko-KR" dirty="0"/>
              <a:t>, </a:t>
            </a:r>
            <a:r>
              <a:rPr lang="ko-KR" altLang="en-US" dirty="0"/>
              <a:t>＇</a:t>
            </a:r>
            <a:r>
              <a:rPr lang="en-US" altLang="ko-KR" dirty="0" err="1"/>
              <a:t>elasticnet</a:t>
            </a:r>
            <a:r>
              <a:rPr lang="ko-KR" altLang="en-US" dirty="0"/>
              <a:t>＇</a:t>
            </a:r>
            <a:r>
              <a:rPr lang="en-US" altLang="ko-KR" dirty="0"/>
              <a:t>}, default=</a:t>
            </a:r>
            <a:r>
              <a:rPr lang="ko-KR" altLang="en-US" dirty="0"/>
              <a:t>＇</a:t>
            </a:r>
            <a:r>
              <a:rPr lang="en-US" altLang="ko-KR" dirty="0"/>
              <a:t>l2’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alpha : </a:t>
            </a:r>
            <a:r>
              <a:rPr lang="ko-KR" altLang="en-US" dirty="0"/>
              <a:t>값이 클수록 강력한 정규화</a:t>
            </a:r>
            <a:r>
              <a:rPr lang="en-US" altLang="ko-KR" dirty="0"/>
              <a:t>(</a:t>
            </a:r>
            <a:r>
              <a:rPr lang="ko-KR" altLang="en-US" dirty="0"/>
              <a:t>규제</a:t>
            </a:r>
            <a:r>
              <a:rPr lang="en-US" altLang="ko-KR" dirty="0"/>
              <a:t>) </a:t>
            </a:r>
            <a:r>
              <a:rPr lang="ko-KR" altLang="en-US" dirty="0"/>
              <a:t>설정 </a:t>
            </a:r>
            <a:r>
              <a:rPr lang="en-US" altLang="ko-KR" dirty="0"/>
              <a:t>(default=0.0001)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max_iter</a:t>
            </a:r>
            <a:r>
              <a:rPr lang="en-US" altLang="ko-KR" dirty="0"/>
              <a:t> : </a:t>
            </a:r>
            <a:r>
              <a:rPr lang="ko-KR" altLang="en-US" dirty="0"/>
              <a:t>계산에 사용할 작업 수 </a:t>
            </a:r>
            <a:r>
              <a:rPr lang="en-US" altLang="ko-KR" dirty="0"/>
              <a:t>(default=1000)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fit_intercept</a:t>
            </a:r>
            <a:r>
              <a:rPr lang="en-US" altLang="ko-KR" dirty="0"/>
              <a:t> : </a:t>
            </a:r>
            <a:r>
              <a:rPr lang="ko-KR" altLang="en-US" dirty="0"/>
              <a:t>모형에 </a:t>
            </a:r>
            <a:r>
              <a:rPr lang="ko-KR" altLang="en-US" dirty="0" err="1"/>
              <a:t>상수항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절편</a:t>
            </a:r>
            <a:r>
              <a:rPr lang="en-US" altLang="ko-KR" dirty="0"/>
              <a:t>)</a:t>
            </a:r>
            <a:r>
              <a:rPr lang="ko-KR" altLang="en-US" dirty="0"/>
              <a:t>이 있는가 없는가를 결정하는 인수 </a:t>
            </a:r>
            <a:r>
              <a:rPr lang="en-US" altLang="ko-KR" dirty="0"/>
              <a:t>(default=True)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learning_rate</a:t>
            </a:r>
            <a:r>
              <a:rPr lang="en-US" altLang="ko-KR" dirty="0"/>
              <a:t> : </a:t>
            </a:r>
            <a:r>
              <a:rPr lang="ko-KR" altLang="en-US" dirty="0" err="1"/>
              <a:t>학습률</a:t>
            </a:r>
            <a:r>
              <a:rPr lang="ko-KR" altLang="en-US" dirty="0"/>
              <a:t> </a:t>
            </a:r>
            <a:r>
              <a:rPr lang="en-US" altLang="ko-KR" dirty="0"/>
              <a:t>(default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‘optimal’)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0598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12AD-B25F-4FC0-915B-20AFE5ED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간단한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14E68-5C76-4E15-B1E2-B93AA59A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L1penalty : Lasso</a:t>
            </a:r>
          </a:p>
          <a:p>
            <a:endParaRPr lang="en-US" altLang="ko-KR" dirty="0"/>
          </a:p>
          <a:p>
            <a:r>
              <a:rPr lang="en-US" altLang="ko-KR" dirty="0"/>
              <a:t>L2penalty : Ridge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Hinge Loss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FCE34-4391-4C28-94EF-544C23DE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99" y="1500183"/>
            <a:ext cx="4285543" cy="10036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CE3238-ADEF-4530-9DEE-A646C2A28C86}"/>
              </a:ext>
            </a:extLst>
          </p:cNvPr>
          <p:cNvSpPr/>
          <p:nvPr/>
        </p:nvSpPr>
        <p:spPr>
          <a:xfrm>
            <a:off x="7656629" y="1742020"/>
            <a:ext cx="839835" cy="600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C0EB5E-6E9C-4EF4-A89E-B486D624A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399" y="2534420"/>
            <a:ext cx="4509925" cy="10807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162E0F-119F-464E-B179-0F65FFFA8062}"/>
              </a:ext>
            </a:extLst>
          </p:cNvPr>
          <p:cNvSpPr/>
          <p:nvPr/>
        </p:nvSpPr>
        <p:spPr>
          <a:xfrm>
            <a:off x="7993478" y="2764657"/>
            <a:ext cx="840489" cy="680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D2F9F-0E1C-48BC-9AEE-4954C2518D08}"/>
              </a:ext>
            </a:extLst>
          </p:cNvPr>
          <p:cNvSpPr txBox="1"/>
          <p:nvPr/>
        </p:nvSpPr>
        <p:spPr>
          <a:xfrm>
            <a:off x="1012511" y="1321356"/>
            <a:ext cx="846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Regulation</a:t>
            </a:r>
            <a:r>
              <a:rPr lang="ko-KR" altLang="en-US" dirty="0"/>
              <a:t>을 하는 이유 </a:t>
            </a:r>
            <a:r>
              <a:rPr lang="en-US" altLang="ko-KR" dirty="0"/>
              <a:t>: </a:t>
            </a:r>
            <a:r>
              <a:rPr lang="ko-KR" altLang="en-US" dirty="0"/>
              <a:t>과대적합을 방지하고 일반성을 띄게 해주기 위해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FFB43-F62E-4C56-8566-E78E44E24D5E}"/>
              </a:ext>
            </a:extLst>
          </p:cNvPr>
          <p:cNvSpPr txBox="1"/>
          <p:nvPr/>
        </p:nvSpPr>
        <p:spPr>
          <a:xfrm>
            <a:off x="8571028" y="1875036"/>
            <a:ext cx="26882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Cost</a:t>
            </a:r>
            <a:r>
              <a:rPr lang="ko-KR" altLang="en-US" sz="1050" dirty="0"/>
              <a:t> </a:t>
            </a:r>
            <a:r>
              <a:rPr lang="en-US" altLang="ko-KR" sz="1050" dirty="0"/>
              <a:t>function</a:t>
            </a:r>
            <a:r>
              <a:rPr lang="ko-KR" altLang="en-US" sz="1050" dirty="0"/>
              <a:t>에 가중치의 절대값을 더함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BEE9F-83ED-4D1F-A93A-08FA2FC64494}"/>
              </a:ext>
            </a:extLst>
          </p:cNvPr>
          <p:cNvSpPr txBox="1"/>
          <p:nvPr/>
        </p:nvSpPr>
        <p:spPr>
          <a:xfrm>
            <a:off x="8818433" y="2947840"/>
            <a:ext cx="26882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Cost</a:t>
            </a:r>
            <a:r>
              <a:rPr lang="ko-KR" altLang="en-US" sz="1050" dirty="0"/>
              <a:t> </a:t>
            </a:r>
            <a:r>
              <a:rPr lang="en-US" altLang="ko-KR" sz="1050" dirty="0"/>
              <a:t>function</a:t>
            </a:r>
            <a:r>
              <a:rPr lang="ko-KR" altLang="en-US" sz="1050" dirty="0"/>
              <a:t>에 가중치의 </a:t>
            </a:r>
            <a:r>
              <a:rPr lang="ko-KR" altLang="en-US" sz="1050" dirty="0" err="1"/>
              <a:t>제곱값을</a:t>
            </a:r>
            <a:r>
              <a:rPr lang="ko-KR" altLang="en-US" sz="1050" dirty="0"/>
              <a:t> 더함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7AAD0B-C268-428E-8381-0BB0258F7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950" y="3688366"/>
            <a:ext cx="2550602" cy="240963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68BB36-15D4-4DA0-9980-17E5C66EF8D4}"/>
              </a:ext>
            </a:extLst>
          </p:cNvPr>
          <p:cNvCxnSpPr/>
          <p:nvPr/>
        </p:nvCxnSpPr>
        <p:spPr>
          <a:xfrm>
            <a:off x="5812130" y="5898469"/>
            <a:ext cx="6082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E382B3-0712-43F3-A2C1-4FCFBCCE9A81}"/>
              </a:ext>
            </a:extLst>
          </p:cNvPr>
          <p:cNvCxnSpPr/>
          <p:nvPr/>
        </p:nvCxnSpPr>
        <p:spPr>
          <a:xfrm flipV="1">
            <a:off x="6428271" y="5729717"/>
            <a:ext cx="1856271" cy="18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E45F9F-65EB-46CD-BC44-6011BAF90C89}"/>
              </a:ext>
            </a:extLst>
          </p:cNvPr>
          <p:cNvSpPr txBox="1"/>
          <p:nvPr/>
        </p:nvSpPr>
        <p:spPr>
          <a:xfrm>
            <a:off x="8310051" y="5536644"/>
            <a:ext cx="2342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엄격하게 판단하기 위해 </a:t>
            </a:r>
            <a:r>
              <a:rPr lang="en-US" altLang="ko-KR" sz="1100" dirty="0"/>
              <a:t>1</a:t>
            </a:r>
            <a:r>
              <a:rPr lang="ko-KR" altLang="en-US" sz="1100" dirty="0"/>
              <a:t>을</a:t>
            </a:r>
            <a:r>
              <a:rPr lang="en-US" altLang="ko-KR" sz="1100" dirty="0"/>
              <a:t> </a:t>
            </a:r>
            <a:r>
              <a:rPr lang="ko-KR" altLang="en-US" sz="1100" dirty="0"/>
              <a:t>더함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F3C74D9-1F8D-4D33-9C5F-01884BB90693}"/>
              </a:ext>
            </a:extLst>
          </p:cNvPr>
          <p:cNvSpPr/>
          <p:nvPr/>
        </p:nvSpPr>
        <p:spPr>
          <a:xfrm>
            <a:off x="7405463" y="4323971"/>
            <a:ext cx="588015" cy="471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C7D8E1-20AB-4D4C-A116-7FD7E725AD27}"/>
              </a:ext>
            </a:extLst>
          </p:cNvPr>
          <p:cNvSpPr txBox="1"/>
          <p:nvPr/>
        </p:nvSpPr>
        <p:spPr>
          <a:xfrm>
            <a:off x="8076546" y="4243492"/>
            <a:ext cx="275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</a:t>
            </a:r>
            <a:r>
              <a:rPr lang="ko-KR" altLang="en-US" sz="1400" dirty="0"/>
              <a:t>축은 정답 라벨의 점수</a:t>
            </a:r>
            <a:endParaRPr lang="en-US" altLang="ko-KR" sz="1400" dirty="0"/>
          </a:p>
          <a:p>
            <a:r>
              <a:rPr lang="en-US" altLang="ko-KR" sz="1400" dirty="0"/>
              <a:t>Y</a:t>
            </a:r>
            <a:r>
              <a:rPr lang="ko-KR" altLang="en-US" sz="1400" dirty="0"/>
              <a:t>축은 </a:t>
            </a:r>
            <a:r>
              <a:rPr lang="en-US" altLang="ko-KR" sz="1400" dirty="0"/>
              <a:t>loss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269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88C2E-1639-4933-A17C-FD9C7ACF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B4DA8-EC75-4002-855F-CC1F1C1F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값이 낮아지는 방향으로 독립 변수 값을 변형시켜 가면서 최종적으로는 최소 함수 값을 갖도록 하는 독립 변수 값을 찾는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CD2A3-519A-42AD-95DE-963C0966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26" y="3049307"/>
            <a:ext cx="3508129" cy="24351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F64E38-1CB9-4CFB-ACFC-60CFD4164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800" y="3604804"/>
            <a:ext cx="2470400" cy="1587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060C53-0EEC-487F-8023-98CC46FD6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318" y="3604804"/>
            <a:ext cx="2249464" cy="152919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3F6D105-7CA4-4100-A38A-9EDB744F6970}"/>
              </a:ext>
            </a:extLst>
          </p:cNvPr>
          <p:cNvSpPr/>
          <p:nvPr/>
        </p:nvSpPr>
        <p:spPr>
          <a:xfrm>
            <a:off x="4289439" y="4046122"/>
            <a:ext cx="345352" cy="47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AA93237-1750-4F26-8FEE-91CB7AAD5C7B}"/>
              </a:ext>
            </a:extLst>
          </p:cNvPr>
          <p:cNvSpPr/>
          <p:nvPr/>
        </p:nvSpPr>
        <p:spPr>
          <a:xfrm>
            <a:off x="7468747" y="4162967"/>
            <a:ext cx="345352" cy="47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7272C-FA89-4607-BC8B-34340D1F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Estimating</a:t>
            </a:r>
            <a:r>
              <a:rPr lang="ko-KR" altLang="en-US" dirty="0"/>
              <a:t> </a:t>
            </a:r>
            <a:r>
              <a:rPr lang="en-US" altLang="ko-KR" dirty="0"/>
              <a:t>the Gradient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1E0A167-D6BF-4CCF-8688-5DF02CDB4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3947" y="1943359"/>
            <a:ext cx="3221355" cy="2212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D42EB-9802-4DC4-9E92-403A2B88F465}"/>
              </a:ext>
            </a:extLst>
          </p:cNvPr>
          <p:cNvSpPr txBox="1"/>
          <p:nvPr/>
        </p:nvSpPr>
        <p:spPr>
          <a:xfrm>
            <a:off x="702478" y="2047815"/>
            <a:ext cx="742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미분 값을 조절하며 접하지 않았던 선을 점점 함수와 접하게 하면서</a:t>
            </a:r>
            <a:endParaRPr lang="en-US" altLang="ko-KR" dirty="0"/>
          </a:p>
          <a:p>
            <a:r>
              <a:rPr lang="ko-KR" altLang="en-US" dirty="0"/>
              <a:t>최적의 기울기를 추출한다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F639C-9890-46A3-A297-4954DD20C97C}"/>
              </a:ext>
            </a:extLst>
          </p:cNvPr>
          <p:cNvSpPr txBox="1"/>
          <p:nvPr/>
        </p:nvSpPr>
        <p:spPr>
          <a:xfrm>
            <a:off x="702478" y="3132097"/>
            <a:ext cx="595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임의의 시작점을 잡고 </a:t>
            </a:r>
            <a:r>
              <a:rPr lang="en-US" altLang="ko-KR" dirty="0"/>
              <a:t>Gradient</a:t>
            </a:r>
            <a:r>
              <a:rPr lang="ko-KR" altLang="en-US" dirty="0"/>
              <a:t>가 아주 작아질 때까지 경사의 반대 방향으로 조금씩 이동하면 벡터의 최솟값을 추출할 수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B348D7-2327-4A6E-A808-9C5869DC4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111" y="4493378"/>
            <a:ext cx="2695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6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6AFB3-A2C8-4A94-BE0F-7C53B136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4CA23-4D64-49A7-B8E5-970312D0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용어 개념 정리</a:t>
            </a:r>
            <a:endParaRPr lang="en-US" altLang="ko-KR" dirty="0"/>
          </a:p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경사 업데이트 </a:t>
            </a:r>
            <a:r>
              <a:rPr lang="en-US" altLang="ko-KR" dirty="0"/>
              <a:t>1</a:t>
            </a:r>
            <a:r>
              <a:rPr lang="ko-KR" altLang="en-US" dirty="0"/>
              <a:t>회에 사용되는 예시들의 집합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-&gt; </a:t>
            </a:r>
            <a:r>
              <a:rPr lang="ko-KR" altLang="en-US" dirty="0"/>
              <a:t>딱 한 번 다음 점으로 이동하는데 쓰이는 데이터</a:t>
            </a:r>
            <a:endParaRPr lang="en-US" altLang="ko-KR" dirty="0"/>
          </a:p>
          <a:p>
            <a:r>
              <a:rPr lang="ko-KR" altLang="en-US" sz="2000" dirty="0"/>
              <a:t>만약 배치가 크다면 </a:t>
            </a:r>
            <a:r>
              <a:rPr lang="en-US" altLang="ko-KR" sz="2000" dirty="0"/>
              <a:t>Random Sampling</a:t>
            </a:r>
            <a:r>
              <a:rPr lang="ko-KR" altLang="en-US" sz="2000" dirty="0"/>
              <a:t>한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 세트엔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중복 데이터가 포함 가능성이 크다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배치 크기를 조절하여 학습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27D0A-43EF-4871-BDD9-4E7CAD0D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420" y="3355897"/>
            <a:ext cx="2888009" cy="16712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BC14289-3746-4E36-B01A-2AEFE743AF6D}"/>
              </a:ext>
            </a:extLst>
          </p:cNvPr>
          <p:cNvCxnSpPr/>
          <p:nvPr/>
        </p:nvCxnSpPr>
        <p:spPr>
          <a:xfrm flipV="1">
            <a:off x="9343633" y="2684334"/>
            <a:ext cx="1126321" cy="174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129ECE-BEF2-4249-924F-9B54DD70FEE6}"/>
              </a:ext>
            </a:extLst>
          </p:cNvPr>
          <p:cNvSpPr txBox="1"/>
          <p:nvPr/>
        </p:nvSpPr>
        <p:spPr>
          <a:xfrm>
            <a:off x="10200193" y="2372545"/>
            <a:ext cx="80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3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E544A-A62B-47E1-A5FF-49DA8F15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Descent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66FA0-9C65-48A6-82BA-1BBC79AE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Gradient</a:t>
            </a:r>
            <a:r>
              <a:rPr lang="ko-KR" altLang="en-US" dirty="0"/>
              <a:t>를 구하는데 </a:t>
            </a:r>
            <a:r>
              <a:rPr lang="en-US" altLang="ko-KR" dirty="0"/>
              <a:t>1</a:t>
            </a:r>
            <a:r>
              <a:rPr lang="ko-KR" altLang="en-US" dirty="0"/>
              <a:t>개의 데이터만 사용</a:t>
            </a:r>
            <a:r>
              <a:rPr lang="en-US" altLang="ko-KR" dirty="0"/>
              <a:t>(</a:t>
            </a:r>
            <a:r>
              <a:rPr lang="en-US" altLang="ko-KR" dirty="0" err="1"/>
              <a:t>batch_size</a:t>
            </a:r>
            <a:r>
              <a:rPr lang="en-US" altLang="ko-KR" dirty="0"/>
              <a:t> = 1)</a:t>
            </a:r>
          </a:p>
          <a:p>
            <a:r>
              <a:rPr lang="ko-KR" altLang="en-US" dirty="0"/>
              <a:t>데이터는 무작위로 선택</a:t>
            </a:r>
            <a:r>
              <a:rPr lang="en-US" altLang="ko-KR" dirty="0"/>
              <a:t>(</a:t>
            </a:r>
            <a:r>
              <a:rPr lang="ko-KR" altLang="en-US" dirty="0"/>
              <a:t>따라서 확률적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반복이 충분할 경우 효과 있음</a:t>
            </a:r>
            <a:endParaRPr lang="en-US" altLang="ko-KR" dirty="0"/>
          </a:p>
          <a:p>
            <a:r>
              <a:rPr lang="ko-KR" altLang="en-US" dirty="0"/>
              <a:t>노이즈가 심함</a:t>
            </a:r>
            <a:endParaRPr lang="en-US" altLang="ko-KR" dirty="0"/>
          </a:p>
          <a:p>
            <a:r>
              <a:rPr lang="ko-KR" altLang="en-US" dirty="0"/>
              <a:t>각 반복마다 무작위로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1BAAD4-5CB6-4FD3-A026-EB28CA58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3" y="4529960"/>
            <a:ext cx="4853724" cy="1647003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A430720-F657-45BB-B1CB-32971CB41F97}"/>
              </a:ext>
            </a:extLst>
          </p:cNvPr>
          <p:cNvSpPr/>
          <p:nvPr/>
        </p:nvSpPr>
        <p:spPr>
          <a:xfrm>
            <a:off x="5631605" y="5042936"/>
            <a:ext cx="380673" cy="514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1DF6A-D78F-4FBA-A18D-E17A01222D74}"/>
              </a:ext>
            </a:extLst>
          </p:cNvPr>
          <p:cNvSpPr txBox="1"/>
          <p:nvPr/>
        </p:nvSpPr>
        <p:spPr>
          <a:xfrm>
            <a:off x="6106791" y="4976822"/>
            <a:ext cx="5325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노이즈가 많고 여러 번의 반복 과정이 필요하지만</a:t>
            </a:r>
            <a:endParaRPr lang="en-US" altLang="ko-KR" dirty="0"/>
          </a:p>
          <a:p>
            <a:r>
              <a:rPr lang="en-US" altLang="ko-KR" dirty="0" err="1"/>
              <a:t>Batch_size</a:t>
            </a:r>
            <a:r>
              <a:rPr lang="en-US" altLang="ko-KR" dirty="0"/>
              <a:t>=1</a:t>
            </a:r>
            <a:r>
              <a:rPr lang="ko-KR" altLang="en-US" dirty="0"/>
              <a:t>이므로 </a:t>
            </a:r>
            <a:r>
              <a:rPr lang="ko-KR" altLang="en-US" sz="2400" dirty="0">
                <a:solidFill>
                  <a:srgbClr val="FF0000"/>
                </a:solidFill>
              </a:rPr>
              <a:t>계산이 더 빠르다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99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FC0AC-4F0F-4E0D-BFB4-C7625CE4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 배치 확률적 경사 </a:t>
            </a:r>
            <a:r>
              <a:rPr lang="ko-KR" altLang="en-US" dirty="0" err="1"/>
              <a:t>하강법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0F374-2F99-4322-9E60-782737C3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사이즈가 </a:t>
            </a:r>
            <a:r>
              <a:rPr lang="en-US" altLang="ko-KR" dirty="0"/>
              <a:t>1</a:t>
            </a:r>
            <a:r>
              <a:rPr lang="ko-KR" altLang="en-US" dirty="0"/>
              <a:t>이므로 너무 작아 </a:t>
            </a:r>
            <a:r>
              <a:rPr lang="ko-KR" altLang="en-US" dirty="0" err="1"/>
              <a:t>반복량이</a:t>
            </a:r>
            <a:r>
              <a:rPr lang="ko-KR" altLang="en-US" dirty="0"/>
              <a:t> </a:t>
            </a:r>
            <a:r>
              <a:rPr lang="ko-KR" altLang="en-US" dirty="0" err="1"/>
              <a:t>많아야한다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이러한 문제점을 줄이기 위해 작은 배치 사이즈로 </a:t>
            </a:r>
            <a:r>
              <a:rPr lang="ko-KR" altLang="en-US" dirty="0" err="1"/>
              <a:t>경사하강법을</a:t>
            </a:r>
            <a:r>
              <a:rPr lang="ko-KR" altLang="en-US" dirty="0"/>
              <a:t>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776D9-BA9D-4FF5-BEB7-4DC41E5D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09" y="3702547"/>
            <a:ext cx="6377253" cy="20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2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33D76-337A-4A9E-9F23-3E8C987D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B357A58-0E5F-46C6-86D3-FA4E523A4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827" y="1884492"/>
            <a:ext cx="55638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337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Noto Sans KR</vt:lpstr>
      <vt:lpstr>맑은 고딕</vt:lpstr>
      <vt:lpstr>Arial</vt:lpstr>
      <vt:lpstr>Office 테마</vt:lpstr>
      <vt:lpstr>SGDClassifier</vt:lpstr>
      <vt:lpstr>확률적 경사하강법(주요 파라미터)</vt:lpstr>
      <vt:lpstr>파라미터 간단한 설명</vt:lpstr>
      <vt:lpstr>What is Gradient Descent</vt:lpstr>
      <vt:lpstr>Estimating the Gradient</vt:lpstr>
      <vt:lpstr>Stochastic Gradient Descent</vt:lpstr>
      <vt:lpstr>Stochastic Gradient Descent 특징</vt:lpstr>
      <vt:lpstr>미니 배치 확률적 경사 하강법 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SGDClassifier</dc:title>
  <dc:creator>winst</dc:creator>
  <cp:lastModifiedBy>winst</cp:lastModifiedBy>
  <cp:revision>6</cp:revision>
  <dcterms:created xsi:type="dcterms:W3CDTF">2021-01-12T09:41:07Z</dcterms:created>
  <dcterms:modified xsi:type="dcterms:W3CDTF">2021-01-12T10:47:57Z</dcterms:modified>
</cp:coreProperties>
</file>