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1" r:id="rId4"/>
    <p:sldId id="347" r:id="rId5"/>
    <p:sldId id="359" r:id="rId6"/>
    <p:sldId id="309" r:id="rId7"/>
    <p:sldId id="259" r:id="rId8"/>
    <p:sldId id="316" r:id="rId9"/>
    <p:sldId id="354" r:id="rId10"/>
    <p:sldId id="353" r:id="rId11"/>
    <p:sldId id="356" r:id="rId12"/>
    <p:sldId id="312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958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winston1214/INU/blob/master/Introduction_to_Bigdata/investing_crawling.py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EACE203-15BF-4027-9F8B-2F8161504A31}"/>
              </a:ext>
            </a:extLst>
          </p:cNvPr>
          <p:cNvGrpSpPr/>
          <p:nvPr/>
        </p:nvGrpSpPr>
        <p:grpSpPr>
          <a:xfrm>
            <a:off x="2047436" y="469017"/>
            <a:ext cx="8050225" cy="4724427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E90C66-C234-4339-A265-F1472080046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95C56D-1965-4D42-9E82-6AED621F98C2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91DF84-0039-4BC8-8B92-4B0EC8C7A68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1F3BCF-3DA5-46BE-A895-3E38F372BEF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976DC6-2020-40CC-AF70-AC97398B5F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C09AC9-57B0-4D07-9E67-0F15871ED0A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1C11C9-7777-4F45-8F9F-5ECEC252884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8E84ED-9624-41E7-AF8B-C09A0CD68F6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17B005-BD7B-4705-962A-A07F1CED19C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0556156-5E8E-496E-AC0D-8A8EDA1BA65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D879F-977B-417A-80FE-EA105A866E2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5A12E0-A25A-4311-9652-9365F2D06398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44DC21-10C8-4647-88BB-875873ECBF7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591931-2C36-4843-B18B-FAB42478C84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633403-A17C-4F77-A6AB-EC97E548768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7808C2-72B8-4845-8B27-D05CA390EFD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27AC15-F551-4FDC-B8D7-907A69508EA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7FA466-AAE6-4F1F-B3CC-39D75AE36FD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483792-C376-4FED-901E-7DA78E659CF7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C4E02-52F3-4EAA-8D41-7EFDC56D346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49A8890-D7F1-4BC5-BBB0-C08EE03F95B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B3BF33-C2DD-4C99-AB28-DD716E15986D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DE8DEB5-CF9C-4BA3-97C2-817DC01D0B0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5ED7BA-ACB9-4417-8FA7-33DB11A4FB4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A8725F-BDD0-407C-825A-3C4794233D7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ADB747-3982-4D86-BE34-5B944B9D7DF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49B002-D1B2-4E70-B645-FB0FEC0A16D5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71A755-5DE0-45C8-9E90-1ABFE0B8F3C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C87D108-4E00-4020-8BBE-3BAAD070FB2E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37D7492-68B0-4409-B0FD-802A1C9E2EF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E055744-ECBD-4801-BED6-B3AB6C2F4E9E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19C40E-DEA2-4800-BCEF-0C7C88B1BA4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C6D1DD-47CD-44CD-B726-F0F07E9DCE73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055F31-8C0E-43B3-9EA2-2C5A5D8B3B6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F43EE4-7F42-44F8-8914-15E0A25DCCF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5E2B6A-3578-45E1-9803-C4AE7C5B2B6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D1D768-EFBB-47F7-AE27-BA04EEAC025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21BF8AF-772F-41FD-ACC9-04F178CBEEB7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545654-16B5-4B10-89A0-4BF6D8FBFA92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93183C-1698-45EB-B1DA-49E1D481F37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D33136-61E4-4154-A440-45A82B120FC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767D75-6FC4-40E8-B0CF-1263899B832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895564-F8C9-4BD0-99D2-FD4CA2518012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F8E704-8AA1-487E-8A3B-B796460B683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DA5DDA-B1ED-4E17-B42C-962E886C653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ABBACE7-D054-488E-9A22-6AC3A1FED1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AD298BB-13B6-43E2-AA4E-0FBFC7B6C54D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91C8DD-B70E-4A56-9900-4A4E6B25BA3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35CA9A0-1834-4D5C-A20F-CB27C02222AE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4FCA89A-49BA-42D3-9C05-7B5DF33084D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7F0E2D7-497D-4FB8-9F43-385CAA2BFF4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A200F87-3BC7-4408-A5C3-FEBA038E49D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8560BFD-589B-4D5D-B451-BC84D39333FA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C41E17-86D8-4BD5-B1EE-EF20CB430FC5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3B78FE0-B4D3-40F4-8455-2395DC69AFE4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C7573EA-AD48-4056-87F9-E2D8A3FA454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FC9F4FF-E372-48FD-A634-43D1BFA2616F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62A81F4-60F8-41A8-BF11-1315A2B05995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CB194F-1D16-4F96-AD8E-8C191A217A9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5902AE7-05F8-44E5-A07D-4CE54DC97C8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A037E1E-7B16-4D19-B844-CF29C0ACA00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6EFC9F-2D23-407A-A297-BFB157B8DC6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0F0557F-839C-4B30-8D3B-D196ECBE26B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F352AA5-2B62-4E5A-A1C2-7F560114DC07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69190DF-7614-4DE0-A0F5-C8348F9A157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84AB2F-5079-4F3F-A8CE-191560231A0E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BED2DEB-CD70-4B9A-B5F0-23A2D1166A0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CE8053-3EDF-47E3-B563-0031C341583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718F022-BA41-4B9A-9E55-DB84AAF891EF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9B9724-B834-4305-A42F-8B6AEDF77A5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83034D-0919-4213-A516-D4674E12481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22AEB04-F9ED-4506-826B-039941072135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0F67ACD-C236-4BA2-8FCE-34178BD2CF7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EA51358-2F0F-4C08-A74F-B78DBBB5DFD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786974-9A0D-4341-9465-07C38945CF9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D8A41-A72B-4937-A399-749991200083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774C3C3-ED1E-4673-A990-71053E0292BC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25FE21-2545-4009-B593-3834C3A9CD2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4F93A2-185C-4972-8295-328AC5C0192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04A320D-99A6-4655-A809-2B6C91D0B759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DFE60FA-9260-4F2B-B592-3F0B68BCB2C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0ABE01-C991-42FB-8465-70CAEF3573D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7BCB64-FBEF-465D-A10F-420F968003F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32B177-4BA4-42BC-8488-AB2C23ABB97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8C5ECD7-9F27-4FD8-B6F4-D9EA8BE2000A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FCC7AC1-FE5D-4583-997D-1CC4F3B3266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322108-808A-4256-AC3F-E7F073AF5BC0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8B86AEF-173B-4470-8199-EA68168FF7F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AC856E-F7BF-44D1-AD01-8129F1D3D2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F7829A4-8688-456C-910A-85AE4D5CDBA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1049A6-67A2-47CC-A009-5E5D9E99026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6BDACAC-28DE-4210-A5FC-45D38D93078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2E8A836-2C36-4C32-BECD-ECDDE7920DCA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361E3CD-149C-449F-8B08-BA15018E2D1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22C233F-E196-4835-98A4-F05A06926EA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0095D81-D5B3-44EB-A0E0-78797844A76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1125A9C-CC05-4DDA-8972-39BAF45E165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538BAA9-F989-4BB4-BACA-7546EC3F352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ECFD980-FDCD-4892-920D-5E9D1DAD6EAC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EF13FA-0D16-43E7-936D-A25293DDE85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85DAEA-CA87-4D51-A5A9-FEFBDDF659EC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2B0ADEC-83CE-40A2-9B01-FC67DABFB48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08733C-0319-49FB-BEB8-B80C18B0E7E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467BCD0-CC0E-4C0C-8FEE-F47394660166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7E3FDB5-81D9-4C91-886C-725C2DF1C05D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725C620-8A90-4E0B-B277-EE95D79C868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09A0A89-16E1-4B0E-8F4C-464F25B0DC5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1573AC-779F-49D7-9753-C39FD2C4450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063ABF6-FF32-41E7-8B0E-B2296CAA4AE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5CDCB65-447D-4657-B4C1-7BCCAE2AF35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6D3BEA-4CD2-40F1-9473-67093A30B156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1B48B12-030C-4354-B66B-EA8BD72A2617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076F009A-E316-409A-9511-4DFA27B2B6CC}"/>
              </a:ext>
            </a:extLst>
          </p:cNvPr>
          <p:cNvSpPr/>
          <p:nvPr/>
        </p:nvSpPr>
        <p:spPr>
          <a:xfrm rot="21060000" flipH="1">
            <a:off x="3790817" y="4337910"/>
            <a:ext cx="4981509" cy="50460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4652671"/>
            <a:ext cx="121919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Predicting stock prices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based on people's reactions.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9506" y="6294544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201600779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김영민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974DC22-40A1-4A91-94B5-7580ABD8AF1F}"/>
              </a:ext>
            </a:extLst>
          </p:cNvPr>
          <p:cNvGrpSpPr/>
          <p:nvPr/>
        </p:nvGrpSpPr>
        <p:grpSpPr>
          <a:xfrm>
            <a:off x="809384" y="233514"/>
            <a:ext cx="10374271" cy="5301862"/>
            <a:chOff x="783771" y="541589"/>
            <a:chExt cx="10374271" cy="5301862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523B566-47C5-4855-9B69-BE62D5EDA506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5611B14-A433-453A-B122-2FDD5BFBFAA6}"/>
                </a:ext>
              </a:extLst>
            </p:cNvPr>
            <p:cNvSpPr/>
            <p:nvPr/>
          </p:nvSpPr>
          <p:spPr>
            <a:xfrm>
              <a:off x="2681342" y="4609649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85331C-2D7F-4B75-B243-3A09E5883FEC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1CF4613-AA20-4D80-9D8A-E5FEBB819B74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27C0BF08-1D29-4703-AF0F-779BAD87DC7E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3BF61BC-09F8-4900-A851-E8198C5E7669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BBEF597-626B-471B-AEBB-24278DB87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" y="4781171"/>
              <a:ext cx="1897571" cy="106228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B97545B-08C4-4A4A-88B5-F026EA05B692}"/>
                </a:ext>
              </a:extLst>
            </p:cNvPr>
            <p:cNvCxnSpPr>
              <a:cxnSpLocks/>
              <a:stCxn id="348" idx="2"/>
              <a:endCxn id="344" idx="6"/>
            </p:cNvCxnSpPr>
            <p:nvPr/>
          </p:nvCxnSpPr>
          <p:spPr>
            <a:xfrm flipH="1" flipV="1">
              <a:off x="2892724" y="4715340"/>
              <a:ext cx="1403525" cy="19975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461B1D3-93A9-4822-97E4-066926C6ED06}"/>
                </a:ext>
              </a:extLst>
            </p:cNvPr>
            <p:cNvCxnSpPr>
              <a:cxnSpLocks/>
              <a:stCxn id="345" idx="3"/>
              <a:endCxn id="348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45EEFB-E494-416A-BF63-AD76970FE4EF}"/>
                </a:ext>
              </a:extLst>
            </p:cNvPr>
            <p:cNvCxnSpPr>
              <a:cxnSpLocks/>
              <a:stCxn id="349" idx="2"/>
              <a:endCxn id="345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F474DBA-0C91-45BA-9D6D-F6E94B6CB0AE}"/>
                </a:ext>
              </a:extLst>
            </p:cNvPr>
            <p:cNvCxnSpPr>
              <a:cxnSpLocks/>
              <a:stCxn id="346" idx="3"/>
              <a:endCxn id="349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401AF6BF-F662-489E-B575-3FB1F8A0A487}"/>
                </a:ext>
              </a:extLst>
            </p:cNvPr>
            <p:cNvCxnSpPr>
              <a:cxnSpLocks/>
              <a:stCxn id="346" idx="6"/>
              <a:endCxn id="347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BA5F8A1-3403-4B35-8670-86665A7EBFCE}"/>
                </a:ext>
              </a:extLst>
            </p:cNvPr>
            <p:cNvCxnSpPr>
              <a:cxnSpLocks/>
              <a:stCxn id="347" idx="7"/>
            </p:cNvCxnSpPr>
            <p:nvPr/>
          </p:nvCxnSpPr>
          <p:spPr>
            <a:xfrm flipV="1">
              <a:off x="9092136" y="541589"/>
              <a:ext cx="2065906" cy="1807882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2EF83-3D6B-4655-B46D-4E39FE859109}"/>
              </a:ext>
            </a:extLst>
          </p:cNvPr>
          <p:cNvGrpSpPr/>
          <p:nvPr/>
        </p:nvGrpSpPr>
        <p:grpSpPr>
          <a:xfrm>
            <a:off x="2983095" y="1141182"/>
            <a:ext cx="7324350" cy="3464857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9CE084-ED04-4FBE-BC49-5E691515FC14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82617E-926E-40E3-A2E6-475B359F2AF7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79FB4D-29B4-4C64-841A-D79561D03EA8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E979BC-A93D-4EEC-AD38-CF68B5D10964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6E6769-17BF-4E5F-AE2D-D628DEDA90A2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36C131-5AEF-4CBD-83C5-EFAA4195CB58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E9C1DA-CAD9-4486-B13B-44B6640EAA78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F2B854-2467-4122-9406-8EAD21AC54CF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D9832C-BD4B-479E-A509-68BC768F4B4A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853BB5-C532-44E6-A635-7D8D2BC7AB68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AB0E93-F5F8-493B-B6D8-25636064498D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0DEC72-BC77-492B-8462-0A1CB88CFC2F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156E126-4CE1-45AC-A741-A5063D93F6F1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5D81D04-8756-499D-BCFC-119B7E0013FE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Trouble Shooting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58A6FB-5E1E-4D0D-9A9B-8AE561DB25EC}"/>
              </a:ext>
            </a:extLst>
          </p:cNvPr>
          <p:cNvGrpSpPr/>
          <p:nvPr/>
        </p:nvGrpSpPr>
        <p:grpSpPr>
          <a:xfrm flipH="1">
            <a:off x="314900" y="2101336"/>
            <a:ext cx="3815139" cy="639665"/>
            <a:chOff x="4211882" y="1960268"/>
            <a:chExt cx="3479752" cy="639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A3A0C5-0295-4735-A39E-14AB305B9DA9}"/>
                </a:ext>
              </a:extLst>
            </p:cNvPr>
            <p:cNvSpPr txBox="1"/>
            <p:nvPr/>
          </p:nvSpPr>
          <p:spPr>
            <a:xfrm>
              <a:off x="5456763" y="2322934"/>
              <a:ext cx="117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최대 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개월 남짓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336EB0-8917-442C-B6CA-13F94B7FDD3A}"/>
                </a:ext>
              </a:extLst>
            </p:cNvPr>
            <p:cNvSpPr txBox="1"/>
            <p:nvPr/>
          </p:nvSpPr>
          <p:spPr>
            <a:xfrm>
              <a:off x="4211882" y="1960268"/>
              <a:ext cx="347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각 종목에 대한 기사 일자가 한정됨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C56888-68FE-4BFC-8443-7667D9E748F3}"/>
              </a:ext>
            </a:extLst>
          </p:cNvPr>
          <p:cNvGrpSpPr/>
          <p:nvPr/>
        </p:nvGrpSpPr>
        <p:grpSpPr>
          <a:xfrm flipH="1">
            <a:off x="821225" y="3191749"/>
            <a:ext cx="2919270" cy="632998"/>
            <a:chOff x="4742733" y="1814719"/>
            <a:chExt cx="2583556" cy="6329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98D019-7114-4F68-96C0-E175D4936E73}"/>
                </a:ext>
              </a:extLst>
            </p:cNvPr>
            <p:cNvSpPr txBox="1"/>
            <p:nvPr/>
          </p:nvSpPr>
          <p:spPr>
            <a:xfrm>
              <a:off x="4742733" y="2170718"/>
              <a:ext cx="2583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Header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값을 넣어도 사이트에 접속 불가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53A37D-BF02-4FC7-9155-A6049823207E}"/>
                </a:ext>
              </a:extLst>
            </p:cNvPr>
            <p:cNvSpPr txBox="1"/>
            <p:nvPr/>
          </p:nvSpPr>
          <p:spPr>
            <a:xfrm>
              <a:off x="4856484" y="1814719"/>
              <a:ext cx="235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Urlopen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모듈 사용 제한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D759C0-D33A-47B0-86F2-00B4126D623C}"/>
              </a:ext>
            </a:extLst>
          </p:cNvPr>
          <p:cNvGrpSpPr/>
          <p:nvPr/>
        </p:nvGrpSpPr>
        <p:grpSpPr>
          <a:xfrm flipH="1">
            <a:off x="821225" y="4355213"/>
            <a:ext cx="2919270" cy="1064975"/>
            <a:chOff x="12585706" y="-296768"/>
            <a:chExt cx="2583556" cy="10649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49E48C-8113-4E5D-949E-83027F318287}"/>
                </a:ext>
              </a:extLst>
            </p:cNvPr>
            <p:cNvSpPr txBox="1"/>
            <p:nvPr/>
          </p:nvSpPr>
          <p:spPr>
            <a:xfrm>
              <a:off x="12585706" y="306542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일정 개수가 넘어갈 때 데이터를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못받아오는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경우 발생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A5ACAD-4F8C-43C7-A09C-B11F3338A8CF}"/>
                </a:ext>
              </a:extLst>
            </p:cNvPr>
            <p:cNvSpPr txBox="1"/>
            <p:nvPr/>
          </p:nvSpPr>
          <p:spPr>
            <a:xfrm>
              <a:off x="12585706" y="-296768"/>
              <a:ext cx="2583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Selenium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사용 시 중간에 끊김 현상 발생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4E763B-4849-4C52-AD78-B74389FAD78B}"/>
              </a:ext>
            </a:extLst>
          </p:cNvPr>
          <p:cNvGrpSpPr/>
          <p:nvPr/>
        </p:nvGrpSpPr>
        <p:grpSpPr>
          <a:xfrm>
            <a:off x="4134808" y="3286562"/>
            <a:ext cx="3927149" cy="525294"/>
            <a:chOff x="3911168" y="1967955"/>
            <a:chExt cx="4389120" cy="5252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66DDE7-3656-4070-8645-1F68D055008C}"/>
                </a:ext>
              </a:extLst>
            </p:cNvPr>
            <p:cNvSpPr/>
            <p:nvPr/>
          </p:nvSpPr>
          <p:spPr>
            <a:xfrm>
              <a:off x="3911168" y="1967955"/>
              <a:ext cx="4389120" cy="525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234280-C8F4-4E15-829A-47703462F6BB}"/>
                </a:ext>
              </a:extLst>
            </p:cNvPr>
            <p:cNvSpPr txBox="1"/>
            <p:nvPr/>
          </p:nvSpPr>
          <p:spPr>
            <a:xfrm>
              <a:off x="4174229" y="2076713"/>
              <a:ext cx="3764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Investing.com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의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urlopen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접속 불가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D6E51-981E-4E05-9E4C-CCECF2D7AB09}"/>
              </a:ext>
            </a:extLst>
          </p:cNvPr>
          <p:cNvGrpSpPr/>
          <p:nvPr/>
        </p:nvGrpSpPr>
        <p:grpSpPr>
          <a:xfrm>
            <a:off x="4130039" y="4693474"/>
            <a:ext cx="3931919" cy="525294"/>
            <a:chOff x="508089" y="3345941"/>
            <a:chExt cx="3474720" cy="5252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69D630-0D39-4412-BCF0-33E70E277FE5}"/>
                </a:ext>
              </a:extLst>
            </p:cNvPr>
            <p:cNvSpPr/>
            <p:nvPr/>
          </p:nvSpPr>
          <p:spPr>
            <a:xfrm>
              <a:off x="508089" y="3345941"/>
              <a:ext cx="3474720" cy="5252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98BF7-C23E-422B-A9DD-E1E827FD3F32}"/>
                </a:ext>
              </a:extLst>
            </p:cNvPr>
            <p:cNvSpPr txBox="1"/>
            <p:nvPr/>
          </p:nvSpPr>
          <p:spPr>
            <a:xfrm>
              <a:off x="829193" y="3449478"/>
              <a:ext cx="2824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Investing.com </a:t>
              </a: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크롤링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제한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8B9FF8D-82FA-4382-BD4B-0840D88F4D74}"/>
              </a:ext>
            </a:extLst>
          </p:cNvPr>
          <p:cNvSpPr txBox="1"/>
          <p:nvPr/>
        </p:nvSpPr>
        <p:spPr>
          <a:xfrm>
            <a:off x="5600138" y="5576256"/>
            <a:ext cx="100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PPT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F074B0-B963-4039-B58A-32F0D023DEB6}"/>
              </a:ext>
            </a:extLst>
          </p:cNvPr>
          <p:cNvGrpSpPr/>
          <p:nvPr/>
        </p:nvGrpSpPr>
        <p:grpSpPr>
          <a:xfrm>
            <a:off x="4130040" y="2161460"/>
            <a:ext cx="3931920" cy="525294"/>
            <a:chOff x="4139768" y="2665034"/>
            <a:chExt cx="3931920" cy="5252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422675-F82E-44ED-B38E-46C02236D81E}"/>
                </a:ext>
              </a:extLst>
            </p:cNvPr>
            <p:cNvSpPr/>
            <p:nvPr/>
          </p:nvSpPr>
          <p:spPr>
            <a:xfrm>
              <a:off x="4139768" y="2665034"/>
              <a:ext cx="3931920" cy="525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3C95D7-1DC6-4623-BB05-FCBA12137357}"/>
                </a:ext>
              </a:extLst>
            </p:cNvPr>
            <p:cNvSpPr txBox="1"/>
            <p:nvPr/>
          </p:nvSpPr>
          <p:spPr>
            <a:xfrm>
              <a:off x="4373327" y="2773793"/>
              <a:ext cx="346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Naver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증권의 기사 일자 제한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FE167DE-93B6-48A2-A4DE-F873571D76AB}"/>
              </a:ext>
            </a:extLst>
          </p:cNvPr>
          <p:cNvSpPr txBox="1"/>
          <p:nvPr/>
        </p:nvSpPr>
        <p:spPr>
          <a:xfrm>
            <a:off x="1476747" y="1184672"/>
            <a:ext cx="205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Trouble</a:t>
            </a:r>
            <a:endParaRPr lang="ko-KR" altLang="en-US" sz="3600" b="1" dirty="0">
              <a:solidFill>
                <a:schemeClr val="accent4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C6E551-114A-49DC-A49C-E097F1687610}"/>
              </a:ext>
            </a:extLst>
          </p:cNvPr>
          <p:cNvSpPr txBox="1"/>
          <p:nvPr/>
        </p:nvSpPr>
        <p:spPr>
          <a:xfrm>
            <a:off x="8663319" y="1184672"/>
            <a:ext cx="2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Solution</a:t>
            </a:r>
            <a:endParaRPr lang="ko-KR" altLang="en-US" sz="3600" b="1" dirty="0">
              <a:solidFill>
                <a:srgbClr val="0070C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1F1553-1CFE-47BE-9F3A-67E60D572DF6}"/>
              </a:ext>
            </a:extLst>
          </p:cNvPr>
          <p:cNvSpPr txBox="1"/>
          <p:nvPr/>
        </p:nvSpPr>
        <p:spPr>
          <a:xfrm flipH="1">
            <a:off x="8455399" y="2175877"/>
            <a:ext cx="28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네이버 검색으로 원하는 일자 기사 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57B90C-4AA3-4FA1-BE48-0477B7F024EB}"/>
              </a:ext>
            </a:extLst>
          </p:cNvPr>
          <p:cNvSpPr txBox="1"/>
          <p:nvPr/>
        </p:nvSpPr>
        <p:spPr>
          <a:xfrm flipH="1">
            <a:off x="8455399" y="3224582"/>
            <a:ext cx="28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Urlopen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 접근이 아니라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Selenium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으로 접근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786E8B-19DF-4F05-AE9D-79DF5AA74C0C}"/>
              </a:ext>
            </a:extLst>
          </p:cNvPr>
          <p:cNvSpPr txBox="1"/>
          <p:nvPr/>
        </p:nvSpPr>
        <p:spPr>
          <a:xfrm flipH="1">
            <a:off x="8425312" y="4539879"/>
            <a:ext cx="284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time</a:t>
            </a:r>
            <a:r>
              <a:rPr lang="en-US" altLang="ko-KR" b="1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.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sleep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이용과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rial" pitchFamily="34" charset="0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불필요한 정보는 최대한 수집하지 않기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5">
            <a:extLst>
              <a:ext uri="{FF2B5EF4-FFF2-40B4-BE49-F238E27FC236}">
                <a16:creationId xmlns:a16="http://schemas.microsoft.com/office/drawing/2014/main" id="{1A08396F-B2A7-4122-8E02-9B75763808C1}"/>
              </a:ext>
            </a:extLst>
          </p:cNvPr>
          <p:cNvGrpSpPr/>
          <p:nvPr/>
        </p:nvGrpSpPr>
        <p:grpSpPr>
          <a:xfrm>
            <a:off x="8430936" y="2045438"/>
            <a:ext cx="3381062" cy="3357072"/>
            <a:chOff x="631838" y="2203105"/>
            <a:chExt cx="5383089" cy="3796702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47B8C1B0-755D-453F-BA65-2FE9B5A5D43F}"/>
                </a:ext>
              </a:extLst>
            </p:cNvPr>
            <p:cNvGrpSpPr/>
            <p:nvPr/>
          </p:nvGrpSpPr>
          <p:grpSpPr>
            <a:xfrm>
              <a:off x="3093774" y="3681951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78" name="Rectangle: Rounded Corners 76">
                <a:extLst>
                  <a:ext uri="{FF2B5EF4-FFF2-40B4-BE49-F238E27FC236}">
                    <a16:creationId xmlns:a16="http://schemas.microsoft.com/office/drawing/2014/main" id="{7D357974-3BA4-4D33-9C0B-955827EFE974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7">
                <a:extLst>
                  <a:ext uri="{FF2B5EF4-FFF2-40B4-BE49-F238E27FC236}">
                    <a16:creationId xmlns:a16="http://schemas.microsoft.com/office/drawing/2014/main" id="{4D4F9D16-E759-4340-9FAA-39A1E35D7191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DDC39EB6-C280-4958-84E2-4DF0625000C6}"/>
                </a:ext>
              </a:extLst>
            </p:cNvPr>
            <p:cNvGrpSpPr/>
            <p:nvPr/>
          </p:nvGrpSpPr>
          <p:grpSpPr>
            <a:xfrm>
              <a:off x="1066168" y="4251632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76" name="Rectangle: Rounded Corners 74">
                <a:extLst>
                  <a:ext uri="{FF2B5EF4-FFF2-40B4-BE49-F238E27FC236}">
                    <a16:creationId xmlns:a16="http://schemas.microsoft.com/office/drawing/2014/main" id="{A09BE105-8451-4A22-991E-38F7C9EFCED7}"/>
                  </a:ext>
                </a:extLst>
              </p:cNvPr>
              <p:cNvSpPr/>
              <p:nvPr/>
            </p:nvSpPr>
            <p:spPr>
              <a:xfrm>
                <a:off x="10751285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5">
                <a:extLst>
                  <a:ext uri="{FF2B5EF4-FFF2-40B4-BE49-F238E27FC236}">
                    <a16:creationId xmlns:a16="http://schemas.microsoft.com/office/drawing/2014/main" id="{3D1A1BE8-6F2B-436E-9EA8-4D7286F9114F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05088735-0F00-462A-B8B1-5EBE7B8E14E2}"/>
                </a:ext>
              </a:extLst>
            </p:cNvPr>
            <p:cNvGrpSpPr/>
            <p:nvPr/>
          </p:nvGrpSpPr>
          <p:grpSpPr>
            <a:xfrm>
              <a:off x="3773986" y="3163042"/>
              <a:ext cx="188449" cy="1600365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74" name="Rectangle: Rounded Corners 72">
                <a:extLst>
                  <a:ext uri="{FF2B5EF4-FFF2-40B4-BE49-F238E27FC236}">
                    <a16:creationId xmlns:a16="http://schemas.microsoft.com/office/drawing/2014/main" id="{9413D916-E8A7-4D5D-9F93-38F8F06F9266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3">
                <a:extLst>
                  <a:ext uri="{FF2B5EF4-FFF2-40B4-BE49-F238E27FC236}">
                    <a16:creationId xmlns:a16="http://schemas.microsoft.com/office/drawing/2014/main" id="{AC4ADE96-BA72-4877-BE2B-DF6E696A2486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EF095D36-7900-4173-8871-915B34BFF514}"/>
                </a:ext>
              </a:extLst>
            </p:cNvPr>
            <p:cNvGrpSpPr/>
            <p:nvPr/>
          </p:nvGrpSpPr>
          <p:grpSpPr>
            <a:xfrm>
              <a:off x="1505203" y="4311432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2" name="Rectangle: Rounded Corners 68">
                <a:extLst>
                  <a:ext uri="{FF2B5EF4-FFF2-40B4-BE49-F238E27FC236}">
                    <a16:creationId xmlns:a16="http://schemas.microsoft.com/office/drawing/2014/main" id="{A33A4584-E816-4432-B62B-9E04C0EFEA43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69">
                <a:extLst>
                  <a:ext uri="{FF2B5EF4-FFF2-40B4-BE49-F238E27FC236}">
                    <a16:creationId xmlns:a16="http://schemas.microsoft.com/office/drawing/2014/main" id="{C10466F0-3A82-424B-9A24-B4F4DF3FD366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CEB91A14-B651-4750-9C40-A66F215DF931}"/>
                </a:ext>
              </a:extLst>
            </p:cNvPr>
            <p:cNvGrpSpPr/>
            <p:nvPr/>
          </p:nvGrpSpPr>
          <p:grpSpPr>
            <a:xfrm>
              <a:off x="2202123" y="4608185"/>
              <a:ext cx="188449" cy="1391622"/>
              <a:chOff x="10630391" y="1182550"/>
              <a:chExt cx="247650" cy="1828800"/>
            </a:xfrm>
            <a:solidFill>
              <a:schemeClr val="accent1"/>
            </a:solidFill>
          </p:grpSpPr>
          <p:sp>
            <p:nvSpPr>
              <p:cNvPr id="70" name="Rectangle: Rounded Corners 66">
                <a:extLst>
                  <a:ext uri="{FF2B5EF4-FFF2-40B4-BE49-F238E27FC236}">
                    <a16:creationId xmlns:a16="http://schemas.microsoft.com/office/drawing/2014/main" id="{72420C6B-24A9-4359-8C2E-298E8764B216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67">
                <a:extLst>
                  <a:ext uri="{FF2B5EF4-FFF2-40B4-BE49-F238E27FC236}">
                    <a16:creationId xmlns:a16="http://schemas.microsoft.com/office/drawing/2014/main" id="{1EEDF972-807C-4F50-8090-5999D4A73D85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6B23E714-CC6B-465F-8169-C5EFA2FC843B}"/>
                </a:ext>
              </a:extLst>
            </p:cNvPr>
            <p:cNvGrpSpPr/>
            <p:nvPr/>
          </p:nvGrpSpPr>
          <p:grpSpPr>
            <a:xfrm>
              <a:off x="4445791" y="2665159"/>
              <a:ext cx="188449" cy="1391622"/>
              <a:chOff x="10662635" y="438150"/>
              <a:chExt cx="247650" cy="1828800"/>
            </a:xfrm>
            <a:solidFill>
              <a:schemeClr val="accent1"/>
            </a:solidFill>
          </p:grpSpPr>
          <p:sp>
            <p:nvSpPr>
              <p:cNvPr id="68" name="Rectangle: Rounded Corners 64">
                <a:extLst>
                  <a:ext uri="{FF2B5EF4-FFF2-40B4-BE49-F238E27FC236}">
                    <a16:creationId xmlns:a16="http://schemas.microsoft.com/office/drawing/2014/main" id="{C7548191-86EE-4A8A-8205-CA167014E652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5">
                <a:extLst>
                  <a:ext uri="{FF2B5EF4-FFF2-40B4-BE49-F238E27FC236}">
                    <a16:creationId xmlns:a16="http://schemas.microsoft.com/office/drawing/2014/main" id="{ED69F122-F1BC-4D4F-BF2D-86F7D9735990}"/>
                  </a:ext>
                </a:extLst>
              </p:cNvPr>
              <p:cNvSpPr/>
              <p:nvPr/>
            </p:nvSpPr>
            <p:spPr>
              <a:xfrm>
                <a:off x="10662635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22B6B15A-6591-414D-884D-66F06F4EE509}"/>
                </a:ext>
              </a:extLst>
            </p:cNvPr>
            <p:cNvGrpSpPr/>
            <p:nvPr/>
          </p:nvGrpSpPr>
          <p:grpSpPr>
            <a:xfrm>
              <a:off x="3998271" y="2905435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6" name="Rectangle: Rounded Corners 62">
                <a:extLst>
                  <a:ext uri="{FF2B5EF4-FFF2-40B4-BE49-F238E27FC236}">
                    <a16:creationId xmlns:a16="http://schemas.microsoft.com/office/drawing/2014/main" id="{2F3C5C14-9BA1-4955-B87E-78195C46DB7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3">
                <a:extLst>
                  <a:ext uri="{FF2B5EF4-FFF2-40B4-BE49-F238E27FC236}">
                    <a16:creationId xmlns:a16="http://schemas.microsoft.com/office/drawing/2014/main" id="{48D35F25-656F-4FF1-888A-DAD3813F56DD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E71ED09D-5931-4476-8FA3-E5091F949BA0}"/>
                </a:ext>
              </a:extLst>
            </p:cNvPr>
            <p:cNvGrpSpPr/>
            <p:nvPr/>
          </p:nvGrpSpPr>
          <p:grpSpPr>
            <a:xfrm>
              <a:off x="4214813" y="2810823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64" name="Rectangle: Rounded Corners 60">
                <a:extLst>
                  <a:ext uri="{FF2B5EF4-FFF2-40B4-BE49-F238E27FC236}">
                    <a16:creationId xmlns:a16="http://schemas.microsoft.com/office/drawing/2014/main" id="{E6AD7F3C-9F97-41FC-B142-79A5A572EEF9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1">
                <a:extLst>
                  <a:ext uri="{FF2B5EF4-FFF2-40B4-BE49-F238E27FC236}">
                    <a16:creationId xmlns:a16="http://schemas.microsoft.com/office/drawing/2014/main" id="{ED397D57-AFB2-4437-87C1-A78CCBA910AF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4858D10-7AF7-4D5C-8937-42E3F52B863D}"/>
                </a:ext>
              </a:extLst>
            </p:cNvPr>
            <p:cNvGrpSpPr/>
            <p:nvPr/>
          </p:nvGrpSpPr>
          <p:grpSpPr>
            <a:xfrm>
              <a:off x="1746380" y="4312354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62" name="Rectangle: Rounded Corners 58">
                <a:extLst>
                  <a:ext uri="{FF2B5EF4-FFF2-40B4-BE49-F238E27FC236}">
                    <a16:creationId xmlns:a16="http://schemas.microsoft.com/office/drawing/2014/main" id="{A5DB08B5-C7A2-4C9C-807A-95EA5B602D0F}"/>
                  </a:ext>
                </a:extLst>
              </p:cNvPr>
              <p:cNvSpPr/>
              <p:nvPr/>
            </p:nvSpPr>
            <p:spPr>
              <a:xfrm>
                <a:off x="10751292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59">
                <a:extLst>
                  <a:ext uri="{FF2B5EF4-FFF2-40B4-BE49-F238E27FC236}">
                    <a16:creationId xmlns:a16="http://schemas.microsoft.com/office/drawing/2014/main" id="{E337FA42-9933-4A00-B0C7-7009D2E501D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EB3E8732-45AC-404D-AD4D-F28CF29C9011}"/>
                </a:ext>
              </a:extLst>
            </p:cNvPr>
            <p:cNvGrpSpPr/>
            <p:nvPr/>
          </p:nvGrpSpPr>
          <p:grpSpPr>
            <a:xfrm>
              <a:off x="1969485" y="4763407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60" name="Rectangle: Rounded Corners 56">
                <a:extLst>
                  <a:ext uri="{FF2B5EF4-FFF2-40B4-BE49-F238E27FC236}">
                    <a16:creationId xmlns:a16="http://schemas.microsoft.com/office/drawing/2014/main" id="{0A042F69-EB9D-4F6A-BF63-6BC175CFE684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57">
                <a:extLst>
                  <a:ext uri="{FF2B5EF4-FFF2-40B4-BE49-F238E27FC236}">
                    <a16:creationId xmlns:a16="http://schemas.microsoft.com/office/drawing/2014/main" id="{448A64F7-7E21-4E8E-81CC-A9CBEF3AA74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45446989-023D-4269-8832-8DA974ED4CE2}"/>
                </a:ext>
              </a:extLst>
            </p:cNvPr>
            <p:cNvGrpSpPr/>
            <p:nvPr/>
          </p:nvGrpSpPr>
          <p:grpSpPr>
            <a:xfrm>
              <a:off x="846650" y="4585396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58" name="Rectangle: Rounded Corners 54">
                <a:extLst>
                  <a:ext uri="{FF2B5EF4-FFF2-40B4-BE49-F238E27FC236}">
                    <a16:creationId xmlns:a16="http://schemas.microsoft.com/office/drawing/2014/main" id="{EAAB41A6-72A4-4CEB-BE39-0CE5B18A5D8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5">
                <a:extLst>
                  <a:ext uri="{FF2B5EF4-FFF2-40B4-BE49-F238E27FC236}">
                    <a16:creationId xmlns:a16="http://schemas.microsoft.com/office/drawing/2014/main" id="{C2A4E85A-E73D-4CE1-84EB-E352D3CD5A1E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529DABD0-59CC-46A7-9CC7-CCC2225A6C0B}"/>
                </a:ext>
              </a:extLst>
            </p:cNvPr>
            <p:cNvGrpSpPr/>
            <p:nvPr/>
          </p:nvGrpSpPr>
          <p:grpSpPr>
            <a:xfrm>
              <a:off x="631838" y="4839202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56" name="Rectangle: Rounded Corners 52">
                <a:extLst>
                  <a:ext uri="{FF2B5EF4-FFF2-40B4-BE49-F238E27FC236}">
                    <a16:creationId xmlns:a16="http://schemas.microsoft.com/office/drawing/2014/main" id="{CD058F4A-ECF5-4938-A7CA-851045C18E63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3">
                <a:extLst>
                  <a:ext uri="{FF2B5EF4-FFF2-40B4-BE49-F238E27FC236}">
                    <a16:creationId xmlns:a16="http://schemas.microsoft.com/office/drawing/2014/main" id="{5717E4B4-6E6A-49F5-A5FD-CE21706CDA6A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F4974C76-36C6-44EE-97A2-84728A9AC97A}"/>
                </a:ext>
              </a:extLst>
            </p:cNvPr>
            <p:cNvGrpSpPr/>
            <p:nvPr/>
          </p:nvGrpSpPr>
          <p:grpSpPr>
            <a:xfrm>
              <a:off x="5826478" y="2203105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54" name="Rectangle: Rounded Corners 50">
                <a:extLst>
                  <a:ext uri="{FF2B5EF4-FFF2-40B4-BE49-F238E27FC236}">
                    <a16:creationId xmlns:a16="http://schemas.microsoft.com/office/drawing/2014/main" id="{537C93EB-20E9-48AE-AD8B-8FADD4D9405D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1">
                <a:extLst>
                  <a:ext uri="{FF2B5EF4-FFF2-40B4-BE49-F238E27FC236}">
                    <a16:creationId xmlns:a16="http://schemas.microsoft.com/office/drawing/2014/main" id="{0D3D7C1E-47FB-4A12-B848-87C77DE57D45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0AC6F003-55A5-4BE7-AB7F-B98BA5D28984}"/>
                </a:ext>
              </a:extLst>
            </p:cNvPr>
            <p:cNvGrpSpPr/>
            <p:nvPr/>
          </p:nvGrpSpPr>
          <p:grpSpPr>
            <a:xfrm>
              <a:off x="5144370" y="2283885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52" name="Rectangle: Rounded Corners 48">
                <a:extLst>
                  <a:ext uri="{FF2B5EF4-FFF2-40B4-BE49-F238E27FC236}">
                    <a16:creationId xmlns:a16="http://schemas.microsoft.com/office/drawing/2014/main" id="{48082748-A5F5-4B39-A04E-98CF6AC9CCE2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49">
                <a:extLst>
                  <a:ext uri="{FF2B5EF4-FFF2-40B4-BE49-F238E27FC236}">
                    <a16:creationId xmlns:a16="http://schemas.microsoft.com/office/drawing/2014/main" id="{BF99C746-7513-4C0B-AE03-CA77166F77C4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3C4144CB-0584-4724-9AA5-D0E74D992BDF}"/>
                </a:ext>
              </a:extLst>
            </p:cNvPr>
            <p:cNvGrpSpPr/>
            <p:nvPr/>
          </p:nvGrpSpPr>
          <p:grpSpPr>
            <a:xfrm>
              <a:off x="4907416" y="256093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50" name="Rectangle: Rounded Corners 46">
                <a:extLst>
                  <a:ext uri="{FF2B5EF4-FFF2-40B4-BE49-F238E27FC236}">
                    <a16:creationId xmlns:a16="http://schemas.microsoft.com/office/drawing/2014/main" id="{5A2FAFF5-B11D-40BF-A29C-33D1528D367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47">
                <a:extLst>
                  <a:ext uri="{FF2B5EF4-FFF2-40B4-BE49-F238E27FC236}">
                    <a16:creationId xmlns:a16="http://schemas.microsoft.com/office/drawing/2014/main" id="{2D5FE795-A90F-4F4D-B590-27CB896C358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A468264E-88F7-48D7-BAB9-1795B187D27B}"/>
                </a:ext>
              </a:extLst>
            </p:cNvPr>
            <p:cNvGrpSpPr/>
            <p:nvPr/>
          </p:nvGrpSpPr>
          <p:grpSpPr>
            <a:xfrm>
              <a:off x="5365322" y="2643088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8" name="Rectangle: Rounded Corners 44">
                <a:extLst>
                  <a:ext uri="{FF2B5EF4-FFF2-40B4-BE49-F238E27FC236}">
                    <a16:creationId xmlns:a16="http://schemas.microsoft.com/office/drawing/2014/main" id="{0212D9FF-EAC3-468F-94C5-937AF0B8F00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5">
                <a:extLst>
                  <a:ext uri="{FF2B5EF4-FFF2-40B4-BE49-F238E27FC236}">
                    <a16:creationId xmlns:a16="http://schemas.microsoft.com/office/drawing/2014/main" id="{9536679B-1F22-4531-8575-6E8BC71BA8A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E43A54B0-34E7-4150-BE9B-A4F909022DE4}"/>
                </a:ext>
              </a:extLst>
            </p:cNvPr>
            <p:cNvGrpSpPr/>
            <p:nvPr/>
          </p:nvGrpSpPr>
          <p:grpSpPr>
            <a:xfrm>
              <a:off x="4690412" y="2259708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46" name="Rectangle: Rounded Corners 42">
                <a:extLst>
                  <a:ext uri="{FF2B5EF4-FFF2-40B4-BE49-F238E27FC236}">
                    <a16:creationId xmlns:a16="http://schemas.microsoft.com/office/drawing/2014/main" id="{48F9D165-EC32-43C0-828D-153CB0F95B2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3">
                <a:extLst>
                  <a:ext uri="{FF2B5EF4-FFF2-40B4-BE49-F238E27FC236}">
                    <a16:creationId xmlns:a16="http://schemas.microsoft.com/office/drawing/2014/main" id="{1A737312-A3A2-4D93-8283-AA2533E9C6D8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1">
              <a:extLst>
                <a:ext uri="{FF2B5EF4-FFF2-40B4-BE49-F238E27FC236}">
                  <a16:creationId xmlns:a16="http://schemas.microsoft.com/office/drawing/2014/main" id="{25021F8F-C7F0-4650-BA85-9A42A62AF43F}"/>
                </a:ext>
              </a:extLst>
            </p:cNvPr>
            <p:cNvGrpSpPr/>
            <p:nvPr/>
          </p:nvGrpSpPr>
          <p:grpSpPr>
            <a:xfrm>
              <a:off x="1287790" y="43071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44" name="Rectangle: Rounded Corners 40">
                <a:extLst>
                  <a:ext uri="{FF2B5EF4-FFF2-40B4-BE49-F238E27FC236}">
                    <a16:creationId xmlns:a16="http://schemas.microsoft.com/office/drawing/2014/main" id="{1D0EC950-CCB3-4CA4-B96A-C6F262B4575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1">
                <a:extLst>
                  <a:ext uri="{FF2B5EF4-FFF2-40B4-BE49-F238E27FC236}">
                    <a16:creationId xmlns:a16="http://schemas.microsoft.com/office/drawing/2014/main" id="{F791D381-683F-4F41-9724-4BDC63D5BDE7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46FABA00-FC3B-4E68-9A0B-6B42CA8B80CF}"/>
                </a:ext>
              </a:extLst>
            </p:cNvPr>
            <p:cNvGrpSpPr/>
            <p:nvPr/>
          </p:nvGrpSpPr>
          <p:grpSpPr>
            <a:xfrm>
              <a:off x="2419033" y="451997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2" name="Rectangle: Rounded Corners 38">
                <a:extLst>
                  <a:ext uri="{FF2B5EF4-FFF2-40B4-BE49-F238E27FC236}">
                    <a16:creationId xmlns:a16="http://schemas.microsoft.com/office/drawing/2014/main" id="{0002EBD9-F6D3-46C2-94F6-A7EA7172297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39">
                <a:extLst>
                  <a:ext uri="{FF2B5EF4-FFF2-40B4-BE49-F238E27FC236}">
                    <a16:creationId xmlns:a16="http://schemas.microsoft.com/office/drawing/2014/main" id="{66276EED-3820-4845-921D-EFF39EC5106A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057BA1E5-9D3F-487E-9839-3505C73CB28D}"/>
                </a:ext>
              </a:extLst>
            </p:cNvPr>
            <p:cNvGrpSpPr/>
            <p:nvPr/>
          </p:nvGrpSpPr>
          <p:grpSpPr>
            <a:xfrm>
              <a:off x="2656485" y="4111536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0" name="Rectangle: Rounded Corners 36">
                <a:extLst>
                  <a:ext uri="{FF2B5EF4-FFF2-40B4-BE49-F238E27FC236}">
                    <a16:creationId xmlns:a16="http://schemas.microsoft.com/office/drawing/2014/main" id="{5D2D4756-205D-48FB-A1F8-1E161BD91F8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37">
                <a:extLst>
                  <a:ext uri="{FF2B5EF4-FFF2-40B4-BE49-F238E27FC236}">
                    <a16:creationId xmlns:a16="http://schemas.microsoft.com/office/drawing/2014/main" id="{21D40AD4-9DA3-486F-9B9B-17AC5A55417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017C77F3-8B63-4184-B650-A439C5077B76}"/>
                </a:ext>
              </a:extLst>
            </p:cNvPr>
            <p:cNvGrpSpPr/>
            <p:nvPr/>
          </p:nvGrpSpPr>
          <p:grpSpPr>
            <a:xfrm>
              <a:off x="2880403" y="3894868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38" name="Rectangle: Rounded Corners 34">
                <a:extLst>
                  <a:ext uri="{FF2B5EF4-FFF2-40B4-BE49-F238E27FC236}">
                    <a16:creationId xmlns:a16="http://schemas.microsoft.com/office/drawing/2014/main" id="{A08AF6DD-11E9-4094-8128-C96A5C9B561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5">
                <a:extLst>
                  <a:ext uri="{FF2B5EF4-FFF2-40B4-BE49-F238E27FC236}">
                    <a16:creationId xmlns:a16="http://schemas.microsoft.com/office/drawing/2014/main" id="{14B0E823-33E7-43CC-967A-4A32B4A5C2D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id="{B084823C-681B-458D-BB51-BDDCB0477909}"/>
                </a:ext>
              </a:extLst>
            </p:cNvPr>
            <p:cNvGrpSpPr/>
            <p:nvPr/>
          </p:nvGrpSpPr>
          <p:grpSpPr>
            <a:xfrm>
              <a:off x="3557903" y="412358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36" name="Rectangle: Rounded Corners 32">
                <a:extLst>
                  <a:ext uri="{FF2B5EF4-FFF2-40B4-BE49-F238E27FC236}">
                    <a16:creationId xmlns:a16="http://schemas.microsoft.com/office/drawing/2014/main" id="{3AB07B00-62EA-4CC0-805C-CEEA9522E68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3">
                <a:extLst>
                  <a:ext uri="{FF2B5EF4-FFF2-40B4-BE49-F238E27FC236}">
                    <a16:creationId xmlns:a16="http://schemas.microsoft.com/office/drawing/2014/main" id="{A297234B-A64C-4555-A225-6F9B1B772D09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6">
              <a:extLst>
                <a:ext uri="{FF2B5EF4-FFF2-40B4-BE49-F238E27FC236}">
                  <a16:creationId xmlns:a16="http://schemas.microsoft.com/office/drawing/2014/main" id="{97DF3277-6C97-40D9-BD17-B8F9C0AC2061}"/>
                </a:ext>
              </a:extLst>
            </p:cNvPr>
            <p:cNvGrpSpPr/>
            <p:nvPr/>
          </p:nvGrpSpPr>
          <p:grpSpPr>
            <a:xfrm>
              <a:off x="3309182" y="42085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34" name="Rectangle: Rounded Corners 30">
                <a:extLst>
                  <a:ext uri="{FF2B5EF4-FFF2-40B4-BE49-F238E27FC236}">
                    <a16:creationId xmlns:a16="http://schemas.microsoft.com/office/drawing/2014/main" id="{1FAFF918-23EB-464F-B380-BF11BF3BEFF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1">
                <a:extLst>
                  <a:ext uri="{FF2B5EF4-FFF2-40B4-BE49-F238E27FC236}">
                    <a16:creationId xmlns:a16="http://schemas.microsoft.com/office/drawing/2014/main" id="{CD0DF0C2-3797-4112-AB16-22806C7CD908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5B4DE6A4-37DB-4A07-A4B3-B01CB9EC6369}"/>
                </a:ext>
              </a:extLst>
            </p:cNvPr>
            <p:cNvGrpSpPr/>
            <p:nvPr/>
          </p:nvGrpSpPr>
          <p:grpSpPr>
            <a:xfrm>
              <a:off x="5585462" y="2283153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32" name="Rectangle: Rounded Corners 28">
                <a:extLst>
                  <a:ext uri="{FF2B5EF4-FFF2-40B4-BE49-F238E27FC236}">
                    <a16:creationId xmlns:a16="http://schemas.microsoft.com/office/drawing/2014/main" id="{23E47303-55E4-4FE0-A079-09625D173F51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29">
                <a:extLst>
                  <a:ext uri="{FF2B5EF4-FFF2-40B4-BE49-F238E27FC236}">
                    <a16:creationId xmlns:a16="http://schemas.microsoft.com/office/drawing/2014/main" id="{CA8EBB50-DB29-4231-928E-D487A9CA3B1E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Next Process</a:t>
            </a:r>
            <a:endParaRPr 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97D363-C8D4-4827-B3CF-33CF42FD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4216"/>
              </p:ext>
            </p:extLst>
          </p:nvPr>
        </p:nvGraphicFramePr>
        <p:xfrm>
          <a:off x="194880" y="2012201"/>
          <a:ext cx="2327801" cy="3829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감정분석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Unsupervised-Learning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VADER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sentiwordnet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회사에 대한 기사의 긍정부정 확률 반환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8889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비지도 학습 기반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긍부정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예측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C7350418-0197-4412-8C22-27A4C956A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01133"/>
              </p:ext>
            </p:extLst>
          </p:nvPr>
        </p:nvGraphicFramePr>
        <p:xfrm>
          <a:off x="2858099" y="2006150"/>
          <a:ext cx="2327801" cy="380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감정분석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Supervised-Learning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KoBERT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회사에 대한 기사의 긍정부정 확률 반환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AI-HUB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데이터셋을 학습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지도 학습 기반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긍부정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예측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D68DB138-5ED5-4E27-9B5D-753F164B0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6914"/>
              </p:ext>
            </p:extLst>
          </p:nvPr>
        </p:nvGraphicFramePr>
        <p:xfrm>
          <a:off x="5546416" y="2025266"/>
          <a:ext cx="2327801" cy="375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Prediction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ML or DL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LGBM, LSTM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주가 상승 하락 예측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시계열 순서를 고려하지 않은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시계열 순서를 고려한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Classfication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185373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320203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sp>
        <p:nvSpPr>
          <p:cNvPr id="80" name="Freeform: Shape 20">
            <a:extLst>
              <a:ext uri="{FF2B5EF4-FFF2-40B4-BE49-F238E27FC236}">
                <a16:creationId xmlns:a16="http://schemas.microsoft.com/office/drawing/2014/main" id="{4D6E8B9F-C494-4515-8674-59ADBCC56302}"/>
              </a:ext>
            </a:extLst>
          </p:cNvPr>
          <p:cNvSpPr/>
          <p:nvPr/>
        </p:nvSpPr>
        <p:spPr>
          <a:xfrm>
            <a:off x="8404997" y="2071613"/>
            <a:ext cx="1881027" cy="1174173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1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21">
            <a:extLst>
              <a:ext uri="{FF2B5EF4-FFF2-40B4-BE49-F238E27FC236}">
                <a16:creationId xmlns:a16="http://schemas.microsoft.com/office/drawing/2014/main" id="{7DB01CE7-3F50-4634-A986-05DB35E4CFC8}"/>
              </a:ext>
            </a:extLst>
          </p:cNvPr>
          <p:cNvSpPr/>
          <p:nvPr/>
        </p:nvSpPr>
        <p:spPr>
          <a:xfrm>
            <a:off x="9646110" y="5119966"/>
            <a:ext cx="2113262" cy="1059320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9408AA-C68B-474D-8C66-F96DB8C851BE}"/>
              </a:ext>
            </a:extLst>
          </p:cNvPr>
          <p:cNvGrpSpPr/>
          <p:nvPr/>
        </p:nvGrpSpPr>
        <p:grpSpPr>
          <a:xfrm>
            <a:off x="803265" y="1352271"/>
            <a:ext cx="8127161" cy="4153457"/>
            <a:chOff x="783771" y="541589"/>
            <a:chExt cx="10374271" cy="53018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150DD4-0B99-4595-944E-5B52DAEECA18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B6BF0D-2E16-4990-A8C7-0AACB53AAF94}"/>
                </a:ext>
              </a:extLst>
            </p:cNvPr>
            <p:cNvSpPr/>
            <p:nvPr/>
          </p:nvSpPr>
          <p:spPr>
            <a:xfrm>
              <a:off x="2681342" y="4609649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D6FFF1-DEF9-418C-9AE6-214AAD1FD85A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347347-5E92-459A-BF9B-5E06797768D0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B1612E-49B3-4E0E-BBF9-FE1948C99091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EECD7F-8C2E-4524-8B74-D3056083152A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A5955D-8334-404E-8A2F-CF5E6921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" y="4781171"/>
              <a:ext cx="1897571" cy="106228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31F1CB-43F5-4278-850F-67C64DFC4E5B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 flipV="1">
              <a:off x="2892724" y="4715340"/>
              <a:ext cx="1403525" cy="19975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C1DF1A-374A-4D47-A830-5FEBD9990D71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DF182-FE2D-4120-9C35-9E6B7E51422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858129-5382-42E7-8CEE-5855D7104E9A}"/>
                </a:ext>
              </a:extLst>
            </p:cNvPr>
            <p:cNvCxnSpPr>
              <a:cxnSpLocks/>
              <a:stCxn id="10" idx="3"/>
              <a:endCxn id="12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817C6-39E7-4CC6-A110-3198433CAD71}"/>
                </a:ext>
              </a:extLst>
            </p:cNvPr>
            <p:cNvCxnSpPr>
              <a:cxnSpLocks/>
              <a:stCxn id="10" idx="6"/>
              <a:endCxn id="7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6AF505-C6A8-4E88-A80D-479C8C56707D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9092136" y="541589"/>
              <a:ext cx="2065906" cy="1807882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2626FB7-3D2D-46CF-9FC1-1F7E48B27DE4}"/>
              </a:ext>
            </a:extLst>
          </p:cNvPr>
          <p:cNvSpPr txBox="1"/>
          <p:nvPr/>
        </p:nvSpPr>
        <p:spPr>
          <a:xfrm>
            <a:off x="6158255" y="2765297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42F913-4274-4F88-92C3-1E8CBFCE0D75}"/>
              </a:ext>
            </a:extLst>
          </p:cNvPr>
          <p:cNvGrpSpPr/>
          <p:nvPr/>
        </p:nvGrpSpPr>
        <p:grpSpPr>
          <a:xfrm>
            <a:off x="2622275" y="2026191"/>
            <a:ext cx="5685702" cy="2689678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C0177B-15CC-406E-B9FD-8DFE81FB93BF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48F445-8BE7-4981-A5B5-6198BC407CB8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8EAD17-8998-47AD-87FB-B0D626403A41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A21AF3-CAC9-40AF-AE7A-E8F4670348BE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9FDC92-68E0-4E7D-B8AF-B15C4399FD61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7A0FD3-6539-43F0-A183-52BE6D2706D0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88149F-30A9-4632-A958-82267F32417C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8C3719-F231-410F-9CE7-3DBD14124378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9F7F1B-1A07-4393-815F-61E42BCAC359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92D8ED-B179-482B-B78F-6DD22C600E81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A8CA32-28BD-4758-96FD-8E6EBE4B46F4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226E3B-7EE4-4255-BBD8-D56135807BAE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474AD4B-9D6E-4A90-A27D-39CBD803EBCB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Bell MT" panose="02020503060305020303" pitchFamily="18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D99D598-19E9-43C5-AC98-51449DC11B58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4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92476" y="108699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Context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548C9-F6E3-4838-9E7D-CDA0595A299E}"/>
              </a:ext>
            </a:extLst>
          </p:cNvPr>
          <p:cNvGrpSpPr/>
          <p:nvPr/>
        </p:nvGrpSpPr>
        <p:grpSpPr>
          <a:xfrm>
            <a:off x="333378" y="4193899"/>
            <a:ext cx="3641831" cy="2392582"/>
            <a:chOff x="3105732" y="945479"/>
            <a:chExt cx="7257757" cy="47681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DF9848-228F-41FF-9F79-47D6128800B0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73A16F-06D0-4423-A0D5-80C5AC51D5CE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344EF1-A7EF-42F9-8982-5714EAC2FEAF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CA1790-0130-4094-97E9-93F132F8B7DA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7B5500-68B7-45A2-89EF-C22AEF28B956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AA0276-6767-43E1-B015-56B172F33351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726C24-5FF4-4D51-A57B-EC8E6D64BD2C}"/>
                </a:ext>
              </a:extLst>
            </p:cNvPr>
            <p:cNvCxnSpPr>
              <a:cxnSpLocks/>
              <a:stCxn id="29" idx="2"/>
              <a:endCxn id="26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29A2C-0C7C-4422-93E8-893551C1ECCB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A54342-56E6-40E7-82FB-E939A29ACCC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00B182-3EA7-4B94-A716-D7A57A2141FD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flipV="1">
              <a:off x="9092135" y="945479"/>
              <a:ext cx="1271354" cy="140399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4E555F-E4F3-4FFA-9191-26E2655A833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3105732" y="4989825"/>
              <a:ext cx="1221472" cy="72380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D26DFF-C5AD-4DD5-867A-9CA5F0F67614}"/>
              </a:ext>
            </a:extLst>
          </p:cNvPr>
          <p:cNvGrpSpPr/>
          <p:nvPr/>
        </p:nvGrpSpPr>
        <p:grpSpPr>
          <a:xfrm>
            <a:off x="333375" y="4422896"/>
            <a:ext cx="3641834" cy="1722806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0B396B-9CC2-4903-9DE0-B1ABEC63E879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200DF8-E676-4A7B-B677-4B4556925026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A399AF-AB14-41F5-8DDB-CC383BCC57AF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B18236-7468-45B5-8868-86B0EE4075F7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B51B94-4BBA-483C-9AB6-FC0A7EC60E41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8B402B-71C8-4C2D-94EB-2D4E4B248E72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EF1E64-52D4-411F-A0DF-29F60A55DB58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AFC226-2323-4CBB-B3DE-E05765F71FE7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860DA7-B2A3-4D06-B50E-D3AEC9F4148F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5935FE-8FFD-4545-991A-78F865B5BB43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FE5169-73C3-4645-8C62-89BE8461F34A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0FEB38-6EE5-48F0-9862-96521E98B706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9A3FAB1-27DA-474C-9AA4-E44BE5D98144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ell MT" panose="02020503060305020303" pitchFamily="18" charset="0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FCFF4D6-F2C6-43A4-94AE-C7B0C9671542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ell MT" panose="02020503060305020303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2B974-FC32-47F7-B178-0F86DB0ECB57}"/>
              </a:ext>
            </a:extLst>
          </p:cNvPr>
          <p:cNvGrpSpPr/>
          <p:nvPr/>
        </p:nvGrpSpPr>
        <p:grpSpPr>
          <a:xfrm>
            <a:off x="4663058" y="974141"/>
            <a:ext cx="6906803" cy="648000"/>
            <a:chOff x="4653765" y="819809"/>
            <a:chExt cx="6906803" cy="64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923AE2-1C55-411C-A850-B56ADD3C42D4}"/>
                </a:ext>
              </a:extLst>
            </p:cNvPr>
            <p:cNvSpPr/>
            <p:nvPr/>
          </p:nvSpPr>
          <p:spPr>
            <a:xfrm>
              <a:off x="4653765" y="819809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3C9A86-8955-4419-9199-35DC8E51B5B3}"/>
                </a:ext>
              </a:extLst>
            </p:cNvPr>
            <p:cNvSpPr/>
            <p:nvPr/>
          </p:nvSpPr>
          <p:spPr>
            <a:xfrm>
              <a:off x="5453743" y="891809"/>
              <a:ext cx="5997113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8968BD-ECEE-4F55-948A-457EA92B52C8}"/>
                </a:ext>
              </a:extLst>
            </p:cNvPr>
            <p:cNvSpPr/>
            <p:nvPr/>
          </p:nvSpPr>
          <p:spPr>
            <a:xfrm>
              <a:off x="4746105" y="891809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CF4B7B-361B-4F09-9128-BB795FC9BB3F}"/>
                </a:ext>
              </a:extLst>
            </p:cNvPr>
            <p:cNvSpPr txBox="1"/>
            <p:nvPr/>
          </p:nvSpPr>
          <p:spPr>
            <a:xfrm>
              <a:off x="4752824" y="912978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3534AF04-F4AD-4FC6-9561-E0EA845CFA11}"/>
                </a:ext>
              </a:extLst>
            </p:cNvPr>
            <p:cNvSpPr txBox="1"/>
            <p:nvPr/>
          </p:nvSpPr>
          <p:spPr bwMode="auto">
            <a:xfrm>
              <a:off x="5517288" y="943754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Motivation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D74AA-381B-41B8-823B-8B90AE1BEE15}"/>
              </a:ext>
            </a:extLst>
          </p:cNvPr>
          <p:cNvGrpSpPr/>
          <p:nvPr/>
        </p:nvGrpSpPr>
        <p:grpSpPr>
          <a:xfrm>
            <a:off x="4663056" y="2591918"/>
            <a:ext cx="6906803" cy="648000"/>
            <a:chOff x="4653765" y="1726558"/>
            <a:chExt cx="6906803" cy="64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B0EA2D-C996-45BD-BC74-4B18E7D51D52}"/>
                </a:ext>
              </a:extLst>
            </p:cNvPr>
            <p:cNvSpPr/>
            <p:nvPr/>
          </p:nvSpPr>
          <p:spPr>
            <a:xfrm>
              <a:off x="4653765" y="1726558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8085B9-BE90-478E-A699-FED5BC946EFE}"/>
                </a:ext>
              </a:extLst>
            </p:cNvPr>
            <p:cNvSpPr/>
            <p:nvPr/>
          </p:nvSpPr>
          <p:spPr>
            <a:xfrm>
              <a:off x="5453743" y="1798558"/>
              <a:ext cx="5997113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89BBA80-1BB9-4E3B-8E06-1C550DF197D9}"/>
                </a:ext>
              </a:extLst>
            </p:cNvPr>
            <p:cNvSpPr/>
            <p:nvPr/>
          </p:nvSpPr>
          <p:spPr>
            <a:xfrm>
              <a:off x="4746105" y="1798558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C040EC-FC40-49D5-B2A1-01B159EAB38B}"/>
                </a:ext>
              </a:extLst>
            </p:cNvPr>
            <p:cNvSpPr txBox="1"/>
            <p:nvPr/>
          </p:nvSpPr>
          <p:spPr>
            <a:xfrm>
              <a:off x="4752824" y="1819727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12">
              <a:extLst>
                <a:ext uri="{FF2B5EF4-FFF2-40B4-BE49-F238E27FC236}">
                  <a16:creationId xmlns:a16="http://schemas.microsoft.com/office/drawing/2014/main" id="{4C9C6DF8-88F2-4298-AD13-9D2EA23C2F34}"/>
                </a:ext>
              </a:extLst>
            </p:cNvPr>
            <p:cNvSpPr txBox="1"/>
            <p:nvPr/>
          </p:nvSpPr>
          <p:spPr bwMode="auto">
            <a:xfrm>
              <a:off x="5506372" y="1831143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Interim findings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EC8A3C-4C78-4279-820E-D50FEF4B51AF}"/>
              </a:ext>
            </a:extLst>
          </p:cNvPr>
          <p:cNvGrpSpPr/>
          <p:nvPr/>
        </p:nvGrpSpPr>
        <p:grpSpPr>
          <a:xfrm>
            <a:off x="4663057" y="3465945"/>
            <a:ext cx="6906803" cy="648000"/>
            <a:chOff x="4653765" y="2633307"/>
            <a:chExt cx="6906803" cy="64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AB0C051-C165-42BC-8647-5A660A51FC8D}"/>
                </a:ext>
              </a:extLst>
            </p:cNvPr>
            <p:cNvSpPr/>
            <p:nvPr/>
          </p:nvSpPr>
          <p:spPr>
            <a:xfrm>
              <a:off x="4653765" y="2633307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017090-1921-4551-A545-52F44739134A}"/>
                </a:ext>
              </a:extLst>
            </p:cNvPr>
            <p:cNvSpPr/>
            <p:nvPr/>
          </p:nvSpPr>
          <p:spPr>
            <a:xfrm>
              <a:off x="5453743" y="2705307"/>
              <a:ext cx="5997113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0A43F6-45DF-493D-8CF3-4560E7E5CEEC}"/>
                </a:ext>
              </a:extLst>
            </p:cNvPr>
            <p:cNvSpPr/>
            <p:nvPr/>
          </p:nvSpPr>
          <p:spPr>
            <a:xfrm>
              <a:off x="4746105" y="2705307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A5A256-16FF-4A72-A3A7-B93BE6E5E913}"/>
                </a:ext>
              </a:extLst>
            </p:cNvPr>
            <p:cNvSpPr txBox="1"/>
            <p:nvPr/>
          </p:nvSpPr>
          <p:spPr>
            <a:xfrm>
              <a:off x="4752824" y="2726476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74F64639-E449-4F26-A492-D757663E5B31}"/>
                </a:ext>
              </a:extLst>
            </p:cNvPr>
            <p:cNvSpPr txBox="1"/>
            <p:nvPr/>
          </p:nvSpPr>
          <p:spPr bwMode="auto">
            <a:xfrm>
              <a:off x="5506372" y="2757252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0"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Method of Data Collection</a:t>
              </a:r>
              <a:endParaRPr lang="ko-KR" altLang="en-US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8DBE6-0456-43F2-9F54-168A005CF736}"/>
              </a:ext>
            </a:extLst>
          </p:cNvPr>
          <p:cNvGrpSpPr/>
          <p:nvPr/>
        </p:nvGrpSpPr>
        <p:grpSpPr>
          <a:xfrm>
            <a:off x="4663056" y="4353778"/>
            <a:ext cx="6906803" cy="648000"/>
            <a:chOff x="4653765" y="3540055"/>
            <a:chExt cx="6906803" cy="64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120E50-6148-452D-A1D8-8C8D7800DACD}"/>
                </a:ext>
              </a:extLst>
            </p:cNvPr>
            <p:cNvSpPr/>
            <p:nvPr/>
          </p:nvSpPr>
          <p:spPr>
            <a:xfrm>
              <a:off x="4653765" y="3540055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C152593-F3D4-4C36-B0D8-FFF19825A647}"/>
                </a:ext>
              </a:extLst>
            </p:cNvPr>
            <p:cNvSpPr/>
            <p:nvPr/>
          </p:nvSpPr>
          <p:spPr>
            <a:xfrm>
              <a:off x="5453743" y="3612055"/>
              <a:ext cx="5997113" cy="504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FEA41E-3C7E-4C14-8DC5-2A3996D9BD49}"/>
                </a:ext>
              </a:extLst>
            </p:cNvPr>
            <p:cNvSpPr/>
            <p:nvPr/>
          </p:nvSpPr>
          <p:spPr>
            <a:xfrm>
              <a:off x="4746105" y="3612055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487BE9-2082-4960-BF5E-6F93382644EA}"/>
                </a:ext>
              </a:extLst>
            </p:cNvPr>
            <p:cNvSpPr txBox="1"/>
            <p:nvPr/>
          </p:nvSpPr>
          <p:spPr>
            <a:xfrm>
              <a:off x="4752824" y="3633224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FE786D9F-E046-477A-B7E7-23F87907987B}"/>
                </a:ext>
              </a:extLst>
            </p:cNvPr>
            <p:cNvSpPr txBox="1"/>
            <p:nvPr/>
          </p:nvSpPr>
          <p:spPr bwMode="auto">
            <a:xfrm>
              <a:off x="5506372" y="3644640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0"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Trouble Shooting</a:t>
              </a:r>
              <a:endParaRPr lang="ko-KR" altLang="en-US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2">
            <a:extLst>
              <a:ext uri="{FF2B5EF4-FFF2-40B4-BE49-F238E27FC236}">
                <a16:creationId xmlns:a16="http://schemas.microsoft.com/office/drawing/2014/main" id="{AA60676D-361E-4544-8A78-BF301433C1AE}"/>
              </a:ext>
            </a:extLst>
          </p:cNvPr>
          <p:cNvGrpSpPr/>
          <p:nvPr/>
        </p:nvGrpSpPr>
        <p:grpSpPr>
          <a:xfrm>
            <a:off x="4663056" y="5287039"/>
            <a:ext cx="6906803" cy="648000"/>
            <a:chOff x="4653765" y="3540055"/>
            <a:chExt cx="6906803" cy="648000"/>
          </a:xfrm>
        </p:grpSpPr>
        <p:sp>
          <p:nvSpPr>
            <p:cNvPr id="80" name="Rectangle 68">
              <a:extLst>
                <a:ext uri="{FF2B5EF4-FFF2-40B4-BE49-F238E27FC236}">
                  <a16:creationId xmlns:a16="http://schemas.microsoft.com/office/drawing/2014/main" id="{D85109BB-8CE7-4C42-BC43-9915C930FACB}"/>
                </a:ext>
              </a:extLst>
            </p:cNvPr>
            <p:cNvSpPr/>
            <p:nvPr/>
          </p:nvSpPr>
          <p:spPr>
            <a:xfrm>
              <a:off x="4653765" y="3540055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69">
              <a:extLst>
                <a:ext uri="{FF2B5EF4-FFF2-40B4-BE49-F238E27FC236}">
                  <a16:creationId xmlns:a16="http://schemas.microsoft.com/office/drawing/2014/main" id="{B9B576FA-6559-41ED-BC8E-AE1DD3103001}"/>
                </a:ext>
              </a:extLst>
            </p:cNvPr>
            <p:cNvSpPr/>
            <p:nvPr/>
          </p:nvSpPr>
          <p:spPr>
            <a:xfrm>
              <a:off x="5453743" y="3612055"/>
              <a:ext cx="5997113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70">
              <a:extLst>
                <a:ext uri="{FF2B5EF4-FFF2-40B4-BE49-F238E27FC236}">
                  <a16:creationId xmlns:a16="http://schemas.microsoft.com/office/drawing/2014/main" id="{8185262D-F004-420E-BE02-D993EF181959}"/>
                </a:ext>
              </a:extLst>
            </p:cNvPr>
            <p:cNvSpPr/>
            <p:nvPr/>
          </p:nvSpPr>
          <p:spPr>
            <a:xfrm>
              <a:off x="4746105" y="3612055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DE02FBE-4861-4347-B2DF-D45A9811FE56}"/>
                </a:ext>
              </a:extLst>
            </p:cNvPr>
            <p:cNvSpPr txBox="1"/>
            <p:nvPr/>
          </p:nvSpPr>
          <p:spPr>
            <a:xfrm>
              <a:off x="4752824" y="3633224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3D6C97A0-1735-450C-9AD9-D8D47A72A0CC}"/>
                </a:ext>
              </a:extLst>
            </p:cNvPr>
            <p:cNvSpPr txBox="1"/>
            <p:nvPr/>
          </p:nvSpPr>
          <p:spPr bwMode="auto">
            <a:xfrm>
              <a:off x="5506372" y="3644640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0"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Next Process</a:t>
              </a:r>
              <a:endParaRPr lang="ko-KR" altLang="en-US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6">
            <a:extLst>
              <a:ext uri="{FF2B5EF4-FFF2-40B4-BE49-F238E27FC236}">
                <a16:creationId xmlns:a16="http://schemas.microsoft.com/office/drawing/2014/main" id="{DF59F711-1C9B-439D-8F95-1EB8FBFF5176}"/>
              </a:ext>
            </a:extLst>
          </p:cNvPr>
          <p:cNvGrpSpPr/>
          <p:nvPr/>
        </p:nvGrpSpPr>
        <p:grpSpPr>
          <a:xfrm>
            <a:off x="4671445" y="1801329"/>
            <a:ext cx="6906803" cy="648000"/>
            <a:chOff x="4653765" y="819809"/>
            <a:chExt cx="6906803" cy="648000"/>
          </a:xfrm>
        </p:grpSpPr>
        <p:sp>
          <p:nvSpPr>
            <p:cNvPr id="86" name="Rectangle 54">
              <a:extLst>
                <a:ext uri="{FF2B5EF4-FFF2-40B4-BE49-F238E27FC236}">
                  <a16:creationId xmlns:a16="http://schemas.microsoft.com/office/drawing/2014/main" id="{DBEBF904-288D-46E2-ABEF-9D9B273161D9}"/>
                </a:ext>
              </a:extLst>
            </p:cNvPr>
            <p:cNvSpPr/>
            <p:nvPr/>
          </p:nvSpPr>
          <p:spPr>
            <a:xfrm>
              <a:off x="4653765" y="819809"/>
              <a:ext cx="6906803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id="{0ABF7737-565D-471F-8977-8A04CB672132}"/>
                </a:ext>
              </a:extLst>
            </p:cNvPr>
            <p:cNvSpPr/>
            <p:nvPr/>
          </p:nvSpPr>
          <p:spPr>
            <a:xfrm>
              <a:off x="5453743" y="891809"/>
              <a:ext cx="5997113" cy="50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57">
              <a:extLst>
                <a:ext uri="{FF2B5EF4-FFF2-40B4-BE49-F238E27FC236}">
                  <a16:creationId xmlns:a16="http://schemas.microsoft.com/office/drawing/2014/main" id="{3F2F148D-7D7A-4B35-872F-A619366AFF30}"/>
                </a:ext>
              </a:extLst>
            </p:cNvPr>
            <p:cNvSpPr/>
            <p:nvPr/>
          </p:nvSpPr>
          <p:spPr>
            <a:xfrm>
              <a:off x="4746105" y="891809"/>
              <a:ext cx="612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F0A6A2B-EBCF-4AE9-B779-AAB38F6CF448}"/>
                </a:ext>
              </a:extLst>
            </p:cNvPr>
            <p:cNvSpPr txBox="1"/>
            <p:nvPr/>
          </p:nvSpPr>
          <p:spPr>
            <a:xfrm>
              <a:off x="4752824" y="912978"/>
              <a:ext cx="60528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12">
              <a:extLst>
                <a:ext uri="{FF2B5EF4-FFF2-40B4-BE49-F238E27FC236}">
                  <a16:creationId xmlns:a16="http://schemas.microsoft.com/office/drawing/2014/main" id="{E1791DB2-CAFC-4CEC-A4CB-96AFF3486CAA}"/>
                </a:ext>
              </a:extLst>
            </p:cNvPr>
            <p:cNvSpPr txBox="1"/>
            <p:nvPr/>
          </p:nvSpPr>
          <p:spPr bwMode="auto">
            <a:xfrm>
              <a:off x="5517288" y="943754"/>
              <a:ext cx="5740130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Introduce My Project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AA34D-E6CD-4B8C-AC24-DD4CC6E8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" y="702138"/>
            <a:ext cx="3759331" cy="2803569"/>
          </a:xfrm>
          <a:prstGeom prst="rect">
            <a:avLst/>
          </a:prstGeom>
        </p:spPr>
      </p:pic>
      <p:pic>
        <p:nvPicPr>
          <p:cNvPr id="39" name="Picture 2" descr="https://www.kcmi.re.kr/kcmifile/kcmifile/webzine_content/CapitalMarketFocus/5644/edit/q4An6DeufZz35o9lNX6k.png">
            <a:extLst>
              <a:ext uri="{FF2B5EF4-FFF2-40B4-BE49-F238E27FC236}">
                <a16:creationId xmlns:a16="http://schemas.microsoft.com/office/drawing/2014/main" id="{318F3D41-40AB-44B9-BACF-9BC05270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5" y="3556973"/>
            <a:ext cx="3166207" cy="22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F2374E-3F4E-4E44-A526-76DEFC63DEEF}"/>
              </a:ext>
            </a:extLst>
          </p:cNvPr>
          <p:cNvSpPr/>
          <p:nvPr/>
        </p:nvSpPr>
        <p:spPr>
          <a:xfrm>
            <a:off x="486515" y="599640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코로나 이후 개인 투자자 비율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468BFEC-7B15-49EF-9971-B9B32EADB3D3}"/>
              </a:ext>
            </a:extLst>
          </p:cNvPr>
          <p:cNvSpPr/>
          <p:nvPr/>
        </p:nvSpPr>
        <p:spPr>
          <a:xfrm rot="10800000">
            <a:off x="3790554" y="5902944"/>
            <a:ext cx="654342" cy="724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41FA0DF-2FA4-447C-AF65-E8B5259A5321}"/>
              </a:ext>
            </a:extLst>
          </p:cNvPr>
          <p:cNvSpPr/>
          <p:nvPr/>
        </p:nvSpPr>
        <p:spPr>
          <a:xfrm>
            <a:off x="5017680" y="3011352"/>
            <a:ext cx="1333849" cy="604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EB2686-BBCB-442A-8B28-6B73735B56AF}"/>
              </a:ext>
            </a:extLst>
          </p:cNvPr>
          <p:cNvSpPr/>
          <p:nvPr/>
        </p:nvSpPr>
        <p:spPr>
          <a:xfrm>
            <a:off x="5205687" y="264202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Then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9DCB3F-FE0D-408E-9712-CF534B95BA9D}"/>
              </a:ext>
            </a:extLst>
          </p:cNvPr>
          <p:cNvSpPr/>
          <p:nvPr/>
        </p:nvSpPr>
        <p:spPr>
          <a:xfrm>
            <a:off x="6765247" y="2057245"/>
            <a:ext cx="41857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사람들의</a:t>
            </a:r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기대 심리가 </a:t>
            </a:r>
            <a:endParaRPr lang="en-US" altLang="ko-KR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주가에 영향을 미칠까</a:t>
            </a:r>
            <a:r>
              <a:rPr lang="en-US" altLang="ko-KR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???</a:t>
            </a:r>
            <a:endParaRPr lang="ko-KR" altLang="en-US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880B15-8B84-4789-99C1-84D605D79797}"/>
              </a:ext>
            </a:extLst>
          </p:cNvPr>
          <p:cNvSpPr/>
          <p:nvPr/>
        </p:nvSpPr>
        <p:spPr>
          <a:xfrm>
            <a:off x="6765247" y="3429000"/>
            <a:ext cx="52373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개인들이 가장 많이 접하게 되는</a:t>
            </a:r>
            <a:endParaRPr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회사 소식인 </a:t>
            </a:r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기사들에 의해</a:t>
            </a:r>
            <a:endParaRPr lang="en-US" altLang="ko-KR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 변동에 영향</a:t>
            </a:r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이 있을까</a:t>
            </a:r>
            <a:r>
              <a:rPr lang="en-US" altLang="ko-KR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88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Introduce My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F647387-DADD-4156-947F-C71A3C540001}"/>
              </a:ext>
            </a:extLst>
          </p:cNvPr>
          <p:cNvGrpSpPr/>
          <p:nvPr/>
        </p:nvGrpSpPr>
        <p:grpSpPr>
          <a:xfrm>
            <a:off x="402665" y="1242446"/>
            <a:ext cx="4764953" cy="4719342"/>
            <a:chOff x="654335" y="1675548"/>
            <a:chExt cx="4578818" cy="449552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AC21BAD-F907-4C60-8F68-7568784999DE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30F3F13-9B86-4E69-B16D-C1B3C3F516E6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pFill/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1" name="Up Arrow 7">
                <a:extLst>
                  <a:ext uri="{FF2B5EF4-FFF2-40B4-BE49-F238E27FC236}">
                    <a16:creationId xmlns:a16="http://schemas.microsoft.com/office/drawing/2014/main" id="{0C937FAC-C925-40BE-BAA6-361DE57A6ACE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694CC7B-CFA0-41D7-992B-5CF188F5A483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124E9BD-BA2F-4C30-9132-147F9E81DA8A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pFill/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Up Arrow 4">
                <a:extLst>
                  <a:ext uri="{FF2B5EF4-FFF2-40B4-BE49-F238E27FC236}">
                    <a16:creationId xmlns:a16="http://schemas.microsoft.com/office/drawing/2014/main" id="{7263D539-805E-425D-8140-5EE86BE1D1F3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D0B9C9D-4E43-4A72-8377-8B9A7C7B9D18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A9620FA-D80F-4A10-BF5E-584B5B7056AC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9430FB5-AA09-47E5-AE95-2BB701ED6BA0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E440E34-9927-4B61-A75D-14BC81B2CC76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87022D9-9039-46DC-A666-08C5E02E90A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005F248-8DAB-4F94-8811-21E91AD8D0FA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CD2EE37-E8FC-4345-A277-8B2BC99F0F50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27311377-42BB-4853-AC5C-31D7214B8B0E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F5D0644-08BB-4798-A88D-9DDA34CA8EE0}"/>
                  </a:ext>
                </a:extLst>
              </p:cNvPr>
              <p:cNvCxnSpPr>
                <a:cxnSpLocks/>
                <a:stCxn id="192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2606986-F417-4A7C-A8EC-C198E8FB49AD}"/>
                  </a:ext>
                </a:extLst>
              </p:cNvPr>
              <p:cNvCxnSpPr>
                <a:cxnSpLocks/>
                <a:stCxn id="190" idx="3"/>
                <a:endCxn id="192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F586448-18B8-455E-AE39-99D008D36EA6}"/>
                  </a:ext>
                </a:extLst>
              </p:cNvPr>
              <p:cNvCxnSpPr>
                <a:cxnSpLocks/>
                <a:stCxn id="193" idx="2"/>
                <a:endCxn id="190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69D6B8F-38BA-43D5-A08D-6358BE193F7F}"/>
                  </a:ext>
                </a:extLst>
              </p:cNvPr>
              <p:cNvCxnSpPr>
                <a:cxnSpLocks/>
                <a:stCxn id="191" idx="3"/>
                <a:endCxn id="193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E2227E6-A98A-4EF0-9E91-49E63F4BB063}"/>
                  </a:ext>
                </a:extLst>
              </p:cNvPr>
              <p:cNvCxnSpPr>
                <a:cxnSpLocks/>
                <a:stCxn id="191" idx="6"/>
                <a:endCxn id="188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E6FC16C-0CE6-4464-B4FB-44DD55E4799D}"/>
                  </a:ext>
                </a:extLst>
              </p:cNvPr>
              <p:cNvCxnSpPr>
                <a:cxnSpLocks/>
                <a:stCxn id="188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E980DB3-B4C6-4661-A206-7DD35F01B890}"/>
              </a:ext>
            </a:extLst>
          </p:cNvPr>
          <p:cNvGrpSpPr/>
          <p:nvPr/>
        </p:nvGrpSpPr>
        <p:grpSpPr>
          <a:xfrm>
            <a:off x="6441811" y="1864038"/>
            <a:ext cx="5023779" cy="4282416"/>
            <a:chOff x="1395847" y="3123136"/>
            <a:chExt cx="3246567" cy="4282416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85B4AD0-170D-4EE0-B85E-6458D5251E60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Is </a:t>
              </a:r>
              <a:r>
                <a:rPr lang="en-US" altLang="ko-KR" dirty="0">
                  <a:solidFill>
                    <a:srgbClr val="FF0000"/>
                  </a:solidFill>
                </a:rPr>
                <a:t>Individual reaction</a:t>
              </a:r>
              <a:r>
                <a:rPr lang="en-US" altLang="ko-KR" dirty="0"/>
                <a:t> related to </a:t>
              </a:r>
              <a:r>
                <a:rPr lang="en-US" altLang="ko-KR" dirty="0">
                  <a:solidFill>
                    <a:srgbClr val="FF0000"/>
                  </a:solidFill>
                </a:rPr>
                <a:t>stock prices</a:t>
              </a:r>
              <a:r>
                <a:rPr lang="en-US" altLang="ko-KR" dirty="0"/>
                <a:t>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28D6CB5-98CB-4B36-AB18-3E979C83AD85}"/>
                </a:ext>
              </a:extLst>
            </p:cNvPr>
            <p:cNvSpPr txBox="1"/>
            <p:nvPr/>
          </p:nvSpPr>
          <p:spPr>
            <a:xfrm>
              <a:off x="1535962" y="4036556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삼성전자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네이버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셀트리온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기업은행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1C19BAE-6C36-4A88-90E5-BF16FB8DE5EE}"/>
                </a:ext>
              </a:extLst>
            </p:cNvPr>
            <p:cNvSpPr txBox="1"/>
            <p:nvPr/>
          </p:nvSpPr>
          <p:spPr>
            <a:xfrm>
              <a:off x="1535962" y="3767688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</a:rPr>
                <a:t>종목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6B8852-A917-4BFE-8ED4-ABB792C8217E}"/>
                </a:ext>
              </a:extLst>
            </p:cNvPr>
            <p:cNvSpPr txBox="1"/>
            <p:nvPr/>
          </p:nvSpPr>
          <p:spPr>
            <a:xfrm>
              <a:off x="3003434" y="4037681"/>
              <a:ext cx="1467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2021.01~2021.10.15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는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2021.11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월 주가로 시행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8C1BE12-DF10-4B47-8602-0F8CD48DB18E}"/>
                </a:ext>
              </a:extLst>
            </p:cNvPr>
            <p:cNvSpPr txBox="1"/>
            <p:nvPr/>
          </p:nvSpPr>
          <p:spPr>
            <a:xfrm>
              <a:off x="3003434" y="376881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</a:rPr>
                <a:t>기간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F85812F-822D-470F-B5CD-BA0B6C2A22CC}"/>
                </a:ext>
              </a:extLst>
            </p:cNvPr>
            <p:cNvSpPr txBox="1"/>
            <p:nvPr/>
          </p:nvSpPr>
          <p:spPr>
            <a:xfrm>
              <a:off x="1535787" y="5250275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Investing.com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의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여론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네이버 기사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시작가와 종가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F02CDCF-466E-4E40-9438-9E3F38D0AE95}"/>
                </a:ext>
              </a:extLst>
            </p:cNvPr>
            <p:cNvSpPr txBox="1"/>
            <p:nvPr/>
          </p:nvSpPr>
          <p:spPr>
            <a:xfrm>
              <a:off x="1535787" y="498140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</a:rPr>
                <a:t>수집 데이터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2D9A7E9-D60D-46B8-A2E0-2C5F2322FBA3}"/>
                </a:ext>
              </a:extLst>
            </p:cNvPr>
            <p:cNvSpPr txBox="1"/>
            <p:nvPr/>
          </p:nvSpPr>
          <p:spPr>
            <a:xfrm>
              <a:off x="3003434" y="5211366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RandomForest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Classification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LGBM Classification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LSTM or GRU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A83335D-14BB-40AA-A228-D1DB5E438F6C}"/>
                </a:ext>
              </a:extLst>
            </p:cNvPr>
            <p:cNvSpPr txBox="1"/>
            <p:nvPr/>
          </p:nvSpPr>
          <p:spPr>
            <a:xfrm>
              <a:off x="3003434" y="4942498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Prediction Model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F4C17-2A23-4DA8-8CE2-734CAC938490}"/>
                </a:ext>
              </a:extLst>
            </p:cNvPr>
            <p:cNvSpPr txBox="1"/>
            <p:nvPr/>
          </p:nvSpPr>
          <p:spPr>
            <a:xfrm>
              <a:off x="3003434" y="6574555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코로나 전후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년 비교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딥러닝을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활용한 감정 분석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여러 사이트를 활용한 감정 분석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F7A04B-7590-4CDF-82BB-81AB9AA8335B}"/>
                </a:ext>
              </a:extLst>
            </p:cNvPr>
            <p:cNvSpPr txBox="1"/>
            <p:nvPr/>
          </p:nvSpPr>
          <p:spPr>
            <a:xfrm>
              <a:off x="3003434" y="630568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</a:rPr>
                <a:t>발전 방향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AB2200-FDEA-41B1-B24C-A2148AA24505}"/>
                </a:ext>
              </a:extLst>
            </p:cNvPr>
            <p:cNvSpPr txBox="1"/>
            <p:nvPr/>
          </p:nvSpPr>
          <p:spPr>
            <a:xfrm>
              <a:off x="1535787" y="6574555"/>
              <a:ext cx="1467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KNU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감정사전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VADER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Google Cloud API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972D3D-42AE-4631-93B9-0C1F71E50388}"/>
                </a:ext>
              </a:extLst>
            </p:cNvPr>
            <p:cNvSpPr txBox="1"/>
            <p:nvPr/>
          </p:nvSpPr>
          <p:spPr>
            <a:xfrm>
              <a:off x="1535787" y="630568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E62601"/>
                  </a:solidFill>
                </a:rPr>
                <a:t>Semantic Analysis</a:t>
              </a:r>
              <a:endParaRPr lang="ko-KR" altLang="en-US" sz="1400" b="1" dirty="0">
                <a:solidFill>
                  <a:srgbClr val="E626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Interim findings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5AF030-3950-4358-9FEF-ACB5F3066082}"/>
              </a:ext>
            </a:extLst>
          </p:cNvPr>
          <p:cNvSpPr/>
          <p:nvPr/>
        </p:nvSpPr>
        <p:spPr>
          <a:xfrm rot="2700000">
            <a:off x="2380865" y="2088997"/>
            <a:ext cx="1235413" cy="123541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080D03-A937-4B70-9D16-50A4F5C08C58}"/>
              </a:ext>
            </a:extLst>
          </p:cNvPr>
          <p:cNvSpPr/>
          <p:nvPr/>
        </p:nvSpPr>
        <p:spPr>
          <a:xfrm>
            <a:off x="3531805" y="2222577"/>
            <a:ext cx="1920240" cy="200610"/>
          </a:xfrm>
          <a:custGeom>
            <a:avLst/>
            <a:gdLst>
              <a:gd name="connsiteX0" fmla="*/ 0 w 1824297"/>
              <a:gd name="connsiteY0" fmla="*/ 0 h 200610"/>
              <a:gd name="connsiteX1" fmla="*/ 1824297 w 1824297"/>
              <a:gd name="connsiteY1" fmla="*/ 0 h 200610"/>
              <a:gd name="connsiteX2" fmla="*/ 1824297 w 1824297"/>
              <a:gd name="connsiteY2" fmla="*/ 200610 h 200610"/>
              <a:gd name="connsiteX3" fmla="*/ 154316 w 1824297"/>
              <a:gd name="connsiteY3" fmla="*/ 200610 h 20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297" h="200610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AF993D-EE2E-45FB-B6E3-89122A6E0807}"/>
              </a:ext>
            </a:extLst>
          </p:cNvPr>
          <p:cNvSpPr/>
          <p:nvPr/>
        </p:nvSpPr>
        <p:spPr>
          <a:xfrm rot="2700000">
            <a:off x="5159936" y="2088996"/>
            <a:ext cx="1235413" cy="1235413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3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B5AF39A-2F83-4052-9A57-BAC34AB0559E}"/>
              </a:ext>
            </a:extLst>
          </p:cNvPr>
          <p:cNvSpPr/>
          <p:nvPr/>
        </p:nvSpPr>
        <p:spPr>
          <a:xfrm>
            <a:off x="6309364" y="2222577"/>
            <a:ext cx="1920240" cy="200610"/>
          </a:xfrm>
          <a:custGeom>
            <a:avLst/>
            <a:gdLst>
              <a:gd name="connsiteX0" fmla="*/ 0 w 1824297"/>
              <a:gd name="connsiteY0" fmla="*/ 0 h 200610"/>
              <a:gd name="connsiteX1" fmla="*/ 1824297 w 1824297"/>
              <a:gd name="connsiteY1" fmla="*/ 0 h 200610"/>
              <a:gd name="connsiteX2" fmla="*/ 1824297 w 1824297"/>
              <a:gd name="connsiteY2" fmla="*/ 200610 h 200610"/>
              <a:gd name="connsiteX3" fmla="*/ 154316 w 1824297"/>
              <a:gd name="connsiteY3" fmla="*/ 200610 h 20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297" h="200610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581D2-0E41-4A43-865A-C42BBF4A0828}"/>
              </a:ext>
            </a:extLst>
          </p:cNvPr>
          <p:cNvSpPr/>
          <p:nvPr/>
        </p:nvSpPr>
        <p:spPr>
          <a:xfrm rot="2700000">
            <a:off x="7939007" y="2088995"/>
            <a:ext cx="1235413" cy="1235413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3ABDF376-89A5-4149-B8E3-1D984B71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334" y="2475871"/>
            <a:ext cx="95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news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25015EC9-EE25-43A3-AECE-7F655A3D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19" y="2291202"/>
            <a:ext cx="1297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stock price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441683FF-F73C-4C40-93CE-5D339E2B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455" y="2373122"/>
            <a:ext cx="1414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Investing.com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Rounded Rectangle 10">
            <a:extLst>
              <a:ext uri="{FF2B5EF4-FFF2-40B4-BE49-F238E27FC236}">
                <a16:creationId xmlns:a16="http://schemas.microsoft.com/office/drawing/2014/main" id="{D851F016-812F-480A-BDC8-45FC4BCDC5B0}"/>
              </a:ext>
            </a:extLst>
          </p:cNvPr>
          <p:cNvSpPr/>
          <p:nvPr/>
        </p:nvSpPr>
        <p:spPr>
          <a:xfrm>
            <a:off x="2273211" y="399094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7" name="그룹 3">
            <a:extLst>
              <a:ext uri="{FF2B5EF4-FFF2-40B4-BE49-F238E27FC236}">
                <a16:creationId xmlns:a16="http://schemas.microsoft.com/office/drawing/2014/main" id="{4D74B143-C360-4A6A-BE29-86371544EBC5}"/>
              </a:ext>
            </a:extLst>
          </p:cNvPr>
          <p:cNvGrpSpPr/>
          <p:nvPr/>
        </p:nvGrpSpPr>
        <p:grpSpPr>
          <a:xfrm>
            <a:off x="2475857" y="4174846"/>
            <a:ext cx="1666411" cy="1997843"/>
            <a:chOff x="1134630" y="3808919"/>
            <a:chExt cx="1666411" cy="19978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6C842D-57CE-4C28-81C6-E764B5EBF621}"/>
                </a:ext>
              </a:extLst>
            </p:cNvPr>
            <p:cNvSpPr txBox="1"/>
            <p:nvPr/>
          </p:nvSpPr>
          <p:spPr>
            <a:xfrm>
              <a:off x="1136730" y="4729544"/>
              <a:ext cx="1664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각 주가에 대한 사람들의 상승 하락 여론 데이터 수집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40DE5E-6C77-4007-957D-E4E679494919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Investing.com Crawling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0" name="Rounded Rectangle 105">
            <a:extLst>
              <a:ext uri="{FF2B5EF4-FFF2-40B4-BE49-F238E27FC236}">
                <a16:creationId xmlns:a16="http://schemas.microsoft.com/office/drawing/2014/main" id="{2B62CB3D-960E-4AD5-AE40-A348B0CA5EFB}"/>
              </a:ext>
            </a:extLst>
          </p:cNvPr>
          <p:cNvSpPr/>
          <p:nvPr/>
        </p:nvSpPr>
        <p:spPr>
          <a:xfrm>
            <a:off x="5058742" y="399094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1" name="그룹 4">
            <a:extLst>
              <a:ext uri="{FF2B5EF4-FFF2-40B4-BE49-F238E27FC236}">
                <a16:creationId xmlns:a16="http://schemas.microsoft.com/office/drawing/2014/main" id="{179CD3BB-F621-43DF-9966-4EE497739BB4}"/>
              </a:ext>
            </a:extLst>
          </p:cNvPr>
          <p:cNvGrpSpPr/>
          <p:nvPr/>
        </p:nvGrpSpPr>
        <p:grpSpPr>
          <a:xfrm>
            <a:off x="5261388" y="4174846"/>
            <a:ext cx="1666411" cy="1749559"/>
            <a:chOff x="3920161" y="3808919"/>
            <a:chExt cx="1666411" cy="174955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19FCCD-23E1-4347-9BF3-FD5322538E34}"/>
                </a:ext>
              </a:extLst>
            </p:cNvPr>
            <p:cNvSpPr txBox="1"/>
            <p:nvPr/>
          </p:nvSpPr>
          <p:spPr>
            <a:xfrm>
              <a:off x="3920161" y="4727481"/>
              <a:ext cx="1664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cs typeface="Arial" pitchFamily="34" charset="0"/>
                </a:rPr>
                <a:t>시작가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 종가에 대한 데이터 수집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7A1231-70D2-4904-BFF0-01D5CA0C3154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Collect Stock Price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Rounded Rectangle 142">
            <a:extLst>
              <a:ext uri="{FF2B5EF4-FFF2-40B4-BE49-F238E27FC236}">
                <a16:creationId xmlns:a16="http://schemas.microsoft.com/office/drawing/2014/main" id="{65ABCF12-8AC3-4252-92C8-BBA0B01C8E42}"/>
              </a:ext>
            </a:extLst>
          </p:cNvPr>
          <p:cNvSpPr/>
          <p:nvPr/>
        </p:nvSpPr>
        <p:spPr>
          <a:xfrm>
            <a:off x="7844273" y="399094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5" name="그룹 5">
            <a:extLst>
              <a:ext uri="{FF2B5EF4-FFF2-40B4-BE49-F238E27FC236}">
                <a16:creationId xmlns:a16="http://schemas.microsoft.com/office/drawing/2014/main" id="{D33804B9-C78F-41D6-9DD5-EAA0622FC17D}"/>
              </a:ext>
            </a:extLst>
          </p:cNvPr>
          <p:cNvGrpSpPr/>
          <p:nvPr/>
        </p:nvGrpSpPr>
        <p:grpSpPr>
          <a:xfrm>
            <a:off x="8046919" y="4174844"/>
            <a:ext cx="1793367" cy="1997845"/>
            <a:chOff x="6705692" y="3808919"/>
            <a:chExt cx="1793367" cy="199784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A9C49F-B952-4904-B97E-7FAC0EAF3C6F}"/>
                </a:ext>
              </a:extLst>
            </p:cNvPr>
            <p:cNvSpPr txBox="1"/>
            <p:nvPr/>
          </p:nvSpPr>
          <p:spPr>
            <a:xfrm>
              <a:off x="6707957" y="4729546"/>
              <a:ext cx="1664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주가 상승과 하락에 영향을 끼치는 뉴스 데이터 </a:t>
              </a:r>
              <a:r>
                <a:rPr lang="ko-KR" altLang="en-US" sz="1600" dirty="0" err="1">
                  <a:solidFill>
                    <a:schemeClr val="bg1"/>
                  </a:solidFill>
                  <a:cs typeface="Arial" pitchFamily="34" charset="0"/>
                </a:rPr>
                <a:t>크롤링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0C06A8-BE73-405C-8049-417DF096077F}"/>
                </a:ext>
              </a:extLst>
            </p:cNvPr>
            <p:cNvSpPr txBox="1"/>
            <p:nvPr/>
          </p:nvSpPr>
          <p:spPr>
            <a:xfrm>
              <a:off x="6705692" y="3808919"/>
              <a:ext cx="17933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Collect Good news or Bad news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C000072-2517-4B5F-AAC6-5CD4DDF7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48" y="1171177"/>
            <a:ext cx="4030140" cy="45831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Investing.com Opinion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0D4BDE-A9C6-44C4-A1FF-AF6A5BECE984}"/>
              </a:ext>
            </a:extLst>
          </p:cNvPr>
          <p:cNvSpPr/>
          <p:nvPr/>
        </p:nvSpPr>
        <p:spPr>
          <a:xfrm>
            <a:off x="1097766" y="4147242"/>
            <a:ext cx="2855109" cy="1782213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4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287E90-0513-4490-9ACE-5CFD7FAE8005}"/>
              </a:ext>
            </a:extLst>
          </p:cNvPr>
          <p:cNvSpPr/>
          <p:nvPr/>
        </p:nvSpPr>
        <p:spPr>
          <a:xfrm>
            <a:off x="7810344" y="4387448"/>
            <a:ext cx="3207606" cy="1607884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B17F-28DB-4023-AA5B-95C60A1BED05}"/>
              </a:ext>
            </a:extLst>
          </p:cNvPr>
          <p:cNvSpPr txBox="1"/>
          <p:nvPr/>
        </p:nvSpPr>
        <p:spPr>
          <a:xfrm>
            <a:off x="1693496" y="4593835"/>
            <a:ext cx="171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UP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5B89-22C9-4CA6-83BB-5AFF192252A8}"/>
              </a:ext>
            </a:extLst>
          </p:cNvPr>
          <p:cNvSpPr txBox="1"/>
          <p:nvPr/>
        </p:nvSpPr>
        <p:spPr>
          <a:xfrm>
            <a:off x="8778833" y="4593835"/>
            <a:ext cx="171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DOWN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53351-A1F9-40F9-9657-9BF8C2330F93}"/>
              </a:ext>
            </a:extLst>
          </p:cNvPr>
          <p:cNvSpPr/>
          <p:nvPr/>
        </p:nvSpPr>
        <p:spPr>
          <a:xfrm>
            <a:off x="1202741" y="5873878"/>
            <a:ext cx="9815209" cy="175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254140-8CEA-4641-B3DB-96DC791513FF}"/>
              </a:ext>
            </a:extLst>
          </p:cNvPr>
          <p:cNvSpPr/>
          <p:nvPr/>
        </p:nvSpPr>
        <p:spPr>
          <a:xfrm>
            <a:off x="5526649" y="6031829"/>
            <a:ext cx="1138701" cy="65820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1">
            <a:extLst>
              <a:ext uri="{FF2B5EF4-FFF2-40B4-BE49-F238E27FC236}">
                <a16:creationId xmlns:a16="http://schemas.microsoft.com/office/drawing/2014/main" id="{6C4C4DD8-2309-4E55-AE98-FAC6485C6CAF}"/>
              </a:ext>
            </a:extLst>
          </p:cNvPr>
          <p:cNvSpPr/>
          <p:nvPr/>
        </p:nvSpPr>
        <p:spPr>
          <a:xfrm>
            <a:off x="1530249" y="3506180"/>
            <a:ext cx="230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전망에 </a:t>
            </a:r>
            <a:r>
              <a:rPr lang="ko-KR" altLang="en-US" sz="1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빨간 소</a:t>
            </a:r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가 있으면 상승 예측</a:t>
            </a:r>
            <a:endParaRPr lang="en-US" altLang="ko-KR" sz="1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DC27E9AF-0CB1-45E8-925E-2A574CA0268E}"/>
              </a:ext>
            </a:extLst>
          </p:cNvPr>
          <p:cNvSpPr/>
          <p:nvPr/>
        </p:nvSpPr>
        <p:spPr>
          <a:xfrm>
            <a:off x="8320286" y="3506180"/>
            <a:ext cx="230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전망에 </a:t>
            </a:r>
            <a:r>
              <a:rPr lang="ko-KR" altLang="en-US" sz="1600" dirty="0">
                <a:solidFill>
                  <a:schemeClr val="tx2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파란 곰</a:t>
            </a:r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이 있으면 하락 예측</a:t>
            </a:r>
            <a:endParaRPr lang="en-US" altLang="ko-KR" sz="1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D19BB6F-54DD-458E-AC07-F72903C6B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B5BD56-8840-4AF6-87E0-A95F713C7E96}"/>
              </a:ext>
            </a:extLst>
          </p:cNvPr>
          <p:cNvSpPr/>
          <p:nvPr/>
        </p:nvSpPr>
        <p:spPr>
          <a:xfrm>
            <a:off x="7331978" y="2948120"/>
            <a:ext cx="3849057" cy="487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FDF7155-707A-4D31-919C-7E01659D2752}"/>
              </a:ext>
            </a:extLst>
          </p:cNvPr>
          <p:cNvSpPr/>
          <p:nvPr/>
        </p:nvSpPr>
        <p:spPr>
          <a:xfrm>
            <a:off x="7331978" y="5108360"/>
            <a:ext cx="3849057" cy="3864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59D36-90F7-4923-9101-20F95DBEB9D7}"/>
              </a:ext>
            </a:extLst>
          </p:cNvPr>
          <p:cNvSpPr txBox="1"/>
          <p:nvPr/>
        </p:nvSpPr>
        <p:spPr>
          <a:xfrm>
            <a:off x="7125775" y="2973854"/>
            <a:ext cx="405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일반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BeautifulSoup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로는 접근이 불가능 하기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떄문에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Selenium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을 이용하여 사이트 접근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0714C-2C12-4A88-90F8-4EC0A50108E9}"/>
              </a:ext>
            </a:extLst>
          </p:cNvPr>
          <p:cNvSpPr txBox="1"/>
          <p:nvPr/>
        </p:nvSpPr>
        <p:spPr>
          <a:xfrm>
            <a:off x="7125775" y="5134094"/>
            <a:ext cx="405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BeautifulSoup</a:t>
            </a:r>
            <a:r>
              <a:rPr lang="ko-KR" altLang="en-US" sz="1200" dirty="0">
                <a:solidFill>
                  <a:schemeClr val="bg1"/>
                </a:solidFill>
              </a:rPr>
              <a:t>를 사용하여 원하는 정보 추출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67A2C-B473-48D3-ACE8-7513B140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84" y="2081133"/>
            <a:ext cx="5038322" cy="28340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B77D16-650F-47B7-8F74-14D804B6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69" y="1867546"/>
            <a:ext cx="2671588" cy="724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F304E2-CC17-47A0-9D4A-5A1B13F8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17" y="3893754"/>
            <a:ext cx="2761395" cy="97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52D4C6-3457-4833-97A5-879911F4B8D0}"/>
              </a:ext>
            </a:extLst>
          </p:cNvPr>
          <p:cNvSpPr txBox="1"/>
          <p:nvPr/>
        </p:nvSpPr>
        <p:spPr>
          <a:xfrm>
            <a:off x="1315684" y="5995271"/>
            <a:ext cx="502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https://github.com/winston1214/INU/blob/master/Introduction_to_Bigdata/investing_crawling.py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Stock Price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EED5C0-49E3-42F5-B39B-7C5A0624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0" y="1305384"/>
            <a:ext cx="3850504" cy="377545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457F51C-F809-4560-A900-660A42D25775}"/>
              </a:ext>
            </a:extLst>
          </p:cNvPr>
          <p:cNvSpPr txBox="1"/>
          <p:nvPr/>
        </p:nvSpPr>
        <p:spPr>
          <a:xfrm>
            <a:off x="997355" y="833818"/>
            <a:ext cx="253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 데이터 다운로드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5A1BE5-5EAC-4AAA-AF1A-5A864F2E77AA}"/>
              </a:ext>
            </a:extLst>
          </p:cNvPr>
          <p:cNvSpPr txBox="1"/>
          <p:nvPr/>
        </p:nvSpPr>
        <p:spPr>
          <a:xfrm>
            <a:off x="1079339" y="5289219"/>
            <a:ext cx="253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By investing.com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1C5575-33EE-4F83-A3C0-FF8D531EA6CF}"/>
              </a:ext>
            </a:extLst>
          </p:cNvPr>
          <p:cNvSpPr txBox="1"/>
          <p:nvPr/>
        </p:nvSpPr>
        <p:spPr>
          <a:xfrm>
            <a:off x="4476471" y="1639821"/>
            <a:ext cx="3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 다운로드가 </a:t>
            </a:r>
            <a:r>
              <a:rPr lang="ko-KR" altLang="en-US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한 달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단위로 제공되기 때문에 </a:t>
            </a:r>
            <a:r>
              <a:rPr lang="ko-KR" altLang="en-US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 결합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필요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B3049-9A2B-4DEF-8D09-C0BF92BF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7" y="3030471"/>
            <a:ext cx="4324350" cy="3600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34F42-9D98-4EB4-A43D-DDDF8DD6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17" y="1624776"/>
            <a:ext cx="2904380" cy="13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33EAC-0C01-4744-8C4D-15309AF88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00" y="3238943"/>
            <a:ext cx="2285310" cy="1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D19BB6F-54DD-458E-AC07-F72903C6B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News Crawling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3D6491-635C-48EF-875A-A284DBE0B65B}"/>
              </a:ext>
            </a:extLst>
          </p:cNvPr>
          <p:cNvGrpSpPr/>
          <p:nvPr/>
        </p:nvGrpSpPr>
        <p:grpSpPr>
          <a:xfrm>
            <a:off x="6818561" y="2728996"/>
            <a:ext cx="4055260" cy="386429"/>
            <a:chOff x="6885673" y="2972737"/>
            <a:chExt cx="4055260" cy="386429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EFDF7155-707A-4D31-919C-7E01659D2752}"/>
                </a:ext>
              </a:extLst>
            </p:cNvPr>
            <p:cNvSpPr/>
            <p:nvPr/>
          </p:nvSpPr>
          <p:spPr>
            <a:xfrm>
              <a:off x="7091876" y="2972737"/>
              <a:ext cx="3849057" cy="3864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0714C-2C12-4A88-90F8-4EC0A50108E9}"/>
                </a:ext>
              </a:extLst>
            </p:cNvPr>
            <p:cNvSpPr txBox="1"/>
            <p:nvPr/>
          </p:nvSpPr>
          <p:spPr>
            <a:xfrm>
              <a:off x="6885673" y="2998471"/>
              <a:ext cx="4055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BeautifulSoup</a:t>
              </a:r>
              <a:r>
                <a:rPr lang="ko-KR" altLang="en-US" sz="1200" dirty="0">
                  <a:solidFill>
                    <a:schemeClr val="bg1"/>
                  </a:solidFill>
                </a:rPr>
                <a:t>를 사용하여 원하는 정보 추출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2F304E2-CC17-47A0-9D4A-5A1B13F8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15" y="1758131"/>
            <a:ext cx="2761395" cy="97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52D4C6-3457-4833-97A5-879911F4B8D0}"/>
              </a:ext>
            </a:extLst>
          </p:cNvPr>
          <p:cNvSpPr txBox="1"/>
          <p:nvPr/>
        </p:nvSpPr>
        <p:spPr>
          <a:xfrm>
            <a:off x="1315684" y="5995271"/>
            <a:ext cx="502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https://github.com/winston1214/project/tree/master/Keyword_Search_News_Crawling_Machine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2EA37-ACD7-4987-B43A-847822C0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21" y="2024679"/>
            <a:ext cx="5272489" cy="296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1C9AC6-507C-4FE3-8F46-B66A95A2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252" y="4062570"/>
            <a:ext cx="1674619" cy="1855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3BD2BF-FF47-4EDA-A4F4-8C0410D2B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171" y="3423371"/>
            <a:ext cx="2020020" cy="3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66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461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FZShuTi</vt:lpstr>
      <vt:lpstr>경기천년제목V Bold</vt:lpstr>
      <vt:lpstr>맑은 고딕</vt:lpstr>
      <vt:lpstr>Arial</vt:lpstr>
      <vt:lpstr>Bell MT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김영민</cp:lastModifiedBy>
  <cp:revision>137</cp:revision>
  <dcterms:created xsi:type="dcterms:W3CDTF">2020-01-20T05:08:25Z</dcterms:created>
  <dcterms:modified xsi:type="dcterms:W3CDTF">2021-10-16T11:17:35Z</dcterms:modified>
</cp:coreProperties>
</file>