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309" r:id="rId5"/>
    <p:sldId id="256" r:id="rId6"/>
    <p:sldId id="31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999B6"/>
    <a:srgbClr val="77B3C8"/>
    <a:srgbClr val="203864"/>
    <a:srgbClr val="05456B"/>
    <a:srgbClr val="FBF993"/>
    <a:srgbClr val="FEFDA3"/>
    <a:srgbClr val="69CAF5"/>
    <a:srgbClr val="68C9F6"/>
    <a:srgbClr val="2E8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79471" autoAdjust="0"/>
  </p:normalViewPr>
  <p:slideViewPr>
    <p:cSldViewPr snapToGrid="0">
      <p:cViewPr>
        <p:scale>
          <a:sx n="66" d="100"/>
          <a:sy n="66" d="100"/>
        </p:scale>
        <p:origin x="55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549A1-AE11-4875-969A-4589FE87176B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0137C-B0CF-41F0-B1A0-8FBA7707F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04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가운데 내용 </a:t>
            </a:r>
            <a:r>
              <a:rPr lang="en-US" altLang="ko-KR" dirty="0"/>
              <a:t>GPS</a:t>
            </a:r>
            <a:r>
              <a:rPr lang="ko-KR" altLang="en-US" dirty="0"/>
              <a:t>라 일단 사진 </a:t>
            </a:r>
            <a:r>
              <a:rPr lang="ko-KR" altLang="en-US" dirty="0" err="1"/>
              <a:t>제꼈옹</a:t>
            </a:r>
            <a:endParaRPr lang="en-US" altLang="ko-KR" dirty="0"/>
          </a:p>
          <a:p>
            <a:r>
              <a:rPr lang="ko-KR" altLang="en-US" dirty="0" err="1"/>
              <a:t>ㄴ</a:t>
            </a:r>
            <a:r>
              <a:rPr lang="ko-KR" altLang="en-US" dirty="0"/>
              <a:t> 우리 배경 이대로 할거야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21EC9-2932-4AEB-978B-A238144091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09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기상에 관계 없이 안전한 운항 가능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인적 과실에 의한 해양 사고 감소율 기대 </a:t>
            </a:r>
            <a:r>
              <a:rPr lang="en-US" altLang="ko-KR" dirty="0"/>
              <a:t>– </a:t>
            </a:r>
            <a:r>
              <a:rPr lang="ko-KR" altLang="en-US" dirty="0"/>
              <a:t>선체 해양사고 중 </a:t>
            </a:r>
            <a:r>
              <a:rPr lang="en-US" altLang="ko-KR" dirty="0"/>
              <a:t>4~25% </a:t>
            </a:r>
            <a:r>
              <a:rPr lang="ko-KR" altLang="en-US" dirty="0"/>
              <a:t>감소 기대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경제적 편익 예상 </a:t>
            </a:r>
            <a:r>
              <a:rPr lang="en-US" altLang="ko-KR" dirty="0"/>
              <a:t>– </a:t>
            </a:r>
            <a:r>
              <a:rPr lang="ko-KR" altLang="en-US" dirty="0"/>
              <a:t>미래 시장규모 </a:t>
            </a:r>
            <a:r>
              <a:rPr lang="ko-KR" altLang="en-US" dirty="0" err="1"/>
              <a:t>예측시</a:t>
            </a:r>
            <a:r>
              <a:rPr lang="ko-KR" altLang="en-US" dirty="0"/>
              <a:t> </a:t>
            </a:r>
            <a:r>
              <a:rPr lang="en-US" altLang="ko-KR" dirty="0"/>
              <a:t>6,258</a:t>
            </a:r>
            <a:r>
              <a:rPr lang="ko-KR" altLang="en-US" dirty="0"/>
              <a:t>억원 편익 예측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장거리의 장애물 탐지 가능 </a:t>
            </a:r>
            <a:r>
              <a:rPr lang="en-US" altLang="ko-KR" dirty="0"/>
              <a:t>– 2km</a:t>
            </a:r>
            <a:r>
              <a:rPr lang="ko-KR" altLang="en-US" dirty="0"/>
              <a:t> 이상의 장거리 장애물 탐지 후 우회경로 계산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0137C-B0CF-41F0-B1A0-8FBA7707F9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7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141A-EAB5-4F99-9250-9530C8454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C13D62-2FE3-44E8-ABF5-D9DB1B933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48A30-18A4-467B-B578-BC00BA16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8A7D-0E0A-4FD0-A114-F7362441B28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82260-1696-4693-B8D0-96173A76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949D8-137E-40DC-88DE-C8D7FEE6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576F-658B-4F58-9BA4-E25E66C95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00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1B6ED-D799-4D1D-AC7D-7909288E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370FED-21A7-4A8C-BB3B-406913DA7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30B9A-B3E1-4928-8B75-0158153D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8A7D-0E0A-4FD0-A114-F7362441B28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9B23B-DC90-4F6F-8E63-80690476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518E7-8FE2-4BDB-820F-E402A729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576F-658B-4F58-9BA4-E25E66C95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62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95D910-657F-40B2-AB1A-63840F262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D5A2D4-81DB-4C6D-B7B5-ACEF07824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6C8C1-242E-4748-A96D-FA4298AE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8A7D-0E0A-4FD0-A114-F7362441B28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003B5-B68E-402A-8A4D-5C100A09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7258A-43BD-483B-B6AA-36C89CAF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576F-658B-4F58-9BA4-E25E66C95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96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86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F13B0-4C60-4E6E-8699-AE4C6990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485CC-2D13-4453-984E-0903754F3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284CA-4921-4036-80AE-23F6DAE8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8A7D-0E0A-4FD0-A114-F7362441B28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9F9AC-39A7-4B20-B1B7-15059DEC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63003-ABC9-4EBE-A29E-7535C852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576F-658B-4F58-9BA4-E25E66C95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92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B7218-0CAE-4D0D-9346-1DB0C7ED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14BB7C-ABE0-4B93-8A53-20A42F1D5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F7EA4-D986-456A-82A4-DB8BB02A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8A7D-0E0A-4FD0-A114-F7362441B28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941D1-F5E7-4F36-BC1C-78D82DB0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2F9FA-7C1D-42C2-B0AE-8063E1D3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576F-658B-4F58-9BA4-E25E66C95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43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8736A-963D-47DB-8A41-B5BCF383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0686C-E34B-49FF-AD96-EFFF1B9B4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7FCAA7-370B-4E07-A997-6E999BADF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43B79-F289-4094-8510-93B5D853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8A7D-0E0A-4FD0-A114-F7362441B28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7FBB23-88FB-499C-B658-5A15D898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5085E-BE09-4FFB-8D08-B8B21F5B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576F-658B-4F58-9BA4-E25E66C95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22E85-50F6-4AC8-BCCD-10613906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CF3FDD-8045-4657-B0C8-6BD43C5ED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D039B7-9A83-4A9A-840B-ACDB98E51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8E37D1-E253-4D8A-8744-61402E038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20735A-B30C-40A8-AABC-F546C05CE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B12243-32F3-4092-8CA8-9C9A1A14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8A7D-0E0A-4FD0-A114-F7362441B28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623E30-430B-4ACA-AE16-9CE1CC84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0DAFC6-3B6B-44A6-80CC-47CD50FE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576F-658B-4F58-9BA4-E25E66C95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20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AD655-B5F6-42CC-B28E-760C6A45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D77C68-B1F6-444C-8DEC-ACA15214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8A7D-0E0A-4FD0-A114-F7362441B28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DE6223-E40A-4584-90C4-6025EDA2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0BD23F-9BE4-4695-9111-296A1849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576F-658B-4F58-9BA4-E25E66C95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82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B61D9C-CC40-4039-B8E4-DE498F49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8A7D-0E0A-4FD0-A114-F7362441B28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8EFC14-E580-49ED-B971-5E307BDB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646DC4-30E9-4215-8521-988B8154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576F-658B-4F58-9BA4-E25E66C95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44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E564C-0DD0-4F85-983B-0CB5D848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ADF2A-42A0-40B4-87B2-67BF670F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A47898-936F-46BB-904A-4F2E54CA5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8424E-D70A-4A55-9F7B-1CA5943E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8A7D-0E0A-4FD0-A114-F7362441B28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A1B10F-22B6-4607-8DEC-94539DFB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DC6245-84AA-47A7-902E-1FB38D06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576F-658B-4F58-9BA4-E25E66C95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88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22C80-58EF-4225-9B79-90262ECE8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FF9C53-7C0E-4BAF-9864-7BFB97549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C8D081-28B5-40CF-AFDF-75389CA3A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96E88-606C-437E-9BEF-AC3383E9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8A7D-0E0A-4FD0-A114-F7362441B28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2C6C44-511D-4561-B626-76A43E45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98C0BF-7C5E-4852-9A37-65CDB28F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576F-658B-4F58-9BA4-E25E66C95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06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B83035-A632-4599-9CD0-DD5A62EE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FC9A9-24EF-48AD-B960-F2DE5DDDE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F8022-4378-4AA5-B58F-5AE22E808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78A7D-0E0A-4FD0-A114-F7362441B28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11D67-87F0-4576-8B9C-33D8EF181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4EF68-2A0C-4BFD-AC93-B5D3B8130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576F-658B-4F58-9BA4-E25E66C95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2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00930-C32D-4E9B-838B-EFDC5E34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7B8A1-DD9C-423B-916B-742C21A7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542076-A94D-475D-9E27-527CD439F91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24F7197-DD63-4028-B66C-718AA83604A5}"/>
                </a:ext>
              </a:extLst>
            </p:cNvPr>
            <p:cNvGrpSpPr/>
            <p:nvPr/>
          </p:nvGrpSpPr>
          <p:grpSpPr>
            <a:xfrm>
              <a:off x="0" y="0"/>
              <a:ext cx="12190476" cy="6858000"/>
              <a:chOff x="-1676400" y="0"/>
              <a:chExt cx="12190476" cy="6858000"/>
            </a:xfrm>
          </p:grpSpPr>
          <p:pic>
            <p:nvPicPr>
              <p:cNvPr id="7" name="그림 6" descr="물이(가) 표시된 사진&#10;&#10;자동 생성된 설명">
                <a:extLst>
                  <a:ext uri="{FF2B5EF4-FFF2-40B4-BE49-F238E27FC236}">
                    <a16:creationId xmlns:a16="http://schemas.microsoft.com/office/drawing/2014/main" id="{0CA16B74-C8BC-4FF3-8C5D-9C9BF7E993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37"/>
              <a:stretch/>
            </p:blipFill>
            <p:spPr>
              <a:xfrm>
                <a:off x="-1676400" y="0"/>
                <a:ext cx="9060919" cy="6858000"/>
              </a:xfrm>
              <a:prstGeom prst="rect">
                <a:avLst/>
              </a:prstGeom>
            </p:spPr>
          </p:pic>
          <p:pic>
            <p:nvPicPr>
              <p:cNvPr id="8" name="그림 7" descr="물이(가) 표시된 사진&#10;&#10;자동 생성된 설명">
                <a:extLst>
                  <a:ext uri="{FF2B5EF4-FFF2-40B4-BE49-F238E27FC236}">
                    <a16:creationId xmlns:a16="http://schemas.microsoft.com/office/drawing/2014/main" id="{5DEF9A85-FFAC-4FDF-B0C0-8B33E022B7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9265"/>
              <a:stretch/>
            </p:blipFill>
            <p:spPr>
              <a:xfrm>
                <a:off x="7381136" y="0"/>
                <a:ext cx="3132940" cy="6858000"/>
              </a:xfrm>
              <a:prstGeom prst="rect">
                <a:avLst/>
              </a:prstGeom>
            </p:spPr>
          </p:pic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D68BCFC-FB74-4FE8-9450-BA34A60A09F9}"/>
                </a:ext>
              </a:extLst>
            </p:cNvPr>
            <p:cNvSpPr/>
            <p:nvPr/>
          </p:nvSpPr>
          <p:spPr>
            <a:xfrm>
              <a:off x="6097524" y="0"/>
              <a:ext cx="6094476" cy="6858000"/>
            </a:xfrm>
            <a:prstGeom prst="rect">
              <a:avLst/>
            </a:prstGeom>
            <a:solidFill>
              <a:srgbClr val="000000">
                <a:alpha val="4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endPara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r"/>
              <a:endPara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endPara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endPara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endPara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r"/>
              <a:endPara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r"/>
              <a:endPara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r"/>
              <a:endPara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r"/>
              <a:endPara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r"/>
              <a:endPara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1B11A98-A558-45B1-806F-8BB7F46F1FE7}"/>
              </a:ext>
            </a:extLst>
          </p:cNvPr>
          <p:cNvSpPr txBox="1"/>
          <p:nvPr/>
        </p:nvSpPr>
        <p:spPr>
          <a:xfrm>
            <a:off x="6344816" y="1508760"/>
            <a:ext cx="542544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우리들의 제목</a:t>
            </a:r>
            <a:endParaRPr lang="en-US" altLang="ko-K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해양수산 빅데이터 혁신 아이디어 공모전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79365-4EE2-44FC-8D2B-AE74A511D8BD}"/>
              </a:ext>
            </a:extLst>
          </p:cNvPr>
          <p:cNvSpPr txBox="1"/>
          <p:nvPr/>
        </p:nvSpPr>
        <p:spPr>
          <a:xfrm>
            <a:off x="6432042" y="5852160"/>
            <a:ext cx="542544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팀명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r"/>
            <a:endParaRPr lang="en-US" altLang="ko-KR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김영민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여지민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허이령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8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DB8A8D-616D-4F3D-83A6-7645467DC41D}"/>
              </a:ext>
            </a:extLst>
          </p:cNvPr>
          <p:cNvSpPr/>
          <p:nvPr/>
        </p:nvSpPr>
        <p:spPr>
          <a:xfrm>
            <a:off x="-20320" y="0"/>
            <a:ext cx="2905125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DAC18-D15B-4CBF-B18F-5B3C29F39F81}"/>
              </a:ext>
            </a:extLst>
          </p:cNvPr>
          <p:cNvSpPr txBox="1"/>
          <p:nvPr/>
        </p:nvSpPr>
        <p:spPr>
          <a:xfrm>
            <a:off x="141922" y="694145"/>
            <a:ext cx="258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Contents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030" name="그룹 1029">
            <a:extLst>
              <a:ext uri="{FF2B5EF4-FFF2-40B4-BE49-F238E27FC236}">
                <a16:creationId xmlns:a16="http://schemas.microsoft.com/office/drawing/2014/main" id="{D0E2BF84-EC51-4F79-97E8-144360A4F50A}"/>
              </a:ext>
            </a:extLst>
          </p:cNvPr>
          <p:cNvGrpSpPr/>
          <p:nvPr/>
        </p:nvGrpSpPr>
        <p:grpSpPr>
          <a:xfrm>
            <a:off x="3589745" y="0"/>
            <a:ext cx="1114335" cy="6858000"/>
            <a:chOff x="3589745" y="0"/>
            <a:chExt cx="1114335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85109A-747F-42EB-B64A-3CF09B29BBC5}"/>
                </a:ext>
              </a:extLst>
            </p:cNvPr>
            <p:cNvSpPr/>
            <p:nvPr/>
          </p:nvSpPr>
          <p:spPr>
            <a:xfrm>
              <a:off x="4110912" y="0"/>
              <a:ext cx="72000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7A09105-F8B2-4FA4-8585-841CB6FB6B0F}"/>
                </a:ext>
              </a:extLst>
            </p:cNvPr>
            <p:cNvSpPr/>
            <p:nvPr/>
          </p:nvSpPr>
          <p:spPr>
            <a:xfrm>
              <a:off x="3589745" y="440145"/>
              <a:ext cx="1114335" cy="11143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D5AAA21-FD3F-436D-AE0E-09ABC6112135}"/>
                </a:ext>
              </a:extLst>
            </p:cNvPr>
            <p:cNvSpPr/>
            <p:nvPr/>
          </p:nvSpPr>
          <p:spPr>
            <a:xfrm>
              <a:off x="3589745" y="2060665"/>
              <a:ext cx="1114335" cy="11143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5598A1D-226F-4973-B1DA-27EA376D0487}"/>
                </a:ext>
              </a:extLst>
            </p:cNvPr>
            <p:cNvSpPr/>
            <p:nvPr/>
          </p:nvSpPr>
          <p:spPr>
            <a:xfrm>
              <a:off x="3589745" y="3681185"/>
              <a:ext cx="1114335" cy="11143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0096F68-6ADB-4422-A766-0B862CB941EE}"/>
                </a:ext>
              </a:extLst>
            </p:cNvPr>
            <p:cNvSpPr/>
            <p:nvPr/>
          </p:nvSpPr>
          <p:spPr>
            <a:xfrm>
              <a:off x="3589745" y="5301705"/>
              <a:ext cx="1114335" cy="11143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30" name="그래픽 29" descr="브레인스토밍 단색으로 채워진">
              <a:extLst>
                <a:ext uri="{FF2B5EF4-FFF2-40B4-BE49-F238E27FC236}">
                  <a16:creationId xmlns:a16="http://schemas.microsoft.com/office/drawing/2014/main" id="{182BCB36-DF48-4E66-AF3D-1ADD25420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9712" y="2160632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24" name="그래픽 1023" descr="톱니바퀴 단색으로 채워진">
              <a:extLst>
                <a:ext uri="{FF2B5EF4-FFF2-40B4-BE49-F238E27FC236}">
                  <a16:creationId xmlns:a16="http://schemas.microsoft.com/office/drawing/2014/main" id="{FC55B9CE-2AC5-446A-B121-7B270BB05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89712" y="3781152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27" name="그래픽 1026" descr="채팅 단색으로 채워진">
              <a:extLst>
                <a:ext uri="{FF2B5EF4-FFF2-40B4-BE49-F238E27FC236}">
                  <a16:creationId xmlns:a16="http://schemas.microsoft.com/office/drawing/2014/main" id="{95CEFA8C-3EAF-4833-96F8-2A1CB4279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89712" y="540112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29" name="그래픽 1028" descr="인플루언서 단색으로 채워진">
              <a:extLst>
                <a:ext uri="{FF2B5EF4-FFF2-40B4-BE49-F238E27FC236}">
                  <a16:creationId xmlns:a16="http://schemas.microsoft.com/office/drawing/2014/main" id="{F2FC9889-4942-46AB-987D-239AD4E15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89712" y="5401672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31" name="TextBox 1030">
            <a:extLst>
              <a:ext uri="{FF2B5EF4-FFF2-40B4-BE49-F238E27FC236}">
                <a16:creationId xmlns:a16="http://schemas.microsoft.com/office/drawing/2014/main" id="{FC71EB8A-C14E-482A-862F-4B4D4975147C}"/>
              </a:ext>
            </a:extLst>
          </p:cNvPr>
          <p:cNvSpPr txBox="1"/>
          <p:nvPr/>
        </p:nvSpPr>
        <p:spPr>
          <a:xfrm>
            <a:off x="5004984" y="529772"/>
            <a:ext cx="5553621" cy="924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제안</a:t>
            </a:r>
            <a:r>
              <a:rPr lang="ko-KR" altLang="en-US" sz="36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배경</a:t>
            </a:r>
            <a:endParaRPr lang="en-US" altLang="ko-KR" sz="3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왜 자율 운항 선박인가</a:t>
            </a:r>
            <a:r>
              <a:rPr lang="en-US" altLang="ko-KR" sz="16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1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BEF306-64FA-4130-B618-ADC695BC7329}"/>
              </a:ext>
            </a:extLst>
          </p:cNvPr>
          <p:cNvSpPr txBox="1"/>
          <p:nvPr/>
        </p:nvSpPr>
        <p:spPr>
          <a:xfrm>
            <a:off x="5004984" y="3799164"/>
            <a:ext cx="55536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알고리즘 설명</a:t>
            </a:r>
            <a:endParaRPr lang="en-US" altLang="ko-KR" sz="36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-(</a:t>
            </a:r>
            <a:r>
              <a:rPr lang="ko-KR" altLang="en-US" sz="16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</a:t>
            </a:r>
            <a:r>
              <a:rPr lang="en-US" altLang="ko-KR" sz="16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6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E464EB-F58E-4635-9E11-1D14B301615B}"/>
              </a:ext>
            </a:extLst>
          </p:cNvPr>
          <p:cNvSpPr txBox="1"/>
          <p:nvPr/>
        </p:nvSpPr>
        <p:spPr>
          <a:xfrm>
            <a:off x="5004984" y="5401672"/>
            <a:ext cx="55536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기대 효과</a:t>
            </a:r>
            <a:endParaRPr lang="en-US" altLang="ko-KR" sz="36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6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경제성</a:t>
            </a:r>
            <a:r>
              <a:rPr lang="en-US" altLang="ko-KR" sz="16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안전성을 중심으로</a:t>
            </a:r>
            <a:r>
              <a:rPr lang="en-US" altLang="ko-KR" sz="16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1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E16510-745D-4576-8AA1-68A046546567}"/>
              </a:ext>
            </a:extLst>
          </p:cNvPr>
          <p:cNvSpPr txBox="1"/>
          <p:nvPr/>
        </p:nvSpPr>
        <p:spPr>
          <a:xfrm>
            <a:off x="5004984" y="2164468"/>
            <a:ext cx="5977976" cy="122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필요성</a:t>
            </a:r>
            <a:endParaRPr lang="en-US" altLang="ko-KR" sz="3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열화상 카메라 데이터를 활용한 자율운항 선박 고도화</a:t>
            </a:r>
          </a:p>
          <a:p>
            <a:pPr>
              <a:lnSpc>
                <a:spcPct val="120000"/>
              </a:lnSpc>
            </a:pPr>
            <a:endParaRPr lang="ko-KR" altLang="en-US" sz="1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59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개체 틀 53">
            <a:extLst>
              <a:ext uri="{FF2B5EF4-FFF2-40B4-BE49-F238E27FC236}">
                <a16:creationId xmlns:a16="http://schemas.microsoft.com/office/drawing/2014/main" id="{8DE20501-E68F-4C46-87C5-E9742A6CBDE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799" y="2474237"/>
            <a:ext cx="3053824" cy="2049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CAFF7B-CEAA-4313-BE0D-FD6B1B365BF0}"/>
              </a:ext>
            </a:extLst>
          </p:cNvPr>
          <p:cNvSpPr txBox="1"/>
          <p:nvPr/>
        </p:nvSpPr>
        <p:spPr>
          <a:xfrm>
            <a:off x="294845" y="4732963"/>
            <a:ext cx="421356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자율운항선박 기술개발사업 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통합사업단 발족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435B0-491D-42E8-A143-28BA937E32D5}"/>
              </a:ext>
            </a:extLst>
          </p:cNvPr>
          <p:cNvSpPr txBox="1"/>
          <p:nvPr/>
        </p:nvSpPr>
        <p:spPr>
          <a:xfrm>
            <a:off x="638143" y="5507168"/>
            <a:ext cx="352697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약 </a:t>
            </a:r>
            <a:r>
              <a:rPr lang="en-US" altLang="ko-KR" sz="1600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1,603.2</a:t>
            </a:r>
            <a:r>
              <a:rPr lang="ko-KR" altLang="en-US" sz="1600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억원 투자 계획</a:t>
            </a:r>
            <a:endParaRPr lang="en-US" altLang="ko-KR" sz="1600" dirty="0">
              <a:solidFill>
                <a:srgbClr val="20386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1" name="Straight Connector 12">
            <a:extLst>
              <a:ext uri="{FF2B5EF4-FFF2-40B4-BE49-F238E27FC236}">
                <a16:creationId xmlns:a16="http://schemas.microsoft.com/office/drawing/2014/main" id="{F3798764-5E57-4A2D-B1D7-1DEACE38CA31}"/>
              </a:ext>
            </a:extLst>
          </p:cNvPr>
          <p:cNvCxnSpPr>
            <a:cxnSpLocks/>
          </p:cNvCxnSpPr>
          <p:nvPr/>
        </p:nvCxnSpPr>
        <p:spPr>
          <a:xfrm flipV="1">
            <a:off x="588837" y="5398290"/>
            <a:ext cx="3625582" cy="1249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75D9429-0943-4142-84E2-AB0722349C85}"/>
              </a:ext>
            </a:extLst>
          </p:cNvPr>
          <p:cNvSpPr txBox="1"/>
          <p:nvPr/>
        </p:nvSpPr>
        <p:spPr>
          <a:xfrm>
            <a:off x="4472618" y="5021116"/>
            <a:ext cx="352697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제한적인 운항 경로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7908E-2785-4E60-870F-2B0A57770862}"/>
              </a:ext>
            </a:extLst>
          </p:cNvPr>
          <p:cNvSpPr txBox="1"/>
          <p:nvPr/>
        </p:nvSpPr>
        <p:spPr>
          <a:xfrm>
            <a:off x="4472618" y="5490521"/>
            <a:ext cx="35269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돌발상황에 대한 즉각적인 대응 불가</a:t>
            </a:r>
            <a:endParaRPr lang="en-US" altLang="ko-KR" sz="1600" dirty="0">
              <a:solidFill>
                <a:srgbClr val="20386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반복적인 항로 재설정 필요</a:t>
            </a:r>
            <a:endParaRPr lang="en-US" altLang="ko-KR" sz="1600" dirty="0">
              <a:solidFill>
                <a:srgbClr val="20386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28" name="Picture 4" descr="고려비엔피">
            <a:extLst>
              <a:ext uri="{FF2B5EF4-FFF2-40B4-BE49-F238E27FC236}">
                <a16:creationId xmlns:a16="http://schemas.microsoft.com/office/drawing/2014/main" id="{0FDC67E2-0E73-4D33-8947-2815D49A3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" t="786" r="6321" b="-786"/>
          <a:stretch/>
        </p:blipFill>
        <p:spPr bwMode="auto">
          <a:xfrm>
            <a:off x="4737877" y="2468007"/>
            <a:ext cx="3053824" cy="206243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31" name="Straight Connector 12">
            <a:extLst>
              <a:ext uri="{FF2B5EF4-FFF2-40B4-BE49-F238E27FC236}">
                <a16:creationId xmlns:a16="http://schemas.microsoft.com/office/drawing/2014/main" id="{DB2866E0-C755-4550-96D8-2885F751C9D4}"/>
              </a:ext>
            </a:extLst>
          </p:cNvPr>
          <p:cNvCxnSpPr>
            <a:cxnSpLocks/>
          </p:cNvCxnSpPr>
          <p:nvPr/>
        </p:nvCxnSpPr>
        <p:spPr>
          <a:xfrm flipV="1">
            <a:off x="4423312" y="5381643"/>
            <a:ext cx="3625582" cy="1249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131818-D19C-483A-8771-CB29F9A3DE43}"/>
              </a:ext>
            </a:extLst>
          </p:cNvPr>
          <p:cNvSpPr txBox="1"/>
          <p:nvPr/>
        </p:nvSpPr>
        <p:spPr>
          <a:xfrm>
            <a:off x="8522805" y="5027873"/>
            <a:ext cx="320310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인적과실로 인한 사고율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FCE420-CCB9-4534-95C5-5BDAF00F17AB}"/>
              </a:ext>
            </a:extLst>
          </p:cNvPr>
          <p:cNvSpPr txBox="1"/>
          <p:nvPr/>
        </p:nvSpPr>
        <p:spPr>
          <a:xfrm>
            <a:off x="8522805" y="5497278"/>
            <a:ext cx="32031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선박 해양사고 원인 </a:t>
            </a:r>
            <a:r>
              <a:rPr lang="en-US" altLang="ko-KR" sz="1600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80% </a:t>
            </a:r>
            <a:r>
              <a:rPr lang="ko-KR" altLang="en-US" sz="1600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인적과실</a:t>
            </a:r>
            <a:endParaRPr lang="en-US" altLang="ko-KR" sz="1600" dirty="0">
              <a:solidFill>
                <a:srgbClr val="20386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26" name="Picture 2" descr="How to Reduce Risks Caused By Human Error">
            <a:extLst>
              <a:ext uri="{FF2B5EF4-FFF2-40B4-BE49-F238E27FC236}">
                <a16:creationId xmlns:a16="http://schemas.microsoft.com/office/drawing/2014/main" id="{9090C9DE-3E37-4F16-866E-D305CED020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8" t="-313" r="14440" b="313"/>
          <a:stretch/>
        </p:blipFill>
        <p:spPr bwMode="auto">
          <a:xfrm>
            <a:off x="8572954" y="2461250"/>
            <a:ext cx="3102807" cy="207595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32" name="Straight Connector 12">
            <a:extLst>
              <a:ext uri="{FF2B5EF4-FFF2-40B4-BE49-F238E27FC236}">
                <a16:creationId xmlns:a16="http://schemas.microsoft.com/office/drawing/2014/main" id="{565B03F4-3B04-4EF1-AB34-4C5FD358F0FF}"/>
              </a:ext>
            </a:extLst>
          </p:cNvPr>
          <p:cNvCxnSpPr>
            <a:cxnSpLocks/>
          </p:cNvCxnSpPr>
          <p:nvPr/>
        </p:nvCxnSpPr>
        <p:spPr>
          <a:xfrm flipV="1">
            <a:off x="8311566" y="5388400"/>
            <a:ext cx="3625582" cy="1249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9729E4-2BAC-44A6-BB69-45149EBB4039}"/>
              </a:ext>
            </a:extLst>
          </p:cNvPr>
          <p:cNvSpPr txBox="1"/>
          <p:nvPr/>
        </p:nvSpPr>
        <p:spPr>
          <a:xfrm>
            <a:off x="851" y="408143"/>
            <a:ext cx="4213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제안 배경</a:t>
            </a: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3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0F3BD4C0-E439-41D2-848E-8BFB5CB994C8}"/>
              </a:ext>
            </a:extLst>
          </p:cNvPr>
          <p:cNvGrpSpPr/>
          <p:nvPr/>
        </p:nvGrpSpPr>
        <p:grpSpPr>
          <a:xfrm>
            <a:off x="598828" y="2316240"/>
            <a:ext cx="10994344" cy="3641398"/>
            <a:chOff x="591093" y="2050023"/>
            <a:chExt cx="10994344" cy="3641398"/>
          </a:xfrm>
        </p:grpSpPr>
        <p:sp>
          <p:nvSpPr>
            <p:cNvPr id="4" name="Rectangle 117">
              <a:extLst>
                <a:ext uri="{FF2B5EF4-FFF2-40B4-BE49-F238E27FC236}">
                  <a16:creationId xmlns:a16="http://schemas.microsoft.com/office/drawing/2014/main" id="{86138616-8703-4F30-8412-3F19FB4C571E}"/>
                </a:ext>
              </a:extLst>
            </p:cNvPr>
            <p:cNvSpPr/>
            <p:nvPr/>
          </p:nvSpPr>
          <p:spPr>
            <a:xfrm>
              <a:off x="7013710" y="2050023"/>
              <a:ext cx="4571727" cy="1008112"/>
            </a:xfrm>
            <a:prstGeom prst="rect">
              <a:avLst/>
            </a:prstGeom>
            <a:noFill/>
            <a:ln w="38100">
              <a:solidFill>
                <a:srgbClr val="05456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" name="Rectangle 118">
              <a:extLst>
                <a:ext uri="{FF2B5EF4-FFF2-40B4-BE49-F238E27FC236}">
                  <a16:creationId xmlns:a16="http://schemas.microsoft.com/office/drawing/2014/main" id="{96C0DD2F-5D1F-4911-BF0F-2244FE035CEC}"/>
                </a:ext>
              </a:extLst>
            </p:cNvPr>
            <p:cNvSpPr/>
            <p:nvPr/>
          </p:nvSpPr>
          <p:spPr>
            <a:xfrm>
              <a:off x="6642431" y="2177698"/>
              <a:ext cx="752762" cy="752762"/>
            </a:xfrm>
            <a:prstGeom prst="rect">
              <a:avLst/>
            </a:prstGeom>
            <a:solidFill>
              <a:srgbClr val="05456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" name="Rectangle 116">
              <a:extLst>
                <a:ext uri="{FF2B5EF4-FFF2-40B4-BE49-F238E27FC236}">
                  <a16:creationId xmlns:a16="http://schemas.microsoft.com/office/drawing/2014/main" id="{42F96069-1FF9-461A-A198-09D86BB2F3EF}"/>
                </a:ext>
              </a:extLst>
            </p:cNvPr>
            <p:cNvSpPr/>
            <p:nvPr/>
          </p:nvSpPr>
          <p:spPr>
            <a:xfrm>
              <a:off x="7026373" y="3365752"/>
              <a:ext cx="4559064" cy="1008112"/>
            </a:xfrm>
            <a:prstGeom prst="rect">
              <a:avLst/>
            </a:prstGeom>
            <a:noFill/>
            <a:ln w="38100">
              <a:solidFill>
                <a:srgbClr val="069BD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" name="Rectangle 119">
              <a:extLst>
                <a:ext uri="{FF2B5EF4-FFF2-40B4-BE49-F238E27FC236}">
                  <a16:creationId xmlns:a16="http://schemas.microsoft.com/office/drawing/2014/main" id="{D9A90F9E-C288-4786-BC5E-7D76335D398A}"/>
                </a:ext>
              </a:extLst>
            </p:cNvPr>
            <p:cNvSpPr/>
            <p:nvPr/>
          </p:nvSpPr>
          <p:spPr>
            <a:xfrm>
              <a:off x="6642431" y="3493428"/>
              <a:ext cx="752762" cy="752762"/>
            </a:xfrm>
            <a:prstGeom prst="rect">
              <a:avLst/>
            </a:prstGeom>
            <a:solidFill>
              <a:srgbClr val="069BD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A23594-6810-4478-92BD-80803DA7E50B}"/>
                </a:ext>
              </a:extLst>
            </p:cNvPr>
            <p:cNvSpPr txBox="1"/>
            <p:nvPr/>
          </p:nvSpPr>
          <p:spPr>
            <a:xfrm>
              <a:off x="7512411" y="2282881"/>
              <a:ext cx="3806523" cy="5539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itchFamily="34" charset="0"/>
                </a:rPr>
                <a:t>Lidar </a:t>
              </a:r>
              <a:r>
                <a:rPr lang="ko-KR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itchFamily="34" charset="0"/>
                </a:rPr>
                <a:t>정보와 열화상 카메라 정보를 이용한 </a:t>
              </a:r>
              <a:b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itchFamily="34" charset="0"/>
                </a:rPr>
              </a:br>
              <a:r>
                <a:rPr lang="ko-KR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itchFamily="34" charset="0"/>
                </a:rPr>
                <a:t>충돌방지 알고리즘 구축</a:t>
              </a:r>
            </a:p>
          </p:txBody>
        </p:sp>
        <p:sp>
          <p:nvSpPr>
            <p:cNvPr id="7" name="Rectangle 116">
              <a:extLst>
                <a:ext uri="{FF2B5EF4-FFF2-40B4-BE49-F238E27FC236}">
                  <a16:creationId xmlns:a16="http://schemas.microsoft.com/office/drawing/2014/main" id="{C10383A9-D4CF-46F7-A835-C0C18634261E}"/>
                </a:ext>
              </a:extLst>
            </p:cNvPr>
            <p:cNvSpPr/>
            <p:nvPr/>
          </p:nvSpPr>
          <p:spPr>
            <a:xfrm>
              <a:off x="7035887" y="4683309"/>
              <a:ext cx="4549550" cy="1008112"/>
            </a:xfrm>
            <a:prstGeom prst="rect">
              <a:avLst/>
            </a:prstGeom>
            <a:noFill/>
            <a:ln w="38100">
              <a:solidFill>
                <a:srgbClr val="20386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" name="Rectangle 119">
              <a:extLst>
                <a:ext uri="{FF2B5EF4-FFF2-40B4-BE49-F238E27FC236}">
                  <a16:creationId xmlns:a16="http://schemas.microsoft.com/office/drawing/2014/main" id="{2A912E64-B57C-4625-9F3E-334B60DB15F3}"/>
                </a:ext>
              </a:extLst>
            </p:cNvPr>
            <p:cNvSpPr/>
            <p:nvPr/>
          </p:nvSpPr>
          <p:spPr>
            <a:xfrm>
              <a:off x="6642431" y="4810066"/>
              <a:ext cx="752762" cy="75276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58F67F-EA8B-4BD5-A70C-C83CD8880CD5}"/>
                </a:ext>
              </a:extLst>
            </p:cNvPr>
            <p:cNvSpPr txBox="1"/>
            <p:nvPr/>
          </p:nvSpPr>
          <p:spPr>
            <a:xfrm>
              <a:off x="7536023" y="3708225"/>
              <a:ext cx="3338979" cy="3231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itchFamily="34" charset="0"/>
                </a:rPr>
                <a:t>GPS </a:t>
              </a:r>
              <a:r>
                <a:rPr lang="ko-KR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itchFamily="34" charset="0"/>
                </a:rPr>
                <a:t>정보 기반 위치 추정 기술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E753A9-3BA9-4625-B885-868DA1CACCBC}"/>
                </a:ext>
              </a:extLst>
            </p:cNvPr>
            <p:cNvSpPr txBox="1"/>
            <p:nvPr/>
          </p:nvSpPr>
          <p:spPr>
            <a:xfrm>
              <a:off x="7525836" y="4931217"/>
              <a:ext cx="2984277" cy="5539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itchFamily="34" charset="0"/>
                </a:rPr>
                <a:t>Anomaly</a:t>
              </a:r>
              <a:r>
                <a:rPr lang="ko-KR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itchFamily="34" charset="0"/>
                </a:rPr>
                <a:t> </a:t>
              </a:r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itchFamily="34" charset="0"/>
                </a:rPr>
                <a:t>Detection</a:t>
              </a:r>
              <a:r>
                <a:rPr lang="ko-KR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itchFamily="34" charset="0"/>
                </a:rPr>
                <a:t>을 통한 </a:t>
              </a:r>
              <a:b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itchFamily="34" charset="0"/>
                </a:rPr>
              </a:br>
              <a:r>
                <a:rPr lang="ko-KR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itchFamily="34" charset="0"/>
                </a:rPr>
                <a:t>센서 모니터링</a:t>
              </a:r>
            </a:p>
          </p:txBody>
        </p:sp>
        <p:pic>
          <p:nvPicPr>
            <p:cNvPr id="11" name="그래픽 10" descr="위성 단색으로 채워진">
              <a:extLst>
                <a:ext uri="{FF2B5EF4-FFF2-40B4-BE49-F238E27FC236}">
                  <a16:creationId xmlns:a16="http://schemas.microsoft.com/office/drawing/2014/main" id="{8A4440BA-8BAD-43B6-8A0F-85F3C222E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4949" y="3596549"/>
              <a:ext cx="527726" cy="52772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그래픽 11" descr="충돌 단색으로 채워진">
              <a:extLst>
                <a:ext uri="{FF2B5EF4-FFF2-40B4-BE49-F238E27FC236}">
                  <a16:creationId xmlns:a16="http://schemas.microsoft.com/office/drawing/2014/main" id="{71B5C1AC-400E-49DC-8467-55859138B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23250" y="2264318"/>
              <a:ext cx="591124" cy="59112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그래픽 12" descr="사이렌 단색으로 채워진">
              <a:extLst>
                <a:ext uri="{FF2B5EF4-FFF2-40B4-BE49-F238E27FC236}">
                  <a16:creationId xmlns:a16="http://schemas.microsoft.com/office/drawing/2014/main" id="{D124078B-8CE2-4499-8DB5-1A816D1D1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41813" y="4881344"/>
              <a:ext cx="553998" cy="55399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CEDFA0-EC45-4A5B-A72F-F65925B956B9}"/>
                </a:ext>
              </a:extLst>
            </p:cNvPr>
            <p:cNvSpPr txBox="1"/>
            <p:nvPr/>
          </p:nvSpPr>
          <p:spPr>
            <a:xfrm>
              <a:off x="591093" y="3030550"/>
              <a:ext cx="4436397" cy="1631216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4127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endParaRPr lang="en-US" altLang="ko-KR" sz="2500" b="1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endParaRPr>
            </a:p>
            <a:p>
              <a:pPr algn="ctr"/>
              <a:r>
                <a:rPr lang="ko-KR" altLang="en-US" sz="2500" b="1" dirty="0">
                  <a:solidFill>
                    <a:schemeClr val="accent4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itchFamily="34" charset="0"/>
                </a:rPr>
                <a:t>열화상 카메라 데이터를 활용한</a:t>
              </a:r>
              <a:endParaRPr lang="en-US" altLang="ko-KR" sz="2500" b="1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endParaRPr>
            </a:p>
            <a:p>
              <a:pPr algn="ctr"/>
              <a:r>
                <a:rPr lang="ko-KR" altLang="en-US" sz="2500" b="1" dirty="0">
                  <a:solidFill>
                    <a:schemeClr val="accent4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itchFamily="34" charset="0"/>
                </a:rPr>
                <a:t>자율운항 선박 고도화</a:t>
              </a:r>
              <a:endParaRPr lang="en-US" altLang="ko-KR" sz="2500" b="1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endParaRPr>
            </a:p>
            <a:p>
              <a:endParaRPr lang="ko-KR" altLang="en-US" sz="2500" b="1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5" name="왼쪽 대괄호 14">
              <a:extLst>
                <a:ext uri="{FF2B5EF4-FFF2-40B4-BE49-F238E27FC236}">
                  <a16:creationId xmlns:a16="http://schemas.microsoft.com/office/drawing/2014/main" id="{9769D4D7-F393-4CF5-814B-9FFE5D0DEF9C}"/>
                </a:ext>
              </a:extLst>
            </p:cNvPr>
            <p:cNvSpPr/>
            <p:nvPr/>
          </p:nvSpPr>
          <p:spPr>
            <a:xfrm>
              <a:off x="6230432" y="2533974"/>
              <a:ext cx="349049" cy="2624369"/>
            </a:xfrm>
            <a:prstGeom prst="leftBracket">
              <a:avLst>
                <a:gd name="adj" fmla="val 0"/>
              </a:avLst>
            </a:prstGeom>
            <a:noFill/>
            <a:ln w="603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0A2B957-D2E7-4F80-B743-F2BE04E3E208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5168320" y="3846158"/>
              <a:ext cx="1062112" cy="1"/>
            </a:xfrm>
            <a:prstGeom prst="line">
              <a:avLst/>
            </a:prstGeom>
            <a:ln w="76200">
              <a:solidFill>
                <a:srgbClr val="FFC000"/>
              </a:solidFill>
              <a:headEnd type="arrow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65D93B0-F06D-431B-8922-97AB57F334D0}"/>
              </a:ext>
            </a:extLst>
          </p:cNvPr>
          <p:cNvSpPr txBox="1"/>
          <p:nvPr/>
        </p:nvSpPr>
        <p:spPr>
          <a:xfrm>
            <a:off x="851" y="408143"/>
            <a:ext cx="3749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필요성</a:t>
            </a:r>
          </a:p>
        </p:txBody>
      </p:sp>
    </p:spTree>
    <p:extLst>
      <p:ext uri="{BB962C8B-B14F-4D97-AF65-F5344CB8AC3E}">
        <p14:creationId xmlns:p14="http://schemas.microsoft.com/office/powerpoint/2010/main" val="193082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CFDB0-1921-4CF2-8151-F40EEDE25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D32AA9-5254-451B-8B7C-E007DB9B9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6">
            <a:extLst>
              <a:ext uri="{FF2B5EF4-FFF2-40B4-BE49-F238E27FC236}">
                <a16:creationId xmlns:a16="http://schemas.microsoft.com/office/drawing/2014/main" id="{AF18BD22-3A48-4682-959E-9504698B8741}"/>
              </a:ext>
            </a:extLst>
          </p:cNvPr>
          <p:cNvSpPr/>
          <p:nvPr/>
        </p:nvSpPr>
        <p:spPr>
          <a:xfrm>
            <a:off x="0" y="0"/>
            <a:ext cx="12192000" cy="4383426"/>
          </a:xfrm>
          <a:prstGeom prst="rect">
            <a:avLst/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876159-E755-41F7-88E1-95BE135C4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018" r="684" b="996"/>
          <a:stretch/>
        </p:blipFill>
        <p:spPr>
          <a:xfrm>
            <a:off x="2436541" y="318446"/>
            <a:ext cx="2860303" cy="13690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46FE20F9-1491-465C-A3D5-F284899EAF26}"/>
              </a:ext>
            </a:extLst>
          </p:cNvPr>
          <p:cNvSpPr/>
          <p:nvPr/>
        </p:nvSpPr>
        <p:spPr>
          <a:xfrm>
            <a:off x="0" y="4364968"/>
            <a:ext cx="12192000" cy="252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03D8BC-4ADD-4782-9ACB-A87229E20C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" t="1129" b="-1"/>
          <a:stretch/>
        </p:blipFill>
        <p:spPr>
          <a:xfrm>
            <a:off x="2602379" y="4624844"/>
            <a:ext cx="2835287" cy="1971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8" descr="On the Importance of Stereo for Accurate Depth Estimation: An Efficient  Semi-Supervised Deep Neural Network Approach | Research">
            <a:extLst>
              <a:ext uri="{FF2B5EF4-FFF2-40B4-BE49-F238E27FC236}">
                <a16:creationId xmlns:a16="http://schemas.microsoft.com/office/drawing/2014/main" id="{F56F2291-3366-4345-8C55-F4DDDDE14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041" y="2170340"/>
            <a:ext cx="2879771" cy="1859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72E99C-7510-4F47-8A77-34B9D92D6B39}"/>
              </a:ext>
            </a:extLst>
          </p:cNvPr>
          <p:cNvSpPr txBox="1"/>
          <p:nvPr/>
        </p:nvSpPr>
        <p:spPr>
          <a:xfrm>
            <a:off x="5400408" y="570931"/>
            <a:ext cx="2285999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YOLOv5 + </a:t>
            </a:r>
            <a:b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Optical flow + </a:t>
            </a:r>
          </a:p>
          <a:p>
            <a:pPr algn="r"/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DeepSort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오른쪽 화살표 16">
            <a:extLst>
              <a:ext uri="{FF2B5EF4-FFF2-40B4-BE49-F238E27FC236}">
                <a16:creationId xmlns:a16="http://schemas.microsoft.com/office/drawing/2014/main" id="{5DDE146F-6567-46B1-B7D1-04959B7F4ECA}"/>
              </a:ext>
            </a:extLst>
          </p:cNvPr>
          <p:cNvSpPr/>
          <p:nvPr/>
        </p:nvSpPr>
        <p:spPr>
          <a:xfrm>
            <a:off x="7788006" y="752237"/>
            <a:ext cx="1647645" cy="560717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AA6D50-68C3-479C-B889-9358147069A2}"/>
              </a:ext>
            </a:extLst>
          </p:cNvPr>
          <p:cNvSpPr txBox="1"/>
          <p:nvPr/>
        </p:nvSpPr>
        <p:spPr>
          <a:xfrm>
            <a:off x="9537251" y="570930"/>
            <a:ext cx="228600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Object Detection</a:t>
            </a: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Tracking</a:t>
            </a: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Motion Estimation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3D0EB-5E33-4C69-B585-B148B7C56EC2}"/>
              </a:ext>
            </a:extLst>
          </p:cNvPr>
          <p:cNvSpPr txBox="1"/>
          <p:nvPr/>
        </p:nvSpPr>
        <p:spPr>
          <a:xfrm>
            <a:off x="5400408" y="2622068"/>
            <a:ext cx="2285999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Depth Map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Using </a:t>
            </a:r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Streo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Camera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오른쪽 화살표 20">
            <a:extLst>
              <a:ext uri="{FF2B5EF4-FFF2-40B4-BE49-F238E27FC236}">
                <a16:creationId xmlns:a16="http://schemas.microsoft.com/office/drawing/2014/main" id="{4B5E4424-B645-4EA1-BE6C-2E01465F58D2}"/>
              </a:ext>
            </a:extLst>
          </p:cNvPr>
          <p:cNvSpPr/>
          <p:nvPr/>
        </p:nvSpPr>
        <p:spPr>
          <a:xfrm>
            <a:off x="7788007" y="2637190"/>
            <a:ext cx="1647645" cy="560717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97741D-2A9D-440C-9296-6087AF3798F2}"/>
              </a:ext>
            </a:extLst>
          </p:cNvPr>
          <p:cNvSpPr txBox="1"/>
          <p:nvPr/>
        </p:nvSpPr>
        <p:spPr>
          <a:xfrm>
            <a:off x="9593818" y="2760567"/>
            <a:ext cx="228600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Distance Estimation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31B4A-109C-4A30-8946-3499D843292E}"/>
              </a:ext>
            </a:extLst>
          </p:cNvPr>
          <p:cNvSpPr txBox="1"/>
          <p:nvPr/>
        </p:nvSpPr>
        <p:spPr>
          <a:xfrm>
            <a:off x="5483654" y="5269911"/>
            <a:ext cx="225931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Thermal Camera using YOLO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오른쪽 화살표 24">
            <a:extLst>
              <a:ext uri="{FF2B5EF4-FFF2-40B4-BE49-F238E27FC236}">
                <a16:creationId xmlns:a16="http://schemas.microsoft.com/office/drawing/2014/main" id="{8526C68F-657B-4FD2-9952-72BE8B12EF1B}"/>
              </a:ext>
            </a:extLst>
          </p:cNvPr>
          <p:cNvSpPr/>
          <p:nvPr/>
        </p:nvSpPr>
        <p:spPr>
          <a:xfrm>
            <a:off x="7788006" y="5312717"/>
            <a:ext cx="1647645" cy="560717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A18FED-BAE7-48AC-9D34-4571EC8D8D3B}"/>
              </a:ext>
            </a:extLst>
          </p:cNvPr>
          <p:cNvSpPr txBox="1"/>
          <p:nvPr/>
        </p:nvSpPr>
        <p:spPr>
          <a:xfrm>
            <a:off x="9593818" y="5289573"/>
            <a:ext cx="2286001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Object Detection</a:t>
            </a: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When Bad weather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8" name="그래픽 17" descr="번개와 비를 동반한 구름 단색으로 채워진">
            <a:extLst>
              <a:ext uri="{FF2B5EF4-FFF2-40B4-BE49-F238E27FC236}">
                <a16:creationId xmlns:a16="http://schemas.microsoft.com/office/drawing/2014/main" id="{8EBD0A6A-44ED-418E-AFF4-E2F64AE57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9774" y="4624844"/>
            <a:ext cx="1602000" cy="160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0C47782E-CEBD-452C-83CC-9A65FB5BD324}"/>
              </a:ext>
            </a:extLst>
          </p:cNvPr>
          <p:cNvGrpSpPr/>
          <p:nvPr/>
        </p:nvGrpSpPr>
        <p:grpSpPr>
          <a:xfrm>
            <a:off x="-6320" y="706536"/>
            <a:ext cx="2195646" cy="2454736"/>
            <a:chOff x="-6320" y="706536"/>
            <a:chExt cx="2195646" cy="2454736"/>
          </a:xfrm>
          <a:solidFill>
            <a:schemeClr val="accent5">
              <a:lumMod val="60000"/>
              <a:lumOff val="40000"/>
            </a:schemeClr>
          </a:solidFill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3E0FA54-DBCB-4432-A704-8C74A6BA5B10}"/>
                </a:ext>
              </a:extLst>
            </p:cNvPr>
            <p:cNvGrpSpPr/>
            <p:nvPr/>
          </p:nvGrpSpPr>
          <p:grpSpPr>
            <a:xfrm>
              <a:off x="289774" y="998753"/>
              <a:ext cx="1603459" cy="1603459"/>
              <a:chOff x="55249" y="1055794"/>
              <a:chExt cx="1970444" cy="1970444"/>
            </a:xfr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23" name="그래픽 22" descr="일 윤곽선">
                <a:extLst>
                  <a:ext uri="{FF2B5EF4-FFF2-40B4-BE49-F238E27FC236}">
                    <a16:creationId xmlns:a16="http://schemas.microsoft.com/office/drawing/2014/main" id="{98304EEA-9C9B-4FBA-8D8A-3BFD9BED8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249" y="1055794"/>
                <a:ext cx="1970444" cy="1970444"/>
              </a:xfrm>
              <a:prstGeom prst="rect">
                <a:avLst/>
              </a:prstGeom>
            </p:spPr>
          </p:pic>
          <p:pic>
            <p:nvPicPr>
              <p:cNvPr id="24" name="그래픽 23" descr="선글라스 낀 얼굴(윤곽선) 윤곽선">
                <a:extLst>
                  <a:ext uri="{FF2B5EF4-FFF2-40B4-BE49-F238E27FC236}">
                    <a16:creationId xmlns:a16="http://schemas.microsoft.com/office/drawing/2014/main" id="{3F5B7567-0CE0-4A9A-81D8-973D7C7F4E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51930" y="1449804"/>
                <a:ext cx="1177226" cy="11772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21" name="원형: 비어 있음 20">
              <a:extLst>
                <a:ext uri="{FF2B5EF4-FFF2-40B4-BE49-F238E27FC236}">
                  <a16:creationId xmlns:a16="http://schemas.microsoft.com/office/drawing/2014/main" id="{879364CE-D6D6-49E4-A85B-5A5E74E9493C}"/>
                </a:ext>
              </a:extLst>
            </p:cNvPr>
            <p:cNvSpPr/>
            <p:nvPr/>
          </p:nvSpPr>
          <p:spPr>
            <a:xfrm>
              <a:off x="-6320" y="706536"/>
              <a:ext cx="2195646" cy="2183663"/>
            </a:xfrm>
            <a:prstGeom prst="donut">
              <a:avLst>
                <a:gd name="adj" fmla="val 18554"/>
              </a:avLst>
            </a:prstGeom>
            <a:solidFill>
              <a:srgbClr val="4999B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EF54CA-0467-49C3-9333-26D2D9033AF7}"/>
                </a:ext>
              </a:extLst>
            </p:cNvPr>
            <p:cNvSpPr txBox="1"/>
            <p:nvPr/>
          </p:nvSpPr>
          <p:spPr>
            <a:xfrm>
              <a:off x="672158" y="2791940"/>
              <a:ext cx="838691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맑은 날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C7640D-3B53-4235-94AD-74F9B73DD0B0}"/>
              </a:ext>
            </a:extLst>
          </p:cNvPr>
          <p:cNvSpPr txBox="1"/>
          <p:nvPr/>
        </p:nvSpPr>
        <p:spPr>
          <a:xfrm>
            <a:off x="672158" y="604217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흐린 날</a:t>
            </a:r>
          </a:p>
        </p:txBody>
      </p:sp>
    </p:spTree>
    <p:extLst>
      <p:ext uri="{BB962C8B-B14F-4D97-AF65-F5344CB8AC3E}">
        <p14:creationId xmlns:p14="http://schemas.microsoft.com/office/powerpoint/2010/main" val="384536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965914C-9D43-4D74-90B3-0990BA94F9F2}"/>
              </a:ext>
            </a:extLst>
          </p:cNvPr>
          <p:cNvCxnSpPr>
            <a:cxnSpLocks/>
          </p:cNvCxnSpPr>
          <p:nvPr/>
        </p:nvCxnSpPr>
        <p:spPr>
          <a:xfrm flipH="1">
            <a:off x="1157576" y="5642632"/>
            <a:ext cx="4788000" cy="10003"/>
          </a:xfrm>
          <a:prstGeom prst="line">
            <a:avLst/>
          </a:prstGeom>
          <a:ln w="44450">
            <a:solidFill>
              <a:srgbClr val="FFC00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9855AEF-8B57-4809-880E-3D6C85487F65}"/>
              </a:ext>
            </a:extLst>
          </p:cNvPr>
          <p:cNvCxnSpPr>
            <a:cxnSpLocks/>
          </p:cNvCxnSpPr>
          <p:nvPr/>
        </p:nvCxnSpPr>
        <p:spPr>
          <a:xfrm flipH="1">
            <a:off x="1142144" y="3221131"/>
            <a:ext cx="4788000" cy="10003"/>
          </a:xfrm>
          <a:prstGeom prst="line">
            <a:avLst/>
          </a:prstGeom>
          <a:ln w="44450">
            <a:solidFill>
              <a:srgbClr val="FFC00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074C7C6-C99B-4F58-B274-F150567E0F01}"/>
              </a:ext>
            </a:extLst>
          </p:cNvPr>
          <p:cNvCxnSpPr>
            <a:cxnSpLocks/>
          </p:cNvCxnSpPr>
          <p:nvPr/>
        </p:nvCxnSpPr>
        <p:spPr>
          <a:xfrm flipV="1">
            <a:off x="6096000" y="4469731"/>
            <a:ext cx="4788000" cy="9561"/>
          </a:xfrm>
          <a:prstGeom prst="line">
            <a:avLst/>
          </a:prstGeom>
          <a:ln w="44450">
            <a:solidFill>
              <a:srgbClr val="FFC00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21D735D-C933-4ECB-BFA6-BDF765443EFF}"/>
              </a:ext>
            </a:extLst>
          </p:cNvPr>
          <p:cNvCxnSpPr>
            <a:cxnSpLocks/>
          </p:cNvCxnSpPr>
          <p:nvPr/>
        </p:nvCxnSpPr>
        <p:spPr>
          <a:xfrm flipV="1">
            <a:off x="5930144" y="1960090"/>
            <a:ext cx="4788000" cy="9561"/>
          </a:xfrm>
          <a:prstGeom prst="line">
            <a:avLst/>
          </a:prstGeom>
          <a:ln w="44450">
            <a:solidFill>
              <a:srgbClr val="FFC00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557DC3-9B09-4AF6-A2D5-DFF2061A12C1}"/>
              </a:ext>
            </a:extLst>
          </p:cNvPr>
          <p:cNvSpPr txBox="1"/>
          <p:nvPr/>
        </p:nvSpPr>
        <p:spPr>
          <a:xfrm>
            <a:off x="851" y="408143"/>
            <a:ext cx="4213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기대 효과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7015DEB-C01B-4026-9F37-77A818B4C577}"/>
              </a:ext>
            </a:extLst>
          </p:cNvPr>
          <p:cNvGrpSpPr/>
          <p:nvPr/>
        </p:nvGrpSpPr>
        <p:grpSpPr>
          <a:xfrm>
            <a:off x="5472944" y="1507380"/>
            <a:ext cx="932231" cy="933334"/>
            <a:chOff x="5943601" y="1621779"/>
            <a:chExt cx="932231" cy="933334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837BBB2-8612-4D2D-9C59-16CDDDEF0A4A}"/>
                </a:ext>
              </a:extLst>
            </p:cNvPr>
            <p:cNvSpPr/>
            <p:nvPr/>
          </p:nvSpPr>
          <p:spPr>
            <a:xfrm>
              <a:off x="5943601" y="1621779"/>
              <a:ext cx="914400" cy="9233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래픽 5" descr="토네이도 단색으로 채워진">
              <a:extLst>
                <a:ext uri="{FF2B5EF4-FFF2-40B4-BE49-F238E27FC236}">
                  <a16:creationId xmlns:a16="http://schemas.microsoft.com/office/drawing/2014/main" id="{E6461E4F-23D1-4D60-8BD5-9F3202E7D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61432" y="1640713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3FEB2B4-7CAB-4AC6-97EC-2F2FD0FE8321}"/>
              </a:ext>
            </a:extLst>
          </p:cNvPr>
          <p:cNvGrpSpPr/>
          <p:nvPr/>
        </p:nvGrpSpPr>
        <p:grpSpPr>
          <a:xfrm>
            <a:off x="5481859" y="3956953"/>
            <a:ext cx="914400" cy="923330"/>
            <a:chOff x="8161139" y="2209216"/>
            <a:chExt cx="914400" cy="92333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7883A64-B564-4662-9B80-2242FD3541ED}"/>
                </a:ext>
              </a:extLst>
            </p:cNvPr>
            <p:cNvSpPr/>
            <p:nvPr/>
          </p:nvSpPr>
          <p:spPr>
            <a:xfrm>
              <a:off x="8161139" y="2209216"/>
              <a:ext cx="914400" cy="9233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래픽 9" descr="유람선 단색으로 채워진">
              <a:extLst>
                <a:ext uri="{FF2B5EF4-FFF2-40B4-BE49-F238E27FC236}">
                  <a16:creationId xmlns:a16="http://schemas.microsoft.com/office/drawing/2014/main" id="{21AAD751-F8FE-4E71-92E3-3CE0CC01D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02637" y="2209216"/>
              <a:ext cx="872902" cy="8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2BC502-0F44-49EF-8F77-6C6DAE380AD4}"/>
              </a:ext>
            </a:extLst>
          </p:cNvPr>
          <p:cNvGrpSpPr/>
          <p:nvPr/>
        </p:nvGrpSpPr>
        <p:grpSpPr>
          <a:xfrm>
            <a:off x="5481859" y="5176737"/>
            <a:ext cx="914400" cy="923330"/>
            <a:chOff x="6000016" y="4107351"/>
            <a:chExt cx="914400" cy="92333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2F6C681-96DE-471A-9F5B-828B35BFCFF5}"/>
                </a:ext>
              </a:extLst>
            </p:cNvPr>
            <p:cNvSpPr/>
            <p:nvPr/>
          </p:nvSpPr>
          <p:spPr>
            <a:xfrm>
              <a:off x="6000016" y="4107351"/>
              <a:ext cx="914400" cy="9233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래픽 11" descr="상향 추세 단색으로 채워진">
              <a:extLst>
                <a:ext uri="{FF2B5EF4-FFF2-40B4-BE49-F238E27FC236}">
                  <a16:creationId xmlns:a16="http://schemas.microsoft.com/office/drawing/2014/main" id="{DAF62567-AB98-43FD-8ABA-817DEB45A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34741" y="4127856"/>
              <a:ext cx="857985" cy="85798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CBC464-1FBE-4B0A-BD4A-88D43318D6C4}"/>
              </a:ext>
            </a:extLst>
          </p:cNvPr>
          <p:cNvGrpSpPr/>
          <p:nvPr/>
        </p:nvGrpSpPr>
        <p:grpSpPr>
          <a:xfrm>
            <a:off x="5481859" y="2737168"/>
            <a:ext cx="914400" cy="923330"/>
            <a:chOff x="3573662" y="2847123"/>
            <a:chExt cx="914400" cy="92333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373659A-CC68-4D7D-A9FA-3EB16B5BFA68}"/>
                </a:ext>
              </a:extLst>
            </p:cNvPr>
            <p:cNvSpPr/>
            <p:nvPr/>
          </p:nvSpPr>
          <p:spPr>
            <a:xfrm>
              <a:off x="3573662" y="2847123"/>
              <a:ext cx="914400" cy="9233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래픽 7" descr="망원경 단색으로 채워진">
              <a:extLst>
                <a:ext uri="{FF2B5EF4-FFF2-40B4-BE49-F238E27FC236}">
                  <a16:creationId xmlns:a16="http://schemas.microsoft.com/office/drawing/2014/main" id="{2718F32B-F226-4AC3-BE1D-9717D27C6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3627205" y="2905131"/>
              <a:ext cx="807313" cy="8073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82D6C3F-0287-4A19-B82B-6D4A10CEB24E}"/>
              </a:ext>
            </a:extLst>
          </p:cNvPr>
          <p:cNvSpPr txBox="1"/>
          <p:nvPr/>
        </p:nvSpPr>
        <p:spPr>
          <a:xfrm>
            <a:off x="7040898" y="1499031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기상에 관계 없이 안전한 운항 가능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C38413-AC0D-4A6D-9B74-9B2D36052D52}"/>
              </a:ext>
            </a:extLst>
          </p:cNvPr>
          <p:cNvSpPr txBox="1"/>
          <p:nvPr/>
        </p:nvSpPr>
        <p:spPr>
          <a:xfrm>
            <a:off x="1143330" y="2737168"/>
            <a:ext cx="2874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멀리 있는 장애물 탐지 가능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B34074-48F2-40BD-AE31-218E465DA427}"/>
              </a:ext>
            </a:extLst>
          </p:cNvPr>
          <p:cNvSpPr txBox="1"/>
          <p:nvPr/>
        </p:nvSpPr>
        <p:spPr>
          <a:xfrm>
            <a:off x="6754707" y="3998668"/>
            <a:ext cx="4108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인적 과실에 의한 해양 사고 감소율 기대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4680F7-A0EA-4CAA-9DAB-909D6FC6ADB3}"/>
              </a:ext>
            </a:extLst>
          </p:cNvPr>
          <p:cNvSpPr txBox="1"/>
          <p:nvPr/>
        </p:nvSpPr>
        <p:spPr>
          <a:xfrm>
            <a:off x="1285231" y="5176432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경제적 편익 예상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DDDE94-19C3-47B4-AA7E-61B6C5BD4641}"/>
              </a:ext>
            </a:extLst>
          </p:cNvPr>
          <p:cNvSpPr txBox="1"/>
          <p:nvPr/>
        </p:nvSpPr>
        <p:spPr>
          <a:xfrm>
            <a:off x="7511335" y="2092156"/>
            <a:ext cx="3131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악천후 및 흐린 날에도 안전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•</a:t>
            </a:r>
            <a:endParaRPr lang="ko-KR" altLang="en-US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8F6F65-77F0-4670-A0B7-1276C3217D4F}"/>
              </a:ext>
            </a:extLst>
          </p:cNvPr>
          <p:cNvSpPr txBox="1"/>
          <p:nvPr/>
        </p:nvSpPr>
        <p:spPr>
          <a:xfrm>
            <a:off x="7490859" y="4607810"/>
            <a:ext cx="3372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선체 해양 사고 중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4~25%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감소 기대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•</a:t>
            </a:r>
            <a:endParaRPr lang="ko-KR" altLang="en-US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313603-72E2-4421-BDD0-B20CDC3C3668}"/>
              </a:ext>
            </a:extLst>
          </p:cNvPr>
          <p:cNvSpPr txBox="1"/>
          <p:nvPr/>
        </p:nvSpPr>
        <p:spPr>
          <a:xfrm>
            <a:off x="1285231" y="5718725"/>
            <a:ext cx="3992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• 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미래 시장규모 예측 시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6,258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억원 편익 예상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DBAF94-2482-4812-BED0-4DABD40A2230}"/>
              </a:ext>
            </a:extLst>
          </p:cNvPr>
          <p:cNvSpPr txBox="1"/>
          <p:nvPr/>
        </p:nvSpPr>
        <p:spPr>
          <a:xfrm>
            <a:off x="1285230" y="3344445"/>
            <a:ext cx="3830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• 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약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2km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이상의 장거리 장애물 탐지 후 </a:t>
            </a:r>
            <a:b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우회 경로 계산 가능</a:t>
            </a:r>
          </a:p>
        </p:txBody>
      </p:sp>
    </p:spTree>
    <p:extLst>
      <p:ext uri="{BB962C8B-B14F-4D97-AF65-F5344CB8AC3E}">
        <p14:creationId xmlns:p14="http://schemas.microsoft.com/office/powerpoint/2010/main" val="167620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260</Words>
  <Application>Microsoft Office PowerPoint</Application>
  <PresentationFormat>와이드스크린</PresentationFormat>
  <Paragraphs>69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나눔스퀘어_ac Bold</vt:lpstr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iryun</dc:creator>
  <cp:lastModifiedBy>iryun</cp:lastModifiedBy>
  <cp:revision>16</cp:revision>
  <dcterms:created xsi:type="dcterms:W3CDTF">2021-01-20T13:37:48Z</dcterms:created>
  <dcterms:modified xsi:type="dcterms:W3CDTF">2021-01-20T16:05:33Z</dcterms:modified>
</cp:coreProperties>
</file>