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Corbel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984">
          <p15:clr>
            <a:srgbClr val="A4A3A4"/>
          </p15:clr>
        </p15:guide>
        <p15:guide id="2" pos="3840">
          <p15:clr>
            <a:srgbClr val="A4A3A4"/>
          </p15:clr>
        </p15:guide>
        <p15:guide id="3" pos="192">
          <p15:clr>
            <a:srgbClr val="A4A3A4"/>
          </p15:clr>
        </p15:guide>
        <p15:guide id="4" pos="7512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6oFbJD/AApI7z8hGgBgZiWWgo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984" orient="horz"/>
        <p:guide pos="3840"/>
        <p:guide pos="192"/>
        <p:guide pos="7512"/>
        <p:guide pos="624" orient="horz"/>
        <p:guide pos="23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Quattrocento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 not need to config, just pull and run </a:t>
            </a:r>
            <a:endParaRPr/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6e00450e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06e00450e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06e00450e6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6e00450e6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06e00450e6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06e00450e6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6e00450e6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06e00450e6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106e00450e6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6e00450e6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06e00450e6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106e00450e6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github.com/winston86zhu/UserSentimentAnalysis" TargetMode="External"/><Relationship Id="rId5" Type="http://schemas.openxmlformats.org/officeDocument/2006/relationships/hyperlink" Target="https://github.com/winston86zhu/UserSentimentAnalysis#documentation-of-softwar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://127.0.0.1:8080/" TargetMode="External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656302" y="2250775"/>
            <a:ext cx="8879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CS410: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930400" y="3632120"/>
            <a:ext cx="8331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 App on Sentimental Analysis and NLP Model Comparison 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5319855" y="4584462"/>
            <a:ext cx="1552291" cy="121183"/>
            <a:chOff x="4665436" y="4689691"/>
            <a:chExt cx="2415114" cy="121183"/>
          </a:xfrm>
        </p:grpSpPr>
        <p:sp>
          <p:nvSpPr>
            <p:cNvPr id="91" name="Google Shape;91;p1"/>
            <p:cNvSpPr/>
            <p:nvPr/>
          </p:nvSpPr>
          <p:spPr>
            <a:xfrm>
              <a:off x="4665436" y="4689691"/>
              <a:ext cx="1075758" cy="121183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004792" y="4689691"/>
              <a:ext cx="1075758" cy="121183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93" name="Google Shape;93;p1"/>
          <p:cNvCxnSpPr/>
          <p:nvPr/>
        </p:nvCxnSpPr>
        <p:spPr>
          <a:xfrm>
            <a:off x="9791700" y="-393700"/>
            <a:ext cx="1689100" cy="168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1"/>
          <p:cNvCxnSpPr/>
          <p:nvPr/>
        </p:nvCxnSpPr>
        <p:spPr>
          <a:xfrm>
            <a:off x="8102600" y="-748189"/>
            <a:ext cx="16891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1"/>
          <p:cNvCxnSpPr/>
          <p:nvPr/>
        </p:nvCxnSpPr>
        <p:spPr>
          <a:xfrm>
            <a:off x="1244600" y="5199181"/>
            <a:ext cx="1689100" cy="168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1"/>
          <p:cNvCxnSpPr/>
          <p:nvPr/>
        </p:nvCxnSpPr>
        <p:spPr>
          <a:xfrm>
            <a:off x="-444500" y="4844692"/>
            <a:ext cx="16891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2341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8401050" y="5325341"/>
            <a:ext cx="3299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Team: LastMile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Winston Zhu </a:t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8832749" y="0"/>
            <a:ext cx="3355500" cy="685050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475256" y="1892100"/>
            <a:ext cx="96561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AutoNum type="arabicPeriod"/>
            </a:pPr>
            <a:r>
              <a:rPr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 want to build a full-stack web application that has interaction logic plus NLP models behind the scene, which can help user </a:t>
            </a:r>
            <a:r>
              <a:rPr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perform</a:t>
            </a:r>
            <a:r>
              <a:rPr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basic sentiment analysis using various models. </a:t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AutoNum type="arabicPeriod"/>
            </a:pPr>
            <a:r>
              <a:rPr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 want to </a:t>
            </a:r>
            <a:r>
              <a:rPr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justify</a:t>
            </a:r>
            <a:r>
              <a:rPr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why I </a:t>
            </a:r>
            <a:r>
              <a:rPr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picked</a:t>
            </a:r>
            <a:r>
              <a:rPr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the models to the application and compare different model performance. </a:t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392799" y="479428"/>
            <a:ext cx="603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What Problems to Solve</a:t>
            </a:r>
            <a:endParaRPr b="0" i="0" sz="3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113" name="Google Shape;113;p3"/>
            <p:cNvSpPr/>
            <p:nvPr/>
          </p:nvSpPr>
          <p:spPr>
            <a:xfrm>
              <a:off x="0" y="4948862"/>
              <a:ext cx="12192000" cy="1909138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0" y="5563852"/>
              <a:ext cx="12192000" cy="1294147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058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3"/>
          <p:cNvGrpSpPr/>
          <p:nvPr/>
        </p:nvGrpSpPr>
        <p:grpSpPr>
          <a:xfrm>
            <a:off x="798801" y="622525"/>
            <a:ext cx="8146862" cy="5431771"/>
            <a:chOff x="500740" y="632830"/>
            <a:chExt cx="8146862" cy="5431771"/>
          </a:xfrm>
        </p:grpSpPr>
        <p:sp>
          <p:nvSpPr>
            <p:cNvPr id="116" name="Google Shape;116;p3"/>
            <p:cNvSpPr/>
            <p:nvPr/>
          </p:nvSpPr>
          <p:spPr>
            <a:xfrm>
              <a:off x="500740" y="632830"/>
              <a:ext cx="61344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3D65"/>
                </a:buClr>
                <a:buSzPts val="3200"/>
                <a:buFont typeface="Quattrocento Sans"/>
                <a:buNone/>
              </a:pPr>
              <a:r>
                <a:rPr b="1" lang="en-US" sz="3200">
                  <a:solidFill>
                    <a:srgbClr val="083D65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How to Install the App - Step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" name="Google Shape;117;p3"/>
            <p:cNvGrpSpPr/>
            <p:nvPr/>
          </p:nvGrpSpPr>
          <p:grpSpPr>
            <a:xfrm>
              <a:off x="500751" y="1902946"/>
              <a:ext cx="8146851" cy="4161655"/>
              <a:chOff x="536434" y="1742165"/>
              <a:chExt cx="8146851" cy="4161655"/>
            </a:xfrm>
          </p:grpSpPr>
          <p:sp>
            <p:nvSpPr>
              <p:cNvPr id="118" name="Google Shape;118;p3"/>
              <p:cNvSpPr txBox="1"/>
              <p:nvPr/>
            </p:nvSpPr>
            <p:spPr>
              <a:xfrm>
                <a:off x="8054785" y="3497908"/>
                <a:ext cx="6285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9" name="Google Shape;119;p3"/>
              <p:cNvGrpSpPr/>
              <p:nvPr/>
            </p:nvGrpSpPr>
            <p:grpSpPr>
              <a:xfrm>
                <a:off x="543826" y="1742165"/>
                <a:ext cx="577851" cy="576300"/>
                <a:chOff x="617538" y="1927225"/>
                <a:chExt cx="577851" cy="576300"/>
              </a:xfrm>
            </p:grpSpPr>
            <p:sp>
              <p:nvSpPr>
                <p:cNvPr id="120" name="Google Shape;120;p3"/>
                <p:cNvSpPr/>
                <p:nvPr/>
              </p:nvSpPr>
              <p:spPr>
                <a:xfrm>
                  <a:off x="617538" y="1927225"/>
                  <a:ext cx="577800" cy="5763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121;p3"/>
                <p:cNvSpPr/>
                <p:nvPr/>
              </p:nvSpPr>
              <p:spPr>
                <a:xfrm>
                  <a:off x="720726" y="1943100"/>
                  <a:ext cx="474663" cy="560388"/>
                </a:xfrm>
                <a:custGeom>
                  <a:rect b="b" l="l" r="r" t="t"/>
                  <a:pathLst>
                    <a:path extrusionOk="0" h="555" w="469">
                      <a:moveTo>
                        <a:pt x="469" y="270"/>
                      </a:moveTo>
                      <a:cubicBezTo>
                        <a:pt x="469" y="428"/>
                        <a:pt x="341" y="555"/>
                        <a:pt x="183" y="555"/>
                      </a:cubicBezTo>
                      <a:cubicBezTo>
                        <a:pt x="114" y="555"/>
                        <a:pt x="50" y="531"/>
                        <a:pt x="0" y="489"/>
                      </a:cubicBezTo>
                      <a:cubicBezTo>
                        <a:pt x="29" y="499"/>
                        <a:pt x="61" y="505"/>
                        <a:pt x="93" y="505"/>
                      </a:cubicBezTo>
                      <a:cubicBezTo>
                        <a:pt x="251" y="505"/>
                        <a:pt x="378" y="377"/>
                        <a:pt x="378" y="219"/>
                      </a:cubicBezTo>
                      <a:cubicBezTo>
                        <a:pt x="378" y="131"/>
                        <a:pt x="339" y="53"/>
                        <a:pt x="276" y="0"/>
                      </a:cubicBezTo>
                      <a:cubicBezTo>
                        <a:pt x="388" y="39"/>
                        <a:pt x="469" y="145"/>
                        <a:pt x="469" y="270"/>
                      </a:cubicBezTo>
                      <a:close/>
                    </a:path>
                  </a:pathLst>
                </a:custGeom>
                <a:solidFill>
                  <a:srgbClr val="D1E3E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122;p3"/>
                <p:cNvSpPr/>
                <p:nvPr/>
              </p:nvSpPr>
              <p:spPr>
                <a:xfrm>
                  <a:off x="617538" y="1927225"/>
                  <a:ext cx="577800" cy="576300"/>
                </a:xfrm>
                <a:prstGeom prst="ellipse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3"/>
                <p:cNvSpPr/>
                <p:nvPr/>
              </p:nvSpPr>
              <p:spPr>
                <a:xfrm>
                  <a:off x="773113" y="2081213"/>
                  <a:ext cx="261938" cy="268288"/>
                </a:xfrm>
                <a:custGeom>
                  <a:rect b="b" l="l" r="r" t="t"/>
                  <a:pathLst>
                    <a:path extrusionOk="0" h="266" w="260">
                      <a:moveTo>
                        <a:pt x="260" y="168"/>
                      </a:moveTo>
                      <a:cubicBezTo>
                        <a:pt x="245" y="224"/>
                        <a:pt x="193" y="266"/>
                        <a:pt x="132" y="266"/>
                      </a:cubicBezTo>
                      <a:cubicBezTo>
                        <a:pt x="59" y="266"/>
                        <a:pt x="0" y="206"/>
                        <a:pt x="0" y="133"/>
                      </a:cubicBezTo>
                      <a:cubicBezTo>
                        <a:pt x="0" y="60"/>
                        <a:pt x="59" y="0"/>
                        <a:pt x="132" y="0"/>
                      </a:cubicBezTo>
                      <a:cubicBezTo>
                        <a:pt x="160" y="0"/>
                        <a:pt x="185" y="9"/>
                        <a:pt x="206" y="23"/>
                      </a:cubicBezTo>
                    </a:path>
                  </a:pathLst>
                </a:cu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4" name="Google Shape;124;p3"/>
                <p:cNvCxnSpPr/>
                <p:nvPr/>
              </p:nvCxnSpPr>
              <p:spPr>
                <a:xfrm flipH="1" rot="10800000">
                  <a:off x="906463" y="2124050"/>
                  <a:ext cx="139800" cy="92100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5" name="Google Shape;125;p3"/>
                <p:cNvCxnSpPr/>
                <p:nvPr/>
              </p:nvCxnSpPr>
              <p:spPr>
                <a:xfrm>
                  <a:off x="906463" y="2216150"/>
                  <a:ext cx="166800" cy="0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6" name="Google Shape;126;p3"/>
                <p:cNvCxnSpPr/>
                <p:nvPr/>
              </p:nvCxnSpPr>
              <p:spPr>
                <a:xfrm flipH="1" rot="10800000">
                  <a:off x="925513" y="2105175"/>
                  <a:ext cx="55500" cy="18900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7" name="Google Shape;127;p3"/>
                <p:cNvCxnSpPr/>
                <p:nvPr/>
              </p:nvCxnSpPr>
              <p:spPr>
                <a:xfrm rot="10800000">
                  <a:off x="962176" y="2049526"/>
                  <a:ext cx="18900" cy="55500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8" name="Google Shape;128;p3"/>
              <p:cNvGrpSpPr/>
              <p:nvPr/>
            </p:nvGrpSpPr>
            <p:grpSpPr>
              <a:xfrm>
                <a:off x="543826" y="2482080"/>
                <a:ext cx="1822264" cy="605235"/>
                <a:chOff x="613389" y="2657566"/>
                <a:chExt cx="1822264" cy="605235"/>
              </a:xfrm>
            </p:grpSpPr>
            <p:sp>
              <p:nvSpPr>
                <p:cNvPr id="129" name="Google Shape;129;p3"/>
                <p:cNvSpPr/>
                <p:nvPr/>
              </p:nvSpPr>
              <p:spPr>
                <a:xfrm>
                  <a:off x="1385353" y="3020784"/>
                  <a:ext cx="1050300" cy="16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orbel"/>
                    <a:buNone/>
                  </a:pPr>
                  <a:r>
                    <a:t/>
                  </a:r>
                  <a:endParaRPr b="1" i="0" sz="1100" u="none" cap="none" strike="noStrike">
                    <a:solidFill>
                      <a:srgbClr val="083D65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pic>
              <p:nvPicPr>
                <p:cNvPr id="130" name="Google Shape;130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613389" y="2657566"/>
                  <a:ext cx="605940" cy="60523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31" name="Google Shape;131;p3"/>
              <p:cNvSpPr/>
              <p:nvPr/>
            </p:nvSpPr>
            <p:spPr>
              <a:xfrm>
                <a:off x="543826" y="3195474"/>
                <a:ext cx="3425700" cy="7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Corbel"/>
                  <a:buNone/>
                </a:pPr>
                <a:r>
                  <a:t/>
                </a:r>
                <a:endParaRPr b="1" i="0" sz="4800" u="none" cap="none" strike="noStrike">
                  <a:solidFill>
                    <a:srgbClr val="468DC3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536434" y="5072820"/>
                <a:ext cx="3081300" cy="8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83D65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133" name="Google Shape;133;p3"/>
          <p:cNvSpPr txBox="1"/>
          <p:nvPr/>
        </p:nvSpPr>
        <p:spPr>
          <a:xfrm>
            <a:off x="1856700" y="1899625"/>
            <a:ext cx="6965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●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Go to </a:t>
            </a:r>
            <a:r>
              <a:rPr lang="en-US" sz="16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4"/>
              </a:rPr>
              <a:t>https://github.com/winston86zhu/UserSentimentAnalysis</a:t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●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Install the software using pip, listed in the </a:t>
            </a:r>
            <a:r>
              <a:rPr lang="en-US" sz="16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5"/>
              </a:rPr>
              <a:t>Document the Usage of Software section.</a:t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g106e00450e6_0_5"/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140" name="Google Shape;140;g106e00450e6_0_5"/>
            <p:cNvSpPr/>
            <p:nvPr/>
          </p:nvSpPr>
          <p:spPr>
            <a:xfrm>
              <a:off x="0" y="4948862"/>
              <a:ext cx="12192000" cy="1909138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g106e00450e6_0_5"/>
            <p:cNvSpPr/>
            <p:nvPr/>
          </p:nvSpPr>
          <p:spPr>
            <a:xfrm>
              <a:off x="0" y="5563852"/>
              <a:ext cx="12192000" cy="1293441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05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g106e00450e6_0_5"/>
          <p:cNvGrpSpPr/>
          <p:nvPr/>
        </p:nvGrpSpPr>
        <p:grpSpPr>
          <a:xfrm>
            <a:off x="798801" y="622525"/>
            <a:ext cx="8146862" cy="5431771"/>
            <a:chOff x="500740" y="632830"/>
            <a:chExt cx="8146862" cy="5431771"/>
          </a:xfrm>
        </p:grpSpPr>
        <p:sp>
          <p:nvSpPr>
            <p:cNvPr id="143" name="Google Shape;143;g106e00450e6_0_5"/>
            <p:cNvSpPr/>
            <p:nvPr/>
          </p:nvSpPr>
          <p:spPr>
            <a:xfrm>
              <a:off x="500740" y="632830"/>
              <a:ext cx="61344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3D65"/>
                </a:buClr>
                <a:buSzPts val="3200"/>
                <a:buFont typeface="Quattrocento Sans"/>
                <a:buNone/>
              </a:pPr>
              <a:r>
                <a:rPr b="1" lang="en-US" sz="3200">
                  <a:solidFill>
                    <a:srgbClr val="083D65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How to Install the App - Step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" name="Google Shape;144;g106e00450e6_0_5"/>
            <p:cNvGrpSpPr/>
            <p:nvPr/>
          </p:nvGrpSpPr>
          <p:grpSpPr>
            <a:xfrm>
              <a:off x="500751" y="1902946"/>
              <a:ext cx="8146851" cy="4161655"/>
              <a:chOff x="536434" y="1742165"/>
              <a:chExt cx="8146851" cy="4161655"/>
            </a:xfrm>
          </p:grpSpPr>
          <p:sp>
            <p:nvSpPr>
              <p:cNvPr id="145" name="Google Shape;145;g106e00450e6_0_5"/>
              <p:cNvSpPr txBox="1"/>
              <p:nvPr/>
            </p:nvSpPr>
            <p:spPr>
              <a:xfrm>
                <a:off x="8054785" y="3497908"/>
                <a:ext cx="6285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6" name="Google Shape;146;g106e00450e6_0_5"/>
              <p:cNvGrpSpPr/>
              <p:nvPr/>
            </p:nvGrpSpPr>
            <p:grpSpPr>
              <a:xfrm>
                <a:off x="543826" y="1742165"/>
                <a:ext cx="577851" cy="576300"/>
                <a:chOff x="617538" y="1927225"/>
                <a:chExt cx="577851" cy="576300"/>
              </a:xfrm>
            </p:grpSpPr>
            <p:sp>
              <p:nvSpPr>
                <p:cNvPr id="147" name="Google Shape;147;g106e00450e6_0_5"/>
                <p:cNvSpPr/>
                <p:nvPr/>
              </p:nvSpPr>
              <p:spPr>
                <a:xfrm>
                  <a:off x="617538" y="1927225"/>
                  <a:ext cx="577800" cy="5763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g106e00450e6_0_5"/>
                <p:cNvSpPr/>
                <p:nvPr/>
              </p:nvSpPr>
              <p:spPr>
                <a:xfrm>
                  <a:off x="720726" y="1943100"/>
                  <a:ext cx="474663" cy="560388"/>
                </a:xfrm>
                <a:custGeom>
                  <a:rect b="b" l="l" r="r" t="t"/>
                  <a:pathLst>
                    <a:path extrusionOk="0" h="555" w="469">
                      <a:moveTo>
                        <a:pt x="469" y="270"/>
                      </a:moveTo>
                      <a:cubicBezTo>
                        <a:pt x="469" y="428"/>
                        <a:pt x="341" y="555"/>
                        <a:pt x="183" y="555"/>
                      </a:cubicBezTo>
                      <a:cubicBezTo>
                        <a:pt x="114" y="555"/>
                        <a:pt x="50" y="531"/>
                        <a:pt x="0" y="489"/>
                      </a:cubicBezTo>
                      <a:cubicBezTo>
                        <a:pt x="29" y="499"/>
                        <a:pt x="61" y="505"/>
                        <a:pt x="93" y="505"/>
                      </a:cubicBezTo>
                      <a:cubicBezTo>
                        <a:pt x="251" y="505"/>
                        <a:pt x="378" y="377"/>
                        <a:pt x="378" y="219"/>
                      </a:cubicBezTo>
                      <a:cubicBezTo>
                        <a:pt x="378" y="131"/>
                        <a:pt x="339" y="53"/>
                        <a:pt x="276" y="0"/>
                      </a:cubicBezTo>
                      <a:cubicBezTo>
                        <a:pt x="388" y="39"/>
                        <a:pt x="469" y="145"/>
                        <a:pt x="469" y="270"/>
                      </a:cubicBezTo>
                      <a:close/>
                    </a:path>
                  </a:pathLst>
                </a:custGeom>
                <a:solidFill>
                  <a:srgbClr val="D1E3E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g106e00450e6_0_5"/>
                <p:cNvSpPr/>
                <p:nvPr/>
              </p:nvSpPr>
              <p:spPr>
                <a:xfrm>
                  <a:off x="617538" y="1927225"/>
                  <a:ext cx="577800" cy="576300"/>
                </a:xfrm>
                <a:prstGeom prst="ellipse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g106e00450e6_0_5"/>
                <p:cNvSpPr/>
                <p:nvPr/>
              </p:nvSpPr>
              <p:spPr>
                <a:xfrm>
                  <a:off x="773113" y="2081213"/>
                  <a:ext cx="261938" cy="268288"/>
                </a:xfrm>
                <a:custGeom>
                  <a:rect b="b" l="l" r="r" t="t"/>
                  <a:pathLst>
                    <a:path extrusionOk="0" h="266" w="260">
                      <a:moveTo>
                        <a:pt x="260" y="168"/>
                      </a:moveTo>
                      <a:cubicBezTo>
                        <a:pt x="245" y="224"/>
                        <a:pt x="193" y="266"/>
                        <a:pt x="132" y="266"/>
                      </a:cubicBezTo>
                      <a:cubicBezTo>
                        <a:pt x="59" y="266"/>
                        <a:pt x="0" y="206"/>
                        <a:pt x="0" y="133"/>
                      </a:cubicBezTo>
                      <a:cubicBezTo>
                        <a:pt x="0" y="60"/>
                        <a:pt x="59" y="0"/>
                        <a:pt x="132" y="0"/>
                      </a:cubicBezTo>
                      <a:cubicBezTo>
                        <a:pt x="160" y="0"/>
                        <a:pt x="185" y="9"/>
                        <a:pt x="206" y="23"/>
                      </a:cubicBezTo>
                    </a:path>
                  </a:pathLst>
                </a:cu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" name="Google Shape;151;g106e00450e6_0_5"/>
                <p:cNvCxnSpPr/>
                <p:nvPr/>
              </p:nvCxnSpPr>
              <p:spPr>
                <a:xfrm flipH="1" rot="10800000">
                  <a:off x="906463" y="2124050"/>
                  <a:ext cx="139800" cy="92100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2" name="Google Shape;152;g106e00450e6_0_5"/>
                <p:cNvCxnSpPr/>
                <p:nvPr/>
              </p:nvCxnSpPr>
              <p:spPr>
                <a:xfrm>
                  <a:off x="906463" y="2216150"/>
                  <a:ext cx="166800" cy="0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g106e00450e6_0_5"/>
                <p:cNvCxnSpPr/>
                <p:nvPr/>
              </p:nvCxnSpPr>
              <p:spPr>
                <a:xfrm flipH="1" rot="10800000">
                  <a:off x="925513" y="2105175"/>
                  <a:ext cx="55500" cy="18900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g106e00450e6_0_5"/>
                <p:cNvCxnSpPr/>
                <p:nvPr/>
              </p:nvCxnSpPr>
              <p:spPr>
                <a:xfrm rot="10800000">
                  <a:off x="962176" y="2049526"/>
                  <a:ext cx="18900" cy="55500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55" name="Google Shape;155;g106e00450e6_0_5"/>
              <p:cNvGrpSpPr/>
              <p:nvPr/>
            </p:nvGrpSpPr>
            <p:grpSpPr>
              <a:xfrm>
                <a:off x="543826" y="2482080"/>
                <a:ext cx="1822264" cy="605235"/>
                <a:chOff x="613389" y="2657566"/>
                <a:chExt cx="1822264" cy="605235"/>
              </a:xfrm>
            </p:grpSpPr>
            <p:sp>
              <p:nvSpPr>
                <p:cNvPr id="156" name="Google Shape;156;g106e00450e6_0_5"/>
                <p:cNvSpPr/>
                <p:nvPr/>
              </p:nvSpPr>
              <p:spPr>
                <a:xfrm>
                  <a:off x="1385353" y="3020784"/>
                  <a:ext cx="1050300" cy="16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orbel"/>
                    <a:buNone/>
                  </a:pPr>
                  <a:r>
                    <a:t/>
                  </a:r>
                  <a:endParaRPr b="1" i="0" sz="1100" u="none" cap="none" strike="noStrike">
                    <a:solidFill>
                      <a:srgbClr val="083D65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pic>
              <p:nvPicPr>
                <p:cNvPr id="157" name="Google Shape;157;g106e00450e6_0_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613389" y="2657566"/>
                  <a:ext cx="605940" cy="60523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58" name="Google Shape;158;g106e00450e6_0_5"/>
              <p:cNvSpPr/>
              <p:nvPr/>
            </p:nvSpPr>
            <p:spPr>
              <a:xfrm>
                <a:off x="543826" y="3195474"/>
                <a:ext cx="3425700" cy="7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Corbel"/>
                  <a:buNone/>
                </a:pPr>
                <a:r>
                  <a:t/>
                </a:r>
                <a:endParaRPr b="1" i="0" sz="4800" u="none" cap="none" strike="noStrike">
                  <a:solidFill>
                    <a:srgbClr val="468DC3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9" name="Google Shape;159;g106e00450e6_0_5"/>
              <p:cNvSpPr/>
              <p:nvPr/>
            </p:nvSpPr>
            <p:spPr>
              <a:xfrm>
                <a:off x="536434" y="5072820"/>
                <a:ext cx="3081300" cy="8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83D65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160" name="Google Shape;160;g106e00450e6_0_5"/>
          <p:cNvSpPr txBox="1"/>
          <p:nvPr/>
        </p:nvSpPr>
        <p:spPr>
          <a:xfrm>
            <a:off x="1856700" y="1899625"/>
            <a:ext cx="7630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●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Launch Jupyter Notebook in the main directory</a:t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●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Navigate to the ./model directory and open `</a:t>
            </a:r>
            <a:r>
              <a:rPr b="1" lang="en-US" sz="1600">
                <a:latin typeface="Corbel"/>
                <a:ea typeface="Corbel"/>
                <a:cs typeface="Corbel"/>
                <a:sym typeface="Corbel"/>
              </a:rPr>
              <a:t>bayes.ipynb</a:t>
            </a: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` and </a:t>
            </a: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`</a:t>
            </a:r>
            <a:r>
              <a:rPr b="1"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svm.ipynb</a:t>
            </a: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` 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●"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Run the program from top to bottom and verify if the accuracies match the numbers in README.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○"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SVM fitting process will take a bit long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g106e00450e6_0_59"/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167" name="Google Shape;167;g106e00450e6_0_59"/>
            <p:cNvSpPr/>
            <p:nvPr/>
          </p:nvSpPr>
          <p:spPr>
            <a:xfrm>
              <a:off x="0" y="4948862"/>
              <a:ext cx="12192000" cy="1909138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g106e00450e6_0_59"/>
            <p:cNvSpPr/>
            <p:nvPr/>
          </p:nvSpPr>
          <p:spPr>
            <a:xfrm>
              <a:off x="0" y="5563852"/>
              <a:ext cx="12192000" cy="1293441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05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g106e00450e6_0_59"/>
          <p:cNvGrpSpPr/>
          <p:nvPr/>
        </p:nvGrpSpPr>
        <p:grpSpPr>
          <a:xfrm>
            <a:off x="798801" y="622525"/>
            <a:ext cx="8146862" cy="5431771"/>
            <a:chOff x="500740" y="632830"/>
            <a:chExt cx="8146862" cy="5431771"/>
          </a:xfrm>
        </p:grpSpPr>
        <p:sp>
          <p:nvSpPr>
            <p:cNvPr id="170" name="Google Shape;170;g106e00450e6_0_59"/>
            <p:cNvSpPr/>
            <p:nvPr/>
          </p:nvSpPr>
          <p:spPr>
            <a:xfrm>
              <a:off x="500740" y="632830"/>
              <a:ext cx="61344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3D65"/>
                </a:buClr>
                <a:buSzPts val="3200"/>
                <a:buFont typeface="Quattrocento Sans"/>
                <a:buNone/>
              </a:pPr>
              <a:r>
                <a:rPr b="1" lang="en-US" sz="3200">
                  <a:solidFill>
                    <a:srgbClr val="083D65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How to Install the App - Step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1" name="Google Shape;171;g106e00450e6_0_59"/>
            <p:cNvGrpSpPr/>
            <p:nvPr/>
          </p:nvGrpSpPr>
          <p:grpSpPr>
            <a:xfrm>
              <a:off x="500751" y="1902946"/>
              <a:ext cx="8146851" cy="4161655"/>
              <a:chOff x="536434" y="1742165"/>
              <a:chExt cx="8146851" cy="4161655"/>
            </a:xfrm>
          </p:grpSpPr>
          <p:sp>
            <p:nvSpPr>
              <p:cNvPr id="172" name="Google Shape;172;g106e00450e6_0_59"/>
              <p:cNvSpPr txBox="1"/>
              <p:nvPr/>
            </p:nvSpPr>
            <p:spPr>
              <a:xfrm>
                <a:off x="8054785" y="3497908"/>
                <a:ext cx="6285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3" name="Google Shape;173;g106e00450e6_0_59"/>
              <p:cNvGrpSpPr/>
              <p:nvPr/>
            </p:nvGrpSpPr>
            <p:grpSpPr>
              <a:xfrm>
                <a:off x="543826" y="1742165"/>
                <a:ext cx="577851" cy="576300"/>
                <a:chOff x="617538" y="1927225"/>
                <a:chExt cx="577851" cy="576300"/>
              </a:xfrm>
            </p:grpSpPr>
            <p:sp>
              <p:nvSpPr>
                <p:cNvPr id="174" name="Google Shape;174;g106e00450e6_0_59"/>
                <p:cNvSpPr/>
                <p:nvPr/>
              </p:nvSpPr>
              <p:spPr>
                <a:xfrm>
                  <a:off x="617538" y="1927225"/>
                  <a:ext cx="577800" cy="5763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g106e00450e6_0_59"/>
                <p:cNvSpPr/>
                <p:nvPr/>
              </p:nvSpPr>
              <p:spPr>
                <a:xfrm>
                  <a:off x="720726" y="1943100"/>
                  <a:ext cx="474663" cy="560388"/>
                </a:xfrm>
                <a:custGeom>
                  <a:rect b="b" l="l" r="r" t="t"/>
                  <a:pathLst>
                    <a:path extrusionOk="0" h="555" w="469">
                      <a:moveTo>
                        <a:pt x="469" y="270"/>
                      </a:moveTo>
                      <a:cubicBezTo>
                        <a:pt x="469" y="428"/>
                        <a:pt x="341" y="555"/>
                        <a:pt x="183" y="555"/>
                      </a:cubicBezTo>
                      <a:cubicBezTo>
                        <a:pt x="114" y="555"/>
                        <a:pt x="50" y="531"/>
                        <a:pt x="0" y="489"/>
                      </a:cubicBezTo>
                      <a:cubicBezTo>
                        <a:pt x="29" y="499"/>
                        <a:pt x="61" y="505"/>
                        <a:pt x="93" y="505"/>
                      </a:cubicBezTo>
                      <a:cubicBezTo>
                        <a:pt x="251" y="505"/>
                        <a:pt x="378" y="377"/>
                        <a:pt x="378" y="219"/>
                      </a:cubicBezTo>
                      <a:cubicBezTo>
                        <a:pt x="378" y="131"/>
                        <a:pt x="339" y="53"/>
                        <a:pt x="276" y="0"/>
                      </a:cubicBezTo>
                      <a:cubicBezTo>
                        <a:pt x="388" y="39"/>
                        <a:pt x="469" y="145"/>
                        <a:pt x="469" y="270"/>
                      </a:cubicBezTo>
                      <a:close/>
                    </a:path>
                  </a:pathLst>
                </a:custGeom>
                <a:solidFill>
                  <a:srgbClr val="D1E3E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g106e00450e6_0_59"/>
                <p:cNvSpPr/>
                <p:nvPr/>
              </p:nvSpPr>
              <p:spPr>
                <a:xfrm>
                  <a:off x="617538" y="1927225"/>
                  <a:ext cx="577800" cy="576300"/>
                </a:xfrm>
                <a:prstGeom prst="ellipse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g106e00450e6_0_59"/>
                <p:cNvSpPr/>
                <p:nvPr/>
              </p:nvSpPr>
              <p:spPr>
                <a:xfrm>
                  <a:off x="773113" y="2081213"/>
                  <a:ext cx="261938" cy="268288"/>
                </a:xfrm>
                <a:custGeom>
                  <a:rect b="b" l="l" r="r" t="t"/>
                  <a:pathLst>
                    <a:path extrusionOk="0" h="266" w="260">
                      <a:moveTo>
                        <a:pt x="260" y="168"/>
                      </a:moveTo>
                      <a:cubicBezTo>
                        <a:pt x="245" y="224"/>
                        <a:pt x="193" y="266"/>
                        <a:pt x="132" y="266"/>
                      </a:cubicBezTo>
                      <a:cubicBezTo>
                        <a:pt x="59" y="266"/>
                        <a:pt x="0" y="206"/>
                        <a:pt x="0" y="133"/>
                      </a:cubicBezTo>
                      <a:cubicBezTo>
                        <a:pt x="0" y="60"/>
                        <a:pt x="59" y="0"/>
                        <a:pt x="132" y="0"/>
                      </a:cubicBezTo>
                      <a:cubicBezTo>
                        <a:pt x="160" y="0"/>
                        <a:pt x="185" y="9"/>
                        <a:pt x="206" y="23"/>
                      </a:cubicBezTo>
                    </a:path>
                  </a:pathLst>
                </a:cu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78" name="Google Shape;178;g106e00450e6_0_59"/>
                <p:cNvCxnSpPr/>
                <p:nvPr/>
              </p:nvCxnSpPr>
              <p:spPr>
                <a:xfrm flipH="1" rot="10800000">
                  <a:off x="906463" y="2124050"/>
                  <a:ext cx="139800" cy="92100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9" name="Google Shape;179;g106e00450e6_0_59"/>
                <p:cNvCxnSpPr/>
                <p:nvPr/>
              </p:nvCxnSpPr>
              <p:spPr>
                <a:xfrm>
                  <a:off x="906463" y="2216150"/>
                  <a:ext cx="166800" cy="0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0" name="Google Shape;180;g106e00450e6_0_59"/>
                <p:cNvCxnSpPr/>
                <p:nvPr/>
              </p:nvCxnSpPr>
              <p:spPr>
                <a:xfrm flipH="1" rot="10800000">
                  <a:off x="925513" y="2105175"/>
                  <a:ext cx="55500" cy="18900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1" name="Google Shape;181;g106e00450e6_0_59"/>
                <p:cNvCxnSpPr/>
                <p:nvPr/>
              </p:nvCxnSpPr>
              <p:spPr>
                <a:xfrm rot="10800000">
                  <a:off x="962176" y="2049526"/>
                  <a:ext cx="18900" cy="55500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82" name="Google Shape;182;g106e00450e6_0_59"/>
              <p:cNvGrpSpPr/>
              <p:nvPr/>
            </p:nvGrpSpPr>
            <p:grpSpPr>
              <a:xfrm>
                <a:off x="543826" y="2482080"/>
                <a:ext cx="1822264" cy="605235"/>
                <a:chOff x="613389" y="2657566"/>
                <a:chExt cx="1822264" cy="605235"/>
              </a:xfrm>
            </p:grpSpPr>
            <p:sp>
              <p:nvSpPr>
                <p:cNvPr id="183" name="Google Shape;183;g106e00450e6_0_59"/>
                <p:cNvSpPr/>
                <p:nvPr/>
              </p:nvSpPr>
              <p:spPr>
                <a:xfrm>
                  <a:off x="1385353" y="3020784"/>
                  <a:ext cx="1050300" cy="16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orbel"/>
                    <a:buNone/>
                  </a:pPr>
                  <a:r>
                    <a:t/>
                  </a:r>
                  <a:endParaRPr b="1" i="0" sz="1100" u="none" cap="none" strike="noStrike">
                    <a:solidFill>
                      <a:srgbClr val="083D65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pic>
              <p:nvPicPr>
                <p:cNvPr id="184" name="Google Shape;184;g106e00450e6_0_5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613389" y="2657566"/>
                  <a:ext cx="605940" cy="60523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85" name="Google Shape;185;g106e00450e6_0_59"/>
              <p:cNvSpPr/>
              <p:nvPr/>
            </p:nvSpPr>
            <p:spPr>
              <a:xfrm>
                <a:off x="543826" y="3195474"/>
                <a:ext cx="3425700" cy="7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Corbel"/>
                  <a:buNone/>
                </a:pPr>
                <a:r>
                  <a:t/>
                </a:r>
                <a:endParaRPr b="1" i="0" sz="4800" u="none" cap="none" strike="noStrike">
                  <a:solidFill>
                    <a:srgbClr val="468DC3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6" name="Google Shape;186;g106e00450e6_0_59"/>
              <p:cNvSpPr/>
              <p:nvPr/>
            </p:nvSpPr>
            <p:spPr>
              <a:xfrm>
                <a:off x="536434" y="5072820"/>
                <a:ext cx="3081300" cy="8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83D65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187" name="Google Shape;187;g106e00450e6_0_59"/>
          <p:cNvSpPr txBox="1"/>
          <p:nvPr/>
        </p:nvSpPr>
        <p:spPr>
          <a:xfrm>
            <a:off x="1856700" y="1899625"/>
            <a:ext cx="7630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●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Run the main.py in terminal </a:t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●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Open </a:t>
            </a:r>
            <a:r>
              <a:rPr lang="en-US" sz="16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4"/>
              </a:rPr>
              <a:t>http://127.0.0.1:8080/</a:t>
            </a: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and you should see this 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8" name="Google Shape;188;g106e00450e6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4263" y="3074950"/>
            <a:ext cx="62960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g106e00450e6_0_31"/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195" name="Google Shape;195;g106e00450e6_0_31"/>
            <p:cNvSpPr/>
            <p:nvPr/>
          </p:nvSpPr>
          <p:spPr>
            <a:xfrm>
              <a:off x="0" y="4948862"/>
              <a:ext cx="12192000" cy="1909138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106e00450e6_0_31"/>
            <p:cNvSpPr/>
            <p:nvPr/>
          </p:nvSpPr>
          <p:spPr>
            <a:xfrm>
              <a:off x="0" y="5563852"/>
              <a:ext cx="12192000" cy="1293441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05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g106e00450e6_0_31"/>
          <p:cNvGrpSpPr/>
          <p:nvPr/>
        </p:nvGrpSpPr>
        <p:grpSpPr>
          <a:xfrm>
            <a:off x="798801" y="622525"/>
            <a:ext cx="8146862" cy="5431771"/>
            <a:chOff x="500740" y="632830"/>
            <a:chExt cx="8146862" cy="5431771"/>
          </a:xfrm>
        </p:grpSpPr>
        <p:sp>
          <p:nvSpPr>
            <p:cNvPr id="198" name="Google Shape;198;g106e00450e6_0_31"/>
            <p:cNvSpPr/>
            <p:nvPr/>
          </p:nvSpPr>
          <p:spPr>
            <a:xfrm>
              <a:off x="500740" y="632830"/>
              <a:ext cx="61344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3D65"/>
                </a:buClr>
                <a:buSzPts val="3200"/>
                <a:buFont typeface="Quattrocento Sans"/>
                <a:buNone/>
              </a:pPr>
              <a:r>
                <a:rPr b="1" lang="en-US" sz="3200">
                  <a:solidFill>
                    <a:srgbClr val="083D65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How to Install the App - Step 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9" name="Google Shape;199;g106e00450e6_0_31"/>
            <p:cNvGrpSpPr/>
            <p:nvPr/>
          </p:nvGrpSpPr>
          <p:grpSpPr>
            <a:xfrm>
              <a:off x="500751" y="1902946"/>
              <a:ext cx="8146851" cy="4161655"/>
              <a:chOff x="536434" y="1742165"/>
              <a:chExt cx="8146851" cy="4161655"/>
            </a:xfrm>
          </p:grpSpPr>
          <p:sp>
            <p:nvSpPr>
              <p:cNvPr id="200" name="Google Shape;200;g106e00450e6_0_31"/>
              <p:cNvSpPr txBox="1"/>
              <p:nvPr/>
            </p:nvSpPr>
            <p:spPr>
              <a:xfrm>
                <a:off x="8054785" y="3497908"/>
                <a:ext cx="6285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1" name="Google Shape;201;g106e00450e6_0_31"/>
              <p:cNvGrpSpPr/>
              <p:nvPr/>
            </p:nvGrpSpPr>
            <p:grpSpPr>
              <a:xfrm>
                <a:off x="543826" y="1742165"/>
                <a:ext cx="577851" cy="576300"/>
                <a:chOff x="617538" y="1927225"/>
                <a:chExt cx="577851" cy="576300"/>
              </a:xfrm>
            </p:grpSpPr>
            <p:sp>
              <p:nvSpPr>
                <p:cNvPr id="202" name="Google Shape;202;g106e00450e6_0_31"/>
                <p:cNvSpPr/>
                <p:nvPr/>
              </p:nvSpPr>
              <p:spPr>
                <a:xfrm>
                  <a:off x="617538" y="1927225"/>
                  <a:ext cx="577800" cy="5763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g106e00450e6_0_31"/>
                <p:cNvSpPr/>
                <p:nvPr/>
              </p:nvSpPr>
              <p:spPr>
                <a:xfrm>
                  <a:off x="720726" y="1943100"/>
                  <a:ext cx="474663" cy="560388"/>
                </a:xfrm>
                <a:custGeom>
                  <a:rect b="b" l="l" r="r" t="t"/>
                  <a:pathLst>
                    <a:path extrusionOk="0" h="555" w="469">
                      <a:moveTo>
                        <a:pt x="469" y="270"/>
                      </a:moveTo>
                      <a:cubicBezTo>
                        <a:pt x="469" y="428"/>
                        <a:pt x="341" y="555"/>
                        <a:pt x="183" y="555"/>
                      </a:cubicBezTo>
                      <a:cubicBezTo>
                        <a:pt x="114" y="555"/>
                        <a:pt x="50" y="531"/>
                        <a:pt x="0" y="489"/>
                      </a:cubicBezTo>
                      <a:cubicBezTo>
                        <a:pt x="29" y="499"/>
                        <a:pt x="61" y="505"/>
                        <a:pt x="93" y="505"/>
                      </a:cubicBezTo>
                      <a:cubicBezTo>
                        <a:pt x="251" y="505"/>
                        <a:pt x="378" y="377"/>
                        <a:pt x="378" y="219"/>
                      </a:cubicBezTo>
                      <a:cubicBezTo>
                        <a:pt x="378" y="131"/>
                        <a:pt x="339" y="53"/>
                        <a:pt x="276" y="0"/>
                      </a:cubicBezTo>
                      <a:cubicBezTo>
                        <a:pt x="388" y="39"/>
                        <a:pt x="469" y="145"/>
                        <a:pt x="469" y="270"/>
                      </a:cubicBezTo>
                      <a:close/>
                    </a:path>
                  </a:pathLst>
                </a:custGeom>
                <a:solidFill>
                  <a:srgbClr val="D1E3E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g106e00450e6_0_31"/>
                <p:cNvSpPr/>
                <p:nvPr/>
              </p:nvSpPr>
              <p:spPr>
                <a:xfrm>
                  <a:off x="617538" y="1927225"/>
                  <a:ext cx="577800" cy="576300"/>
                </a:xfrm>
                <a:prstGeom prst="ellipse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g106e00450e6_0_31"/>
                <p:cNvSpPr/>
                <p:nvPr/>
              </p:nvSpPr>
              <p:spPr>
                <a:xfrm>
                  <a:off x="773113" y="2081213"/>
                  <a:ext cx="261938" cy="268288"/>
                </a:xfrm>
                <a:custGeom>
                  <a:rect b="b" l="l" r="r" t="t"/>
                  <a:pathLst>
                    <a:path extrusionOk="0" h="266" w="260">
                      <a:moveTo>
                        <a:pt x="260" y="168"/>
                      </a:moveTo>
                      <a:cubicBezTo>
                        <a:pt x="245" y="224"/>
                        <a:pt x="193" y="266"/>
                        <a:pt x="132" y="266"/>
                      </a:cubicBezTo>
                      <a:cubicBezTo>
                        <a:pt x="59" y="266"/>
                        <a:pt x="0" y="206"/>
                        <a:pt x="0" y="133"/>
                      </a:cubicBezTo>
                      <a:cubicBezTo>
                        <a:pt x="0" y="60"/>
                        <a:pt x="59" y="0"/>
                        <a:pt x="132" y="0"/>
                      </a:cubicBezTo>
                      <a:cubicBezTo>
                        <a:pt x="160" y="0"/>
                        <a:pt x="185" y="9"/>
                        <a:pt x="206" y="23"/>
                      </a:cubicBezTo>
                    </a:path>
                  </a:pathLst>
                </a:cu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06" name="Google Shape;206;g106e00450e6_0_31"/>
                <p:cNvCxnSpPr/>
                <p:nvPr/>
              </p:nvCxnSpPr>
              <p:spPr>
                <a:xfrm flipH="1" rot="10800000">
                  <a:off x="906463" y="2124050"/>
                  <a:ext cx="139800" cy="92100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7" name="Google Shape;207;g106e00450e6_0_31"/>
                <p:cNvCxnSpPr/>
                <p:nvPr/>
              </p:nvCxnSpPr>
              <p:spPr>
                <a:xfrm>
                  <a:off x="906463" y="2216150"/>
                  <a:ext cx="166800" cy="0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8" name="Google Shape;208;g106e00450e6_0_31"/>
                <p:cNvCxnSpPr/>
                <p:nvPr/>
              </p:nvCxnSpPr>
              <p:spPr>
                <a:xfrm flipH="1" rot="10800000">
                  <a:off x="925513" y="2105175"/>
                  <a:ext cx="55500" cy="18900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9" name="Google Shape;209;g106e00450e6_0_31"/>
                <p:cNvCxnSpPr/>
                <p:nvPr/>
              </p:nvCxnSpPr>
              <p:spPr>
                <a:xfrm rot="10800000">
                  <a:off x="962176" y="2049526"/>
                  <a:ext cx="18900" cy="55500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10" name="Google Shape;210;g106e00450e6_0_31"/>
              <p:cNvGrpSpPr/>
              <p:nvPr/>
            </p:nvGrpSpPr>
            <p:grpSpPr>
              <a:xfrm>
                <a:off x="543826" y="2482080"/>
                <a:ext cx="1822264" cy="605235"/>
                <a:chOff x="613389" y="2657566"/>
                <a:chExt cx="1822264" cy="605235"/>
              </a:xfrm>
            </p:grpSpPr>
            <p:sp>
              <p:nvSpPr>
                <p:cNvPr id="211" name="Google Shape;211;g106e00450e6_0_31"/>
                <p:cNvSpPr/>
                <p:nvPr/>
              </p:nvSpPr>
              <p:spPr>
                <a:xfrm>
                  <a:off x="1385353" y="3020784"/>
                  <a:ext cx="1050300" cy="16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orbel"/>
                    <a:buNone/>
                  </a:pPr>
                  <a:r>
                    <a:t/>
                  </a:r>
                  <a:endParaRPr b="1" i="0" sz="1100" u="none" cap="none" strike="noStrike">
                    <a:solidFill>
                      <a:srgbClr val="083D65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pic>
              <p:nvPicPr>
                <p:cNvPr id="212" name="Google Shape;212;g106e00450e6_0_3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613389" y="2657566"/>
                  <a:ext cx="605940" cy="60523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13" name="Google Shape;213;g106e00450e6_0_31"/>
              <p:cNvSpPr/>
              <p:nvPr/>
            </p:nvSpPr>
            <p:spPr>
              <a:xfrm>
                <a:off x="543826" y="3195474"/>
                <a:ext cx="3425700" cy="7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Corbel"/>
                  <a:buNone/>
                </a:pPr>
                <a:r>
                  <a:t/>
                </a:r>
                <a:endParaRPr b="1" i="0" sz="4800" u="none" cap="none" strike="noStrike">
                  <a:solidFill>
                    <a:srgbClr val="468DC3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4" name="Google Shape;214;g106e00450e6_0_31"/>
              <p:cNvSpPr/>
              <p:nvPr/>
            </p:nvSpPr>
            <p:spPr>
              <a:xfrm>
                <a:off x="536434" y="5072820"/>
                <a:ext cx="3081300" cy="8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83D65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215" name="Google Shape;215;g106e00450e6_0_31"/>
          <p:cNvSpPr txBox="1"/>
          <p:nvPr/>
        </p:nvSpPr>
        <p:spPr>
          <a:xfrm>
            <a:off x="1808225" y="1911750"/>
            <a:ext cx="7630800" cy="6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●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Select the Model </a:t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●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Enter your input text: “The weather is awesome!” (This is an example)</a:t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●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Submit and see result </a:t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 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16" name="Google Shape;216;g106e00450e6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675" y="2366950"/>
            <a:ext cx="51244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g106e00450e6_0_87"/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223" name="Google Shape;223;g106e00450e6_0_87"/>
            <p:cNvSpPr/>
            <p:nvPr/>
          </p:nvSpPr>
          <p:spPr>
            <a:xfrm>
              <a:off x="0" y="4948862"/>
              <a:ext cx="12192000" cy="1909138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g106e00450e6_0_87"/>
            <p:cNvSpPr/>
            <p:nvPr/>
          </p:nvSpPr>
          <p:spPr>
            <a:xfrm>
              <a:off x="0" y="5563852"/>
              <a:ext cx="12192000" cy="1293441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05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g106e00450e6_0_87"/>
          <p:cNvGrpSpPr/>
          <p:nvPr/>
        </p:nvGrpSpPr>
        <p:grpSpPr>
          <a:xfrm>
            <a:off x="798801" y="622525"/>
            <a:ext cx="8146862" cy="5431771"/>
            <a:chOff x="500740" y="632830"/>
            <a:chExt cx="8146862" cy="5431771"/>
          </a:xfrm>
        </p:grpSpPr>
        <p:sp>
          <p:nvSpPr>
            <p:cNvPr id="226" name="Google Shape;226;g106e00450e6_0_87"/>
            <p:cNvSpPr/>
            <p:nvPr/>
          </p:nvSpPr>
          <p:spPr>
            <a:xfrm>
              <a:off x="500740" y="632830"/>
              <a:ext cx="6134400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3D65"/>
                </a:buClr>
                <a:buSzPts val="3200"/>
                <a:buFont typeface="Quattrocento Sans"/>
                <a:buNone/>
              </a:pPr>
              <a:r>
                <a:rPr b="1" lang="en-US" sz="3200">
                  <a:solidFill>
                    <a:srgbClr val="083D65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How to Install the App - Step 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" name="Google Shape;227;g106e00450e6_0_87"/>
            <p:cNvGrpSpPr/>
            <p:nvPr/>
          </p:nvGrpSpPr>
          <p:grpSpPr>
            <a:xfrm>
              <a:off x="500751" y="1902946"/>
              <a:ext cx="8146851" cy="4161655"/>
              <a:chOff x="536434" y="1742165"/>
              <a:chExt cx="8146851" cy="4161655"/>
            </a:xfrm>
          </p:grpSpPr>
          <p:sp>
            <p:nvSpPr>
              <p:cNvPr id="228" name="Google Shape;228;g106e00450e6_0_87"/>
              <p:cNvSpPr txBox="1"/>
              <p:nvPr/>
            </p:nvSpPr>
            <p:spPr>
              <a:xfrm>
                <a:off x="8054785" y="3497908"/>
                <a:ext cx="6285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9" name="Google Shape;229;g106e00450e6_0_87"/>
              <p:cNvGrpSpPr/>
              <p:nvPr/>
            </p:nvGrpSpPr>
            <p:grpSpPr>
              <a:xfrm>
                <a:off x="543826" y="1742165"/>
                <a:ext cx="577851" cy="576300"/>
                <a:chOff x="617538" y="1927225"/>
                <a:chExt cx="577851" cy="576300"/>
              </a:xfrm>
            </p:grpSpPr>
            <p:sp>
              <p:nvSpPr>
                <p:cNvPr id="230" name="Google Shape;230;g106e00450e6_0_87"/>
                <p:cNvSpPr/>
                <p:nvPr/>
              </p:nvSpPr>
              <p:spPr>
                <a:xfrm>
                  <a:off x="617538" y="1927225"/>
                  <a:ext cx="577800" cy="5763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g106e00450e6_0_87"/>
                <p:cNvSpPr/>
                <p:nvPr/>
              </p:nvSpPr>
              <p:spPr>
                <a:xfrm>
                  <a:off x="720726" y="1943100"/>
                  <a:ext cx="474663" cy="560388"/>
                </a:xfrm>
                <a:custGeom>
                  <a:rect b="b" l="l" r="r" t="t"/>
                  <a:pathLst>
                    <a:path extrusionOk="0" h="555" w="469">
                      <a:moveTo>
                        <a:pt x="469" y="270"/>
                      </a:moveTo>
                      <a:cubicBezTo>
                        <a:pt x="469" y="428"/>
                        <a:pt x="341" y="555"/>
                        <a:pt x="183" y="555"/>
                      </a:cubicBezTo>
                      <a:cubicBezTo>
                        <a:pt x="114" y="555"/>
                        <a:pt x="50" y="531"/>
                        <a:pt x="0" y="489"/>
                      </a:cubicBezTo>
                      <a:cubicBezTo>
                        <a:pt x="29" y="499"/>
                        <a:pt x="61" y="505"/>
                        <a:pt x="93" y="505"/>
                      </a:cubicBezTo>
                      <a:cubicBezTo>
                        <a:pt x="251" y="505"/>
                        <a:pt x="378" y="377"/>
                        <a:pt x="378" y="219"/>
                      </a:cubicBezTo>
                      <a:cubicBezTo>
                        <a:pt x="378" y="131"/>
                        <a:pt x="339" y="53"/>
                        <a:pt x="276" y="0"/>
                      </a:cubicBezTo>
                      <a:cubicBezTo>
                        <a:pt x="388" y="39"/>
                        <a:pt x="469" y="145"/>
                        <a:pt x="469" y="270"/>
                      </a:cubicBezTo>
                      <a:close/>
                    </a:path>
                  </a:pathLst>
                </a:custGeom>
                <a:solidFill>
                  <a:srgbClr val="D1E3E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g106e00450e6_0_87"/>
                <p:cNvSpPr/>
                <p:nvPr/>
              </p:nvSpPr>
              <p:spPr>
                <a:xfrm>
                  <a:off x="617538" y="1927225"/>
                  <a:ext cx="577800" cy="576300"/>
                </a:xfrm>
                <a:prstGeom prst="ellipse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g106e00450e6_0_87"/>
                <p:cNvSpPr/>
                <p:nvPr/>
              </p:nvSpPr>
              <p:spPr>
                <a:xfrm>
                  <a:off x="773113" y="2081213"/>
                  <a:ext cx="261938" cy="268288"/>
                </a:xfrm>
                <a:custGeom>
                  <a:rect b="b" l="l" r="r" t="t"/>
                  <a:pathLst>
                    <a:path extrusionOk="0" h="266" w="260">
                      <a:moveTo>
                        <a:pt x="260" y="168"/>
                      </a:moveTo>
                      <a:cubicBezTo>
                        <a:pt x="245" y="224"/>
                        <a:pt x="193" y="266"/>
                        <a:pt x="132" y="266"/>
                      </a:cubicBezTo>
                      <a:cubicBezTo>
                        <a:pt x="59" y="266"/>
                        <a:pt x="0" y="206"/>
                        <a:pt x="0" y="133"/>
                      </a:cubicBezTo>
                      <a:cubicBezTo>
                        <a:pt x="0" y="60"/>
                        <a:pt x="59" y="0"/>
                        <a:pt x="132" y="0"/>
                      </a:cubicBezTo>
                      <a:cubicBezTo>
                        <a:pt x="160" y="0"/>
                        <a:pt x="185" y="9"/>
                        <a:pt x="206" y="23"/>
                      </a:cubicBezTo>
                    </a:path>
                  </a:pathLst>
                </a:cu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be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4" name="Google Shape;234;g106e00450e6_0_87"/>
                <p:cNvCxnSpPr/>
                <p:nvPr/>
              </p:nvCxnSpPr>
              <p:spPr>
                <a:xfrm flipH="1" rot="10800000">
                  <a:off x="906463" y="2124050"/>
                  <a:ext cx="139800" cy="92100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5" name="Google Shape;235;g106e00450e6_0_87"/>
                <p:cNvCxnSpPr/>
                <p:nvPr/>
              </p:nvCxnSpPr>
              <p:spPr>
                <a:xfrm>
                  <a:off x="906463" y="2216150"/>
                  <a:ext cx="166800" cy="0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6" name="Google Shape;236;g106e00450e6_0_87"/>
                <p:cNvCxnSpPr/>
                <p:nvPr/>
              </p:nvCxnSpPr>
              <p:spPr>
                <a:xfrm flipH="1" rot="10800000">
                  <a:off x="925513" y="2105175"/>
                  <a:ext cx="55500" cy="18900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7" name="Google Shape;237;g106e00450e6_0_87"/>
                <p:cNvCxnSpPr/>
                <p:nvPr/>
              </p:nvCxnSpPr>
              <p:spPr>
                <a:xfrm rot="10800000">
                  <a:off x="962176" y="2049526"/>
                  <a:ext cx="18900" cy="55500"/>
                </a:xfrm>
                <a:prstGeom prst="straightConnector1">
                  <a:avLst/>
                </a:prstGeom>
                <a:noFill/>
                <a:ln cap="rnd" cmpd="sng" w="25400">
                  <a:solidFill>
                    <a:srgbClr val="7AC2F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38" name="Google Shape;238;g106e00450e6_0_87"/>
              <p:cNvGrpSpPr/>
              <p:nvPr/>
            </p:nvGrpSpPr>
            <p:grpSpPr>
              <a:xfrm>
                <a:off x="543826" y="2482080"/>
                <a:ext cx="1822264" cy="605235"/>
                <a:chOff x="613389" y="2657566"/>
                <a:chExt cx="1822264" cy="605235"/>
              </a:xfrm>
            </p:grpSpPr>
            <p:sp>
              <p:nvSpPr>
                <p:cNvPr id="239" name="Google Shape;239;g106e00450e6_0_87"/>
                <p:cNvSpPr/>
                <p:nvPr/>
              </p:nvSpPr>
              <p:spPr>
                <a:xfrm>
                  <a:off x="1385353" y="3020784"/>
                  <a:ext cx="1050300" cy="16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orbel"/>
                    <a:buNone/>
                  </a:pPr>
                  <a:r>
                    <a:t/>
                  </a:r>
                  <a:endParaRPr b="1" i="0" sz="1100" u="none" cap="none" strike="noStrike">
                    <a:solidFill>
                      <a:srgbClr val="083D65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pic>
              <p:nvPicPr>
                <p:cNvPr id="240" name="Google Shape;240;g106e00450e6_0_8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613389" y="2657566"/>
                  <a:ext cx="605940" cy="60523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41" name="Google Shape;241;g106e00450e6_0_87"/>
              <p:cNvSpPr/>
              <p:nvPr/>
            </p:nvSpPr>
            <p:spPr>
              <a:xfrm>
                <a:off x="543826" y="3195474"/>
                <a:ext cx="3425700" cy="7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Corbel"/>
                  <a:buNone/>
                </a:pPr>
                <a:r>
                  <a:t/>
                </a:r>
                <a:endParaRPr b="1" i="0" sz="4800" u="none" cap="none" strike="noStrike">
                  <a:solidFill>
                    <a:srgbClr val="468DC3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2" name="Google Shape;242;g106e00450e6_0_87"/>
              <p:cNvSpPr/>
              <p:nvPr/>
            </p:nvSpPr>
            <p:spPr>
              <a:xfrm>
                <a:off x="536434" y="5072820"/>
                <a:ext cx="3081300" cy="8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83D65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243" name="Google Shape;243;g106e00450e6_0_87"/>
          <p:cNvSpPr txBox="1"/>
          <p:nvPr/>
        </p:nvSpPr>
        <p:spPr>
          <a:xfrm>
            <a:off x="1808225" y="1911750"/>
            <a:ext cx="7630800" cy="80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●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For Bayes and SVM models, I set to use the pre-trained model by default. However, I gave the option in the bayes model to reload and use the live data to train. I did not do so for SVM because SVM takes more than 2 mins to fit the training data. </a:t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●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If you want to do so, click the `Bayes Training` button pop up once you select Bayes Model</a:t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 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44" name="Google Shape;244;g106e00450e6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850" y="3548850"/>
            <a:ext cx="48196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/>
          <p:nvPr/>
        </p:nvSpPr>
        <p:spPr>
          <a:xfrm>
            <a:off x="2874905" y="1249615"/>
            <a:ext cx="6611616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THANK YOU FOR LESSIONING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Any Question?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8"/>
          <p:cNvGrpSpPr/>
          <p:nvPr/>
        </p:nvGrpSpPr>
        <p:grpSpPr>
          <a:xfrm>
            <a:off x="5319855" y="4044553"/>
            <a:ext cx="1552291" cy="121183"/>
            <a:chOff x="4665436" y="4689691"/>
            <a:chExt cx="2415114" cy="121183"/>
          </a:xfrm>
        </p:grpSpPr>
        <p:sp>
          <p:nvSpPr>
            <p:cNvPr id="251" name="Google Shape;251;p8"/>
            <p:cNvSpPr/>
            <p:nvPr/>
          </p:nvSpPr>
          <p:spPr>
            <a:xfrm>
              <a:off x="4665436" y="4689691"/>
              <a:ext cx="1075758" cy="121183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6004792" y="4689691"/>
              <a:ext cx="1075758" cy="121183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253" name="Google Shape;253;p8"/>
          <p:cNvCxnSpPr/>
          <p:nvPr/>
        </p:nvCxnSpPr>
        <p:spPr>
          <a:xfrm>
            <a:off x="9791700" y="-393700"/>
            <a:ext cx="1689100" cy="168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4" name="Google Shape;254;p8"/>
          <p:cNvCxnSpPr/>
          <p:nvPr/>
        </p:nvCxnSpPr>
        <p:spPr>
          <a:xfrm>
            <a:off x="8102600" y="-748189"/>
            <a:ext cx="16891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5" name="Google Shape;255;p8"/>
          <p:cNvCxnSpPr/>
          <p:nvPr/>
        </p:nvCxnSpPr>
        <p:spPr>
          <a:xfrm>
            <a:off x="1244600" y="5199181"/>
            <a:ext cx="1689100" cy="168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6" name="Google Shape;256;p8"/>
          <p:cNvCxnSpPr/>
          <p:nvPr/>
        </p:nvCxnSpPr>
        <p:spPr>
          <a:xfrm>
            <a:off x="-444500" y="4844692"/>
            <a:ext cx="16891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p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2341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8" name="Google Shape;258;p8"/>
          <p:cNvSpPr txBox="1"/>
          <p:nvPr/>
        </p:nvSpPr>
        <p:spPr>
          <a:xfrm>
            <a:off x="8401050" y="5325341"/>
            <a:ext cx="329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Winston Zhu </a:t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97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1F879D"/>
      </a:accent1>
      <a:accent2>
        <a:srgbClr val="17375E"/>
      </a:accent2>
      <a:accent3>
        <a:srgbClr val="BFBFBF"/>
      </a:accent3>
      <a:accent4>
        <a:srgbClr val="1F879D"/>
      </a:accent4>
      <a:accent5>
        <a:srgbClr val="17375E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2018-07-05T04:38:25Z</dcterms:created>
  <dc:creator>Nugroho Ade</dc:creator>
</cp:coreProperties>
</file>