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  <p:sldMasterId id="2147483707" r:id="rId2"/>
    <p:sldMasterId id="2147483708" r:id="rId3"/>
  </p:sldMasterIdLst>
  <p:notesMasterIdLst>
    <p:notesMasterId r:id="rId3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0059988" cy="7773988"/>
  <p:notesSz cx="6896100" cy="10033000"/>
  <p:embeddedFontLst>
    <p:embeddedFont>
      <p:font typeface="Lato" charset="0"/>
      <p:regular r:id="rId34"/>
      <p:bold r:id="rId35"/>
      <p:italic r:id="rId36"/>
      <p:boldItalic r:id="rId37"/>
    </p:embeddedFont>
    <p:embeddedFont>
      <p:font typeface="Oswald" charset="0"/>
      <p:regular r:id="rId38"/>
      <p:bold r:id="rId39"/>
    </p:embeddedFont>
    <p:embeddedFont>
      <p:font typeface="Calibri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B762F2B-F18B-4977-8ED0-2C931B80A258}">
  <a:tblStyle styleId="{CB762F2B-F18B-4977-8ED0-2C931B80A258}" styleName="Table_0"/>
  <a:tblStyle styleId="{EAB17A7F-24F2-4B00-84C5-7CDBBB405105}" styleName="Table_1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46" y="-84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2.fntdata"/><Relationship Id="rId43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9262" cy="501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06837" y="0"/>
            <a:ext cx="2987675" cy="501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014412" y="752475"/>
            <a:ext cx="4868862" cy="37623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8975" y="4765675"/>
            <a:ext cx="5518150" cy="4514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529763"/>
            <a:ext cx="2989262" cy="501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06837" y="9529763"/>
            <a:ext cx="2987675" cy="501650"/>
          </a:xfrm>
          <a:prstGeom prst="rect">
            <a:avLst/>
          </a:prstGeom>
          <a:noFill/>
          <a:ln>
            <a:noFill/>
          </a:ln>
        </p:spPr>
        <p:txBody>
          <a:bodyPr lIns="96700" tIns="48350" rIns="96700" bIns="483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8975" y="4765675"/>
            <a:ext cx="5518150" cy="45148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52475"/>
            <a:ext cx="4868862" cy="3762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014412" y="752475"/>
            <a:ext cx="4869000" cy="37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8975" y="4765675"/>
            <a:ext cx="5518200" cy="4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Ananya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3906837" y="9529763"/>
            <a:ext cx="2987700" cy="501600"/>
          </a:xfrm>
          <a:prstGeom prst="rect">
            <a:avLst/>
          </a:prstGeom>
        </p:spPr>
        <p:txBody>
          <a:bodyPr lIns="96700" tIns="48350" rIns="96700" bIns="483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014412" y="752475"/>
            <a:ext cx="4869000" cy="37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8975" y="4765675"/>
            <a:ext cx="5518200" cy="4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Ananya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3906837" y="9529763"/>
            <a:ext cx="2987700" cy="501600"/>
          </a:xfrm>
          <a:prstGeom prst="rect">
            <a:avLst/>
          </a:prstGeom>
        </p:spPr>
        <p:txBody>
          <a:bodyPr lIns="96700" tIns="48350" rIns="96700" bIns="483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8975" y="4765675"/>
            <a:ext cx="5518200" cy="4515000"/>
          </a:xfrm>
          <a:prstGeom prst="rect">
            <a:avLst/>
          </a:prstGeom>
        </p:spPr>
        <p:txBody>
          <a:bodyPr lIns="91600" tIns="91600" rIns="91600" bIns="916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014414" y="752475"/>
            <a:ext cx="4869000" cy="37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52475"/>
            <a:ext cx="4868862" cy="3762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8975" y="4765675"/>
            <a:ext cx="5518200" cy="4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3906837" y="9529763"/>
            <a:ext cx="2987700" cy="501600"/>
          </a:xfrm>
          <a:prstGeom prst="rect">
            <a:avLst/>
          </a:prstGeom>
        </p:spPr>
        <p:txBody>
          <a:bodyPr lIns="96700" tIns="48350" rIns="96700" bIns="483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52475"/>
            <a:ext cx="4868862" cy="3762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8975" y="4765675"/>
            <a:ext cx="5518200" cy="4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3906837" y="9529763"/>
            <a:ext cx="2987700" cy="501600"/>
          </a:xfrm>
          <a:prstGeom prst="rect">
            <a:avLst/>
          </a:prstGeom>
        </p:spPr>
        <p:txBody>
          <a:bodyPr lIns="96700" tIns="48350" rIns="96700" bIns="4835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014412" y="752475"/>
            <a:ext cx="4869000" cy="37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8975" y="4765675"/>
            <a:ext cx="5518200" cy="4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Winston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sldNum" idx="12"/>
          </p:nvPr>
        </p:nvSpPr>
        <p:spPr>
          <a:xfrm>
            <a:off x="3906837" y="9529763"/>
            <a:ext cx="2987700" cy="501600"/>
          </a:xfrm>
          <a:prstGeom prst="rect">
            <a:avLst/>
          </a:prstGeom>
        </p:spPr>
        <p:txBody>
          <a:bodyPr lIns="96700" tIns="48350" rIns="96700" bIns="483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1014412" y="752475"/>
            <a:ext cx="4869000" cy="37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8975" y="4765675"/>
            <a:ext cx="5518200" cy="4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3906837" y="9529763"/>
            <a:ext cx="2987700" cy="501600"/>
          </a:xfrm>
          <a:prstGeom prst="rect">
            <a:avLst/>
          </a:prstGeom>
        </p:spPr>
        <p:txBody>
          <a:bodyPr lIns="96700" tIns="48350" rIns="96700" bIns="483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52475"/>
            <a:ext cx="4868862" cy="3762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8975" y="4765675"/>
            <a:ext cx="5518200" cy="4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sldNum" idx="12"/>
          </p:nvPr>
        </p:nvSpPr>
        <p:spPr>
          <a:xfrm>
            <a:off x="3906837" y="9529763"/>
            <a:ext cx="2987700" cy="501600"/>
          </a:xfrm>
          <a:prstGeom prst="rect">
            <a:avLst/>
          </a:prstGeom>
        </p:spPr>
        <p:txBody>
          <a:bodyPr lIns="96700" tIns="48350" rIns="96700" bIns="4835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1014412" y="752475"/>
            <a:ext cx="4869000" cy="37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8975" y="4765675"/>
            <a:ext cx="5518200" cy="4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 txBox="1">
            <a:spLocks noGrp="1"/>
          </p:cNvSpPr>
          <p:nvPr>
            <p:ph type="sldNum" idx="12"/>
          </p:nvPr>
        </p:nvSpPr>
        <p:spPr>
          <a:xfrm>
            <a:off x="3906837" y="9529763"/>
            <a:ext cx="2987700" cy="501600"/>
          </a:xfrm>
          <a:prstGeom prst="rect">
            <a:avLst/>
          </a:prstGeom>
        </p:spPr>
        <p:txBody>
          <a:bodyPr lIns="96700" tIns="48350" rIns="96700" bIns="483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1014412" y="752475"/>
            <a:ext cx="4869000" cy="37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8975" y="4765675"/>
            <a:ext cx="5518200" cy="4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 txBox="1">
            <a:spLocks noGrp="1"/>
          </p:cNvSpPr>
          <p:nvPr>
            <p:ph type="sldNum" idx="12"/>
          </p:nvPr>
        </p:nvSpPr>
        <p:spPr>
          <a:xfrm>
            <a:off x="3906837" y="9529763"/>
            <a:ext cx="2987700" cy="501600"/>
          </a:xfrm>
          <a:prstGeom prst="rect">
            <a:avLst/>
          </a:prstGeom>
        </p:spPr>
        <p:txBody>
          <a:bodyPr lIns="96700" tIns="48350" rIns="96700" bIns="4835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8975" y="4765675"/>
            <a:ext cx="5518200" cy="4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014412" y="752475"/>
            <a:ext cx="4869000" cy="37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1014412" y="752475"/>
            <a:ext cx="4869000" cy="37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8975" y="4765675"/>
            <a:ext cx="5518200" cy="4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5" name="Shape 415"/>
          <p:cNvSpPr txBox="1">
            <a:spLocks noGrp="1"/>
          </p:cNvSpPr>
          <p:nvPr>
            <p:ph type="sldNum" idx="12"/>
          </p:nvPr>
        </p:nvSpPr>
        <p:spPr>
          <a:xfrm>
            <a:off x="3906837" y="9529763"/>
            <a:ext cx="2987700" cy="501600"/>
          </a:xfrm>
          <a:prstGeom prst="rect">
            <a:avLst/>
          </a:prstGeom>
        </p:spPr>
        <p:txBody>
          <a:bodyPr lIns="96700" tIns="48350" rIns="96700" bIns="483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52475"/>
            <a:ext cx="4868862" cy="3762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8975" y="4765675"/>
            <a:ext cx="5518200" cy="4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 txBox="1">
            <a:spLocks noGrp="1"/>
          </p:cNvSpPr>
          <p:nvPr>
            <p:ph type="sldNum" idx="12"/>
          </p:nvPr>
        </p:nvSpPr>
        <p:spPr>
          <a:xfrm>
            <a:off x="3906837" y="9529763"/>
            <a:ext cx="2987700" cy="501600"/>
          </a:xfrm>
          <a:prstGeom prst="rect">
            <a:avLst/>
          </a:prstGeom>
        </p:spPr>
        <p:txBody>
          <a:bodyPr lIns="96700" tIns="48350" rIns="96700" bIns="4835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014412" y="752475"/>
            <a:ext cx="4869000" cy="37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8975" y="4765675"/>
            <a:ext cx="5518200" cy="4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 txBox="1">
            <a:spLocks noGrp="1"/>
          </p:cNvSpPr>
          <p:nvPr>
            <p:ph type="sldNum" idx="12"/>
          </p:nvPr>
        </p:nvSpPr>
        <p:spPr>
          <a:xfrm>
            <a:off x="3906837" y="9529763"/>
            <a:ext cx="2987700" cy="501600"/>
          </a:xfrm>
          <a:prstGeom prst="rect">
            <a:avLst/>
          </a:prstGeom>
        </p:spPr>
        <p:txBody>
          <a:bodyPr lIns="96700" tIns="48350" rIns="96700" bIns="483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8975" y="4765675"/>
            <a:ext cx="5518200" cy="4515000"/>
          </a:xfrm>
          <a:prstGeom prst="rect">
            <a:avLst/>
          </a:prstGeom>
        </p:spPr>
        <p:txBody>
          <a:bodyPr lIns="91600" tIns="91600" rIns="91600" bIns="916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52475"/>
            <a:ext cx="4868862" cy="3762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52475"/>
            <a:ext cx="4868862" cy="3762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8975" y="4765675"/>
            <a:ext cx="5518200" cy="4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3906837" y="9529763"/>
            <a:ext cx="2987700" cy="501600"/>
          </a:xfrm>
          <a:prstGeom prst="rect">
            <a:avLst/>
          </a:prstGeom>
        </p:spPr>
        <p:txBody>
          <a:bodyPr lIns="96700" tIns="48350" rIns="96700" bIns="483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52475"/>
            <a:ext cx="4868862" cy="3762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8975" y="4765675"/>
            <a:ext cx="5518200" cy="4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Josh</a:t>
            </a:r>
          </a:p>
        </p:txBody>
      </p:sp>
      <p:sp>
        <p:nvSpPr>
          <p:cNvPr id="466" name="Shape 466"/>
          <p:cNvSpPr txBox="1">
            <a:spLocks noGrp="1"/>
          </p:cNvSpPr>
          <p:nvPr>
            <p:ph type="sldNum" idx="12"/>
          </p:nvPr>
        </p:nvSpPr>
        <p:spPr>
          <a:xfrm>
            <a:off x="3906837" y="9529763"/>
            <a:ext cx="2987700" cy="501600"/>
          </a:xfrm>
          <a:prstGeom prst="rect">
            <a:avLst/>
          </a:prstGeom>
        </p:spPr>
        <p:txBody>
          <a:bodyPr lIns="96700" tIns="48350" rIns="96700" bIns="483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52475"/>
            <a:ext cx="4868862" cy="3762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8975" y="4765675"/>
            <a:ext cx="5518200" cy="4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Josh</a:t>
            </a: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3906837" y="9529763"/>
            <a:ext cx="2987700" cy="501600"/>
          </a:xfrm>
          <a:prstGeom prst="rect">
            <a:avLst/>
          </a:prstGeom>
        </p:spPr>
        <p:txBody>
          <a:bodyPr lIns="96700" tIns="48350" rIns="96700" bIns="483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52475"/>
            <a:ext cx="4868862" cy="3762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8975" y="4765675"/>
            <a:ext cx="5518200" cy="4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Winston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sldNum" idx="12"/>
          </p:nvPr>
        </p:nvSpPr>
        <p:spPr>
          <a:xfrm>
            <a:off x="3906837" y="9529763"/>
            <a:ext cx="2987700" cy="501600"/>
          </a:xfrm>
          <a:prstGeom prst="rect">
            <a:avLst/>
          </a:prstGeom>
        </p:spPr>
        <p:txBody>
          <a:bodyPr lIns="96700" tIns="48350" rIns="96700" bIns="483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52475"/>
            <a:ext cx="4868862" cy="3762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688975" y="4765675"/>
            <a:ext cx="5518200" cy="4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7" name="Shape 487"/>
          <p:cNvSpPr txBox="1">
            <a:spLocks noGrp="1"/>
          </p:cNvSpPr>
          <p:nvPr>
            <p:ph type="sldNum" idx="12"/>
          </p:nvPr>
        </p:nvSpPr>
        <p:spPr>
          <a:xfrm>
            <a:off x="3906837" y="9529763"/>
            <a:ext cx="2987700" cy="501600"/>
          </a:xfrm>
          <a:prstGeom prst="rect">
            <a:avLst/>
          </a:prstGeom>
        </p:spPr>
        <p:txBody>
          <a:bodyPr lIns="96700" tIns="48350" rIns="96700" bIns="483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8975" y="4765675"/>
            <a:ext cx="5518150" cy="45148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1014412" y="752475"/>
            <a:ext cx="4868862" cy="37623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8975" y="4765675"/>
            <a:ext cx="5518150" cy="45148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014412" y="752475"/>
            <a:ext cx="4868862" cy="37623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52475"/>
            <a:ext cx="4868862" cy="3762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8975" y="4765675"/>
            <a:ext cx="5518150" cy="4514850"/>
          </a:xfrm>
          <a:prstGeom prst="rect">
            <a:avLst/>
          </a:prstGeom>
          <a:noFill/>
          <a:ln>
            <a:noFill/>
          </a:ln>
        </p:spPr>
        <p:txBody>
          <a:bodyPr lIns="96700" tIns="48350" rIns="96700" bIns="483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3906837" y="9529763"/>
            <a:ext cx="2987675" cy="501650"/>
          </a:xfrm>
          <a:prstGeom prst="rect">
            <a:avLst/>
          </a:prstGeom>
          <a:noFill/>
          <a:ln>
            <a:noFill/>
          </a:ln>
        </p:spPr>
        <p:txBody>
          <a:bodyPr lIns="96700" tIns="48350" rIns="96700" bIns="483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014412" y="752475"/>
            <a:ext cx="4869000" cy="37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8975" y="4765675"/>
            <a:ext cx="5518200" cy="4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3906837" y="9529763"/>
            <a:ext cx="2987700" cy="501600"/>
          </a:xfrm>
          <a:prstGeom prst="rect">
            <a:avLst/>
          </a:prstGeom>
        </p:spPr>
        <p:txBody>
          <a:bodyPr lIns="96700" tIns="48350" rIns="96700" bIns="483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014412" y="752475"/>
            <a:ext cx="4869000" cy="37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8975" y="4765675"/>
            <a:ext cx="5518200" cy="4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906837" y="9529763"/>
            <a:ext cx="2987700" cy="501600"/>
          </a:xfrm>
          <a:prstGeom prst="rect">
            <a:avLst/>
          </a:prstGeom>
        </p:spPr>
        <p:txBody>
          <a:bodyPr lIns="96700" tIns="48350" rIns="96700" bIns="483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8975" y="4765675"/>
            <a:ext cx="5518150" cy="45148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52475"/>
            <a:ext cx="4868862" cy="3762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014412" y="752475"/>
            <a:ext cx="4869000" cy="37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8975" y="4765675"/>
            <a:ext cx="5518200" cy="4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Ananya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3906837" y="9529763"/>
            <a:ext cx="2987700" cy="501600"/>
          </a:xfrm>
          <a:prstGeom prst="rect">
            <a:avLst/>
          </a:prstGeom>
        </p:spPr>
        <p:txBody>
          <a:bodyPr lIns="96700" tIns="48350" rIns="96700" bIns="483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014412" y="752475"/>
            <a:ext cx="4869000" cy="37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8975" y="4765675"/>
            <a:ext cx="5518200" cy="4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3906837" y="9529763"/>
            <a:ext cx="2987700" cy="501600"/>
          </a:xfrm>
          <a:prstGeom prst="rect">
            <a:avLst/>
          </a:prstGeom>
        </p:spPr>
        <p:txBody>
          <a:bodyPr lIns="96700" tIns="48350" rIns="96700" bIns="483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 - standard subtitle placem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82280" y="2415117"/>
            <a:ext cx="9064682" cy="8773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0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82279" y="4363017"/>
            <a:ext cx="2388209" cy="388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76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999" marR="0" lvl="1" indent="-129269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8999"/>
              <a:buFont typeface="Arial"/>
              <a:buChar char="•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5888" marR="0" lvl="2" indent="-19873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89100"/>
              <a:buFont typeface="Arial"/>
              <a:buChar char="−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82017" marR="0" lvl="3" indent="-211457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Courier New"/>
              <a:buChar char="o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92906" marR="0" lvl="4" indent="-204845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Arial"/>
              <a:buChar char="−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66563" marR="0" lvl="5" indent="-112262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69574" marR="0" lvl="6" indent="-119974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72586" marR="0" lvl="7" indent="-11498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75597" marR="0" lvl="8" indent="-12269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373336" y="3410187"/>
            <a:ext cx="7255265" cy="842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3011" marR="0" lvl="1" indent="-7711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979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6023" marR="0" lvl="2" indent="-2722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76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09034" marR="0" lvl="3" indent="-10433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Font typeface="Courier New"/>
              <a:buNone/>
              <a:defRPr sz="154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2046" marR="0" lvl="4" indent="-5445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54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5057" marR="0" lvl="5" indent="-456" algn="l" rtl="0">
              <a:spcBef>
                <a:spcPts val="308"/>
              </a:spcBef>
              <a:buClr>
                <a:srgbClr val="888888"/>
              </a:buClr>
              <a:buFont typeface="Arial"/>
              <a:buNone/>
              <a:defRPr sz="154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18069" marR="0" lvl="6" indent="-8169" algn="l" rtl="0">
              <a:spcBef>
                <a:spcPts val="308"/>
              </a:spcBef>
              <a:buClr>
                <a:srgbClr val="888888"/>
              </a:buClr>
              <a:buFont typeface="Arial"/>
              <a:buNone/>
              <a:defRPr sz="154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1080" marR="0" lvl="7" indent="-3180" algn="l" rtl="0">
              <a:spcBef>
                <a:spcPts val="308"/>
              </a:spcBef>
              <a:buClr>
                <a:srgbClr val="888888"/>
              </a:buClr>
              <a:buFont typeface="Arial"/>
              <a:buNone/>
              <a:defRPr sz="154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24092" marR="0" lvl="8" indent="-10891" algn="l" rtl="0">
              <a:spcBef>
                <a:spcPts val="308"/>
              </a:spcBef>
              <a:buClr>
                <a:srgbClr val="888888"/>
              </a:buClr>
              <a:buFont typeface="Arial"/>
              <a:buNone/>
              <a:defRPr sz="154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2 Column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82280" y="1824296"/>
            <a:ext cx="4392382" cy="54543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10889" marR="0" lvl="2" indent="119641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8999"/>
              <a:buFont typeface="Arial"/>
              <a:buChar char="−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95134" marR="0" lvl="3" indent="-9334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81535" marR="0" lvl="4" indent="-202974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Arial"/>
              <a:buChar char="•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66563" marR="0" lvl="5" indent="-112262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69574" marR="0" lvl="6" indent="-119974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72586" marR="0" lvl="7" indent="-11498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75597" marR="0" lvl="8" indent="-12269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5029994" y="1824297"/>
            <a:ext cx="4392382" cy="50073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10889" marR="0" lvl="2" indent="119641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8999"/>
              <a:buFont typeface="Arial"/>
              <a:buChar char="−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6023" marR="0" lvl="3" indent="-208463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Arial"/>
              <a:buChar char="•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81535" marR="0" lvl="4" indent="-202974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Arial"/>
              <a:buChar char="•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66563" marR="0" lvl="5" indent="-112262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69574" marR="0" lvl="6" indent="-119974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72586" marR="0" lvl="7" indent="-11498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75597" marR="0" lvl="8" indent="-12269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3"/>
          </p:nvPr>
        </p:nvSpPr>
        <p:spPr>
          <a:xfrm>
            <a:off x="382280" y="887150"/>
            <a:ext cx="9255188" cy="858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999" marR="0" lvl="1" indent="-129269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8999"/>
              <a:buFont typeface="Arial"/>
              <a:buChar char="•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5888" marR="0" lvl="2" indent="-19873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89100"/>
              <a:buFont typeface="Arial"/>
              <a:buChar char="−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82017" marR="0" lvl="3" indent="-211457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Courier New"/>
              <a:buChar char="o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92906" marR="0" lvl="4" indent="-204845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Arial"/>
              <a:buChar char="−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66563" marR="0" lvl="5" indent="-112262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69574" marR="0" lvl="6" indent="-119974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72586" marR="0" lvl="7" indent="-11498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75597" marR="0" lvl="8" indent="-12269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188" cy="4847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0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382280" y="7409896"/>
            <a:ext cx="5972120" cy="198515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89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  <p:sp>
        <p:nvSpPr>
          <p:cNvPr id="63" name="Shape 63"/>
          <p:cNvSpPr/>
          <p:nvPr/>
        </p:nvSpPr>
        <p:spPr>
          <a:xfrm>
            <a:off x="0" y="387700"/>
            <a:ext cx="110659" cy="359892"/>
          </a:xfrm>
          <a:prstGeom prst="rect">
            <a:avLst/>
          </a:prstGeom>
          <a:solidFill>
            <a:srgbClr val="71B20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79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vder - Black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5" y="2097"/>
            <a:ext cx="10059155" cy="777334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0" y="3167040"/>
            <a:ext cx="10059988" cy="14103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4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Divder - Blac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0798"/>
            <a:ext cx="10059986" cy="777398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0" y="3167040"/>
            <a:ext cx="10059988" cy="14103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4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Divder - Blac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847"/>
            <a:ext cx="10059988" cy="777398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0" y="3167040"/>
            <a:ext cx="10059988" cy="14103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4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Divder - Blac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10059988" cy="7773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79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3167040"/>
            <a:ext cx="10059988" cy="14103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4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Divder - Blac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10059988" cy="77739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79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0" y="3183035"/>
            <a:ext cx="10059988" cy="14103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s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1505295" y="6655278"/>
            <a:ext cx="1076977" cy="605294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190500" algn="l" rtl="0">
              <a:lnSpc>
                <a:spcPct val="741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760" b="1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Power</a:t>
            </a:r>
            <a:r>
              <a:rPr lang="en-US" sz="2640" b="1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19050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to the 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334594" y="7043722"/>
            <a:ext cx="1359646" cy="541173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521" b="1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Ones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-25873" y="6684072"/>
            <a:ext cx="1693765" cy="413958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45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 1845, Deloitte started </a:t>
            </a:r>
            <a:br>
              <a:rPr lang="en-US" sz="1045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45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with one individual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0" y="3458148"/>
            <a:ext cx="10059988" cy="846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484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999" marR="0" lvl="1" indent="-129269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8999"/>
              <a:buFont typeface="Arial"/>
              <a:buChar char="•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5888" marR="0" lvl="2" indent="-19873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89100"/>
              <a:buFont typeface="Arial"/>
              <a:buChar char="−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82017" marR="0" lvl="3" indent="-211457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Courier New"/>
              <a:buChar char="o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92906" marR="0" lvl="4" indent="-204845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Arial"/>
              <a:buChar char="−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66563" marR="0" lvl="5" indent="-112262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69574" marR="0" lvl="6" indent="-119974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72586" marR="0" lvl="7" indent="-11498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75597" marR="0" lvl="8" indent="-12269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d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7832" y="3059286"/>
            <a:ext cx="2724325" cy="52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1505295" y="6655278"/>
            <a:ext cx="1076977" cy="605294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190500" algn="l" rtl="0">
              <a:lnSpc>
                <a:spcPct val="741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760" b="1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Power</a:t>
            </a:r>
            <a:r>
              <a:rPr lang="en-US" sz="2640" b="1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19050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to the</a:t>
            </a:r>
            <a:r>
              <a:rPr lang="en-US" sz="1979" b="0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334594" y="7043722"/>
            <a:ext cx="1359646" cy="541173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521" b="1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Ones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-25873" y="6684072"/>
            <a:ext cx="1693765" cy="413958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45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 1845, Deloitte started </a:t>
            </a:r>
            <a:br>
              <a:rPr lang="en-US" sz="1045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45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with one individual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hite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382280" y="7409896"/>
            <a:ext cx="5972120" cy="198515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89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lack"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82280" y="7409896"/>
            <a:ext cx="5972120" cy="198515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89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188" cy="4847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0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/>
          <p:nvPr/>
        </p:nvSpPr>
        <p:spPr>
          <a:xfrm>
            <a:off x="382280" y="7409896"/>
            <a:ext cx="5972120" cy="198515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89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  <p:sp>
        <p:nvSpPr>
          <p:cNvPr id="20" name="Shape 20"/>
          <p:cNvSpPr/>
          <p:nvPr/>
        </p:nvSpPr>
        <p:spPr>
          <a:xfrm>
            <a:off x="0" y="387700"/>
            <a:ext cx="110659" cy="359892"/>
          </a:xfrm>
          <a:prstGeom prst="rect">
            <a:avLst/>
          </a:prstGeom>
          <a:solidFill>
            <a:srgbClr val="71B20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79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r guid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188" cy="4847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0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382280" y="1283325"/>
            <a:ext cx="6803426" cy="16158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79" b="0" i="0" u="none" strike="noStrike" cap="non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Limit slide headings to one line, subheadings to two lines.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79" b="0" i="0" u="none" strike="noStrike" cap="none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79" b="0" i="0" u="none" strike="noStrike" cap="non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Do not copy and paste whole slides into this deck. Individual text boxes and graphics may be pasted into a slide in this deck using Use Destination Theme.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82280" y="7409896"/>
            <a:ext cx="5972120" cy="198515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89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d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6932" y="2668108"/>
            <a:ext cx="6092963" cy="117623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1505295" y="6655278"/>
            <a:ext cx="1076977" cy="605294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190500" algn="l" rtl="0">
              <a:lnSpc>
                <a:spcPct val="741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760" b="1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Power</a:t>
            </a:r>
            <a:r>
              <a:rPr lang="en-US" sz="2640" b="1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19050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to the</a:t>
            </a:r>
            <a:r>
              <a:rPr lang="en-US" sz="1979" b="0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334594" y="7043722"/>
            <a:ext cx="1359646" cy="541173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521" b="1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Ones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-25873" y="6684072"/>
            <a:ext cx="1693765" cy="413958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45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 1845, Deloitte started </a:t>
            </a:r>
            <a:br>
              <a:rPr lang="en-US" sz="1045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45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with one individual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 - standard subtitle placem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82280" y="2415117"/>
            <a:ext cx="9064682" cy="8773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0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2279" y="4363017"/>
            <a:ext cx="2388209" cy="388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76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999" marR="0" lvl="1" indent="-129269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8999"/>
              <a:buFont typeface="Arial"/>
              <a:buChar char="•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5888" marR="0" lvl="2" indent="-19873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89100"/>
              <a:buFont typeface="Arial"/>
              <a:buChar char="−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82017" marR="0" lvl="3" indent="-211457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Courier New"/>
              <a:buChar char="o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92906" marR="0" lvl="4" indent="-204845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Arial"/>
              <a:buChar char="−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66563" marR="0" lvl="5" indent="-112262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69574" marR="0" lvl="6" indent="-119974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72586" marR="0" lvl="7" indent="-11498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75597" marR="0" lvl="8" indent="-12269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373336" y="3410187"/>
            <a:ext cx="7255265" cy="842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3011" marR="0" lvl="1" indent="-7711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979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6023" marR="0" lvl="2" indent="-2722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76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09034" marR="0" lvl="3" indent="-10433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Font typeface="Courier New"/>
              <a:buNone/>
              <a:defRPr sz="154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2046" marR="0" lvl="4" indent="-5445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54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5057" marR="0" lvl="5" indent="-456" algn="l" rtl="0">
              <a:spcBef>
                <a:spcPts val="308"/>
              </a:spcBef>
              <a:buClr>
                <a:srgbClr val="888888"/>
              </a:buClr>
              <a:buFont typeface="Arial"/>
              <a:buNone/>
              <a:defRPr sz="154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18069" marR="0" lvl="6" indent="-8169" algn="l" rtl="0">
              <a:spcBef>
                <a:spcPts val="308"/>
              </a:spcBef>
              <a:buClr>
                <a:srgbClr val="888888"/>
              </a:buClr>
              <a:buFont typeface="Arial"/>
              <a:buNone/>
              <a:defRPr sz="154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1080" marR="0" lvl="7" indent="-3180" algn="l" rtl="0">
              <a:spcBef>
                <a:spcPts val="308"/>
              </a:spcBef>
              <a:buClr>
                <a:srgbClr val="888888"/>
              </a:buClr>
              <a:buFont typeface="Arial"/>
              <a:buNone/>
              <a:defRPr sz="154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24092" marR="0" lvl="8" indent="-10891" algn="l" rtl="0">
              <a:spcBef>
                <a:spcPts val="308"/>
              </a:spcBef>
              <a:buClr>
                <a:srgbClr val="888888"/>
              </a:buClr>
              <a:buFont typeface="Arial"/>
              <a:buNone/>
              <a:defRPr sz="154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ey statem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8992325" y="6815220"/>
            <a:ext cx="1076977" cy="605294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190500" algn="l" rtl="0">
              <a:lnSpc>
                <a:spcPct val="741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760" b="1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Power</a:t>
            </a:r>
            <a:r>
              <a:rPr lang="en-US" sz="2640" b="1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19050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to the</a:t>
            </a:r>
            <a:r>
              <a:rPr lang="en-US" sz="1979" b="0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8821625" y="7203664"/>
            <a:ext cx="1359646" cy="541173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521" b="1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Ones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7461157" y="6844014"/>
            <a:ext cx="1693765" cy="413958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45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 1845, Deloitte started </a:t>
            </a:r>
            <a:br>
              <a:rPr lang="en-US" sz="1045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45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with one individual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82280" y="7409896"/>
            <a:ext cx="5972120" cy="198515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89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nf contents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82489" y="1824296"/>
            <a:ext cx="4773254" cy="4779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999" marR="0" lvl="1" indent="-129269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8999"/>
              <a:buFont typeface="Arial"/>
              <a:buChar char="•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5888" marR="0" lvl="2" indent="-19873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89100"/>
              <a:buFont typeface="Arial"/>
              <a:buChar char="−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82017" marR="0" lvl="3" indent="-211457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Courier New"/>
              <a:buChar char="o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92906" marR="0" lvl="4" indent="-204845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Arial"/>
              <a:buChar char="−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66563" marR="0" lvl="5" indent="-112262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69574" marR="0" lvl="6" indent="-119974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72586" marR="0" lvl="7" indent="-11498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75597" marR="0" lvl="8" indent="-12269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188" cy="4847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0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382280" y="7409896"/>
            <a:ext cx="5972120" cy="198515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89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  <p:sp>
        <p:nvSpPr>
          <p:cNvPr id="119" name="Shape 119"/>
          <p:cNvSpPr/>
          <p:nvPr/>
        </p:nvSpPr>
        <p:spPr>
          <a:xfrm>
            <a:off x="0" y="387700"/>
            <a:ext cx="110659" cy="359892"/>
          </a:xfrm>
          <a:prstGeom prst="rect">
            <a:avLst/>
          </a:prstGeom>
          <a:solidFill>
            <a:srgbClr val="71B20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79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188" cy="4847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0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382280" y="7409896"/>
            <a:ext cx="5972120" cy="198515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89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82280" y="1824296"/>
            <a:ext cx="9053988" cy="54543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999" marR="0" lvl="1" indent="-129269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8999"/>
              <a:buFont typeface="Arial"/>
              <a:buChar char="•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7635" marR="0" lvl="2" indent="-200478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89100"/>
              <a:buFont typeface="Arial"/>
              <a:buChar char="−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78524" marR="0" lvl="3" indent="-21914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88000"/>
              <a:buFont typeface="Courier New"/>
              <a:buChar char="o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92906" marR="0" lvl="4" indent="-204845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Arial"/>
              <a:buChar char="−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66563" marR="0" lvl="5" indent="-112262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69574" marR="0" lvl="6" indent="-119974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72586" marR="0" lvl="7" indent="-11498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75597" marR="0" lvl="8" indent="-12269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0" y="387700"/>
            <a:ext cx="110659" cy="359892"/>
          </a:xfrm>
          <a:prstGeom prst="rect">
            <a:avLst/>
          </a:prstGeom>
          <a:solidFill>
            <a:srgbClr val="71B20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79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188" cy="4847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0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382280" y="7409896"/>
            <a:ext cx="5972120" cy="198515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89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  <p:sp>
        <p:nvSpPr>
          <p:cNvPr id="128" name="Shape 128"/>
          <p:cNvSpPr/>
          <p:nvPr/>
        </p:nvSpPr>
        <p:spPr>
          <a:xfrm>
            <a:off x="0" y="387700"/>
            <a:ext cx="110659" cy="359892"/>
          </a:xfrm>
          <a:prstGeom prst="rect">
            <a:avLst/>
          </a:prstGeom>
          <a:solidFill>
            <a:srgbClr val="71B20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79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82280" y="1824296"/>
            <a:ext cx="9053988" cy="48765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999" marR="0" lvl="1" indent="-129269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8999"/>
              <a:buFont typeface="Arial"/>
              <a:buChar char="•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7635" marR="0" lvl="2" indent="-200478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89100"/>
              <a:buFont typeface="Arial"/>
              <a:buChar char="−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78524" marR="0" lvl="3" indent="-21914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88000"/>
              <a:buFont typeface="Courier New"/>
              <a:buChar char="o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92906" marR="0" lvl="4" indent="-204845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Arial"/>
              <a:buChar char="−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66563" marR="0" lvl="5" indent="-112262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69574" marR="0" lvl="6" indent="-119974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72586" marR="0" lvl="7" indent="-11498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75597" marR="0" lvl="8" indent="-12269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382280" y="887150"/>
            <a:ext cx="9255188" cy="858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999" marR="0" lvl="1" indent="-129269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8999"/>
              <a:buFont typeface="Arial"/>
              <a:buChar char="•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5888" marR="0" lvl="2" indent="-19873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89100"/>
              <a:buFont typeface="Arial"/>
              <a:buChar char="−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82017" marR="0" lvl="3" indent="-211457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Courier New"/>
              <a:buChar char="o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92906" marR="0" lvl="4" indent="-204845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Arial"/>
              <a:buChar char="−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66563" marR="0" lvl="5" indent="-112262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69574" marR="0" lvl="6" indent="-119974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72586" marR="0" lvl="7" indent="-11498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75597" marR="0" lvl="8" indent="-12269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188" cy="4847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0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382280" y="7409896"/>
            <a:ext cx="5972120" cy="198515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89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  <p:sp>
        <p:nvSpPr>
          <p:cNvPr id="134" name="Shape 134"/>
          <p:cNvSpPr/>
          <p:nvPr/>
        </p:nvSpPr>
        <p:spPr>
          <a:xfrm>
            <a:off x="0" y="387700"/>
            <a:ext cx="110659" cy="359892"/>
          </a:xfrm>
          <a:prstGeom prst="rect">
            <a:avLst/>
          </a:prstGeom>
          <a:solidFill>
            <a:srgbClr val="71B20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79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188" cy="4847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0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382280" y="7409896"/>
            <a:ext cx="5972120" cy="198515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89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  <p:sp>
        <p:nvSpPr>
          <p:cNvPr id="138" name="Shape 138"/>
          <p:cNvSpPr/>
          <p:nvPr/>
        </p:nvSpPr>
        <p:spPr>
          <a:xfrm>
            <a:off x="0" y="387700"/>
            <a:ext cx="110659" cy="359892"/>
          </a:xfrm>
          <a:prstGeom prst="rect">
            <a:avLst/>
          </a:prstGeom>
          <a:solidFill>
            <a:srgbClr val="71B20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79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82280" y="887150"/>
            <a:ext cx="9255188" cy="858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999" marR="0" lvl="1" indent="-129269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8999"/>
              <a:buFont typeface="Arial"/>
              <a:buChar char="•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5888" marR="0" lvl="2" indent="-19873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89100"/>
              <a:buFont typeface="Arial"/>
              <a:buChar char="−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82017" marR="0" lvl="3" indent="-211457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Courier New"/>
              <a:buChar char="o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92906" marR="0" lvl="4" indent="-204845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Arial"/>
              <a:buChar char="−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66563" marR="0" lvl="5" indent="-112262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69574" marR="0" lvl="6" indent="-119974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72586" marR="0" lvl="7" indent="-11498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75597" marR="0" lvl="8" indent="-12269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188" cy="4847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0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382280" y="7409896"/>
            <a:ext cx="5972120" cy="198515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89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  <p:sp>
        <p:nvSpPr>
          <p:cNvPr id="143" name="Shape 143"/>
          <p:cNvSpPr/>
          <p:nvPr/>
        </p:nvSpPr>
        <p:spPr>
          <a:xfrm>
            <a:off x="0" y="387700"/>
            <a:ext cx="110659" cy="359892"/>
          </a:xfrm>
          <a:prstGeom prst="rect">
            <a:avLst/>
          </a:prstGeom>
          <a:solidFill>
            <a:srgbClr val="71B20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79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ey statem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/>
        </p:nvSpPr>
        <p:spPr>
          <a:xfrm>
            <a:off x="8992325" y="6815220"/>
            <a:ext cx="1076977" cy="605294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190500" algn="l" rtl="0">
              <a:lnSpc>
                <a:spcPct val="741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760" b="1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Power</a:t>
            </a:r>
            <a:r>
              <a:rPr lang="en-US" sz="2640" b="1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19050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to the</a:t>
            </a:r>
            <a:r>
              <a:rPr lang="en-US" sz="1979" b="0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8821625" y="7203664"/>
            <a:ext cx="1359646" cy="541173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521" b="1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Ones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x="7461157" y="6844014"/>
            <a:ext cx="1693765" cy="413958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45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 1845, Deloitte started </a:t>
            </a:r>
            <a:br>
              <a:rPr lang="en-US" sz="1045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45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with one individual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382280" y="7409896"/>
            <a:ext cx="5972120" cy="198515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89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2 Column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82280" y="1824296"/>
            <a:ext cx="4392382" cy="54543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10889" marR="0" lvl="2" indent="119641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8999"/>
              <a:buFont typeface="Arial"/>
              <a:buChar char="−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95134" marR="0" lvl="3" indent="-9334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81535" marR="0" lvl="4" indent="-202974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Arial"/>
              <a:buChar char="•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66563" marR="0" lvl="5" indent="-112262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69574" marR="0" lvl="6" indent="-119974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72586" marR="0" lvl="7" indent="-11498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75597" marR="0" lvl="8" indent="-12269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2"/>
          </p:nvPr>
        </p:nvSpPr>
        <p:spPr>
          <a:xfrm>
            <a:off x="5029994" y="1824297"/>
            <a:ext cx="4392382" cy="47849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10889" marR="0" lvl="2" indent="-6088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6023" marR="0" lvl="3" indent="-208463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Arial"/>
              <a:buChar char="•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81535" marR="0" lvl="4" indent="-202974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Arial"/>
              <a:buChar char="•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66563" marR="0" lvl="5" indent="-112262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69574" marR="0" lvl="6" indent="-119974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72586" marR="0" lvl="7" indent="-11498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75597" marR="0" lvl="8" indent="-12269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188" cy="4847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0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382280" y="7409896"/>
            <a:ext cx="5972120" cy="198515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89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  <p:sp>
        <p:nvSpPr>
          <p:cNvPr id="149" name="Shape 149"/>
          <p:cNvSpPr/>
          <p:nvPr/>
        </p:nvSpPr>
        <p:spPr>
          <a:xfrm>
            <a:off x="0" y="387700"/>
            <a:ext cx="110659" cy="359892"/>
          </a:xfrm>
          <a:prstGeom prst="rect">
            <a:avLst/>
          </a:prstGeom>
          <a:solidFill>
            <a:srgbClr val="71B20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79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2 Column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82280" y="1824296"/>
            <a:ext cx="4392382" cy="54543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10889" marR="0" lvl="2" indent="119641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8999"/>
              <a:buFont typeface="Arial"/>
              <a:buChar char="−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95134" marR="0" lvl="3" indent="-9334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81535" marR="0" lvl="4" indent="-202974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Arial"/>
              <a:buChar char="•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66563" marR="0" lvl="5" indent="-112262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69574" marR="0" lvl="6" indent="-119974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72586" marR="0" lvl="7" indent="-11498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75597" marR="0" lvl="8" indent="-12269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2"/>
          </p:nvPr>
        </p:nvSpPr>
        <p:spPr>
          <a:xfrm>
            <a:off x="5029994" y="1824297"/>
            <a:ext cx="4392382" cy="50073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10889" marR="0" lvl="2" indent="119641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8999"/>
              <a:buFont typeface="Arial"/>
              <a:buChar char="−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6023" marR="0" lvl="3" indent="-208463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Arial"/>
              <a:buChar char="•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81535" marR="0" lvl="4" indent="-202974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Arial"/>
              <a:buChar char="•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66563" marR="0" lvl="5" indent="-112262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69574" marR="0" lvl="6" indent="-119974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72586" marR="0" lvl="7" indent="-11498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75597" marR="0" lvl="8" indent="-12269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3"/>
          </p:nvPr>
        </p:nvSpPr>
        <p:spPr>
          <a:xfrm>
            <a:off x="382280" y="887150"/>
            <a:ext cx="9255188" cy="858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999" marR="0" lvl="1" indent="-129269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8999"/>
              <a:buFont typeface="Arial"/>
              <a:buChar char="•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5888" marR="0" lvl="2" indent="-19873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89100"/>
              <a:buFont typeface="Arial"/>
              <a:buChar char="−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82017" marR="0" lvl="3" indent="-211457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Courier New"/>
              <a:buChar char="o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92906" marR="0" lvl="4" indent="-204845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Arial"/>
              <a:buChar char="−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66563" marR="0" lvl="5" indent="-112262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69574" marR="0" lvl="6" indent="-119974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72586" marR="0" lvl="7" indent="-11498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75597" marR="0" lvl="8" indent="-12269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188" cy="4847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0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382280" y="7409896"/>
            <a:ext cx="5972120" cy="198515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89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  <p:sp>
        <p:nvSpPr>
          <p:cNvPr id="156" name="Shape 156"/>
          <p:cNvSpPr/>
          <p:nvPr/>
        </p:nvSpPr>
        <p:spPr>
          <a:xfrm>
            <a:off x="0" y="387700"/>
            <a:ext cx="110659" cy="359892"/>
          </a:xfrm>
          <a:prstGeom prst="rect">
            <a:avLst/>
          </a:prstGeom>
          <a:solidFill>
            <a:srgbClr val="71B20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79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vder - Blac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5" y="2097"/>
            <a:ext cx="10059155" cy="777334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0" y="3167040"/>
            <a:ext cx="10059988" cy="14103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4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Divder - Blac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0798"/>
            <a:ext cx="10059986" cy="777398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0" y="3167040"/>
            <a:ext cx="10059988" cy="14103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4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Divder - Blac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847"/>
            <a:ext cx="10059988" cy="777398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0" y="3167040"/>
            <a:ext cx="10059988" cy="14103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4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Divder - Blac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0" y="0"/>
            <a:ext cx="10059988" cy="7773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79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0" y="3167040"/>
            <a:ext cx="10059988" cy="14103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4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Divder - Black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0" y="0"/>
            <a:ext cx="10059988" cy="77739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79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0" y="3183035"/>
            <a:ext cx="10059988" cy="14103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s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1505295" y="6655278"/>
            <a:ext cx="1076977" cy="605294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190500" algn="l" rtl="0">
              <a:lnSpc>
                <a:spcPct val="741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760" b="1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Power</a:t>
            </a:r>
            <a:r>
              <a:rPr lang="en-US" sz="2640" b="1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19050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to the 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1334594" y="7043722"/>
            <a:ext cx="1359646" cy="541173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521" b="1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Ones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-25873" y="6684072"/>
            <a:ext cx="1693765" cy="413958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45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 1845, Deloitte started </a:t>
            </a:r>
            <a:br>
              <a:rPr lang="en-US" sz="1045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45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with one individual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0" y="3458148"/>
            <a:ext cx="10059988" cy="846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484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999" marR="0" lvl="1" indent="-129269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8999"/>
              <a:buFont typeface="Arial"/>
              <a:buChar char="•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5888" marR="0" lvl="2" indent="-19873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89100"/>
              <a:buFont typeface="Arial"/>
              <a:buChar char="−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82017" marR="0" lvl="3" indent="-211457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Courier New"/>
              <a:buChar char="o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92906" marR="0" lvl="4" indent="-204845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Arial"/>
              <a:buChar char="−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66563" marR="0" lvl="5" indent="-112262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69574" marR="0" lvl="6" indent="-119974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72586" marR="0" lvl="7" indent="-11498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75597" marR="0" lvl="8" indent="-12269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hite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382280" y="7409896"/>
            <a:ext cx="5972120" cy="198515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89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lack">
    <p:bg>
      <p:bgPr>
        <a:solidFill>
          <a:schemeClr val="dk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382280" y="7409896"/>
            <a:ext cx="5972120" cy="198515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89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nf contents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82489" y="1824296"/>
            <a:ext cx="4773254" cy="4779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999" marR="0" lvl="1" indent="-129269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8999"/>
              <a:buFont typeface="Arial"/>
              <a:buChar char="•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5888" marR="0" lvl="2" indent="-19873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89100"/>
              <a:buFont typeface="Arial"/>
              <a:buChar char="−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82017" marR="0" lvl="3" indent="-211457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Courier New"/>
              <a:buChar char="o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92906" marR="0" lvl="4" indent="-204845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Arial"/>
              <a:buChar char="−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66563" marR="0" lvl="5" indent="-112262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69574" marR="0" lvl="6" indent="-119974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72586" marR="0" lvl="7" indent="-11498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75597" marR="0" lvl="8" indent="-12269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188" cy="4847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0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/>
          <p:nvPr/>
        </p:nvSpPr>
        <p:spPr>
          <a:xfrm>
            <a:off x="382280" y="7409896"/>
            <a:ext cx="5972120" cy="198515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89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  <p:sp>
        <p:nvSpPr>
          <p:cNvPr id="30" name="Shape 30"/>
          <p:cNvSpPr/>
          <p:nvPr/>
        </p:nvSpPr>
        <p:spPr>
          <a:xfrm>
            <a:off x="0" y="387700"/>
            <a:ext cx="110659" cy="359892"/>
          </a:xfrm>
          <a:prstGeom prst="rect">
            <a:avLst/>
          </a:prstGeom>
          <a:solidFill>
            <a:srgbClr val="71B20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79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r guide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188" cy="4847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0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382280" y="1283325"/>
            <a:ext cx="6803426" cy="16158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79" b="0" i="0" u="none" strike="noStrike" cap="non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Limit slide headings to one line, subheadings to two lines.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79" b="0" i="0" u="none" strike="noStrike" cap="none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79" b="0" i="0" u="none" strike="noStrike" cap="non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Do not copy and paste whole slides into this deck. Individual text boxes and graphics may be pasted into a slide in this deck using Use Destination Theme.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82280" y="7409896"/>
            <a:ext cx="5972120" cy="198515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89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vder - Black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4" y="2097"/>
            <a:ext cx="10059300" cy="77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0" y="3167040"/>
            <a:ext cx="10059900" cy="1410299"/>
          </a:xfrm>
          <a:prstGeom prst="rect">
            <a:avLst/>
          </a:prstGeom>
          <a:noFill/>
          <a:ln>
            <a:noFill/>
          </a:ln>
        </p:spPr>
        <p:txBody>
          <a:bodyPr lIns="93500" tIns="93500" rIns="93500" bIns="93500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82280" y="1824296"/>
            <a:ext cx="9054000" cy="4876500"/>
          </a:xfrm>
          <a:prstGeom prst="rect">
            <a:avLst/>
          </a:prstGeom>
          <a:noFill/>
          <a:ln>
            <a:noFill/>
          </a:ln>
        </p:spPr>
        <p:txBody>
          <a:bodyPr lIns="93500" tIns="93500" rIns="93500" bIns="93500" anchor="t" anchorCtr="0"/>
          <a:lstStyle>
            <a:lvl1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66700" marR="0" lvl="1" indent="-139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84200" marR="0" lvl="2" indent="-203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95000"/>
              <a:buFont typeface="Arial"/>
              <a:buChar char="−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017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84210"/>
              <a:buFont typeface="Courier New"/>
              <a:buChar char="o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319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−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32100" marR="0" lvl="5" indent="-1143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52800" marR="0" lvl="6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60800" marR="0" lvl="7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68800" marR="0" lvl="8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2"/>
          </p:nvPr>
        </p:nvSpPr>
        <p:spPr>
          <a:xfrm>
            <a:off x="382280" y="887150"/>
            <a:ext cx="9255300" cy="858299"/>
          </a:xfrm>
          <a:prstGeom prst="rect">
            <a:avLst/>
          </a:prstGeom>
          <a:noFill/>
          <a:ln>
            <a:noFill/>
          </a:ln>
        </p:spPr>
        <p:txBody>
          <a:bodyPr lIns="93500" tIns="93500" rIns="93500" bIns="93500" anchor="t" anchorCtr="0"/>
          <a:lstStyle>
            <a:lvl1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66700" marR="0" lvl="1" indent="-139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84200" marR="0" lvl="2" indent="-203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95000"/>
              <a:buFont typeface="Arial"/>
              <a:buChar char="−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01700" marR="0" lvl="3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Courier New"/>
              <a:buChar char="o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319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−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32100" marR="0" lvl="5" indent="-1143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52800" marR="0" lvl="6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60800" marR="0" lvl="7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68800" marR="0" lvl="8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300" cy="484800"/>
          </a:xfrm>
          <a:prstGeom prst="rect">
            <a:avLst/>
          </a:prstGeom>
          <a:noFill/>
          <a:ln>
            <a:noFill/>
          </a:ln>
        </p:spPr>
        <p:txBody>
          <a:bodyPr lIns="93500" tIns="93500" rIns="93500" bIns="93500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382280" y="7409896"/>
            <a:ext cx="5972400" cy="198600"/>
          </a:xfrm>
          <a:prstGeom prst="rect">
            <a:avLst/>
          </a:prstGeom>
          <a:noFill/>
          <a:ln>
            <a:noFill/>
          </a:ln>
        </p:spPr>
        <p:txBody>
          <a:bodyPr lIns="0" tIns="46725" rIns="9350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  <p:sp>
        <p:nvSpPr>
          <p:cNvPr id="197" name="Shape 197"/>
          <p:cNvSpPr/>
          <p:nvPr/>
        </p:nvSpPr>
        <p:spPr>
          <a:xfrm>
            <a:off x="0" y="387700"/>
            <a:ext cx="110700" cy="359999"/>
          </a:xfrm>
          <a:prstGeom prst="rect">
            <a:avLst/>
          </a:prstGeom>
          <a:solidFill>
            <a:srgbClr val="71B206"/>
          </a:solidFill>
          <a:ln>
            <a:noFill/>
          </a:ln>
        </p:spPr>
        <p:txBody>
          <a:bodyPr lIns="93500" tIns="46725" rIns="93500" bIns="46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82280" y="887150"/>
            <a:ext cx="9255300" cy="858299"/>
          </a:xfrm>
          <a:prstGeom prst="rect">
            <a:avLst/>
          </a:prstGeom>
          <a:noFill/>
          <a:ln>
            <a:noFill/>
          </a:ln>
        </p:spPr>
        <p:txBody>
          <a:bodyPr lIns="93500" tIns="93500" rIns="93500" bIns="93500" anchor="t" anchorCtr="0"/>
          <a:lstStyle>
            <a:lvl1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66700" marR="0" lvl="1" indent="-139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84200" marR="0" lvl="2" indent="-203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95000"/>
              <a:buFont typeface="Arial"/>
              <a:buChar char="−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01700" marR="0" lvl="3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Courier New"/>
              <a:buChar char="o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319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−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32100" marR="0" lvl="5" indent="-1143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52800" marR="0" lvl="6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60800" marR="0" lvl="7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68800" marR="0" lvl="8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300" cy="484800"/>
          </a:xfrm>
          <a:prstGeom prst="rect">
            <a:avLst/>
          </a:prstGeom>
          <a:noFill/>
          <a:ln>
            <a:noFill/>
          </a:ln>
        </p:spPr>
        <p:txBody>
          <a:bodyPr lIns="93500" tIns="93500" rIns="93500" bIns="93500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382280" y="7409896"/>
            <a:ext cx="5972400" cy="198600"/>
          </a:xfrm>
          <a:prstGeom prst="rect">
            <a:avLst/>
          </a:prstGeom>
          <a:noFill/>
          <a:ln>
            <a:noFill/>
          </a:ln>
        </p:spPr>
        <p:txBody>
          <a:bodyPr lIns="0" tIns="46725" rIns="9350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  <p:sp>
        <p:nvSpPr>
          <p:cNvPr id="202" name="Shape 202"/>
          <p:cNvSpPr/>
          <p:nvPr/>
        </p:nvSpPr>
        <p:spPr>
          <a:xfrm>
            <a:off x="0" y="387700"/>
            <a:ext cx="110700" cy="359999"/>
          </a:xfrm>
          <a:prstGeom prst="rect">
            <a:avLst/>
          </a:prstGeom>
          <a:solidFill>
            <a:srgbClr val="71B206"/>
          </a:solidFill>
          <a:ln>
            <a:noFill/>
          </a:ln>
        </p:spPr>
        <p:txBody>
          <a:bodyPr lIns="93500" tIns="46725" rIns="93500" bIns="46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d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7832" y="3059286"/>
            <a:ext cx="2724300" cy="5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1505295" y="6655278"/>
            <a:ext cx="1077000" cy="605400"/>
          </a:xfrm>
          <a:prstGeom prst="rect">
            <a:avLst/>
          </a:prstGeom>
          <a:noFill/>
          <a:ln>
            <a:noFill/>
          </a:ln>
        </p:spPr>
        <p:txBody>
          <a:bodyPr lIns="0" tIns="46725" rIns="93500" bIns="46725" anchor="t" anchorCtr="0">
            <a:noAutofit/>
          </a:bodyPr>
          <a:lstStyle/>
          <a:p>
            <a:pPr marL="0" marR="0" lvl="0" indent="190500" algn="l" rtl="0">
              <a:lnSpc>
                <a:spcPct val="741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Power</a:t>
            </a:r>
            <a:r>
              <a:rPr lang="en-US" sz="2700" b="1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19050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to the</a:t>
            </a:r>
            <a:r>
              <a:rPr lang="en-US" sz="2000" b="0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1334594" y="7043722"/>
            <a:ext cx="1359600" cy="541500"/>
          </a:xfrm>
          <a:prstGeom prst="rect">
            <a:avLst/>
          </a:prstGeom>
          <a:noFill/>
          <a:ln>
            <a:noFill/>
          </a:ln>
        </p:spPr>
        <p:txBody>
          <a:bodyPr lIns="0" tIns="46725" rIns="93500" bIns="46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Ones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-25873" y="6684072"/>
            <a:ext cx="1693800" cy="414000"/>
          </a:xfrm>
          <a:prstGeom prst="rect">
            <a:avLst/>
          </a:prstGeom>
          <a:noFill/>
          <a:ln>
            <a:noFill/>
          </a:ln>
        </p:spPr>
        <p:txBody>
          <a:bodyPr lIns="0" tIns="46725" rIns="93500" bIns="467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 1845, Deloitte started </a:t>
            </a:r>
            <a:br>
              <a:rPr lang="en-US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with one individual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300" cy="484800"/>
          </a:xfrm>
          <a:prstGeom prst="rect">
            <a:avLst/>
          </a:prstGeom>
          <a:noFill/>
          <a:ln>
            <a:noFill/>
          </a:ln>
        </p:spPr>
        <p:txBody>
          <a:bodyPr lIns="93500" tIns="93500" rIns="93500" bIns="93500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382280" y="7409896"/>
            <a:ext cx="5972400" cy="198600"/>
          </a:xfrm>
          <a:prstGeom prst="rect">
            <a:avLst/>
          </a:prstGeom>
          <a:noFill/>
          <a:ln>
            <a:noFill/>
          </a:ln>
        </p:spPr>
        <p:txBody>
          <a:bodyPr lIns="0" tIns="46725" rIns="9350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  <p:sp>
        <p:nvSpPr>
          <p:cNvPr id="211" name="Shape 211"/>
          <p:cNvSpPr/>
          <p:nvPr/>
        </p:nvSpPr>
        <p:spPr>
          <a:xfrm>
            <a:off x="0" y="387700"/>
            <a:ext cx="110700" cy="359999"/>
          </a:xfrm>
          <a:prstGeom prst="rect">
            <a:avLst/>
          </a:prstGeom>
          <a:solidFill>
            <a:srgbClr val="71B206"/>
          </a:solidFill>
          <a:ln>
            <a:noFill/>
          </a:ln>
        </p:spPr>
        <p:txBody>
          <a:bodyPr lIns="93500" tIns="46725" rIns="93500" bIns="46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 - standard subtitle placem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82280" y="2415117"/>
            <a:ext cx="9064500" cy="877500"/>
          </a:xfrm>
          <a:prstGeom prst="rect">
            <a:avLst/>
          </a:prstGeom>
          <a:noFill/>
          <a:ln>
            <a:noFill/>
          </a:ln>
        </p:spPr>
        <p:txBody>
          <a:bodyPr lIns="93500" tIns="93500" rIns="93500" bIns="93500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82279" y="4363017"/>
            <a:ext cx="2388300" cy="388500"/>
          </a:xfrm>
          <a:prstGeom prst="rect">
            <a:avLst/>
          </a:prstGeom>
          <a:noFill/>
          <a:ln>
            <a:noFill/>
          </a:ln>
        </p:spPr>
        <p:txBody>
          <a:bodyPr lIns="93500" tIns="93500" rIns="93500" bIns="93500" anchor="t" anchorCtr="0"/>
          <a:lstStyle>
            <a:lvl1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66700" marR="0" lvl="1" indent="-139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84200" marR="0" lvl="2" indent="-203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95000"/>
              <a:buFont typeface="Arial"/>
              <a:buChar char="−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01700" marR="0" lvl="3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Courier New"/>
              <a:buChar char="o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319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−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32100" marR="0" lvl="5" indent="-1143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52800" marR="0" lvl="6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60800" marR="0" lvl="7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68800" marR="0" lvl="8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2"/>
          </p:nvPr>
        </p:nvSpPr>
        <p:spPr>
          <a:xfrm>
            <a:off x="373336" y="3410187"/>
            <a:ext cx="7255200" cy="842400"/>
          </a:xfrm>
          <a:prstGeom prst="rect">
            <a:avLst/>
          </a:prstGeom>
          <a:noFill/>
          <a:ln>
            <a:noFill/>
          </a:ln>
        </p:spPr>
        <p:txBody>
          <a:bodyPr lIns="93500" tIns="93500" rIns="93500" bIns="93500" anchor="t" anchorCtr="0"/>
          <a:lstStyle>
            <a:lvl1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0700" marR="0" lvl="1" indent="-12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16000" marR="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Font typeface="Courier New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78100" marR="0" lvl="5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86100" marR="0" lvl="6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94100" marR="0" lvl="7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1270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ey statem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8992325" y="6815220"/>
            <a:ext cx="1077000" cy="605400"/>
          </a:xfrm>
          <a:prstGeom prst="rect">
            <a:avLst/>
          </a:prstGeom>
          <a:noFill/>
          <a:ln>
            <a:noFill/>
          </a:ln>
        </p:spPr>
        <p:txBody>
          <a:bodyPr lIns="0" tIns="46725" rIns="93500" bIns="46725" anchor="t" anchorCtr="0">
            <a:noAutofit/>
          </a:bodyPr>
          <a:lstStyle/>
          <a:p>
            <a:pPr marL="0" marR="0" lvl="0" indent="190500" algn="l" rtl="0">
              <a:lnSpc>
                <a:spcPct val="741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Power</a:t>
            </a:r>
            <a:r>
              <a:rPr lang="en-US" sz="2700" b="1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19050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to the</a:t>
            </a:r>
            <a:r>
              <a:rPr lang="en-US" sz="2000" b="0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8821625" y="7203664"/>
            <a:ext cx="1359600" cy="541500"/>
          </a:xfrm>
          <a:prstGeom prst="rect">
            <a:avLst/>
          </a:prstGeom>
          <a:noFill/>
          <a:ln>
            <a:noFill/>
          </a:ln>
        </p:spPr>
        <p:txBody>
          <a:bodyPr lIns="0" tIns="46725" rIns="93500" bIns="46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Ones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7461157" y="6844014"/>
            <a:ext cx="1693800" cy="414000"/>
          </a:xfrm>
          <a:prstGeom prst="rect">
            <a:avLst/>
          </a:prstGeom>
          <a:noFill/>
          <a:ln>
            <a:noFill/>
          </a:ln>
        </p:spPr>
        <p:txBody>
          <a:bodyPr lIns="0" tIns="46725" rIns="93500" bIns="467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 1845, Deloitte started </a:t>
            </a:r>
            <a:br>
              <a:rPr lang="en-US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with one individual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82280" y="7409896"/>
            <a:ext cx="5972400" cy="198600"/>
          </a:xfrm>
          <a:prstGeom prst="rect">
            <a:avLst/>
          </a:prstGeom>
          <a:noFill/>
          <a:ln>
            <a:noFill/>
          </a:ln>
        </p:spPr>
        <p:txBody>
          <a:bodyPr lIns="0" tIns="46725" rIns="9350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nf contents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2489" y="1824296"/>
            <a:ext cx="4773300" cy="4779600"/>
          </a:xfrm>
          <a:prstGeom prst="rect">
            <a:avLst/>
          </a:prstGeom>
          <a:noFill/>
          <a:ln>
            <a:noFill/>
          </a:ln>
        </p:spPr>
        <p:txBody>
          <a:bodyPr lIns="93500" tIns="93500" rIns="93500" bIns="93500" anchor="t" anchorCtr="0"/>
          <a:lstStyle>
            <a:lvl1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66700" marR="0" lvl="1" indent="-139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84200" marR="0" lvl="2" indent="-203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95000"/>
              <a:buFont typeface="Arial"/>
              <a:buChar char="−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01700" marR="0" lvl="3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Courier New"/>
              <a:buChar char="o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319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−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32100" marR="0" lvl="5" indent="-1143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52800" marR="0" lvl="6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60800" marR="0" lvl="7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68800" marR="0" lvl="8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300" cy="484800"/>
          </a:xfrm>
          <a:prstGeom prst="rect">
            <a:avLst/>
          </a:prstGeom>
          <a:noFill/>
          <a:ln>
            <a:noFill/>
          </a:ln>
        </p:spPr>
        <p:txBody>
          <a:bodyPr lIns="93500" tIns="93500" rIns="93500" bIns="93500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382280" y="7409896"/>
            <a:ext cx="5972400" cy="198600"/>
          </a:xfrm>
          <a:prstGeom prst="rect">
            <a:avLst/>
          </a:prstGeom>
          <a:noFill/>
          <a:ln>
            <a:noFill/>
          </a:ln>
        </p:spPr>
        <p:txBody>
          <a:bodyPr lIns="0" tIns="46725" rIns="9350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  <p:sp>
        <p:nvSpPr>
          <p:cNvPr id="225" name="Shape 225"/>
          <p:cNvSpPr/>
          <p:nvPr/>
        </p:nvSpPr>
        <p:spPr>
          <a:xfrm>
            <a:off x="0" y="387700"/>
            <a:ext cx="110700" cy="359999"/>
          </a:xfrm>
          <a:prstGeom prst="rect">
            <a:avLst/>
          </a:prstGeom>
          <a:solidFill>
            <a:srgbClr val="71B206"/>
          </a:solidFill>
          <a:ln>
            <a:noFill/>
          </a:ln>
        </p:spPr>
        <p:txBody>
          <a:bodyPr lIns="93500" tIns="46725" rIns="93500" bIns="46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300" cy="484800"/>
          </a:xfrm>
          <a:prstGeom prst="rect">
            <a:avLst/>
          </a:prstGeom>
          <a:noFill/>
          <a:ln>
            <a:noFill/>
          </a:ln>
        </p:spPr>
        <p:txBody>
          <a:bodyPr lIns="93500" tIns="93500" rIns="93500" bIns="93500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382280" y="7409896"/>
            <a:ext cx="5972400" cy="198600"/>
          </a:xfrm>
          <a:prstGeom prst="rect">
            <a:avLst/>
          </a:prstGeom>
          <a:noFill/>
          <a:ln>
            <a:noFill/>
          </a:ln>
        </p:spPr>
        <p:txBody>
          <a:bodyPr lIns="0" tIns="46725" rIns="9350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82280" y="1824296"/>
            <a:ext cx="9054000" cy="5454300"/>
          </a:xfrm>
          <a:prstGeom prst="rect">
            <a:avLst/>
          </a:prstGeom>
          <a:noFill/>
          <a:ln>
            <a:noFill/>
          </a:ln>
        </p:spPr>
        <p:txBody>
          <a:bodyPr lIns="93500" tIns="93500" rIns="93500" bIns="93500" anchor="t" anchorCtr="0"/>
          <a:lstStyle>
            <a:lvl1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66700" marR="0" lvl="1" indent="-139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84200" marR="0" lvl="2" indent="-203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95000"/>
              <a:buFont typeface="Arial"/>
              <a:buChar char="−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017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84210"/>
              <a:buFont typeface="Courier New"/>
              <a:buChar char="o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319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−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32100" marR="0" lvl="5" indent="-1143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52800" marR="0" lvl="6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60800" marR="0" lvl="7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68800" marR="0" lvl="8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0" y="387700"/>
            <a:ext cx="110700" cy="359999"/>
          </a:xfrm>
          <a:prstGeom prst="rect">
            <a:avLst/>
          </a:prstGeom>
          <a:solidFill>
            <a:srgbClr val="71B206"/>
          </a:solidFill>
          <a:ln>
            <a:noFill/>
          </a:ln>
        </p:spPr>
        <p:txBody>
          <a:bodyPr lIns="93500" tIns="46725" rIns="93500" bIns="46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188" cy="4847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0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/>
          <p:nvPr/>
        </p:nvSpPr>
        <p:spPr>
          <a:xfrm>
            <a:off x="382280" y="7409896"/>
            <a:ext cx="5972120" cy="198515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89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82280" y="1824296"/>
            <a:ext cx="9053988" cy="54543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999" marR="0" lvl="1" indent="-129269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8999"/>
              <a:buFont typeface="Arial"/>
              <a:buChar char="•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7635" marR="0" lvl="2" indent="-200478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89100"/>
              <a:buFont typeface="Arial"/>
              <a:buChar char="−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78524" marR="0" lvl="3" indent="-21914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88000"/>
              <a:buFont typeface="Courier New"/>
              <a:buChar char="o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92906" marR="0" lvl="4" indent="-204845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Arial"/>
              <a:buChar char="−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66563" marR="0" lvl="5" indent="-112262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69574" marR="0" lvl="6" indent="-119974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72586" marR="0" lvl="7" indent="-11498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75597" marR="0" lvl="8" indent="-12269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387700"/>
            <a:ext cx="110659" cy="359892"/>
          </a:xfrm>
          <a:prstGeom prst="rect">
            <a:avLst/>
          </a:prstGeom>
          <a:solidFill>
            <a:srgbClr val="71B20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79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300" cy="484800"/>
          </a:xfrm>
          <a:prstGeom prst="rect">
            <a:avLst/>
          </a:prstGeom>
          <a:noFill/>
          <a:ln>
            <a:noFill/>
          </a:ln>
        </p:spPr>
        <p:txBody>
          <a:bodyPr lIns="93500" tIns="93500" rIns="93500" bIns="93500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382280" y="7409896"/>
            <a:ext cx="5972400" cy="198600"/>
          </a:xfrm>
          <a:prstGeom prst="rect">
            <a:avLst/>
          </a:prstGeom>
          <a:noFill/>
          <a:ln>
            <a:noFill/>
          </a:ln>
        </p:spPr>
        <p:txBody>
          <a:bodyPr lIns="0" tIns="46725" rIns="9350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  <p:sp>
        <p:nvSpPr>
          <p:cNvPr id="234" name="Shape 234"/>
          <p:cNvSpPr/>
          <p:nvPr/>
        </p:nvSpPr>
        <p:spPr>
          <a:xfrm>
            <a:off x="0" y="387700"/>
            <a:ext cx="110700" cy="359999"/>
          </a:xfrm>
          <a:prstGeom prst="rect">
            <a:avLst/>
          </a:prstGeom>
          <a:solidFill>
            <a:srgbClr val="71B206"/>
          </a:solidFill>
          <a:ln>
            <a:noFill/>
          </a:ln>
        </p:spPr>
        <p:txBody>
          <a:bodyPr lIns="93500" tIns="46725" rIns="93500" bIns="46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2 Column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382280" y="1824296"/>
            <a:ext cx="4392300" cy="5454300"/>
          </a:xfrm>
          <a:prstGeom prst="rect">
            <a:avLst/>
          </a:prstGeom>
          <a:noFill/>
          <a:ln>
            <a:noFill/>
          </a:ln>
        </p:spPr>
        <p:txBody>
          <a:bodyPr lIns="93500" tIns="93500" rIns="93500" bIns="93500" anchor="t" anchorCtr="0"/>
          <a:lstStyle>
            <a:lvl1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17500" marR="0" lvl="2" indent="127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−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11200" marR="0" lvl="3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09700" marR="0" lvl="4" indent="-203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32100" marR="0" lvl="5" indent="-1143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52800" marR="0" lvl="6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60800" marR="0" lvl="7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68800" marR="0" lvl="8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2"/>
          </p:nvPr>
        </p:nvSpPr>
        <p:spPr>
          <a:xfrm>
            <a:off x="5029994" y="1824297"/>
            <a:ext cx="4392300" cy="4785000"/>
          </a:xfrm>
          <a:prstGeom prst="rect">
            <a:avLst/>
          </a:prstGeom>
          <a:noFill/>
          <a:ln>
            <a:noFill/>
          </a:ln>
        </p:spPr>
        <p:txBody>
          <a:bodyPr lIns="93500" tIns="93500" rIns="93500" bIns="93500" anchor="t" anchorCtr="0"/>
          <a:lstStyle>
            <a:lvl1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17500" marR="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16000" marR="0" lvl="3" indent="-203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09700" marR="0" lvl="4" indent="-203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32100" marR="0" lvl="5" indent="-1143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52800" marR="0" lvl="6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60800" marR="0" lvl="7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68800" marR="0" lvl="8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300" cy="484800"/>
          </a:xfrm>
          <a:prstGeom prst="rect">
            <a:avLst/>
          </a:prstGeom>
          <a:noFill/>
          <a:ln>
            <a:noFill/>
          </a:ln>
        </p:spPr>
        <p:txBody>
          <a:bodyPr lIns="93500" tIns="93500" rIns="93500" bIns="93500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382280" y="7409896"/>
            <a:ext cx="5972400" cy="198600"/>
          </a:xfrm>
          <a:prstGeom prst="rect">
            <a:avLst/>
          </a:prstGeom>
          <a:noFill/>
          <a:ln>
            <a:noFill/>
          </a:ln>
        </p:spPr>
        <p:txBody>
          <a:bodyPr lIns="0" tIns="46725" rIns="9350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  <p:sp>
        <p:nvSpPr>
          <p:cNvPr id="240" name="Shape 240"/>
          <p:cNvSpPr/>
          <p:nvPr/>
        </p:nvSpPr>
        <p:spPr>
          <a:xfrm>
            <a:off x="0" y="387700"/>
            <a:ext cx="110700" cy="359999"/>
          </a:xfrm>
          <a:prstGeom prst="rect">
            <a:avLst/>
          </a:prstGeom>
          <a:solidFill>
            <a:srgbClr val="71B206"/>
          </a:solidFill>
          <a:ln>
            <a:noFill/>
          </a:ln>
        </p:spPr>
        <p:txBody>
          <a:bodyPr lIns="93500" tIns="46725" rIns="93500" bIns="46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2 Column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82280" y="1824296"/>
            <a:ext cx="4392300" cy="5454300"/>
          </a:xfrm>
          <a:prstGeom prst="rect">
            <a:avLst/>
          </a:prstGeom>
          <a:noFill/>
          <a:ln>
            <a:noFill/>
          </a:ln>
        </p:spPr>
        <p:txBody>
          <a:bodyPr lIns="93500" tIns="93500" rIns="93500" bIns="93500" anchor="t" anchorCtr="0"/>
          <a:lstStyle>
            <a:lvl1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17500" marR="0" lvl="2" indent="127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−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11200" marR="0" lvl="3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09700" marR="0" lvl="4" indent="-203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32100" marR="0" lvl="5" indent="-1143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52800" marR="0" lvl="6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60800" marR="0" lvl="7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68800" marR="0" lvl="8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body" idx="2"/>
          </p:nvPr>
        </p:nvSpPr>
        <p:spPr>
          <a:xfrm>
            <a:off x="5029994" y="1824297"/>
            <a:ext cx="4392300" cy="5007300"/>
          </a:xfrm>
          <a:prstGeom prst="rect">
            <a:avLst/>
          </a:prstGeom>
          <a:noFill/>
          <a:ln>
            <a:noFill/>
          </a:ln>
        </p:spPr>
        <p:txBody>
          <a:bodyPr lIns="93500" tIns="93500" rIns="93500" bIns="93500" anchor="t" anchorCtr="0"/>
          <a:lstStyle>
            <a:lvl1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17500" marR="0" lvl="2" indent="127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−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16000" marR="0" lvl="3" indent="-203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09700" marR="0" lvl="4" indent="-203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32100" marR="0" lvl="5" indent="-1143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52800" marR="0" lvl="6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60800" marR="0" lvl="7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68800" marR="0" lvl="8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3"/>
          </p:nvPr>
        </p:nvSpPr>
        <p:spPr>
          <a:xfrm>
            <a:off x="382280" y="887150"/>
            <a:ext cx="9255300" cy="858299"/>
          </a:xfrm>
          <a:prstGeom prst="rect">
            <a:avLst/>
          </a:prstGeom>
          <a:noFill/>
          <a:ln>
            <a:noFill/>
          </a:ln>
        </p:spPr>
        <p:txBody>
          <a:bodyPr lIns="93500" tIns="93500" rIns="93500" bIns="93500" anchor="t" anchorCtr="0"/>
          <a:lstStyle>
            <a:lvl1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66700" marR="0" lvl="1" indent="-139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84200" marR="0" lvl="2" indent="-203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95000"/>
              <a:buFont typeface="Arial"/>
              <a:buChar char="−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01700" marR="0" lvl="3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Courier New"/>
              <a:buChar char="o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319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−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32100" marR="0" lvl="5" indent="-1143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52800" marR="0" lvl="6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60800" marR="0" lvl="7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68800" marR="0" lvl="8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300" cy="484800"/>
          </a:xfrm>
          <a:prstGeom prst="rect">
            <a:avLst/>
          </a:prstGeom>
          <a:noFill/>
          <a:ln>
            <a:noFill/>
          </a:ln>
        </p:spPr>
        <p:txBody>
          <a:bodyPr lIns="93500" tIns="93500" rIns="93500" bIns="93500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  <p:sp>
        <p:nvSpPr>
          <p:cNvPr id="246" name="Shape 246"/>
          <p:cNvSpPr txBox="1"/>
          <p:nvPr/>
        </p:nvSpPr>
        <p:spPr>
          <a:xfrm>
            <a:off x="382280" y="7409896"/>
            <a:ext cx="5972400" cy="198600"/>
          </a:xfrm>
          <a:prstGeom prst="rect">
            <a:avLst/>
          </a:prstGeom>
          <a:noFill/>
          <a:ln>
            <a:noFill/>
          </a:ln>
        </p:spPr>
        <p:txBody>
          <a:bodyPr lIns="0" tIns="46725" rIns="9350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  <p:sp>
        <p:nvSpPr>
          <p:cNvPr id="247" name="Shape 247"/>
          <p:cNvSpPr/>
          <p:nvPr/>
        </p:nvSpPr>
        <p:spPr>
          <a:xfrm>
            <a:off x="0" y="387700"/>
            <a:ext cx="110700" cy="359999"/>
          </a:xfrm>
          <a:prstGeom prst="rect">
            <a:avLst/>
          </a:prstGeom>
          <a:solidFill>
            <a:srgbClr val="71B206"/>
          </a:solidFill>
          <a:ln>
            <a:noFill/>
          </a:ln>
        </p:spPr>
        <p:txBody>
          <a:bodyPr lIns="93500" tIns="46725" rIns="93500" bIns="46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Divder - Black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0798"/>
            <a:ext cx="10059900" cy="777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0" y="3167040"/>
            <a:ext cx="10059900" cy="1410299"/>
          </a:xfrm>
          <a:prstGeom prst="rect">
            <a:avLst/>
          </a:prstGeom>
          <a:noFill/>
          <a:ln>
            <a:noFill/>
          </a:ln>
        </p:spPr>
        <p:txBody>
          <a:bodyPr lIns="93500" tIns="93500" rIns="93500" bIns="93500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Divder - Black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Shape 2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847"/>
            <a:ext cx="10059900" cy="777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0" y="3167040"/>
            <a:ext cx="10059900" cy="1410299"/>
          </a:xfrm>
          <a:prstGeom prst="rect">
            <a:avLst/>
          </a:prstGeom>
          <a:noFill/>
          <a:ln>
            <a:noFill/>
          </a:ln>
        </p:spPr>
        <p:txBody>
          <a:bodyPr lIns="93500" tIns="93500" rIns="93500" bIns="93500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Divder - Black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0" y="0"/>
            <a:ext cx="10059900" cy="777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3500" tIns="46725" rIns="93500" bIns="46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0" y="3167040"/>
            <a:ext cx="10059900" cy="1410299"/>
          </a:xfrm>
          <a:prstGeom prst="rect">
            <a:avLst/>
          </a:prstGeom>
          <a:noFill/>
          <a:ln>
            <a:noFill/>
          </a:ln>
        </p:spPr>
        <p:txBody>
          <a:bodyPr lIns="93500" tIns="93500" rIns="93500" bIns="93500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Divder - Black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0" y="0"/>
            <a:ext cx="10059900" cy="777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3500" tIns="46725" rIns="93500" bIns="46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0" y="3183035"/>
            <a:ext cx="10059900" cy="1410300"/>
          </a:xfrm>
          <a:prstGeom prst="rect">
            <a:avLst/>
          </a:prstGeom>
          <a:noFill/>
          <a:ln>
            <a:noFill/>
          </a:ln>
        </p:spPr>
        <p:txBody>
          <a:bodyPr lIns="93500" tIns="93500" rIns="93500" bIns="93500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s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/>
        </p:nvSpPr>
        <p:spPr>
          <a:xfrm>
            <a:off x="1505295" y="6655278"/>
            <a:ext cx="1077000" cy="605400"/>
          </a:xfrm>
          <a:prstGeom prst="rect">
            <a:avLst/>
          </a:prstGeom>
          <a:noFill/>
          <a:ln>
            <a:noFill/>
          </a:ln>
        </p:spPr>
        <p:txBody>
          <a:bodyPr lIns="0" tIns="46725" rIns="93500" bIns="46725" anchor="t" anchorCtr="0">
            <a:noAutofit/>
          </a:bodyPr>
          <a:lstStyle/>
          <a:p>
            <a:pPr marL="0" marR="0" lvl="0" indent="190500" algn="l" rtl="0">
              <a:lnSpc>
                <a:spcPct val="741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Power</a:t>
            </a:r>
            <a:r>
              <a:rPr lang="en-US" sz="2700" b="1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19050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to the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334594" y="7043722"/>
            <a:ext cx="1359600" cy="541500"/>
          </a:xfrm>
          <a:prstGeom prst="rect">
            <a:avLst/>
          </a:prstGeom>
          <a:noFill/>
          <a:ln>
            <a:noFill/>
          </a:ln>
        </p:spPr>
        <p:txBody>
          <a:bodyPr lIns="0" tIns="46725" rIns="93500" bIns="46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  <a:t>Ones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-25873" y="6684072"/>
            <a:ext cx="1693800" cy="414000"/>
          </a:xfrm>
          <a:prstGeom prst="rect">
            <a:avLst/>
          </a:prstGeom>
          <a:noFill/>
          <a:ln>
            <a:noFill/>
          </a:ln>
        </p:spPr>
        <p:txBody>
          <a:bodyPr lIns="0" tIns="46725" rIns="93500" bIns="467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 1845, Deloitte started </a:t>
            </a:r>
            <a:br>
              <a:rPr lang="en-US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with one individual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0" y="3458148"/>
            <a:ext cx="10059900" cy="846600"/>
          </a:xfrm>
          <a:prstGeom prst="rect">
            <a:avLst/>
          </a:prstGeom>
          <a:noFill/>
          <a:ln>
            <a:noFill/>
          </a:ln>
        </p:spPr>
        <p:txBody>
          <a:bodyPr lIns="93500" tIns="93500" rIns="93500" bIns="93500" anchor="t" anchorCtr="0"/>
          <a:lstStyle>
            <a:lvl1pPr marL="0" marR="0" lvl="0" indent="0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4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66700" marR="0" lvl="1" indent="-139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84200" marR="0" lvl="2" indent="-203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95000"/>
              <a:buFont typeface="Arial"/>
              <a:buChar char="−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01700" marR="0" lvl="3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Courier New"/>
              <a:buChar char="o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319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−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32100" marR="0" lvl="5" indent="-1143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52800" marR="0" lvl="6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60800" marR="0" lvl="7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68800" marR="0" lvl="8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hite">
    <p:bg>
      <p:bgPr>
        <a:solidFill>
          <a:schemeClr val="lt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/>
        </p:nvSpPr>
        <p:spPr>
          <a:xfrm>
            <a:off x="382280" y="7409896"/>
            <a:ext cx="5972400" cy="198600"/>
          </a:xfrm>
          <a:prstGeom prst="rect">
            <a:avLst/>
          </a:prstGeom>
          <a:noFill/>
          <a:ln>
            <a:noFill/>
          </a:ln>
        </p:spPr>
        <p:txBody>
          <a:bodyPr lIns="0" tIns="46725" rIns="9350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2280" y="1824296"/>
            <a:ext cx="9053988" cy="48765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999" marR="0" lvl="1" indent="-129269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8999"/>
              <a:buFont typeface="Arial"/>
              <a:buChar char="•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7635" marR="0" lvl="2" indent="-200478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89100"/>
              <a:buFont typeface="Arial"/>
              <a:buChar char="−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78524" marR="0" lvl="3" indent="-21914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88000"/>
              <a:buFont typeface="Courier New"/>
              <a:buChar char="o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92906" marR="0" lvl="4" indent="-204845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Arial"/>
              <a:buChar char="−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66563" marR="0" lvl="5" indent="-112262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69574" marR="0" lvl="6" indent="-119974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72586" marR="0" lvl="7" indent="-11498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75597" marR="0" lvl="8" indent="-12269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82280" y="887150"/>
            <a:ext cx="9255188" cy="858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999" marR="0" lvl="1" indent="-129269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8999"/>
              <a:buFont typeface="Arial"/>
              <a:buChar char="•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5888" marR="0" lvl="2" indent="-19873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89100"/>
              <a:buFont typeface="Arial"/>
              <a:buChar char="−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82017" marR="0" lvl="3" indent="-211457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Courier New"/>
              <a:buChar char="o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92906" marR="0" lvl="4" indent="-204845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Arial"/>
              <a:buChar char="−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66563" marR="0" lvl="5" indent="-112262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69574" marR="0" lvl="6" indent="-119974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72586" marR="0" lvl="7" indent="-11498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75597" marR="0" lvl="8" indent="-12269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188" cy="4847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0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/>
          <p:nvPr/>
        </p:nvSpPr>
        <p:spPr>
          <a:xfrm>
            <a:off x="382280" y="7409896"/>
            <a:ext cx="5972120" cy="198515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89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  <p:sp>
        <p:nvSpPr>
          <p:cNvPr id="41" name="Shape 41"/>
          <p:cNvSpPr/>
          <p:nvPr/>
        </p:nvSpPr>
        <p:spPr>
          <a:xfrm>
            <a:off x="0" y="387700"/>
            <a:ext cx="110659" cy="359892"/>
          </a:xfrm>
          <a:prstGeom prst="rect">
            <a:avLst/>
          </a:prstGeom>
          <a:solidFill>
            <a:srgbClr val="71B20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79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188" cy="4847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0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/>
          <p:nvPr/>
        </p:nvSpPr>
        <p:spPr>
          <a:xfrm>
            <a:off x="382280" y="7409896"/>
            <a:ext cx="5972120" cy="198515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89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  <p:sp>
        <p:nvSpPr>
          <p:cNvPr id="45" name="Shape 45"/>
          <p:cNvSpPr/>
          <p:nvPr/>
        </p:nvSpPr>
        <p:spPr>
          <a:xfrm>
            <a:off x="0" y="387700"/>
            <a:ext cx="110659" cy="359892"/>
          </a:xfrm>
          <a:prstGeom prst="rect">
            <a:avLst/>
          </a:prstGeom>
          <a:solidFill>
            <a:srgbClr val="71B20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79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82280" y="887150"/>
            <a:ext cx="9255188" cy="858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999" marR="0" lvl="1" indent="-129269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8999"/>
              <a:buFont typeface="Arial"/>
              <a:buChar char="•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5888" marR="0" lvl="2" indent="-19873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89100"/>
              <a:buFont typeface="Arial"/>
              <a:buChar char="−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82017" marR="0" lvl="3" indent="-211457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Courier New"/>
              <a:buChar char="o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92906" marR="0" lvl="4" indent="-204845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Arial"/>
              <a:buChar char="−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66563" marR="0" lvl="5" indent="-112262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69574" marR="0" lvl="6" indent="-119974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72586" marR="0" lvl="7" indent="-11498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75597" marR="0" lvl="8" indent="-12269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188" cy="4847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0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x="382280" y="7409896"/>
            <a:ext cx="5972120" cy="198515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89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  <p:sp>
        <p:nvSpPr>
          <p:cNvPr id="50" name="Shape 50"/>
          <p:cNvSpPr/>
          <p:nvPr/>
        </p:nvSpPr>
        <p:spPr>
          <a:xfrm>
            <a:off x="0" y="387700"/>
            <a:ext cx="110659" cy="359892"/>
          </a:xfrm>
          <a:prstGeom prst="rect">
            <a:avLst/>
          </a:prstGeom>
          <a:solidFill>
            <a:srgbClr val="71B20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79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2 Column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2280" y="1824296"/>
            <a:ext cx="4392382" cy="54543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10889" marR="0" lvl="2" indent="119641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8999"/>
              <a:buFont typeface="Arial"/>
              <a:buChar char="−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95134" marR="0" lvl="3" indent="-9334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81535" marR="0" lvl="4" indent="-202974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Arial"/>
              <a:buChar char="•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66563" marR="0" lvl="5" indent="-112262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69574" marR="0" lvl="6" indent="-119974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72586" marR="0" lvl="7" indent="-11498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75597" marR="0" lvl="8" indent="-12269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5029994" y="1824297"/>
            <a:ext cx="4392382" cy="47849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10889" marR="0" lvl="2" indent="-6088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Font typeface="Arial"/>
              <a:buNone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6023" marR="0" lvl="3" indent="-208463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Arial"/>
              <a:buChar char="•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81535" marR="0" lvl="4" indent="-202974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Arial"/>
              <a:buChar char="•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66563" marR="0" lvl="5" indent="-112262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69574" marR="0" lvl="6" indent="-119974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72586" marR="0" lvl="7" indent="-11498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75597" marR="0" lvl="8" indent="-12269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188" cy="4847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0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382280" y="7409896"/>
            <a:ext cx="5972120" cy="198515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89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Copyright © 2015 Deloitte Development LLC. All rights reserved.</a:t>
            </a:r>
          </a:p>
        </p:txBody>
      </p:sp>
      <p:sp>
        <p:nvSpPr>
          <p:cNvPr id="56" name="Shape 56"/>
          <p:cNvSpPr/>
          <p:nvPr/>
        </p:nvSpPr>
        <p:spPr>
          <a:xfrm>
            <a:off x="0" y="387700"/>
            <a:ext cx="110659" cy="359892"/>
          </a:xfrm>
          <a:prstGeom prst="rect">
            <a:avLst/>
          </a:prstGeom>
          <a:solidFill>
            <a:srgbClr val="71B20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79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188" cy="4847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0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82280" y="1826526"/>
            <a:ext cx="9255188" cy="54867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999" marR="0" lvl="1" indent="-129269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8999"/>
              <a:buFont typeface="Arial"/>
              <a:buChar char="•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5888" marR="0" lvl="2" indent="-19873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89100"/>
              <a:buFont typeface="Arial"/>
              <a:buChar char="−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82017" marR="0" lvl="3" indent="-211457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Courier New"/>
              <a:buChar char="o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92906" marR="0" lvl="4" indent="-204845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Arial"/>
              <a:buChar char="−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66563" marR="0" lvl="5" indent="-112262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69574" marR="0" lvl="6" indent="-119974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72586" marR="0" lvl="7" indent="-11498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75597" marR="0" lvl="8" indent="-12269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7840390" y="7411202"/>
            <a:ext cx="1868283" cy="198515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989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989" b="0" i="0" u="none" strike="noStrike" cap="non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188" cy="4847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0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2280" y="1826526"/>
            <a:ext cx="9255188" cy="54867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999" marR="0" lvl="1" indent="-129269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8999"/>
              <a:buFont typeface="Arial"/>
              <a:buChar char="•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5888" marR="0" lvl="2" indent="-19873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89100"/>
              <a:buFont typeface="Arial"/>
              <a:buChar char="−"/>
              <a:defRPr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82017" marR="0" lvl="3" indent="-211457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Courier New"/>
              <a:buChar char="o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92906" marR="0" lvl="4" indent="-204845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Arial"/>
              <a:buChar char="−"/>
              <a:defRPr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66563" marR="0" lvl="5" indent="-112262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69574" marR="0" lvl="6" indent="-119974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72586" marR="0" lvl="7" indent="-11498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75597" marR="0" lvl="8" indent="-12269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7840390" y="7411202"/>
            <a:ext cx="1868283" cy="198515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989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989" b="0" i="0" u="none" strike="noStrike" cap="non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300" cy="484800"/>
          </a:xfrm>
          <a:prstGeom prst="rect">
            <a:avLst/>
          </a:prstGeom>
          <a:noFill/>
          <a:ln>
            <a:noFill/>
          </a:ln>
        </p:spPr>
        <p:txBody>
          <a:bodyPr lIns="93500" tIns="93500" rIns="93500" bIns="93500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48387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SzPct val="78947"/>
              <a:buNone/>
              <a:defRPr sz="1900"/>
            </a:lvl2pPr>
            <a:lvl3pPr lvl="2" indent="0" rtl="0">
              <a:spcBef>
                <a:spcPts val="0"/>
              </a:spcBef>
              <a:buSzPct val="78947"/>
              <a:buNone/>
              <a:defRPr sz="1900"/>
            </a:lvl3pPr>
            <a:lvl4pPr lvl="3" indent="0" rtl="0">
              <a:spcBef>
                <a:spcPts val="0"/>
              </a:spcBef>
              <a:buSzPct val="78947"/>
              <a:buNone/>
              <a:defRPr sz="1900"/>
            </a:lvl4pPr>
            <a:lvl5pPr lvl="4" indent="0" rtl="0">
              <a:spcBef>
                <a:spcPts val="0"/>
              </a:spcBef>
              <a:buSzPct val="78947"/>
              <a:buNone/>
              <a:defRPr sz="1900"/>
            </a:lvl5pPr>
            <a:lvl6pPr lvl="5" indent="0" rtl="0">
              <a:spcBef>
                <a:spcPts val="0"/>
              </a:spcBef>
              <a:buSzPct val="78947"/>
              <a:buNone/>
              <a:defRPr sz="1900"/>
            </a:lvl6pPr>
            <a:lvl7pPr lvl="6" indent="0" rtl="0">
              <a:spcBef>
                <a:spcPts val="0"/>
              </a:spcBef>
              <a:buSzPct val="78947"/>
              <a:buNone/>
              <a:defRPr sz="1900"/>
            </a:lvl7pPr>
            <a:lvl8pPr lvl="7" indent="0" rtl="0">
              <a:spcBef>
                <a:spcPts val="0"/>
              </a:spcBef>
              <a:buSzPct val="78947"/>
              <a:buNone/>
              <a:defRPr sz="1900"/>
            </a:lvl8pPr>
            <a:lvl9pPr lvl="8" indent="0" rtl="0">
              <a:spcBef>
                <a:spcPts val="0"/>
              </a:spcBef>
              <a:buSzPct val="78947"/>
              <a:buNone/>
              <a:defRPr sz="19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82280" y="1826526"/>
            <a:ext cx="9255300" cy="5487000"/>
          </a:xfrm>
          <a:prstGeom prst="rect">
            <a:avLst/>
          </a:prstGeom>
          <a:noFill/>
          <a:ln>
            <a:noFill/>
          </a:ln>
        </p:spPr>
        <p:txBody>
          <a:bodyPr lIns="93500" tIns="93500" rIns="93500" bIns="93500" anchor="t" anchorCtr="0"/>
          <a:lstStyle>
            <a:lvl1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66700" marR="0" lvl="1" indent="-139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84200" marR="0" lvl="2" indent="-203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95000"/>
              <a:buFont typeface="Arial"/>
              <a:buChar char="−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01700" marR="0" lvl="3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Courier New"/>
              <a:buChar char="o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319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−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32100" marR="0" lvl="5" indent="-1143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52800" marR="0" lvl="6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60800" marR="0" lvl="7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68800" marR="0" lvl="8" indent="-1270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7840390" y="7411202"/>
            <a:ext cx="1868400" cy="198600"/>
          </a:xfrm>
          <a:prstGeom prst="rect">
            <a:avLst/>
          </a:prstGeom>
          <a:noFill/>
          <a:ln>
            <a:noFill/>
          </a:ln>
        </p:spPr>
        <p:txBody>
          <a:bodyPr lIns="93500" tIns="46725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000" b="0" i="0" u="none" strike="noStrike" cap="non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ypal.com/webapps/mpp/country-worldwid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382280" y="2415117"/>
            <a:ext cx="9064682" cy="8773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081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CASE COMPETITION 2016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382275" y="4244815"/>
            <a:ext cx="3504600" cy="116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76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Group: </a:t>
            </a:r>
            <a:r>
              <a:rPr lang="en-US"/>
              <a:t>ADT</a:t>
            </a:r>
            <a:br>
              <a:rPr lang="en-US"/>
            </a:br>
            <a:r>
              <a:rPr lang="en-US"/>
              <a:t>Joshua Abreo</a:t>
            </a:r>
            <a:br>
              <a:rPr lang="en-US"/>
            </a:br>
            <a:r>
              <a:rPr lang="en-US"/>
              <a:t>Winston Du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/>
              <a:t>Ananya Tinaikar</a:t>
            </a:r>
          </a:p>
        </p:txBody>
      </p:sp>
      <p:sp>
        <p:nvSpPr>
          <p:cNvPr id="273" name="Shape 273"/>
          <p:cNvSpPr/>
          <p:nvPr/>
        </p:nvSpPr>
        <p:spPr>
          <a:xfrm>
            <a:off x="382280" y="6973378"/>
            <a:ext cx="1810203" cy="365648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lIns="50300" tIns="30175" rIns="0" bIns="301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6593" y="229393"/>
            <a:ext cx="1483399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382275" y="3395725"/>
            <a:ext cx="3949500" cy="5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600" dirty="0">
                <a:solidFill>
                  <a:srgbClr val="F3F3F3"/>
                </a:solidFill>
              </a:rPr>
              <a:t>“</a:t>
            </a:r>
            <a:r>
              <a:rPr lang="en-US" sz="2600" dirty="0" smtClean="0">
                <a:solidFill>
                  <a:srgbClr val="F3F3F3"/>
                </a:solidFill>
              </a:rPr>
              <a:t>GlobalFund.gov</a:t>
            </a:r>
            <a:r>
              <a:rPr lang="en-US" sz="2600" dirty="0">
                <a:solidFill>
                  <a:srgbClr val="F3F3F3"/>
                </a:solidFill>
              </a:rPr>
              <a:t>”</a:t>
            </a:r>
          </a:p>
        </p:txBody>
      </p:sp>
      <p:pic>
        <p:nvPicPr>
          <p:cNvPr id="276" name="Shape 2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12" y="6598124"/>
            <a:ext cx="1824918" cy="57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300" cy="4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 Closer Look: Transactions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402337" y="1139350"/>
            <a:ext cx="9255300" cy="51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en-US" sz="2000" b="1">
                <a:solidFill>
                  <a:schemeClr val="dk2"/>
                </a:solidFill>
              </a:rPr>
              <a:t>Use Paypal as method of Transaction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○"/>
            </a:pPr>
            <a:r>
              <a:rPr lang="en-US" sz="2000">
                <a:solidFill>
                  <a:schemeClr val="dk2"/>
                </a:solidFill>
              </a:rPr>
              <a:t>Operates in 203 markets, allows customers to be paid in 100 currencies, withdraw funds in 57 currencies and hold balances in 26 currencies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○"/>
            </a:pPr>
            <a:r>
              <a:rPr lang="en-US" sz="2000">
                <a:solidFill>
                  <a:schemeClr val="dk2"/>
                </a:solidFill>
              </a:rPr>
              <a:t>Existing security measures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○"/>
            </a:pPr>
            <a:r>
              <a:rPr lang="en-US" sz="2000">
                <a:solidFill>
                  <a:schemeClr val="dk2"/>
                </a:solidFill>
              </a:rPr>
              <a:t>International transaction charges are based on the exchange rate of the senders funds [can be negotiated using APA non-profit status]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sz="2000">
              <a:solidFill>
                <a:schemeClr val="dk2"/>
              </a:solidFill>
            </a:endParaRPr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12" y="3902875"/>
            <a:ext cx="9358823" cy="28640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300" cy="4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 Closer Look: Efficient Funding 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382550" y="1147650"/>
            <a:ext cx="9140100" cy="532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2000"/>
              <a:t>Utilize a bot function to scan for keywords within project proposals</a:t>
            </a:r>
          </a:p>
          <a:p>
            <a:pPr marL="914400" lvl="1" indent="-355600" rtl="0">
              <a:lnSpc>
                <a:spcPct val="150000"/>
              </a:lnSpc>
              <a:spcBef>
                <a:spcPts val="0"/>
              </a:spcBef>
              <a:buSzPct val="100000"/>
              <a:buChar char="○"/>
            </a:pPr>
            <a:r>
              <a:rPr lang="en-US" sz="2000"/>
              <a:t>If Creator’s project is relevant to the mission of another philanthropic organization, website can pair both parties</a:t>
            </a:r>
          </a:p>
          <a:p>
            <a:pPr marL="914400" lvl="1" indent="-355600" rtl="0">
              <a:lnSpc>
                <a:spcPct val="150000"/>
              </a:lnSpc>
              <a:spcBef>
                <a:spcPts val="0"/>
              </a:spcBef>
              <a:buSzPct val="100000"/>
              <a:buChar char="○"/>
            </a:pPr>
            <a:r>
              <a:rPr lang="en-US" sz="2000"/>
              <a:t>Receive funding from major philanthropic organizations if funding goal is at a minimum of 10,000$ [i.e. large scale]</a:t>
            </a:r>
          </a:p>
          <a:p>
            <a:pPr marL="914400" lvl="1" indent="-355600" rtl="0">
              <a:lnSpc>
                <a:spcPct val="150000"/>
              </a:lnSpc>
              <a:spcBef>
                <a:spcPts val="0"/>
              </a:spcBef>
              <a:buSzPct val="100000"/>
              <a:buChar char="○"/>
            </a:pPr>
            <a:r>
              <a:rPr lang="en-US" sz="2000"/>
              <a:t>Use APA database and resources for pairing system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200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2000"/>
              <a:t>Utilize APATrack or Google Analytics to gauge project success</a:t>
            </a:r>
          </a:p>
          <a:p>
            <a:pPr marL="914400" lvl="1" indent="-3556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000">
                <a:solidFill>
                  <a:schemeClr val="dk1"/>
                </a:solidFill>
              </a:rPr>
              <a:t>Collect data from existing projects in first two years </a:t>
            </a:r>
          </a:p>
          <a:p>
            <a:pPr marL="914400" lvl="1" indent="-3556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000">
                <a:solidFill>
                  <a:schemeClr val="dk1"/>
                </a:solidFill>
              </a:rPr>
              <a:t>Determine what are the signs/patterns  seen with unsuccessful projects </a:t>
            </a:r>
          </a:p>
          <a:p>
            <a:pPr marL="914400" lvl="1" indent="-3556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000">
                <a:solidFill>
                  <a:schemeClr val="dk1"/>
                </a:solidFill>
              </a:rPr>
              <a:t>Revamp screening criteria accordingly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300" cy="4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/>
              <a:t>Technology Risks Breakdown</a:t>
            </a:r>
          </a:p>
        </p:txBody>
      </p:sp>
      <p:graphicFrame>
        <p:nvGraphicFramePr>
          <p:cNvPr id="354" name="Shape 354"/>
          <p:cNvGraphicFramePr/>
          <p:nvPr/>
        </p:nvGraphicFramePr>
        <p:xfrm>
          <a:off x="402421" y="1400839"/>
          <a:ext cx="9255175" cy="5239505"/>
        </p:xfrm>
        <a:graphic>
          <a:graphicData uri="http://schemas.openxmlformats.org/drawingml/2006/table">
            <a:tbl>
              <a:tblPr>
                <a:noFill/>
                <a:tableStyleId>{CB762F2B-F18B-4977-8ED0-2C931B80A258}</a:tableStyleId>
              </a:tblPr>
              <a:tblGrid>
                <a:gridCol w="2414375"/>
                <a:gridCol w="6840800"/>
              </a:tblGrid>
              <a:tr h="452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Risk</a:t>
                      </a:r>
                    </a:p>
                  </a:txBody>
                  <a:tcPr marL="100600" marR="100600" marT="100575" marB="100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0000"/>
                        </a:lnSpc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Solution</a:t>
                      </a:r>
                    </a:p>
                  </a:txBody>
                  <a:tcPr marL="100600" marR="100600" marT="100575" marB="100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90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2"/>
                          </a:solidFill>
                        </a:rPr>
                        <a:t>Malicious URL</a:t>
                      </a: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2"/>
                          </a:solidFill>
                        </a:rPr>
                        <a:t>(Phishing)</a:t>
                      </a:r>
                    </a:p>
                  </a:txBody>
                  <a:tcPr marL="100600" marR="100600" marT="100575" marB="100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lvl="1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Utilize .gov URL since APA is a government organization </a:t>
                      </a: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(This will drastically reduce fake URL scams)</a:t>
                      </a:r>
                    </a:p>
                    <a:p>
                      <a:pPr marL="114300" marR="0" lvl="1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Registration of a .gov domain will not exceed $1000*</a:t>
                      </a:r>
                    </a:p>
                    <a:p>
                      <a:pPr marL="114300" marR="0" lvl="1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85714"/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Always advertise as .gov</a:t>
                      </a:r>
                    </a:p>
                    <a:p>
                      <a:pPr marL="114300" marR="0" lvl="1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85714"/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Create modules to educate users about phishing</a:t>
                      </a:r>
                    </a:p>
                  </a:txBody>
                  <a:tcPr marL="100600" marR="100600" marT="100575" marB="100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2"/>
                          </a:solidFill>
                        </a:rPr>
                        <a:t>Financial Transactions</a:t>
                      </a:r>
                    </a:p>
                  </a:txBody>
                  <a:tcPr marL="100600" marR="100600" marT="100575" marB="100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lvl="1" indent="-12700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Securitize by partnering with existing financial transaction companies                   (such as PayPal</a:t>
                      </a:r>
                      <a:r>
                        <a:rPr lang="en-US">
                          <a:solidFill>
                            <a:srgbClr val="545454"/>
                          </a:solidFill>
                          <a:highlight>
                            <a:srgbClr val="FFFFFF"/>
                          </a:highlight>
                        </a:rPr>
                        <a:t>®</a:t>
                      </a:r>
                      <a:r>
                        <a:rPr lang="en-US">
                          <a:solidFill>
                            <a:schemeClr val="dk2"/>
                          </a:solidFill>
                        </a:rPr>
                        <a:t>)</a:t>
                      </a:r>
                    </a:p>
                    <a:p>
                      <a:pPr marL="114300" lvl="1" indent="-114300" rtl="0">
                        <a:spcBef>
                          <a:spcPts val="300"/>
                        </a:spcBef>
                        <a:buClr>
                          <a:schemeClr val="dk2"/>
                        </a:buClr>
                        <a:buSzPct val="85714"/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Global reach: PayPal has 203 markets and 26 currencies**</a:t>
                      </a:r>
                    </a:p>
                    <a:p>
                      <a:pPr marL="114300" lvl="1" indent="-114300" rtl="0">
                        <a:spcBef>
                          <a:spcPts val="300"/>
                        </a:spcBef>
                        <a:buClr>
                          <a:schemeClr val="dk2"/>
                        </a:buClr>
                        <a:buSzPct val="85714"/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No additional investment in financial security measures from APA</a:t>
                      </a:r>
                    </a:p>
                    <a:p>
                      <a:pPr marL="114300" marR="0" lvl="1" indent="-11430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85714"/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Cost: ~3-5% for each online transaction</a:t>
                      </a:r>
                    </a:p>
                    <a:p>
                      <a:pPr marL="114300" marR="0" lvl="1" indent="-11430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85714"/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Use non-profit organizational status to negotiate rates down (PayPal in particular offers discounts***)</a:t>
                      </a:r>
                    </a:p>
                  </a:txBody>
                  <a:tcPr marL="100600" marR="100600" marT="100575" marB="100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2"/>
                          </a:solidFill>
                        </a:rPr>
                        <a:t>Internal/Server Side Security</a:t>
                      </a:r>
                    </a:p>
                  </a:txBody>
                  <a:tcPr marL="100600" marR="100600" marT="100575" marB="100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lvl="1" indent="-12700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Vet code developers</a:t>
                      </a:r>
                    </a:p>
                    <a:p>
                      <a:pPr marL="114300" marR="0" lvl="1" indent="-11430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85714"/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Encourage code development to happen on-site to reduce security risks</a:t>
                      </a:r>
                    </a:p>
                    <a:p>
                      <a:pPr marL="114300" marR="0" lvl="1" indent="-11430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85714"/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Phased roll-out to identify early problems</a:t>
                      </a:r>
                    </a:p>
                    <a:p>
                      <a:pPr marL="114300" marR="0" lvl="1" indent="-11430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85714"/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Employee sign-on/sign-off on moderator systems on-site</a:t>
                      </a:r>
                    </a:p>
                    <a:p>
                      <a:pPr marL="114300" marR="0" lvl="1" indent="-11430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85714"/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Train employees in proper security protocols to avoid cyberattacks</a:t>
                      </a:r>
                    </a:p>
                    <a:p>
                      <a:pPr marL="114300" marR="0" lvl="1" indent="-11430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85714"/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Periodic active drills for contingencies</a:t>
                      </a:r>
                    </a:p>
                  </a:txBody>
                  <a:tcPr marL="100600" marR="100600" marT="100575" marB="100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5" name="Shape 355"/>
          <p:cNvSpPr txBox="1"/>
          <p:nvPr/>
        </p:nvSpPr>
        <p:spPr>
          <a:xfrm>
            <a:off x="402337" y="1057623"/>
            <a:ext cx="9255300" cy="203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313131"/>
                </a:solidFill>
              </a:rPr>
              <a:t>Major concerns and solutions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382275" y="6565025"/>
            <a:ext cx="5079300" cy="64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accent4"/>
                </a:solidFill>
              </a:rPr>
              <a:t>*-https://www.dotgov.gov/portal/web/dotgov/policy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accent4"/>
                </a:solidFill>
              </a:rPr>
              <a:t>**-</a:t>
            </a:r>
            <a:r>
              <a:rPr lang="en-US">
                <a:solidFill>
                  <a:schemeClr val="accent4"/>
                </a:solidFill>
                <a:hlinkClick r:id="rId3"/>
              </a:rPr>
              <a:t>https://www.paypal.com/webapps/mpp/country-worldwide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accent4"/>
                </a:solidFill>
              </a:rPr>
              <a:t>***- https://www.paypal.com/webapps/mpp/donations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300" cy="4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Target Countries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82280" y="1594871"/>
            <a:ext cx="9054000" cy="487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1. </a:t>
            </a:r>
            <a:r>
              <a:rPr lang="en-US" sz="2000" dirty="0" smtClean="0"/>
              <a:t>Economic </a:t>
            </a:r>
            <a:r>
              <a:rPr lang="en-US" sz="2000" dirty="0"/>
              <a:t>Climate:</a:t>
            </a:r>
          </a:p>
          <a:p>
            <a:pPr marL="457200" lvl="0" indent="-32385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5000"/>
              <a:buChar char="●"/>
            </a:pPr>
            <a:r>
              <a:rPr lang="en-US" sz="2000" dirty="0"/>
              <a:t>Crime, corruption, and low economic freedom decreases impact of nonprofits like APA and increases risk.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</a:pPr>
            <a:r>
              <a:rPr lang="en-US" sz="2000" dirty="0"/>
              <a:t>Other societal problems offer opportunities for APA to make an impact (APA’s core mission: ending poverty and promoting democratic societies through strategizing and enacting international development initiatives.)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2. </a:t>
            </a:r>
            <a:r>
              <a:rPr lang="en-US" sz="2000" dirty="0" smtClean="0"/>
              <a:t>Technological </a:t>
            </a:r>
            <a:r>
              <a:rPr lang="en-US" sz="2000" dirty="0"/>
              <a:t>Infrastructure:</a:t>
            </a:r>
          </a:p>
          <a:p>
            <a:pPr marL="457200" lvl="0" indent="-32385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5000"/>
              <a:buChar char="●"/>
            </a:pPr>
            <a:r>
              <a:rPr lang="en-US" sz="2000" dirty="0"/>
              <a:t>Significant internet access</a:t>
            </a:r>
          </a:p>
          <a:p>
            <a:pPr marL="457200" lvl="0" indent="-32385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5000"/>
              <a:buChar char="●"/>
            </a:pPr>
            <a:r>
              <a:rPr lang="en-US" sz="2000" dirty="0"/>
              <a:t>Significant technology growth potential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3. </a:t>
            </a:r>
            <a:r>
              <a:rPr lang="en-US" sz="2000" dirty="0" smtClean="0"/>
              <a:t>Entrepreneurship </a:t>
            </a:r>
            <a:r>
              <a:rPr lang="en-US" sz="2000" dirty="0"/>
              <a:t>culture and community:</a:t>
            </a:r>
          </a:p>
          <a:p>
            <a:pPr marL="457200" lvl="0" indent="-32385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5000"/>
              <a:buChar char="●"/>
            </a:pPr>
            <a:r>
              <a:rPr lang="en-US" sz="2000" dirty="0"/>
              <a:t>APA can most make an impact in countries where opportunities are perceived to be bountiful and entrepreneurs are willing to take on risks.</a:t>
            </a:r>
          </a:p>
          <a:p>
            <a:pPr marL="457200" lvl="0" indent="-32385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5000"/>
              <a:buChar char="●"/>
            </a:pPr>
            <a:r>
              <a:rPr lang="en-US" sz="2000" dirty="0"/>
              <a:t>Culture of failure acceptance is crucial</a:t>
            </a:r>
          </a:p>
        </p:txBody>
      </p:sp>
      <p:sp>
        <p:nvSpPr>
          <p:cNvPr id="364" name="Shape 364"/>
          <p:cNvSpPr txBox="1">
            <a:spLocks noGrp="1"/>
          </p:cNvSpPr>
          <p:nvPr>
            <p:ph type="body" idx="2"/>
          </p:nvPr>
        </p:nvSpPr>
        <p:spPr>
          <a:xfrm>
            <a:off x="382280" y="887150"/>
            <a:ext cx="9255300" cy="85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Criteria for selection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/>
        </p:nvSpPr>
        <p:spPr>
          <a:xfrm>
            <a:off x="1248750" y="1688750"/>
            <a:ext cx="7886700" cy="35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sz="4800" b="1" dirty="0" smtClean="0"/>
              <a:t>Crime and corruption top the list of problems in emerging and developing nations. </a:t>
            </a:r>
          </a:p>
          <a:p>
            <a:pPr lvl="0" algn="ctr"/>
            <a:r>
              <a:rPr lang="en-US" sz="4800" b="1" dirty="0" smtClean="0"/>
              <a:t>-Pew Research</a:t>
            </a:r>
          </a:p>
          <a:p>
            <a:pPr lvl="0" algn="ctr" rtl="0">
              <a:spcBef>
                <a:spcPts val="0"/>
              </a:spcBef>
              <a:buNone/>
            </a:pPr>
            <a:endParaRPr sz="4800" b="1" dirty="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300" cy="4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Target Countries</a:t>
            </a:r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925" y="975850"/>
            <a:ext cx="2892524" cy="58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272" y="939000"/>
            <a:ext cx="4897750" cy="615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300" cy="4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5483"/>
              <a:buFont typeface="Arial"/>
              <a:buNone/>
            </a:pPr>
            <a:r>
              <a:rPr lang="en-US"/>
              <a:t>Target Countries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783675" y="6455925"/>
            <a:ext cx="37206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999999"/>
                </a:solidFill>
                <a:highlight>
                  <a:srgbClr val="FFFFFF"/>
                </a:highlight>
              </a:rPr>
              <a:t>OECD.  (2015), "Culture: Entrepreneurial perceptions and attitudes", in OECD., Entrepreneurship at a Glance 2015, OECD Publishing, Paris.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999999"/>
                </a:solidFill>
                <a:highlight>
                  <a:srgbClr val="FFFFFF"/>
                </a:highlight>
              </a:rPr>
              <a:t>DOI: http://dx.doi.org/10.1787/entrepreneur_aag-2015-29-en</a:t>
            </a:r>
          </a:p>
          <a:p>
            <a:pPr lvl="0">
              <a:spcBef>
                <a:spcPts val="0"/>
              </a:spcBef>
              <a:buNone/>
            </a:pPr>
            <a:endParaRPr sz="1000">
              <a:solidFill>
                <a:srgbClr val="999999"/>
              </a:solidFill>
              <a:highlight>
                <a:srgbClr val="FFFFFF"/>
              </a:highlight>
            </a:endParaRPr>
          </a:p>
        </p:txBody>
      </p:sp>
      <p:pic>
        <p:nvPicPr>
          <p:cNvPr id="386" name="Shape 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678" y="1694000"/>
            <a:ext cx="8086825" cy="38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Shape 387"/>
          <p:cNvSpPr txBox="1"/>
          <p:nvPr/>
        </p:nvSpPr>
        <p:spPr>
          <a:xfrm>
            <a:off x="2872725" y="1326225"/>
            <a:ext cx="4274400" cy="2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Figure A. Entrepreneurial perceptions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300" cy="4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5483"/>
              <a:buFont typeface="Arial"/>
              <a:buNone/>
            </a:pPr>
            <a:r>
              <a:rPr lang="en-US"/>
              <a:t>Target Countries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783675" y="6455925"/>
            <a:ext cx="37206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rgbClr val="999999"/>
                </a:solidFill>
                <a:highlight>
                  <a:srgbClr val="FFFFFF"/>
                </a:highlight>
              </a:rPr>
              <a:t>OECD.  (2015), "Culture: Entrepreneurial perceptions and attitudes", in OECD., Entrepreneurship at a Glance 2015, OECD Publishing, Paris.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rgbClr val="999999"/>
                </a:solidFill>
                <a:highlight>
                  <a:srgbClr val="FFFFFF"/>
                </a:highlight>
              </a:rPr>
              <a:t>DOI: http://dx.doi.org/10.1787/entrepreneur_aag-2015-29-en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rgbClr val="999999"/>
              </a:solidFill>
              <a:highlight>
                <a:srgbClr val="FFFFFF"/>
              </a:highlight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2468937" y="1313100"/>
            <a:ext cx="4862100" cy="2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/>
              <a:t>Figure B. Attitudes towards </a:t>
            </a:r>
            <a:r>
              <a:rPr lang="en-US" sz="1800" dirty="0" smtClean="0"/>
              <a:t>Entrepreneurship</a:t>
            </a:r>
            <a:endParaRPr lang="en-US" sz="1800" dirty="0"/>
          </a:p>
        </p:txBody>
      </p:sp>
      <p:pic>
        <p:nvPicPr>
          <p:cNvPr id="396" name="Shape 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678" y="1730250"/>
            <a:ext cx="8232625" cy="38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300" cy="4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Target Countries</a:t>
            </a:r>
          </a:p>
        </p:txBody>
      </p:sp>
      <p:pic>
        <p:nvPicPr>
          <p:cNvPr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24" y="955101"/>
            <a:ext cx="8859722" cy="5863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300" cy="4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Target Countries</a:t>
            </a:r>
          </a:p>
        </p:txBody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382275" y="1679850"/>
            <a:ext cx="9054000" cy="538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/>
              <a:t>1. Chile:</a:t>
            </a:r>
          </a:p>
          <a:p>
            <a:pPr marL="457200" lvl="0" indent="-32385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5000"/>
              <a:buChar char="●"/>
            </a:pPr>
            <a:r>
              <a:rPr lang="en-US" sz="2000"/>
              <a:t>Low perception of corruption (68%, lowest surveyed in Latin America)</a:t>
            </a:r>
          </a:p>
          <a:p>
            <a:pPr marL="457200" lvl="0" indent="-32385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5000"/>
              <a:buChar char="●"/>
            </a:pPr>
            <a:r>
              <a:rPr lang="en-US" sz="2000"/>
              <a:t>High need (Still developing country)</a:t>
            </a:r>
          </a:p>
          <a:p>
            <a:pPr marL="457200" lvl="0" indent="-32385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5000"/>
              <a:buChar char="●"/>
            </a:pPr>
            <a:r>
              <a:rPr lang="en-US" sz="2000"/>
              <a:t>Significant reach (66% internet access)</a:t>
            </a:r>
          </a:p>
          <a:p>
            <a:pPr marL="457200" lvl="0" indent="-32385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5000"/>
              <a:buChar char="●"/>
            </a:pPr>
            <a:r>
              <a:rPr lang="en-US" sz="2000"/>
              <a:t>Economically Free (“Mostly Free,” 77.7/100)</a:t>
            </a:r>
          </a:p>
          <a:p>
            <a:pPr marL="457200" lvl="0" indent="-32385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5000"/>
              <a:buChar char="●"/>
            </a:pPr>
            <a:r>
              <a:rPr lang="en-US" sz="2000"/>
              <a:t>Entrepreneurship culture (Entrepreneur societal status: 64.43%)</a:t>
            </a:r>
          </a:p>
          <a:p>
            <a:pPr marL="457200" lvl="0" indent="-32385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5000"/>
              <a:buChar char="●"/>
            </a:pPr>
            <a:r>
              <a:rPr lang="en-US" sz="2000"/>
              <a:t>Low cultural fear of failure (Fear of failure: 28.39%)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/>
              <a:t>2. South Africa:</a:t>
            </a:r>
          </a:p>
          <a:p>
            <a:pPr marL="457200" lvl="0" indent="-32385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5000"/>
              <a:buChar char="●"/>
            </a:pPr>
            <a:r>
              <a:rPr lang="en-US" sz="2000"/>
              <a:t>Significantly lower perception of crime (72%, lowest surveyed in Africa)</a:t>
            </a:r>
          </a:p>
          <a:p>
            <a:pPr marL="457200" lvl="0" indent="-32385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5000"/>
              <a:buChar char="●"/>
            </a:pPr>
            <a:r>
              <a:rPr lang="en-US" sz="2000"/>
              <a:t>High need (Developing country)</a:t>
            </a:r>
          </a:p>
          <a:p>
            <a:pPr marL="457200" lvl="0" indent="-32385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5000"/>
              <a:buChar char="●"/>
            </a:pPr>
            <a:r>
              <a:rPr lang="en-US" sz="2000"/>
              <a:t>Significant reach (43% internet access)</a:t>
            </a:r>
          </a:p>
          <a:p>
            <a:pPr marL="457200" lvl="0" indent="-32385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5000"/>
              <a:buChar char="●"/>
            </a:pPr>
            <a:r>
              <a:rPr lang="en-US" sz="2000"/>
              <a:t>Low Economic Regulations (“Moderately Free,” 61.9/100)</a:t>
            </a:r>
          </a:p>
          <a:p>
            <a:pPr marL="457200" lvl="0" indent="-32385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5000"/>
              <a:buChar char="●"/>
            </a:pPr>
            <a:r>
              <a:rPr lang="en-US" sz="2000"/>
              <a:t>Entrepreneurship culture (Entrepreneur societal status: 64.43%)</a:t>
            </a:r>
          </a:p>
          <a:p>
            <a:pPr marL="457200" lvl="0" indent="-32385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5000"/>
              <a:buChar char="●"/>
            </a:pPr>
            <a:r>
              <a:rPr lang="en-US" sz="2000"/>
              <a:t>Low cultural fear of failure (Fear of failure: 25.37%)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2"/>
          </p:nvPr>
        </p:nvSpPr>
        <p:spPr>
          <a:xfrm>
            <a:off x="382280" y="887150"/>
            <a:ext cx="9255300" cy="85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Suggested pilot countries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300" cy="4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/>
              <a:t>Introduction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4294967295"/>
          </p:nvPr>
        </p:nvSpPr>
        <p:spPr>
          <a:xfrm>
            <a:off x="382280" y="1079598"/>
            <a:ext cx="6173100" cy="63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Our Understanding of the Situation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979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Approach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979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9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Solution	</a:t>
            </a:r>
          </a:p>
          <a:p>
            <a:pPr marL="882017" marR="0" lvl="3" indent="-323217" algn="l" rtl="0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Courier New"/>
              <a:buChar char="o"/>
            </a:pPr>
            <a:r>
              <a:rPr lang="en-US"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Goals addressed and technical solution features</a:t>
            </a:r>
          </a:p>
          <a:p>
            <a:pPr marL="882017" marR="0" lvl="3" indent="-323217" algn="l" rtl="0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Courier New"/>
              <a:buChar char="o"/>
            </a:pPr>
            <a:r>
              <a:rPr lang="en-US"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schedule, budget, and delivery method</a:t>
            </a:r>
          </a:p>
          <a:p>
            <a:pPr marL="882017" marR="0" lvl="3" indent="-323217" algn="l" rtl="0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Courier New"/>
              <a:buChar char="o"/>
            </a:pPr>
            <a:r>
              <a:rPr lang="en-US"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Training, maintenance, and operations</a:t>
            </a:r>
          </a:p>
          <a:p>
            <a:pPr marL="882017" marR="0" lvl="3" indent="-323217" algn="l" rtl="0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>
                <a:srgbClr val="58595B"/>
              </a:buClr>
              <a:buSzPct val="97777"/>
              <a:buFont typeface="Courier New"/>
              <a:buChar char="o"/>
            </a:pPr>
            <a:r>
              <a:rPr lang="en-US" sz="176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Future enhancements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979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/>
          </a:p>
          <a:p>
            <a:pPr marL="254999" marR="0" lvl="1" indent="-254999" algn="l" rtl="0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58595B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/>
        </p:nvSpPr>
        <p:spPr>
          <a:xfrm>
            <a:off x="1248750" y="1688750"/>
            <a:ext cx="7886700" cy="35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37409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-US" sz="4800" b="1" dirty="0">
                <a:solidFill>
                  <a:schemeClr val="dk1"/>
                </a:solidFill>
              </a:rPr>
              <a:t>Training</a:t>
            </a:r>
          </a:p>
          <a:p>
            <a:pPr lvl="0" algn="ctr" rtl="0">
              <a:lnSpc>
                <a:spcPct val="37409"/>
              </a:lnSpc>
              <a:spcBef>
                <a:spcPts val="1500"/>
              </a:spcBef>
              <a:spcAft>
                <a:spcPts val="8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1" dirty="0">
                <a:solidFill>
                  <a:schemeClr val="dk1"/>
                </a:solidFill>
              </a:rPr>
              <a:t>Employees</a:t>
            </a:r>
          </a:p>
          <a:p>
            <a:pPr lvl="0" algn="ctr">
              <a:spcBef>
                <a:spcPts val="0"/>
              </a:spcBef>
              <a:buNone/>
            </a:pPr>
            <a:endParaRPr sz="4800" dirty="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/>
        </p:nvSpPr>
        <p:spPr>
          <a:xfrm>
            <a:off x="1248750" y="1688750"/>
            <a:ext cx="7886700" cy="35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sz="4800" b="1" dirty="0" err="1" smtClean="0"/>
              <a:t>Millennials</a:t>
            </a:r>
            <a:r>
              <a:rPr lang="en-US" sz="4800" b="1" dirty="0" smtClean="0"/>
              <a:t> have surpassed Gen </a:t>
            </a:r>
            <a:r>
              <a:rPr lang="en-US" sz="4800" b="1" dirty="0" err="1" smtClean="0"/>
              <a:t>Xers</a:t>
            </a:r>
            <a:r>
              <a:rPr lang="en-US" sz="4800" b="1" dirty="0" smtClean="0"/>
              <a:t> as the largest generation in U.S. Workforce </a:t>
            </a:r>
          </a:p>
          <a:p>
            <a:pPr lvl="0" algn="ctr"/>
            <a:r>
              <a:rPr lang="en-US" sz="4800" b="1" dirty="0" smtClean="0"/>
              <a:t>-Pew Research</a:t>
            </a:r>
          </a:p>
          <a:p>
            <a:pPr lvl="0" algn="ctr"/>
            <a:endParaRPr lang="en-US" sz="4800" b="1" dirty="0" smtClean="0"/>
          </a:p>
          <a:p>
            <a:pPr lvl="0" algn="ctr" rtl="0">
              <a:spcBef>
                <a:spcPts val="0"/>
              </a:spcBef>
              <a:buNone/>
            </a:pPr>
            <a:endParaRPr sz="4800" b="1" dirty="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Shape 4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387" y="1186575"/>
            <a:ext cx="8057200" cy="5400824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300" cy="4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/>
              <a:t>Training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300" cy="4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/>
              <a:t>Training</a:t>
            </a:r>
          </a:p>
        </p:txBody>
      </p:sp>
      <p:graphicFrame>
        <p:nvGraphicFramePr>
          <p:cNvPr id="436" name="Shape 436"/>
          <p:cNvGraphicFramePr/>
          <p:nvPr/>
        </p:nvGraphicFramePr>
        <p:xfrm>
          <a:off x="402421" y="1400839"/>
          <a:ext cx="9255175" cy="6308550"/>
        </p:xfrm>
        <a:graphic>
          <a:graphicData uri="http://schemas.openxmlformats.org/drawingml/2006/table">
            <a:tbl>
              <a:tblPr>
                <a:noFill/>
                <a:tableStyleId>{CB762F2B-F18B-4977-8ED0-2C931B80A258}</a:tableStyleId>
              </a:tblPr>
              <a:tblGrid>
                <a:gridCol w="2414375"/>
                <a:gridCol w="6840800"/>
              </a:tblGrid>
              <a:tr h="452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</a:rPr>
                        <a:t>Method</a:t>
                      </a:r>
                    </a:p>
                  </a:txBody>
                  <a:tcPr marL="100600" marR="100600" marT="100575" marB="100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0000"/>
                        </a:lnSpc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Time/Implementation</a:t>
                      </a:r>
                    </a:p>
                  </a:txBody>
                  <a:tcPr marL="100600" marR="100600" marT="100575" marB="100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90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2"/>
                          </a:solidFill>
                        </a:rPr>
                        <a:t>Pre-site launch:</a:t>
                      </a: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2"/>
                          </a:solidFill>
                        </a:rPr>
                        <a:t>Hands-on training</a:t>
                      </a:r>
                    </a:p>
                  </a:txBody>
                  <a:tcPr marL="100600" marR="100600" marT="100575" marB="100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lvl="1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chemeClr val="dk2"/>
                          </a:solidFill>
                        </a:rPr>
                        <a:t>Intensive </a:t>
                      </a:r>
                      <a:r>
                        <a:rPr lang="en-US" dirty="0" smtClean="0">
                          <a:solidFill>
                            <a:schemeClr val="dk2"/>
                          </a:solidFill>
                        </a:rPr>
                        <a:t>two</a:t>
                      </a:r>
                      <a:r>
                        <a:rPr lang="en-US" baseline="0" dirty="0" smtClean="0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dk2"/>
                          </a:solidFill>
                        </a:rPr>
                        <a:t>week-long </a:t>
                      </a:r>
                      <a:r>
                        <a:rPr lang="en-US" dirty="0">
                          <a:solidFill>
                            <a:schemeClr val="dk2"/>
                          </a:solidFill>
                        </a:rPr>
                        <a:t>training pre-launch: </a:t>
                      </a:r>
                      <a:r>
                        <a:rPr lang="en-US" dirty="0" smtClean="0">
                          <a:solidFill>
                            <a:schemeClr val="dk2"/>
                          </a:solidFill>
                        </a:rPr>
                        <a:t>~$50,000 </a:t>
                      </a:r>
                      <a:r>
                        <a:rPr lang="en-US" dirty="0">
                          <a:solidFill>
                            <a:schemeClr val="dk2"/>
                          </a:solidFill>
                        </a:rPr>
                        <a:t>for 18 back-end specialists</a:t>
                      </a:r>
                    </a:p>
                    <a:p>
                      <a:pPr marL="114300" marR="0" lvl="1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85714"/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chemeClr val="dk2"/>
                          </a:solidFill>
                        </a:rPr>
                        <a:t>“it does present a large amount of information to people in a short amount of time.”</a:t>
                      </a:r>
                    </a:p>
                    <a:p>
                      <a:pPr marL="114300" marR="0" lvl="1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85714"/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chemeClr val="dk2"/>
                          </a:solidFill>
                        </a:rPr>
                        <a:t>“set up the training earlier on so that [APA is] more familiar</a:t>
                      </a: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2"/>
                          </a:solidFill>
                        </a:rPr>
                        <a:t>with the software before it hits the market”</a:t>
                      </a:r>
                    </a:p>
                    <a:p>
                      <a:pPr marL="114300" marR="0" lvl="1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chemeClr val="dk2"/>
                          </a:solidFill>
                        </a:rPr>
                        <a:t>“it’s an inexpensive way to learn basic information”</a:t>
                      </a:r>
                    </a:p>
                  </a:txBody>
                  <a:tcPr marL="100600" marR="100600" marT="100575" marB="100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2"/>
                          </a:solidFill>
                        </a:rPr>
                        <a:t>Throughout:</a:t>
                      </a:r>
                      <a:br>
                        <a:rPr lang="en-US" b="1">
                          <a:solidFill>
                            <a:schemeClr val="dk2"/>
                          </a:solidFill>
                        </a:rPr>
                      </a:br>
                      <a:r>
                        <a:rPr lang="en-US" b="1">
                          <a:solidFill>
                            <a:schemeClr val="dk2"/>
                          </a:solidFill>
                        </a:rPr>
                        <a:t>E-learning</a:t>
                      </a:r>
                    </a:p>
                  </a:txBody>
                  <a:tcPr marL="100600" marR="100600" marT="100575" marB="100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lvl="1" indent="-11430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85714"/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Average cost of $10,000 – $15,600 for entire program</a:t>
                      </a:r>
                    </a:p>
                    <a:p>
                      <a:pPr marL="114300" marR="0" lvl="1" indent="-11430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85714"/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Mobile learning: encourage users to progress through material in pieces</a:t>
                      </a:r>
                    </a:p>
                    <a:p>
                      <a:pPr marL="114300" marR="0" lvl="1" indent="-11430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85714"/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Appeals to/Attracts tech-savvy millennials (Now majority of workforce*)</a:t>
                      </a:r>
                    </a:p>
                    <a:p>
                      <a:pPr marL="114300" marR="0" lvl="1" indent="-11430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85714"/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Gamification:  </a:t>
                      </a: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-&gt;Increases long-term retention rates by up to 10 times**</a:t>
                      </a: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-&gt;Illustrates and identifies top performers</a:t>
                      </a:r>
                    </a:p>
                  </a:txBody>
                  <a:tcPr marL="100600" marR="100600" marT="100575" marB="100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2"/>
                          </a:solidFill>
                        </a:rPr>
                        <a:t>Post-launch:</a:t>
                      </a: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2"/>
                          </a:solidFill>
                        </a:rPr>
                        <a:t>Multi-purpose online forum</a:t>
                      </a:r>
                    </a:p>
                  </a:txBody>
                  <a:tcPr marL="100600" marR="100600" marT="100575" marB="100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lvl="1" indent="-11430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85714"/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Low cost channel ($190-$200 a year)</a:t>
                      </a:r>
                    </a:p>
                    <a:p>
                      <a:pPr marL="114300" marR="0" lvl="1" indent="-11430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85714"/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Allows users to bounce ideas off each other and voice their opinions</a:t>
                      </a:r>
                    </a:p>
                    <a:p>
                      <a:pPr marL="114300" marR="0" lvl="1" indent="-11430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85714"/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Share media, allow peer-to-peer coaching</a:t>
                      </a:r>
                    </a:p>
                    <a:p>
                      <a:pPr marL="114300" marR="0" lvl="1" indent="-11430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85714"/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Eventually move to more complex platforms like Sharepoint</a:t>
                      </a:r>
                    </a:p>
                  </a:txBody>
                  <a:tcPr marL="100600" marR="100600" marT="100575" marB="100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100600" marR="100600" marT="100575" marB="100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lvl="0" indent="-3810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100600" marR="100600" marT="100575" marB="100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7" name="Shape 437"/>
          <p:cNvSpPr txBox="1"/>
          <p:nvPr/>
        </p:nvSpPr>
        <p:spPr>
          <a:xfrm>
            <a:off x="402337" y="1057623"/>
            <a:ext cx="9255300" cy="203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313131"/>
                </a:solidFill>
              </a:rPr>
              <a:t>Methods and Implementations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402350" y="6095525"/>
            <a:ext cx="5079300" cy="64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accent4"/>
                </a:solidFill>
              </a:rPr>
              <a:t>*-http://www.pewresearch.org/fact-tank/2015/05/11/millennials-surpass-gen-xers-as-the-largest-generation-in-u-s-labor-force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accent4"/>
                </a:solidFill>
              </a:rPr>
              <a:t>**-Meister, Jeanne C.; Corporate Universities: Lessons in Building a World-class Work Force; 1998; McGraw-Hill.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300" cy="484800"/>
          </a:xfrm>
          <a:prstGeom prst="rect">
            <a:avLst/>
          </a:prstGeom>
        </p:spPr>
        <p:txBody>
          <a:bodyPr lIns="93500" tIns="93500" rIns="93500" bIns="935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Implementation</a:t>
            </a:r>
          </a:p>
        </p:txBody>
      </p:sp>
      <p:graphicFrame>
        <p:nvGraphicFramePr>
          <p:cNvPr id="445" name="Shape 445"/>
          <p:cNvGraphicFramePr/>
          <p:nvPr/>
        </p:nvGraphicFramePr>
        <p:xfrm>
          <a:off x="749612" y="1833761"/>
          <a:ext cx="8406800" cy="4351275"/>
        </p:xfrm>
        <a:graphic>
          <a:graphicData uri="http://schemas.openxmlformats.org/drawingml/2006/table">
            <a:tbl>
              <a:tblPr>
                <a:noFill/>
                <a:tableStyleId>{EAB17A7F-24F2-4B00-84C5-7CDBBB405105}</a:tableStyleId>
              </a:tblPr>
              <a:tblGrid>
                <a:gridCol w="1050850"/>
                <a:gridCol w="1050850"/>
                <a:gridCol w="1050850"/>
                <a:gridCol w="1050850"/>
                <a:gridCol w="1050850"/>
                <a:gridCol w="1050850"/>
                <a:gridCol w="1050850"/>
                <a:gridCol w="1050850"/>
              </a:tblGrid>
              <a:tr h="5179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37474F"/>
                          </a:solidFill>
                        </a:rPr>
                        <a:t>Early 2017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37474F"/>
                          </a:solidFill>
                        </a:rPr>
                        <a:t>Late 2017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37474F"/>
                          </a:solidFill>
                        </a:rPr>
                        <a:t>Early 2018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37474F"/>
                          </a:solidFill>
                        </a:rPr>
                        <a:t>Late 2018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37474F"/>
                          </a:solidFill>
                        </a:rPr>
                        <a:t>Early 2019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37474F"/>
                          </a:solidFill>
                        </a:rPr>
                        <a:t>Late 2019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37474F"/>
                          </a:solidFill>
                        </a:rPr>
                        <a:t>Early 2020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37474F"/>
                          </a:solidFill>
                        </a:rPr>
                        <a:t>Late 2020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8333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E0E0E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0E0E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0E0E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E0E0E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0E0E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0E0E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E0E0E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0E0E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0E0E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E0E0E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0E0E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0E0E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E0E0E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0E0E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0E0E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E0E0E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0E0E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0E0E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E0E0E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0E0E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0E0E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E0E0E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0E0E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0E0E0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0E0E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446" name="Shape 446"/>
          <p:cNvSpPr txBox="1"/>
          <p:nvPr/>
        </p:nvSpPr>
        <p:spPr>
          <a:xfrm>
            <a:off x="749625" y="1261050"/>
            <a:ext cx="85206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Oswald"/>
                <a:cs typeface="Oswald"/>
                <a:sym typeface="Oswald"/>
              </a:rPr>
              <a:t>Timeline</a:t>
            </a:r>
          </a:p>
        </p:txBody>
      </p:sp>
      <p:sp>
        <p:nvSpPr>
          <p:cNvPr id="447" name="Shape 447"/>
          <p:cNvSpPr/>
          <p:nvPr/>
        </p:nvSpPr>
        <p:spPr>
          <a:xfrm>
            <a:off x="1732802" y="2909300"/>
            <a:ext cx="2871900" cy="457500"/>
          </a:xfrm>
          <a:prstGeom prst="homePlate">
            <a:avLst>
              <a:gd name="adj" fmla="val 50000"/>
            </a:avLst>
          </a:prstGeom>
          <a:solidFill>
            <a:srgbClr val="E0E0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448" name="Shape 448"/>
          <p:cNvSpPr txBox="1"/>
          <p:nvPr/>
        </p:nvSpPr>
        <p:spPr>
          <a:xfrm>
            <a:off x="1732800" y="2909300"/>
            <a:ext cx="2568600" cy="4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37474F"/>
                </a:solidFill>
              </a:rPr>
              <a:t>Pilot Test (~3 countries)</a:t>
            </a:r>
          </a:p>
        </p:txBody>
      </p:sp>
      <p:sp>
        <p:nvSpPr>
          <p:cNvPr id="449" name="Shape 449"/>
          <p:cNvSpPr/>
          <p:nvPr/>
        </p:nvSpPr>
        <p:spPr>
          <a:xfrm>
            <a:off x="4686725" y="2909300"/>
            <a:ext cx="3432300" cy="457500"/>
          </a:xfrm>
          <a:prstGeom prst="homePlat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450" name="Shape 450"/>
          <p:cNvSpPr txBox="1"/>
          <p:nvPr/>
        </p:nvSpPr>
        <p:spPr>
          <a:xfrm>
            <a:off x="4604700" y="3419600"/>
            <a:ext cx="2010300" cy="4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Global go-live</a:t>
            </a:r>
          </a:p>
        </p:txBody>
      </p:sp>
      <p:grpSp>
        <p:nvGrpSpPr>
          <p:cNvPr id="451" name="Shape 451"/>
          <p:cNvGrpSpPr/>
          <p:nvPr/>
        </p:nvGrpSpPr>
        <p:grpSpPr>
          <a:xfrm>
            <a:off x="6521626" y="3929889"/>
            <a:ext cx="2498987" cy="441656"/>
            <a:chOff x="6448869" y="3733723"/>
            <a:chExt cx="2453355" cy="351301"/>
          </a:xfrm>
        </p:grpSpPr>
        <p:sp>
          <p:nvSpPr>
            <p:cNvPr id="452" name="Shape 452"/>
            <p:cNvSpPr/>
            <p:nvPr/>
          </p:nvSpPr>
          <p:spPr>
            <a:xfrm>
              <a:off x="6448869" y="3733723"/>
              <a:ext cx="1768499" cy="351300"/>
            </a:xfrm>
            <a:prstGeom prst="homePlate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400"/>
            </a:p>
          </p:txBody>
        </p:sp>
      </p:grpSp>
      <p:sp>
        <p:nvSpPr>
          <p:cNvPr id="456" name="Shape 456"/>
          <p:cNvSpPr txBox="1"/>
          <p:nvPr/>
        </p:nvSpPr>
        <p:spPr>
          <a:xfrm>
            <a:off x="6486825" y="3921975"/>
            <a:ext cx="2568600" cy="4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37474F"/>
                </a:solidFill>
              </a:rPr>
              <a:t>Expansion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6521625" y="4379450"/>
            <a:ext cx="2634900" cy="162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</a:pPr>
            <a:r>
              <a:rPr lang="en-US" sz="1800">
                <a:solidFill>
                  <a:srgbClr val="FFFFFF"/>
                </a:solidFill>
              </a:rPr>
              <a:t>Connect with other nonprofit agencies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</a:pPr>
            <a:r>
              <a:rPr lang="en-US" sz="1800">
                <a:solidFill>
                  <a:srgbClr val="FFFFFF"/>
                </a:solidFill>
              </a:rPr>
              <a:t>Increase publicity in other countries</a:t>
            </a:r>
          </a:p>
        </p:txBody>
      </p:sp>
      <p:sp>
        <p:nvSpPr>
          <p:cNvPr id="458" name="Shape 458"/>
          <p:cNvSpPr/>
          <p:nvPr/>
        </p:nvSpPr>
        <p:spPr>
          <a:xfrm>
            <a:off x="749625" y="2754050"/>
            <a:ext cx="831300" cy="768000"/>
          </a:xfrm>
          <a:prstGeom prst="homePlat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459" name="Shape 459"/>
          <p:cNvSpPr txBox="1"/>
          <p:nvPr/>
        </p:nvSpPr>
        <p:spPr>
          <a:xfrm>
            <a:off x="282600" y="2754050"/>
            <a:ext cx="1450200" cy="10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37474F"/>
                </a:solidFill>
              </a:rPr>
              <a:t>App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37474F"/>
                </a:solidFill>
              </a:rPr>
              <a:t>Dev.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4686725" y="2909300"/>
            <a:ext cx="2568600" cy="4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37474F"/>
                </a:solidFill>
              </a:rPr>
              <a:t>Full, Phased-Roll Out</a:t>
            </a:r>
          </a:p>
        </p:txBody>
      </p:sp>
      <p:sp>
        <p:nvSpPr>
          <p:cNvPr id="461" name="Shape 461"/>
          <p:cNvSpPr/>
          <p:nvPr/>
        </p:nvSpPr>
        <p:spPr>
          <a:xfrm>
            <a:off x="901425" y="3877100"/>
            <a:ext cx="831300" cy="457500"/>
          </a:xfrm>
          <a:prstGeom prst="homePlate">
            <a:avLst>
              <a:gd name="adj" fmla="val 50000"/>
            </a:avLst>
          </a:prstGeom>
          <a:solidFill>
            <a:srgbClr val="E0E0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462" name="Shape 462"/>
          <p:cNvSpPr txBox="1"/>
          <p:nvPr/>
        </p:nvSpPr>
        <p:spPr>
          <a:xfrm>
            <a:off x="901425" y="3908325"/>
            <a:ext cx="766200" cy="4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37474F"/>
                </a:solidFill>
              </a:rPr>
              <a:t>Training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300" cy="4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Benefits of Implementation</a:t>
            </a:r>
          </a:p>
        </p:txBody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382280" y="1159833"/>
            <a:ext cx="9054000" cy="54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●"/>
            </a:pPr>
            <a:r>
              <a:rPr lang="en-US" sz="2000" dirty="0">
                <a:solidFill>
                  <a:schemeClr val="bg2"/>
                </a:solidFill>
              </a:rPr>
              <a:t>Effective Allocation of Philanthropic Resources </a:t>
            </a:r>
          </a:p>
          <a:p>
            <a:pPr marL="914400" lvl="1" indent="-381000" rt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en-US" sz="2000" dirty="0">
                <a:solidFill>
                  <a:schemeClr val="bg2"/>
                </a:solidFill>
              </a:rPr>
              <a:t>Potential donors open up the application and see hundreds of causes which they can donate to</a:t>
            </a:r>
          </a:p>
          <a:p>
            <a:pPr marL="914400" lvl="1" indent="-381000" rt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en-US" sz="2000" dirty="0">
                <a:solidFill>
                  <a:schemeClr val="bg2"/>
                </a:solidFill>
              </a:rPr>
              <a:t>Eliminates the time necessary to find an appropriate charity – all </a:t>
            </a:r>
            <a:r>
              <a:rPr lang="en-US" sz="2000" dirty="0" err="1">
                <a:solidFill>
                  <a:schemeClr val="bg2"/>
                </a:solidFill>
              </a:rPr>
              <a:t>crowdfunding</a:t>
            </a:r>
            <a:r>
              <a:rPr lang="en-US" sz="2000" dirty="0">
                <a:solidFill>
                  <a:schemeClr val="bg2"/>
                </a:solidFill>
              </a:rPr>
              <a:t> projects have been screened</a:t>
            </a:r>
          </a:p>
          <a:p>
            <a:pPr marL="914400" lvl="1" indent="-381000" rt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en-US" sz="2000" dirty="0">
                <a:solidFill>
                  <a:schemeClr val="bg2"/>
                </a:solidFill>
              </a:rPr>
              <a:t>Efficient allocation of resources – all the money donated goes directly to the project</a:t>
            </a: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●"/>
            </a:pPr>
            <a:r>
              <a:rPr lang="en-US" sz="2000" dirty="0">
                <a:solidFill>
                  <a:schemeClr val="bg2"/>
                </a:solidFill>
              </a:rPr>
              <a:t>Method for Smaller Projects to Gain Traction</a:t>
            </a:r>
          </a:p>
          <a:p>
            <a:pPr marL="914400" lvl="1" indent="-381000" rt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en-US" sz="2000" dirty="0">
                <a:solidFill>
                  <a:schemeClr val="bg2"/>
                </a:solidFill>
              </a:rPr>
              <a:t>Traditionally, philanthropies have been connected to big projects and fund these primarily</a:t>
            </a:r>
          </a:p>
          <a:p>
            <a:pPr marL="914400" lvl="1" indent="-381000" rt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en-US" sz="2000" dirty="0">
                <a:solidFill>
                  <a:schemeClr val="bg2"/>
                </a:solidFill>
              </a:rPr>
              <a:t>This application will allow anyone with a project goal of at least $500 to get the opportunity for funding from US citizens/taxpayers.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300" cy="4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Success Criteria - Key Performance Indicators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325150" y="1152800"/>
            <a:ext cx="9429300" cy="589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1428"/>
              <a:buChar char="●"/>
            </a:pPr>
            <a:r>
              <a:rPr lang="en-US" sz="2400" dirty="0">
                <a:solidFill>
                  <a:schemeClr val="bg2"/>
                </a:solidFill>
              </a:rPr>
              <a:t>Total Number of Funded Initiatives</a:t>
            </a:r>
          </a:p>
          <a:p>
            <a:pPr marL="457200" lvl="0" indent="-35560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1428"/>
              <a:buChar char="●"/>
            </a:pPr>
            <a:r>
              <a:rPr lang="en-US" sz="2400" dirty="0">
                <a:solidFill>
                  <a:schemeClr val="bg2"/>
                </a:solidFill>
              </a:rPr>
              <a:t>Percentage of Initiatives Completed Through Web Application</a:t>
            </a:r>
          </a:p>
          <a:p>
            <a:pPr marL="457200" lvl="0" indent="-35560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1428"/>
              <a:buChar char="●"/>
            </a:pPr>
            <a:r>
              <a:rPr lang="en-US" sz="2400" dirty="0">
                <a:solidFill>
                  <a:schemeClr val="bg2"/>
                </a:solidFill>
              </a:rPr>
              <a:t>Year by Year Funding Increase</a:t>
            </a:r>
          </a:p>
          <a:p>
            <a:pPr marL="457200" lvl="0" indent="-35560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1428"/>
              <a:buChar char="●"/>
            </a:pPr>
            <a:r>
              <a:rPr lang="en-US" sz="2400" dirty="0">
                <a:solidFill>
                  <a:schemeClr val="bg2"/>
                </a:solidFill>
              </a:rPr>
              <a:t>Retention Rate of Users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endParaRPr sz="2400" dirty="0">
              <a:solidFill>
                <a:schemeClr val="bg2"/>
              </a:solidFill>
            </a:endParaRPr>
          </a:p>
          <a:p>
            <a:pPr marL="457200" lvl="0" indent="-35560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1428"/>
              <a:buChar char="●"/>
            </a:pPr>
            <a:r>
              <a:rPr lang="en-US" sz="2400" dirty="0">
                <a:solidFill>
                  <a:schemeClr val="bg2"/>
                </a:solidFill>
              </a:rPr>
              <a:t>Metrics Tracked:</a:t>
            </a:r>
          </a:p>
          <a:p>
            <a:pPr marL="914400" lvl="1" indent="-35560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1428"/>
              <a:buChar char="○"/>
            </a:pPr>
            <a:r>
              <a:rPr lang="en-US" sz="2400" dirty="0">
                <a:solidFill>
                  <a:schemeClr val="bg2"/>
                </a:solidFill>
              </a:rPr>
              <a:t>Frequency of page visits</a:t>
            </a:r>
          </a:p>
          <a:p>
            <a:pPr marL="914400" lvl="1" indent="-35560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1428"/>
              <a:buChar char="○"/>
            </a:pPr>
            <a:r>
              <a:rPr lang="en-US" sz="2400" dirty="0">
                <a:solidFill>
                  <a:schemeClr val="bg2"/>
                </a:solidFill>
              </a:rPr>
              <a:t>% conversion - likelihood of donating after visiting the application</a:t>
            </a:r>
          </a:p>
          <a:p>
            <a:pPr marL="914400" lvl="1" indent="-35560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1428"/>
              <a:buChar char="○"/>
            </a:pPr>
            <a:r>
              <a:rPr lang="en-US" sz="2400" dirty="0">
                <a:solidFill>
                  <a:schemeClr val="bg2"/>
                </a:solidFill>
              </a:rPr>
              <a:t>Average Donation</a:t>
            </a:r>
          </a:p>
          <a:p>
            <a:pPr marL="914400" lvl="1" indent="-35560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1428"/>
              <a:buChar char="○"/>
            </a:pPr>
            <a:r>
              <a:rPr lang="en-US" sz="2400" dirty="0">
                <a:solidFill>
                  <a:schemeClr val="bg2"/>
                </a:solidFill>
              </a:rPr>
              <a:t>Social Media Traction</a:t>
            </a: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buNone/>
            </a:pPr>
            <a:endParaRPr sz="2400" dirty="0">
              <a:solidFill>
                <a:schemeClr val="bg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300" cy="4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Estimated Costs and Impact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517275" y="1300600"/>
            <a:ext cx="9255300" cy="569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 dirty="0">
                <a:solidFill>
                  <a:schemeClr val="bg2"/>
                </a:solidFill>
              </a:rPr>
              <a:t>Costs</a:t>
            </a:r>
          </a:p>
          <a:p>
            <a:pPr marL="914400" lvl="1" indent="-381000" rtl="0">
              <a:spcBef>
                <a:spcPts val="0"/>
              </a:spcBef>
              <a:buSzPct val="100000"/>
              <a:buChar char="○"/>
            </a:pPr>
            <a:r>
              <a:rPr lang="en-US" sz="2400" dirty="0">
                <a:solidFill>
                  <a:schemeClr val="bg2"/>
                </a:solidFill>
              </a:rPr>
              <a:t>Initial Costs</a:t>
            </a:r>
          </a:p>
          <a:p>
            <a:pPr marL="1371600" lvl="2" indent="-381000" rtl="0">
              <a:spcBef>
                <a:spcPts val="0"/>
              </a:spcBef>
              <a:buSzPct val="100000"/>
              <a:buChar char="■"/>
            </a:pPr>
            <a:r>
              <a:rPr lang="en-US" sz="2400" dirty="0">
                <a:solidFill>
                  <a:schemeClr val="bg2"/>
                </a:solidFill>
              </a:rPr>
              <a:t>Website Development - $100,000</a:t>
            </a:r>
          </a:p>
          <a:p>
            <a:pPr marL="1371600" lvl="2" indent="-381000" rtl="0">
              <a:spcBef>
                <a:spcPts val="0"/>
              </a:spcBef>
              <a:buSzPct val="100000"/>
              <a:buChar char="■"/>
            </a:pPr>
            <a:r>
              <a:rPr lang="en-US" sz="2400" dirty="0">
                <a:solidFill>
                  <a:schemeClr val="bg2"/>
                </a:solidFill>
              </a:rPr>
              <a:t>Hands On Training - </a:t>
            </a:r>
            <a:r>
              <a:rPr lang="en-US" sz="2400" dirty="0" smtClean="0">
                <a:solidFill>
                  <a:schemeClr val="bg2"/>
                </a:solidFill>
              </a:rPr>
              <a:t>~</a:t>
            </a:r>
            <a:r>
              <a:rPr lang="en-US" sz="2400" dirty="0" smtClean="0">
                <a:solidFill>
                  <a:schemeClr val="bg2"/>
                </a:solidFill>
              </a:rPr>
              <a:t>$50,000</a:t>
            </a:r>
            <a:endParaRPr lang="en-US" sz="2400" dirty="0">
              <a:solidFill>
                <a:schemeClr val="bg2"/>
              </a:solidFill>
            </a:endParaRPr>
          </a:p>
          <a:p>
            <a:pPr marL="914400" lvl="1" indent="-381000" rtl="0">
              <a:spcBef>
                <a:spcPts val="0"/>
              </a:spcBef>
              <a:buSzPct val="100000"/>
              <a:buChar char="○"/>
            </a:pPr>
            <a:r>
              <a:rPr lang="en-US" sz="2400" dirty="0">
                <a:solidFill>
                  <a:schemeClr val="bg2"/>
                </a:solidFill>
              </a:rPr>
              <a:t>Operating Costs</a:t>
            </a:r>
          </a:p>
          <a:p>
            <a:pPr marL="1371600" lvl="2" indent="-381000" rtl="0">
              <a:spcBef>
                <a:spcPts val="0"/>
              </a:spcBef>
              <a:buSzPct val="100000"/>
              <a:buChar char="■"/>
            </a:pPr>
            <a:r>
              <a:rPr lang="en-US" sz="2400" dirty="0">
                <a:solidFill>
                  <a:schemeClr val="bg2"/>
                </a:solidFill>
              </a:rPr>
              <a:t>3% </a:t>
            </a:r>
            <a:r>
              <a:rPr lang="en-US" sz="2400" dirty="0" err="1">
                <a:solidFill>
                  <a:schemeClr val="bg2"/>
                </a:solidFill>
              </a:rPr>
              <a:t>Paypal</a:t>
            </a:r>
            <a:r>
              <a:rPr lang="en-US" sz="2400" dirty="0">
                <a:solidFill>
                  <a:schemeClr val="bg2"/>
                </a:solidFill>
              </a:rPr>
              <a:t> Service Fee</a:t>
            </a:r>
          </a:p>
          <a:p>
            <a:pPr marL="1371600" lvl="2" indent="-381000" rtl="0">
              <a:spcBef>
                <a:spcPts val="0"/>
              </a:spcBef>
              <a:buSzPct val="100000"/>
              <a:buChar char="■"/>
            </a:pPr>
            <a:r>
              <a:rPr lang="en-US" sz="2400" dirty="0">
                <a:solidFill>
                  <a:schemeClr val="bg2"/>
                </a:solidFill>
              </a:rPr>
              <a:t>Continuous E-Learning - $15,000 annually</a:t>
            </a:r>
          </a:p>
          <a:p>
            <a:pPr marL="1371600" lvl="2" indent="-381000" rtl="0">
              <a:spcBef>
                <a:spcPts val="0"/>
              </a:spcBef>
              <a:buSzPct val="100000"/>
              <a:buChar char="■"/>
            </a:pPr>
            <a:r>
              <a:rPr lang="en-US" sz="2400" dirty="0">
                <a:solidFill>
                  <a:schemeClr val="bg2"/>
                </a:solidFill>
              </a:rPr>
              <a:t>Web Forum - $200 annually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 dirty="0">
                <a:solidFill>
                  <a:schemeClr val="bg2"/>
                </a:solidFill>
              </a:rPr>
              <a:t>Impact</a:t>
            </a:r>
          </a:p>
          <a:p>
            <a:pPr marL="914400" lvl="1" indent="-381000" rtl="0">
              <a:spcBef>
                <a:spcPts val="0"/>
              </a:spcBef>
              <a:buSzPct val="100000"/>
              <a:buChar char="○"/>
            </a:pPr>
            <a:r>
              <a:rPr lang="en-US" sz="2400" dirty="0">
                <a:solidFill>
                  <a:schemeClr val="bg2"/>
                </a:solidFill>
              </a:rPr>
              <a:t>Increases in Real GDP</a:t>
            </a:r>
          </a:p>
          <a:p>
            <a:pPr marL="914400" lvl="1" indent="-381000" rtl="0">
              <a:spcBef>
                <a:spcPts val="0"/>
              </a:spcBef>
              <a:buSzPct val="100000"/>
              <a:buChar char="○"/>
            </a:pPr>
            <a:r>
              <a:rPr lang="en-US" sz="2400" dirty="0">
                <a:solidFill>
                  <a:schemeClr val="bg2"/>
                </a:solidFill>
              </a:rPr>
              <a:t>Decrease in Poverty</a:t>
            </a:r>
          </a:p>
          <a:p>
            <a:pPr marL="914400" lvl="1" indent="-381000" rtl="0">
              <a:spcBef>
                <a:spcPts val="0"/>
              </a:spcBef>
              <a:buSzPct val="100000"/>
              <a:buChar char="○"/>
            </a:pPr>
            <a:r>
              <a:rPr lang="en-US" sz="2400" dirty="0">
                <a:solidFill>
                  <a:schemeClr val="bg2"/>
                </a:solidFill>
              </a:rPr>
              <a:t>Increases in Standard of living</a:t>
            </a:r>
          </a:p>
          <a:p>
            <a:pPr marL="914400" lvl="1" indent="-381000" rtl="0">
              <a:spcBef>
                <a:spcPts val="0"/>
              </a:spcBef>
              <a:buSzPct val="100000"/>
              <a:buChar char="○"/>
            </a:pPr>
            <a:r>
              <a:rPr lang="en-US" sz="2400" dirty="0">
                <a:solidFill>
                  <a:schemeClr val="bg2"/>
                </a:solidFill>
              </a:rPr>
              <a:t>Development of sustainable markets</a:t>
            </a:r>
          </a:p>
          <a:p>
            <a:pPr marL="914400" lvl="1" indent="-381000" rtl="0">
              <a:spcBef>
                <a:spcPts val="0"/>
              </a:spcBef>
              <a:buSzPct val="100000"/>
              <a:buChar char="○"/>
            </a:pPr>
            <a:r>
              <a:rPr lang="en-US" sz="2400" dirty="0">
                <a:solidFill>
                  <a:schemeClr val="bg2"/>
                </a:solidFill>
              </a:rPr>
              <a:t>Higher percentage utilization of human capital</a:t>
            </a:r>
          </a:p>
          <a:p>
            <a:pPr lvl="0">
              <a:spcBef>
                <a:spcPts val="0"/>
              </a:spcBef>
              <a:buNone/>
            </a:pPr>
            <a:endParaRPr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/>
        </p:nvSpPr>
        <p:spPr>
          <a:xfrm>
            <a:off x="2439194" y="1600994"/>
            <a:ext cx="5411056" cy="28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7200" b="1" dirty="0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Shape 4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7686" y="4207139"/>
            <a:ext cx="4124595" cy="769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188" cy="4847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Project Description</a:t>
            </a:r>
            <a:r>
              <a:rPr lang="en-US" sz="30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08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body" idx="4294967295"/>
          </p:nvPr>
        </p:nvSpPr>
        <p:spPr>
          <a:xfrm>
            <a:off x="396862" y="1298675"/>
            <a:ext cx="9266100" cy="591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endParaRPr sz="2000"/>
          </a:p>
          <a:p>
            <a:pPr marR="0" lvl="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000"/>
              <a:t>The American Philanthropic Association (APA) wants to create a crowdfunding application that would connect entrepreneurs in developing countries with funding from American citizens.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SzPct val="100000"/>
            </a:pPr>
            <a:r>
              <a:rPr lang="en-US" sz="2000"/>
              <a:t>Hope to improve economies in developing countries and reduce poverty rates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SzPct val="100000"/>
            </a:pPr>
            <a:r>
              <a:rPr lang="en-US" sz="2000"/>
              <a:t>Incentivize American citizen to invest in international economies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000" u="sng"/>
              <a:t>Our Goal/Success Criteria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000"/>
              <a:t>To create a crowdfunding product that is: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2000"/>
              <a:t>Effective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2000"/>
              <a:t>Low Risk 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2000"/>
              <a:t>Cost Efficient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188" cy="4847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3000"/>
              <a:t>pproach</a:t>
            </a: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396925" y="1163475"/>
            <a:ext cx="9266100" cy="591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000" dirty="0"/>
              <a:t>Use a website as method of </a:t>
            </a:r>
            <a:r>
              <a:rPr lang="en-US" sz="2000" dirty="0" err="1"/>
              <a:t>crowdfunding</a:t>
            </a:r>
            <a:endParaRPr lang="en-US" sz="2000" dirty="0"/>
          </a:p>
          <a:p>
            <a:pPr marL="914400" marR="0" lvl="0" indent="-35560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2000" dirty="0"/>
              <a:t>A median of 44% of surveyed populations access the internet, </a:t>
            </a:r>
            <a:r>
              <a:rPr lang="en-US" sz="2000" dirty="0" smtClean="0"/>
              <a:t>including </a:t>
            </a:r>
            <a:r>
              <a:rPr lang="en-US" sz="2000" dirty="0"/>
              <a:t>half or more in 13 countries</a:t>
            </a:r>
          </a:p>
          <a:p>
            <a:pPr marL="914400" marR="0" lvl="0" indent="-35560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2000" dirty="0"/>
              <a:t>Highly unlikely to create a risk-free mobile app across international boundaries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endParaRPr sz="2000" dirty="0"/>
          </a:p>
          <a:p>
            <a:pPr marR="0" lvl="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1B206"/>
                </a:solidFill>
              </a:rPr>
              <a:t>2.</a:t>
            </a:r>
            <a:r>
              <a:rPr lang="en-US" sz="2000" dirty="0"/>
              <a:t>  Key Risks associated with </a:t>
            </a:r>
            <a:r>
              <a:rPr lang="en-US" sz="2000" dirty="0" err="1"/>
              <a:t>c</a:t>
            </a:r>
            <a:r>
              <a:rPr lang="en-US" sz="2000" dirty="0" err="1" smtClean="0"/>
              <a:t>rowdfunding</a:t>
            </a:r>
            <a:endParaRPr lang="en-US" sz="2000" dirty="0"/>
          </a:p>
          <a:p>
            <a:pPr marL="914400" marR="0" lvl="0" indent="-35560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2000" dirty="0"/>
              <a:t>The entrepreneurial venture is illegitimate</a:t>
            </a:r>
          </a:p>
          <a:p>
            <a:pPr marL="914400" marR="0" lvl="0" indent="-35560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2000" dirty="0"/>
              <a:t>Money is lost after donating </a:t>
            </a:r>
          </a:p>
          <a:p>
            <a:pPr marL="914400" marR="0" lvl="0" indent="-35560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2000" dirty="0"/>
              <a:t>Information may be taken without authorization</a:t>
            </a:r>
          </a:p>
          <a:p>
            <a:pPr marL="914400" marR="0" lvl="0" indent="-35560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2000" dirty="0"/>
              <a:t>Entrepreneur will not deliver on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000" dirty="0"/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382275" y="988400"/>
            <a:ext cx="7252800" cy="6013500"/>
          </a:xfrm>
          <a:prstGeom prst="rect">
            <a:avLst/>
          </a:prstGeom>
        </p:spPr>
        <p:txBody>
          <a:bodyPr lIns="93500" tIns="93500" rIns="93500" bIns="935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1. </a:t>
            </a:r>
            <a:r>
              <a:rPr lang="en-US"/>
              <a:t>Reach: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en-US"/>
              <a:t>Difficult to create applications over global networks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en-US"/>
              <a:t>“Nations are still implementing even the most basic instances of mobile technology” </a:t>
            </a:r>
          </a:p>
          <a:p>
            <a:pPr marL="1371600" lvl="1" indent="-2286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Internet availability is much higher in developing nations than smartphone ownership </a:t>
            </a:r>
          </a:p>
          <a:p>
            <a:pPr marL="1371600" lvl="1" indent="-228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</a:pPr>
            <a:r>
              <a:rPr lang="en-US"/>
              <a:t>Modern apps are run on smartphones.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accent1"/>
                </a:solidFill>
              </a:rPr>
              <a:t>2.</a:t>
            </a:r>
            <a:r>
              <a:rPr lang="en-US"/>
              <a:t> Cost of implementation: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en-US"/>
              <a:t>“A minimum of 399 different use devices is a necessity to ensure [an] application is functional on unique mobile devices.”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-US"/>
              <a:t>A properly built website has much less testing requirements.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accent1"/>
                </a:solidFill>
              </a:rPr>
              <a:t>3. </a:t>
            </a:r>
            <a:r>
              <a:rPr lang="en-US"/>
              <a:t>Security risks: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-US"/>
              <a:t>“78% of top … applications have been hacked.”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-US"/>
              <a:t>Websites have limited data footprint versus applications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-US"/>
              <a:t>Applications requires user to update, website doesn’t.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300" cy="484800"/>
          </a:xfrm>
          <a:prstGeom prst="rect">
            <a:avLst/>
          </a:prstGeom>
        </p:spPr>
        <p:txBody>
          <a:bodyPr lIns="93500" tIns="93500" rIns="93500" bIns="935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Reasons to Prefer Website Approach</a:t>
            </a:r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3500" y="1217000"/>
            <a:ext cx="2467024" cy="49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300" cy="484800"/>
          </a:xfrm>
          <a:prstGeom prst="rect">
            <a:avLst/>
          </a:prstGeom>
        </p:spPr>
        <p:txBody>
          <a:bodyPr lIns="93500" tIns="93500" rIns="93500" bIns="935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Side-by-side comparison: Site vs. App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200" y="811012"/>
            <a:ext cx="8027452" cy="615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/>
        </p:nvSpPr>
        <p:spPr>
          <a:xfrm>
            <a:off x="306925" y="6716000"/>
            <a:ext cx="4091700" cy="79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chemeClr val="accent4"/>
                </a:solidFill>
              </a:rPr>
              <a:t>Adopted from:</a:t>
            </a:r>
            <a:br>
              <a:rPr lang="en-US" sz="1000">
                <a:solidFill>
                  <a:schemeClr val="accent4"/>
                </a:solidFill>
              </a:rPr>
            </a:br>
            <a:r>
              <a:rPr lang="en-US" sz="1000">
                <a:solidFill>
                  <a:schemeClr val="accent4"/>
                </a:solidFill>
              </a:rPr>
              <a:t>1. Case materials</a:t>
            </a:r>
          </a:p>
          <a:p>
            <a:pPr lvl="0">
              <a:spcBef>
                <a:spcPts val="0"/>
              </a:spcBef>
              <a:buNone/>
            </a:pPr>
            <a:r>
              <a:rPr lang="en-US" sz="1000">
                <a:solidFill>
                  <a:schemeClr val="accent4"/>
                </a:solidFill>
              </a:rPr>
              <a:t>2. Accenture Federal Services, </a:t>
            </a:r>
            <a:r>
              <a:rPr lang="en-US" sz="1000" i="1">
                <a:solidFill>
                  <a:schemeClr val="accent4"/>
                </a:solidFill>
              </a:rPr>
              <a:t>Mobile Device Platform and Application Development for Federal Agencies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188" cy="4847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dirty="0"/>
              <a:t>he </a:t>
            </a:r>
            <a:r>
              <a:rPr lang="en-US" sz="3000" dirty="0" smtClean="0"/>
              <a:t>Solution: </a:t>
            </a:r>
            <a:r>
              <a:rPr lang="en-US" sz="3200" dirty="0" smtClean="0"/>
              <a:t>Crowd-Funding </a:t>
            </a:r>
            <a:r>
              <a:rPr lang="en-US" sz="3200" dirty="0" smtClean="0"/>
              <a:t>Website </a:t>
            </a:r>
            <a:r>
              <a:rPr lang="en-US" sz="308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8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200" dirty="0"/>
          </a:p>
        </p:txBody>
      </p:sp>
      <p:sp>
        <p:nvSpPr>
          <p:cNvPr id="317" name="Shape 317"/>
          <p:cNvSpPr txBox="1">
            <a:spLocks noGrp="1"/>
          </p:cNvSpPr>
          <p:nvPr>
            <p:ph type="body" idx="4294967295"/>
          </p:nvPr>
        </p:nvSpPr>
        <p:spPr>
          <a:xfrm>
            <a:off x="381794" y="991394"/>
            <a:ext cx="9266100" cy="591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660"/>
              </a:spcBef>
              <a:buClr>
                <a:srgbClr val="000000"/>
              </a:buClr>
              <a:buSzPct val="55000"/>
              <a:buNone/>
            </a:pPr>
            <a:r>
              <a:rPr lang="en-US" sz="2000" dirty="0"/>
              <a:t>Website Model:</a:t>
            </a:r>
          </a:p>
          <a:p>
            <a:pPr marL="457200" lvl="0" indent="-355600" rtl="0">
              <a:spcBef>
                <a:spcPts val="660"/>
              </a:spcBef>
              <a:buClr>
                <a:schemeClr val="accent1"/>
              </a:buClr>
              <a:buSzPct val="100000"/>
              <a:buAutoNum type="arabicPeriod"/>
            </a:pPr>
            <a:r>
              <a:rPr lang="en-US" sz="2000" dirty="0"/>
              <a:t>Project Creators can propose an idea </a:t>
            </a:r>
          </a:p>
          <a:p>
            <a:pPr marL="914400" lvl="0" indent="-355600" rtl="0">
              <a:spcBef>
                <a:spcPts val="0"/>
              </a:spcBef>
              <a:buSzPct val="100000"/>
              <a:buAutoNum type="alphaLcPeriod"/>
            </a:pPr>
            <a:r>
              <a:rPr lang="en-US" sz="2000" dirty="0"/>
              <a:t>Submit a proposal which includes background, experience, manufacturing plan, and functional prototype [where applicable]</a:t>
            </a:r>
          </a:p>
          <a:p>
            <a:pPr marL="914400" lvl="0" indent="-355600" rtl="0">
              <a:spcBef>
                <a:spcPts val="0"/>
              </a:spcBef>
              <a:buSzPct val="100000"/>
              <a:buAutoNum type="alphaLcPeriod"/>
            </a:pPr>
            <a:r>
              <a:rPr lang="en-US" sz="2000" dirty="0"/>
              <a:t>Provide funding goal</a:t>
            </a:r>
            <a:br>
              <a:rPr lang="en-US" sz="2000" dirty="0"/>
            </a:br>
            <a:endParaRPr lang="en-US" sz="2000" dirty="0"/>
          </a:p>
          <a:p>
            <a:pPr marL="457200" lvl="0" indent="-355600" rtl="0">
              <a:spcBef>
                <a:spcPts val="660"/>
              </a:spcBef>
              <a:buClr>
                <a:schemeClr val="accent1"/>
              </a:buClr>
              <a:buSzPct val="100000"/>
              <a:buAutoNum type="arabicPeriod"/>
            </a:pPr>
            <a:r>
              <a:rPr lang="en-US" sz="2000" dirty="0"/>
              <a:t>Website staff filters the idea based on</a:t>
            </a:r>
          </a:p>
          <a:p>
            <a:pPr marL="914400" lvl="1" indent="-355600" rtl="0">
              <a:spcBef>
                <a:spcPts val="0"/>
              </a:spcBef>
              <a:buClr>
                <a:schemeClr val="accent1"/>
              </a:buClr>
              <a:buSzPct val="100000"/>
              <a:buAutoNum type="alphaLcPeriod"/>
            </a:pPr>
            <a:r>
              <a:rPr lang="en-US" sz="2000" dirty="0"/>
              <a:t>Feasibility of implementation</a:t>
            </a:r>
          </a:p>
          <a:p>
            <a:pPr marL="914400" lvl="1" indent="-355600" rtl="0">
              <a:spcBef>
                <a:spcPts val="0"/>
              </a:spcBef>
              <a:buClr>
                <a:schemeClr val="accent1"/>
              </a:buClr>
              <a:buSzPct val="100000"/>
              <a:buAutoNum type="alphaLcPeriod"/>
            </a:pPr>
            <a:r>
              <a:rPr lang="en-US" sz="2000" dirty="0"/>
              <a:t>Likelihood of funding</a:t>
            </a:r>
          </a:p>
          <a:p>
            <a:pPr marL="914400" lvl="1" indent="-355600" rtl="0">
              <a:spcBef>
                <a:spcPts val="0"/>
              </a:spcBef>
              <a:buClr>
                <a:schemeClr val="accent1"/>
              </a:buClr>
              <a:buSzPct val="100000"/>
              <a:buAutoNum type="alphaLcPeriod"/>
            </a:pPr>
            <a:r>
              <a:rPr lang="en-US" sz="2000" dirty="0"/>
              <a:t>Risk</a:t>
            </a:r>
          </a:p>
          <a:p>
            <a:pPr marL="914400" lvl="1" indent="-355600" rtl="0">
              <a:spcBef>
                <a:spcPts val="0"/>
              </a:spcBef>
              <a:buClr>
                <a:schemeClr val="accent1"/>
              </a:buClr>
              <a:buSzPct val="100000"/>
              <a:buAutoNum type="alphaLcPeriod"/>
            </a:pPr>
            <a:r>
              <a:rPr lang="en-US" sz="2000" dirty="0"/>
              <a:t>Budget Details</a:t>
            </a:r>
          </a:p>
          <a:p>
            <a:pPr lvl="0" rtl="0">
              <a:spcBef>
                <a:spcPts val="660"/>
              </a:spcBef>
              <a:buClr>
                <a:srgbClr val="000000"/>
              </a:buClr>
              <a:buSzPct val="55000"/>
              <a:buNone/>
            </a:pPr>
            <a:r>
              <a:rPr lang="en-US" sz="2000" dirty="0">
                <a:solidFill>
                  <a:srgbClr val="71B206"/>
                </a:solidFill>
              </a:rPr>
              <a:t>3.</a:t>
            </a:r>
            <a:r>
              <a:rPr lang="en-US" sz="2000" dirty="0"/>
              <a:t> Project Creators must set a deadline and minimum funding goal</a:t>
            </a:r>
          </a:p>
          <a:p>
            <a:pPr marL="914400" lvl="0" indent="-355600" rtl="0">
              <a:spcBef>
                <a:spcPts val="660"/>
              </a:spcBef>
              <a:buSzPct val="100000"/>
              <a:buAutoNum type="alphaLcPeriod"/>
            </a:pPr>
            <a:r>
              <a:rPr lang="en-US" sz="2000" dirty="0"/>
              <a:t>If goal is not met by deadline, no funds are collected</a:t>
            </a:r>
          </a:p>
          <a:p>
            <a:pPr marL="914400" lvl="0" indent="-355600" rtl="0">
              <a:spcBef>
                <a:spcPts val="660"/>
              </a:spcBef>
              <a:buSzPct val="100000"/>
              <a:buAutoNum type="alphaLcPeriod"/>
            </a:pPr>
            <a:r>
              <a:rPr lang="en-US" sz="2000" dirty="0"/>
              <a:t>Donations can exceed the funding goal by 10%</a:t>
            </a:r>
          </a:p>
          <a:p>
            <a:pPr marL="914400" lvl="0" indent="-355600" rtl="0">
              <a:spcBef>
                <a:spcPts val="660"/>
              </a:spcBef>
              <a:buSzPct val="100000"/>
              <a:buAutoNum type="alphaLcPeriod"/>
            </a:pPr>
            <a:r>
              <a:rPr lang="en-US" sz="2000" dirty="0"/>
              <a:t>Maximum funding deadline is 90 days</a:t>
            </a:r>
          </a:p>
          <a:p>
            <a:pPr lvl="0" rtl="0">
              <a:spcBef>
                <a:spcPts val="660"/>
              </a:spcBef>
              <a:buClr>
                <a:srgbClr val="000000"/>
              </a:buClr>
              <a:buSzPct val="55000"/>
              <a:buNone/>
            </a:pPr>
            <a:r>
              <a:rPr lang="en-US" sz="2000" dirty="0">
                <a:solidFill>
                  <a:srgbClr val="71B206"/>
                </a:solidFill>
              </a:rPr>
              <a:t>4.</a:t>
            </a:r>
            <a:r>
              <a:rPr lang="en-US" sz="2000" dirty="0"/>
              <a:t>  Creators give regular updates, reiterating the mission of their cause</a:t>
            </a:r>
          </a:p>
          <a:p>
            <a:pPr marL="914400" lvl="0" indent="-355600" rtl="0">
              <a:spcBef>
                <a:spcPts val="660"/>
              </a:spcBef>
              <a:buSzPct val="100000"/>
              <a:buAutoNum type="alphaLcPeriod"/>
            </a:pPr>
            <a:r>
              <a:rPr lang="en-US" sz="2000" dirty="0"/>
              <a:t>Use existing APA capabilities like </a:t>
            </a:r>
            <a:r>
              <a:rPr lang="en-US" sz="2000" dirty="0" err="1"/>
              <a:t>APATrack</a:t>
            </a:r>
            <a:r>
              <a:rPr lang="en-US" sz="2000" dirty="0"/>
              <a:t> to monitor progress</a:t>
            </a:r>
          </a:p>
          <a:p>
            <a:pPr marL="914400" lvl="0" indent="-355600" rtl="0">
              <a:spcBef>
                <a:spcPts val="660"/>
              </a:spcBef>
              <a:buSzPct val="100000"/>
              <a:buAutoNum type="alphaLcPeriod"/>
            </a:pPr>
            <a:r>
              <a:rPr lang="en-US" sz="2000" dirty="0"/>
              <a:t>Partner with local authorities to confirm progress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300" cy="4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 Closer Look: Project Creator Setup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382275" y="1210545"/>
            <a:ext cx="9677700" cy="32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en-US" sz="2000" b="1">
                <a:solidFill>
                  <a:schemeClr val="dk2"/>
                </a:solidFill>
              </a:rPr>
              <a:t>Creators Submit a Project Proposal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○"/>
            </a:pPr>
            <a:r>
              <a:rPr lang="en-US" sz="2000">
                <a:solidFill>
                  <a:schemeClr val="dk2"/>
                </a:solidFill>
              </a:rPr>
              <a:t>Criteria of proposal screening based off of existing local Crowdfunding websites such as Kickstarter and GoFundMe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○"/>
            </a:pPr>
            <a:r>
              <a:rPr lang="en-US" sz="2000">
                <a:solidFill>
                  <a:schemeClr val="dk2"/>
                </a:solidFill>
              </a:rPr>
              <a:t>Develop new criteria over time via pilot then phased roll-out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en-US" sz="2000" b="1">
                <a:solidFill>
                  <a:schemeClr val="dk2"/>
                </a:solidFill>
              </a:rPr>
              <a:t>Maximum Project Funding Deadline is 90 days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○"/>
            </a:pPr>
            <a:r>
              <a:rPr lang="en-US" sz="2000">
                <a:solidFill>
                  <a:schemeClr val="dk2"/>
                </a:solidFill>
              </a:rPr>
              <a:t>Kickstarter analysis showed that shorter project time length resulted in higher success rates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000">
              <a:solidFill>
                <a:schemeClr val="dk2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000">
              <a:solidFill>
                <a:schemeClr val="dk2"/>
              </a:solidFill>
            </a:endParaRPr>
          </a:p>
          <a:p>
            <a:pPr marL="457200" lvl="0" indent="0">
              <a:spcBef>
                <a:spcPts val="0"/>
              </a:spcBef>
              <a:buNone/>
            </a:pPr>
            <a:endParaRPr sz="2000">
              <a:solidFill>
                <a:schemeClr val="dk2"/>
              </a:solidFill>
            </a:endParaRPr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975" y="3882375"/>
            <a:ext cx="5160899" cy="32462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26" name="Shape 326"/>
          <p:cNvSpPr txBox="1"/>
          <p:nvPr/>
        </p:nvSpPr>
        <p:spPr>
          <a:xfrm>
            <a:off x="4017050" y="4496312"/>
            <a:ext cx="5160900" cy="20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382280" y="335176"/>
            <a:ext cx="9255300" cy="4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 Closer Look: Project Creator Setup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339975" y="1359175"/>
            <a:ext cx="9255300" cy="475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en-US" sz="2000" b="1">
                <a:solidFill>
                  <a:schemeClr val="dk2"/>
                </a:solidFill>
              </a:rPr>
              <a:t>Funding minimum is 500$ [can be negotiated with APA] 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○"/>
            </a:pPr>
            <a:r>
              <a:rPr lang="en-US" sz="2000">
                <a:solidFill>
                  <a:schemeClr val="dk2"/>
                </a:solidFill>
              </a:rPr>
              <a:t>Protects donors from small scams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○"/>
            </a:pPr>
            <a:r>
              <a:rPr lang="en-US" sz="2000">
                <a:solidFill>
                  <a:schemeClr val="dk2"/>
                </a:solidFill>
              </a:rPr>
              <a:t>$500 is enough [across exchange rates] to start a small-scale project in Top 5 developing nations’ economies (China, Philippines, Kenya, India, Indonesia)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000">
              <a:solidFill>
                <a:schemeClr val="dk2"/>
              </a:solidFill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en-US" sz="2000" b="1">
                <a:solidFill>
                  <a:schemeClr val="dk2"/>
                </a:solidFill>
              </a:rPr>
              <a:t>“All or Nothing” Funding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○"/>
            </a:pPr>
            <a:r>
              <a:rPr lang="en-US" sz="2000">
                <a:solidFill>
                  <a:schemeClr val="dk2"/>
                </a:solidFill>
              </a:rPr>
              <a:t>If project doesn’t reach funding goal by deadline, no funds are collected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○"/>
            </a:pPr>
            <a:r>
              <a:rPr lang="en-US" sz="2000">
                <a:solidFill>
                  <a:schemeClr val="dk2"/>
                </a:solidFill>
              </a:rPr>
              <a:t>Protects pledgees from losing money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○"/>
            </a:pPr>
            <a:r>
              <a:rPr lang="en-US" sz="2000">
                <a:solidFill>
                  <a:schemeClr val="dk2"/>
                </a:solidFill>
              </a:rPr>
              <a:t>Ensures creators are committed to success of the project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>
              <a:solidFill>
                <a:schemeClr val="dk2"/>
              </a:solidFill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en-US" sz="2000" b="1">
                <a:solidFill>
                  <a:schemeClr val="dk2"/>
                </a:solidFill>
              </a:rPr>
              <a:t>Donations can exceed funding by 10% 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○"/>
            </a:pPr>
            <a:r>
              <a:rPr lang="en-US" sz="2000">
                <a:solidFill>
                  <a:schemeClr val="dk2"/>
                </a:solidFill>
              </a:rPr>
              <a:t>Stops projects from collecting too much money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○"/>
            </a:pPr>
            <a:r>
              <a:rPr lang="en-US" sz="2000">
                <a:solidFill>
                  <a:schemeClr val="dk2"/>
                </a:solidFill>
              </a:rPr>
              <a:t>Pledgers may still pledge money to the project after 10% 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○"/>
            </a:pPr>
            <a:r>
              <a:rPr lang="en-US" sz="2000">
                <a:solidFill>
                  <a:schemeClr val="dk2"/>
                </a:solidFill>
              </a:rPr>
              <a:t>Based on number of pledgers post 10%; creators can submit request to increase funding goal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Deloitte Peacock">
      <a:dk1>
        <a:srgbClr val="000000"/>
      </a:dk1>
      <a:lt1>
        <a:srgbClr val="FFFFFF"/>
      </a:lt1>
      <a:dk2>
        <a:srgbClr val="58595B"/>
      </a:dk2>
      <a:lt2>
        <a:srgbClr val="989898"/>
      </a:lt2>
      <a:accent1>
        <a:srgbClr val="81BC00"/>
      </a:accent1>
      <a:accent2>
        <a:srgbClr val="EAEAEA"/>
      </a:accent2>
      <a:accent3>
        <a:srgbClr val="CBCBCB"/>
      </a:accent3>
      <a:accent4>
        <a:srgbClr val="646464"/>
      </a:accent4>
      <a:accent5>
        <a:srgbClr val="979797"/>
      </a:accent5>
      <a:accent6>
        <a:srgbClr val="464646"/>
      </a:accent6>
      <a:hlink>
        <a:srgbClr val="81BC00"/>
      </a:hlink>
      <a:folHlink>
        <a:srgbClr val="81B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Deloitte Peacock">
      <a:dk1>
        <a:srgbClr val="000000"/>
      </a:dk1>
      <a:lt1>
        <a:srgbClr val="FFFFFF"/>
      </a:lt1>
      <a:dk2>
        <a:srgbClr val="58595B"/>
      </a:dk2>
      <a:lt2>
        <a:srgbClr val="989898"/>
      </a:lt2>
      <a:accent1>
        <a:srgbClr val="81BC00"/>
      </a:accent1>
      <a:accent2>
        <a:srgbClr val="EAEAEA"/>
      </a:accent2>
      <a:accent3>
        <a:srgbClr val="CBCBCB"/>
      </a:accent3>
      <a:accent4>
        <a:srgbClr val="646464"/>
      </a:accent4>
      <a:accent5>
        <a:srgbClr val="979797"/>
      </a:accent5>
      <a:accent6>
        <a:srgbClr val="464646"/>
      </a:accent6>
      <a:hlink>
        <a:srgbClr val="81BC00"/>
      </a:hlink>
      <a:folHlink>
        <a:srgbClr val="81B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Deloitte Peacock">
      <a:dk1>
        <a:srgbClr val="000000"/>
      </a:dk1>
      <a:lt1>
        <a:srgbClr val="FFFFFF"/>
      </a:lt1>
      <a:dk2>
        <a:srgbClr val="58595B"/>
      </a:dk2>
      <a:lt2>
        <a:srgbClr val="989898"/>
      </a:lt2>
      <a:accent1>
        <a:srgbClr val="81BC00"/>
      </a:accent1>
      <a:accent2>
        <a:srgbClr val="EAEAEA"/>
      </a:accent2>
      <a:accent3>
        <a:srgbClr val="CBCBCB"/>
      </a:accent3>
      <a:accent4>
        <a:srgbClr val="646464"/>
      </a:accent4>
      <a:accent5>
        <a:srgbClr val="979797"/>
      </a:accent5>
      <a:accent6>
        <a:srgbClr val="464646"/>
      </a:accent6>
      <a:hlink>
        <a:srgbClr val="81BC00"/>
      </a:hlink>
      <a:folHlink>
        <a:srgbClr val="81B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1658</Words>
  <Application>Microsoft Office PowerPoint</Application>
  <PresentationFormat>Custom</PresentationFormat>
  <Paragraphs>292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Courier New</vt:lpstr>
      <vt:lpstr>Lato</vt:lpstr>
      <vt:lpstr>Oswald</vt:lpstr>
      <vt:lpstr>Calibri</vt:lpstr>
      <vt:lpstr>Office Theme</vt:lpstr>
      <vt:lpstr>1_Office Theme</vt:lpstr>
      <vt:lpstr>2_Office Theme</vt:lpstr>
      <vt:lpstr>CASE COMPETITION 2016</vt:lpstr>
      <vt:lpstr>Introduction</vt:lpstr>
      <vt:lpstr>Project Description </vt:lpstr>
      <vt:lpstr>Approach </vt:lpstr>
      <vt:lpstr>Reasons to Prefer Website Approach</vt:lpstr>
      <vt:lpstr>Side-by-side comparison: Site vs. App</vt:lpstr>
      <vt:lpstr>The Solution: Crowd-Funding Website  </vt:lpstr>
      <vt:lpstr>A Closer Look: Project Creator Setup</vt:lpstr>
      <vt:lpstr>A Closer Look: Project Creator Setup</vt:lpstr>
      <vt:lpstr>A Closer Look: Transactions</vt:lpstr>
      <vt:lpstr>A Closer Look: Efficient Funding </vt:lpstr>
      <vt:lpstr>Technology Risks Breakdown</vt:lpstr>
      <vt:lpstr>Target Countries</vt:lpstr>
      <vt:lpstr>Slide 14</vt:lpstr>
      <vt:lpstr>Target Countries</vt:lpstr>
      <vt:lpstr>Target Countries</vt:lpstr>
      <vt:lpstr>Target Countries</vt:lpstr>
      <vt:lpstr>Target Countries</vt:lpstr>
      <vt:lpstr>Target Countries</vt:lpstr>
      <vt:lpstr>Slide 20</vt:lpstr>
      <vt:lpstr>Slide 21</vt:lpstr>
      <vt:lpstr>Training</vt:lpstr>
      <vt:lpstr>Training</vt:lpstr>
      <vt:lpstr>Implementation</vt:lpstr>
      <vt:lpstr>Benefits of Implementation</vt:lpstr>
      <vt:lpstr>Success Criteria - Key Performance Indicators</vt:lpstr>
      <vt:lpstr>Estimated Costs and Impact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COMPETITION 2016</dc:title>
  <dc:creator>Wenhao Du</dc:creator>
  <cp:lastModifiedBy>Wenhao Du</cp:lastModifiedBy>
  <cp:revision>7</cp:revision>
  <dcterms:modified xsi:type="dcterms:W3CDTF">2016-03-30T04:40:59Z</dcterms:modified>
</cp:coreProperties>
</file>