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Old Standard TT"/>
      <p:regular r:id="rId14"/>
      <p:bold r:id="rId15"/>
      <p: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C49D3C-0E6E-43D0-8D84-19E833F85099}">
  <a:tblStyle styleId="{3EC49D3C-0E6E-43D0-8D84-19E833F85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OldStandardTT-bold.fntdata"/><Relationship Id="rId14" Type="http://schemas.openxmlformats.org/officeDocument/2006/relationships/font" Target="fonts/OldStandardTT-regular.fntdata"/><Relationship Id="rId16" Type="http://schemas.openxmlformats.org/officeDocument/2006/relationships/font" Target="fonts/OldStandardT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603d1cc2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603d1cc2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7a14cc0d0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7a14cc0d0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6b0ca378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6b0ca378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7a14cc0d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7a14cc0d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6b0ca3784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6b0ca3784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603d1cc2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603d1cc2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53850" y="840100"/>
            <a:ext cx="7181400" cy="18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Movie Recommendations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By Winston Lou and Stanley Yang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 Details/Main Cases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filter through movies based on: a user’s favorite genre, and by title via search bar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check one or more genres to filter and can combine the genre filter with the search bar filter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movie has: ratings, reviews, release date, title, directors,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save movie(s) in a list and separate the list in terms of: currently watching, already watched, and going to watch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89275" y="423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Use-Case Diagram Ver.2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55215" y="1355400"/>
            <a:ext cx="771000" cy="490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User</a:t>
            </a:r>
            <a:endParaRPr sz="1200"/>
          </a:p>
        </p:txBody>
      </p:sp>
      <p:cxnSp>
        <p:nvCxnSpPr>
          <p:cNvPr id="73" name="Google Shape;73;p15"/>
          <p:cNvCxnSpPr>
            <a:stCxn id="72" idx="4"/>
          </p:cNvCxnSpPr>
          <p:nvPr/>
        </p:nvCxnSpPr>
        <p:spPr>
          <a:xfrm>
            <a:off x="540715" y="1846200"/>
            <a:ext cx="5700" cy="74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5"/>
          <p:cNvCxnSpPr/>
          <p:nvPr/>
        </p:nvCxnSpPr>
        <p:spPr>
          <a:xfrm flipH="1" rot="10800000">
            <a:off x="212751" y="2073584"/>
            <a:ext cx="724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/>
          <p:nvPr/>
        </p:nvCxnSpPr>
        <p:spPr>
          <a:xfrm flipH="1">
            <a:off x="133003" y="2600495"/>
            <a:ext cx="401700" cy="18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5"/>
          <p:cNvCxnSpPr/>
          <p:nvPr/>
        </p:nvCxnSpPr>
        <p:spPr>
          <a:xfrm>
            <a:off x="546147" y="2600495"/>
            <a:ext cx="414300" cy="1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/>
          <p:nvPr/>
        </p:nvSpPr>
        <p:spPr>
          <a:xfrm>
            <a:off x="7690575" y="1355400"/>
            <a:ext cx="1174500" cy="101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</a:t>
            </a:r>
            <a:r>
              <a:rPr lang="en" sz="1200"/>
              <a:t>Databases</a:t>
            </a:r>
            <a:endParaRPr sz="1200"/>
          </a:p>
        </p:txBody>
      </p:sp>
      <p:sp>
        <p:nvSpPr>
          <p:cNvPr id="78" name="Google Shape;78;p15"/>
          <p:cNvSpPr/>
          <p:nvPr/>
        </p:nvSpPr>
        <p:spPr>
          <a:xfrm>
            <a:off x="4394138" y="1432350"/>
            <a:ext cx="14259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Genre Filtered Search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1762825" y="3380948"/>
            <a:ext cx="1330800" cy="555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Personal Movie List</a:t>
            </a:r>
            <a:endParaRPr sz="1200"/>
          </a:p>
        </p:txBody>
      </p:sp>
      <p:sp>
        <p:nvSpPr>
          <p:cNvPr id="80" name="Google Shape;80;p15"/>
          <p:cNvSpPr/>
          <p:nvPr/>
        </p:nvSpPr>
        <p:spPr>
          <a:xfrm rot="5400000">
            <a:off x="1749450" y="2521925"/>
            <a:ext cx="1230900" cy="27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View List</a:t>
            </a:r>
            <a:endParaRPr sz="1000"/>
          </a:p>
        </p:txBody>
      </p:sp>
      <p:sp>
        <p:nvSpPr>
          <p:cNvPr id="81" name="Google Shape;81;p15"/>
          <p:cNvSpPr/>
          <p:nvPr/>
        </p:nvSpPr>
        <p:spPr>
          <a:xfrm flipH="1" rot="-5396108">
            <a:off x="4301666" y="2551020"/>
            <a:ext cx="1324801" cy="30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movie to List</a:t>
            </a:r>
            <a:endParaRPr sz="800"/>
          </a:p>
        </p:txBody>
      </p:sp>
      <p:sp>
        <p:nvSpPr>
          <p:cNvPr id="82" name="Google Shape;82;p15"/>
          <p:cNvSpPr/>
          <p:nvPr/>
        </p:nvSpPr>
        <p:spPr>
          <a:xfrm flipH="1" rot="-5396110">
            <a:off x="4759092" y="2539474"/>
            <a:ext cx="1325701" cy="330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Delete movie to List</a:t>
            </a:r>
            <a:endParaRPr sz="800"/>
          </a:p>
        </p:txBody>
      </p:sp>
      <p:sp>
        <p:nvSpPr>
          <p:cNvPr id="83" name="Google Shape;83;p15"/>
          <p:cNvSpPr/>
          <p:nvPr/>
        </p:nvSpPr>
        <p:spPr>
          <a:xfrm>
            <a:off x="1623588" y="1432338"/>
            <a:ext cx="1482600" cy="492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    </a:t>
            </a:r>
            <a:r>
              <a:rPr lang="en" sz="1000"/>
              <a:t>interface</a:t>
            </a:r>
            <a:endParaRPr sz="1000"/>
          </a:p>
        </p:txBody>
      </p:sp>
      <p:sp>
        <p:nvSpPr>
          <p:cNvPr id="84" name="Google Shape;84;p15"/>
          <p:cNvSpPr/>
          <p:nvPr/>
        </p:nvSpPr>
        <p:spPr>
          <a:xfrm flipH="1" rot="-40146">
            <a:off x="5967033" y="1524296"/>
            <a:ext cx="1515703" cy="30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Send Query Results</a:t>
            </a:r>
            <a:endParaRPr sz="1000"/>
          </a:p>
        </p:txBody>
      </p:sp>
      <p:sp>
        <p:nvSpPr>
          <p:cNvPr id="85" name="Google Shape;85;p15"/>
          <p:cNvSpPr/>
          <p:nvPr/>
        </p:nvSpPr>
        <p:spPr>
          <a:xfrm>
            <a:off x="4579575" y="3484600"/>
            <a:ext cx="1330800" cy="348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</a:t>
            </a:r>
            <a:r>
              <a:rPr lang="en" sz="800"/>
              <a:t>Customization</a:t>
            </a:r>
            <a:endParaRPr sz="800"/>
          </a:p>
        </p:txBody>
      </p:sp>
      <p:sp>
        <p:nvSpPr>
          <p:cNvPr id="86" name="Google Shape;86;p15"/>
          <p:cNvSpPr/>
          <p:nvPr/>
        </p:nvSpPr>
        <p:spPr>
          <a:xfrm rot="-2122">
            <a:off x="1082479" y="1576940"/>
            <a:ext cx="486000" cy="201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flipH="1" rot="-956">
            <a:off x="3210624" y="1498062"/>
            <a:ext cx="1079100" cy="361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</a:t>
            </a:r>
            <a:r>
              <a:rPr lang="en" sz="800"/>
              <a:t>Search Movies</a:t>
            </a:r>
            <a:endParaRPr sz="800"/>
          </a:p>
        </p:txBody>
      </p:sp>
      <p:sp>
        <p:nvSpPr>
          <p:cNvPr id="88" name="Google Shape;88;p15"/>
          <p:cNvSpPr/>
          <p:nvPr/>
        </p:nvSpPr>
        <p:spPr>
          <a:xfrm>
            <a:off x="3093625" y="4271400"/>
            <a:ext cx="1425900" cy="61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Categorized</a:t>
            </a:r>
            <a:r>
              <a:rPr lang="en" sz="1200"/>
              <a:t> List</a:t>
            </a:r>
            <a:endParaRPr sz="1200"/>
          </a:p>
        </p:txBody>
      </p:sp>
      <p:sp>
        <p:nvSpPr>
          <p:cNvPr id="89" name="Google Shape;89;p15"/>
          <p:cNvSpPr/>
          <p:nvPr/>
        </p:nvSpPr>
        <p:spPr>
          <a:xfrm rot="-925">
            <a:off x="3279051" y="3516389"/>
            <a:ext cx="1115100" cy="284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Add to</a:t>
            </a:r>
            <a:endParaRPr sz="1000"/>
          </a:p>
        </p:txBody>
      </p:sp>
      <p:sp>
        <p:nvSpPr>
          <p:cNvPr id="90" name="Google Shape;90;p15"/>
          <p:cNvSpPr/>
          <p:nvPr/>
        </p:nvSpPr>
        <p:spPr>
          <a:xfrm rot="5407629">
            <a:off x="2246849" y="4080825"/>
            <a:ext cx="675902" cy="6036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Can</a:t>
            </a:r>
            <a:endParaRPr sz="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224525" y="320275"/>
            <a:ext cx="448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Diagrams 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319875" y="1722375"/>
            <a:ext cx="752700" cy="31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97" name="Google Shape;97;p16"/>
          <p:cNvSpPr/>
          <p:nvPr/>
        </p:nvSpPr>
        <p:spPr>
          <a:xfrm>
            <a:off x="955975" y="2723325"/>
            <a:ext cx="9132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Delete</a:t>
            </a:r>
            <a:endParaRPr sz="600"/>
          </a:p>
        </p:txBody>
      </p:sp>
      <p:sp>
        <p:nvSpPr>
          <p:cNvPr id="98" name="Google Shape;98;p16"/>
          <p:cNvSpPr/>
          <p:nvPr/>
        </p:nvSpPr>
        <p:spPr>
          <a:xfrm>
            <a:off x="1020525" y="2048200"/>
            <a:ext cx="812700" cy="21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Add</a:t>
            </a:r>
            <a:endParaRPr sz="600"/>
          </a:p>
        </p:txBody>
      </p:sp>
      <p:sp>
        <p:nvSpPr>
          <p:cNvPr id="99" name="Google Shape;99;p16"/>
          <p:cNvSpPr/>
          <p:nvPr/>
        </p:nvSpPr>
        <p:spPr>
          <a:xfrm>
            <a:off x="7743200" y="1332488"/>
            <a:ext cx="1042200" cy="315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Can Combine</a:t>
            </a:r>
            <a:endParaRPr sz="600"/>
          </a:p>
        </p:txBody>
      </p:sp>
      <p:sp>
        <p:nvSpPr>
          <p:cNvPr id="100" name="Google Shape;100;p16"/>
          <p:cNvSpPr/>
          <p:nvPr/>
        </p:nvSpPr>
        <p:spPr>
          <a:xfrm>
            <a:off x="1523775" y="1198550"/>
            <a:ext cx="1023000" cy="2124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Search</a:t>
            </a:r>
            <a:endParaRPr sz="700"/>
          </a:p>
        </p:txBody>
      </p:sp>
      <p:sp>
        <p:nvSpPr>
          <p:cNvPr id="101" name="Google Shape;101;p16"/>
          <p:cNvSpPr/>
          <p:nvPr/>
        </p:nvSpPr>
        <p:spPr>
          <a:xfrm>
            <a:off x="456225" y="1100525"/>
            <a:ext cx="480000" cy="4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I</a:t>
            </a:r>
            <a:r>
              <a:rPr lang="en" sz="600"/>
              <a:t>nterface</a:t>
            </a:r>
            <a:endParaRPr sz="600"/>
          </a:p>
        </p:txBody>
      </p:sp>
      <p:sp>
        <p:nvSpPr>
          <p:cNvPr id="102" name="Google Shape;102;p16"/>
          <p:cNvSpPr/>
          <p:nvPr/>
        </p:nvSpPr>
        <p:spPr>
          <a:xfrm>
            <a:off x="636225" y="1514950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36225" y="2038388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401925" y="2853075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u_list</a:t>
            </a:r>
            <a:endParaRPr sz="600"/>
          </a:p>
        </p:txBody>
      </p:sp>
      <p:sp>
        <p:nvSpPr>
          <p:cNvPr id="105" name="Google Shape;105;p16"/>
          <p:cNvSpPr/>
          <p:nvPr/>
        </p:nvSpPr>
        <p:spPr>
          <a:xfrm>
            <a:off x="289875" y="3071575"/>
            <a:ext cx="8127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u_movie_id</a:t>
            </a:r>
            <a:endParaRPr sz="600"/>
          </a:p>
        </p:txBody>
      </p:sp>
      <p:sp>
        <p:nvSpPr>
          <p:cNvPr id="106" name="Google Shape;106;p16"/>
          <p:cNvSpPr/>
          <p:nvPr/>
        </p:nvSpPr>
        <p:spPr>
          <a:xfrm>
            <a:off x="309225" y="32910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u_ratings</a:t>
            </a:r>
            <a:endParaRPr sz="600"/>
          </a:p>
        </p:txBody>
      </p:sp>
      <p:sp>
        <p:nvSpPr>
          <p:cNvPr id="107" name="Google Shape;107;p16"/>
          <p:cNvSpPr/>
          <p:nvPr/>
        </p:nvSpPr>
        <p:spPr>
          <a:xfrm>
            <a:off x="309225" y="35243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u_genre</a:t>
            </a:r>
            <a:endParaRPr sz="600"/>
          </a:p>
        </p:txBody>
      </p:sp>
      <p:sp>
        <p:nvSpPr>
          <p:cNvPr id="108" name="Google Shape;108;p16"/>
          <p:cNvSpPr/>
          <p:nvPr/>
        </p:nvSpPr>
        <p:spPr>
          <a:xfrm>
            <a:off x="309225" y="374383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u_director</a:t>
            </a:r>
            <a:endParaRPr sz="600"/>
          </a:p>
        </p:txBody>
      </p:sp>
      <p:sp>
        <p:nvSpPr>
          <p:cNvPr id="109" name="Google Shape;109;p16"/>
          <p:cNvSpPr/>
          <p:nvPr/>
        </p:nvSpPr>
        <p:spPr>
          <a:xfrm>
            <a:off x="309225" y="39633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u_duration</a:t>
            </a:r>
            <a:endParaRPr sz="600"/>
          </a:p>
        </p:txBody>
      </p:sp>
      <p:sp>
        <p:nvSpPr>
          <p:cNvPr id="110" name="Google Shape;110;p16"/>
          <p:cNvSpPr/>
          <p:nvPr/>
        </p:nvSpPr>
        <p:spPr>
          <a:xfrm>
            <a:off x="494625" y="2242463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List</a:t>
            </a:r>
            <a:endParaRPr sz="600"/>
          </a:p>
        </p:txBody>
      </p:sp>
      <p:sp>
        <p:nvSpPr>
          <p:cNvPr id="111" name="Google Shape;111;p16"/>
          <p:cNvSpPr/>
          <p:nvPr/>
        </p:nvSpPr>
        <p:spPr>
          <a:xfrm>
            <a:off x="4449350" y="731225"/>
            <a:ext cx="403200" cy="36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Genre </a:t>
            </a:r>
            <a:endParaRPr sz="600"/>
          </a:p>
        </p:txBody>
      </p:sp>
      <p:sp>
        <p:nvSpPr>
          <p:cNvPr id="112" name="Google Shape;112;p16"/>
          <p:cNvSpPr/>
          <p:nvPr/>
        </p:nvSpPr>
        <p:spPr>
          <a:xfrm>
            <a:off x="636225" y="2634575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936225" y="2274600"/>
            <a:ext cx="534900" cy="21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352450" y="2435700"/>
            <a:ext cx="120000" cy="2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09225" y="418288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u_year</a:t>
            </a:r>
            <a:endParaRPr sz="600"/>
          </a:p>
        </p:txBody>
      </p:sp>
      <p:sp>
        <p:nvSpPr>
          <p:cNvPr id="116" name="Google Shape;116;p16"/>
          <p:cNvSpPr/>
          <p:nvPr/>
        </p:nvSpPr>
        <p:spPr>
          <a:xfrm>
            <a:off x="309225" y="44024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u_title</a:t>
            </a:r>
            <a:endParaRPr sz="600"/>
          </a:p>
        </p:txBody>
      </p:sp>
      <p:sp>
        <p:nvSpPr>
          <p:cNvPr id="117" name="Google Shape;117;p16"/>
          <p:cNvSpPr/>
          <p:nvPr/>
        </p:nvSpPr>
        <p:spPr>
          <a:xfrm>
            <a:off x="1869175" y="2078150"/>
            <a:ext cx="6648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4218479">
            <a:off x="1365012" y="3054139"/>
            <a:ext cx="181622" cy="12782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1305313" y="32317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20" name="Google Shape;120;p16"/>
          <p:cNvSpPr/>
          <p:nvPr/>
        </p:nvSpPr>
        <p:spPr>
          <a:xfrm>
            <a:off x="1193263" y="3467863"/>
            <a:ext cx="8127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21" name="Google Shape;121;p16"/>
          <p:cNvSpPr/>
          <p:nvPr/>
        </p:nvSpPr>
        <p:spPr>
          <a:xfrm>
            <a:off x="1212613" y="36873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22" name="Google Shape;122;p16"/>
          <p:cNvSpPr/>
          <p:nvPr/>
        </p:nvSpPr>
        <p:spPr>
          <a:xfrm>
            <a:off x="1212613" y="39206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23" name="Google Shape;123;p16"/>
          <p:cNvSpPr/>
          <p:nvPr/>
        </p:nvSpPr>
        <p:spPr>
          <a:xfrm>
            <a:off x="1212613" y="41401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24" name="Google Shape;124;p16"/>
          <p:cNvSpPr/>
          <p:nvPr/>
        </p:nvSpPr>
        <p:spPr>
          <a:xfrm>
            <a:off x="1212613" y="43596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25" name="Google Shape;125;p16"/>
          <p:cNvSpPr/>
          <p:nvPr/>
        </p:nvSpPr>
        <p:spPr>
          <a:xfrm>
            <a:off x="1212613" y="45791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26" name="Google Shape;126;p16"/>
          <p:cNvSpPr/>
          <p:nvPr/>
        </p:nvSpPr>
        <p:spPr>
          <a:xfrm>
            <a:off x="1212613" y="47987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27" name="Google Shape;127;p16"/>
          <p:cNvSpPr/>
          <p:nvPr/>
        </p:nvSpPr>
        <p:spPr>
          <a:xfrm>
            <a:off x="7975213" y="19400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28" name="Google Shape;128;p16"/>
          <p:cNvSpPr/>
          <p:nvPr/>
        </p:nvSpPr>
        <p:spPr>
          <a:xfrm>
            <a:off x="7863175" y="21762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29" name="Google Shape;129;p16"/>
          <p:cNvSpPr/>
          <p:nvPr/>
        </p:nvSpPr>
        <p:spPr>
          <a:xfrm>
            <a:off x="7882513" y="23957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30" name="Google Shape;130;p16"/>
          <p:cNvSpPr/>
          <p:nvPr/>
        </p:nvSpPr>
        <p:spPr>
          <a:xfrm>
            <a:off x="7882513" y="26289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31" name="Google Shape;131;p16"/>
          <p:cNvSpPr/>
          <p:nvPr/>
        </p:nvSpPr>
        <p:spPr>
          <a:xfrm>
            <a:off x="7882526" y="28484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32" name="Google Shape;132;p16"/>
          <p:cNvSpPr/>
          <p:nvPr/>
        </p:nvSpPr>
        <p:spPr>
          <a:xfrm>
            <a:off x="7882525" y="30680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33" name="Google Shape;133;p16"/>
          <p:cNvSpPr/>
          <p:nvPr/>
        </p:nvSpPr>
        <p:spPr>
          <a:xfrm>
            <a:off x="7882513" y="32875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34" name="Google Shape;134;p16"/>
          <p:cNvSpPr/>
          <p:nvPr/>
        </p:nvSpPr>
        <p:spPr>
          <a:xfrm>
            <a:off x="7882513" y="35070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gb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35" name="Google Shape;135;p16"/>
          <p:cNvSpPr/>
          <p:nvPr/>
        </p:nvSpPr>
        <p:spPr>
          <a:xfrm>
            <a:off x="989988" y="1243775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318975" y="1171625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37" name="Google Shape;137;p16"/>
          <p:cNvSpPr/>
          <p:nvPr/>
        </p:nvSpPr>
        <p:spPr>
          <a:xfrm>
            <a:off x="2692875" y="1240850"/>
            <a:ext cx="534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4072725" y="1111250"/>
            <a:ext cx="636900" cy="212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590950" y="1272350"/>
            <a:ext cx="120000" cy="27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3048275" y="2272621"/>
            <a:ext cx="142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Can be b(search bar), gs(genre search), or gb(both search bar and genre)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4959038" y="858425"/>
            <a:ext cx="14274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4990663" y="1665525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5497013" y="15642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44" name="Google Shape;144;p16"/>
          <p:cNvSpPr/>
          <p:nvPr/>
        </p:nvSpPr>
        <p:spPr>
          <a:xfrm>
            <a:off x="5384975" y="180037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b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45" name="Google Shape;145;p16"/>
          <p:cNvSpPr/>
          <p:nvPr/>
        </p:nvSpPr>
        <p:spPr>
          <a:xfrm>
            <a:off x="5404313" y="20198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46" name="Google Shape;146;p16"/>
          <p:cNvSpPr/>
          <p:nvPr/>
        </p:nvSpPr>
        <p:spPr>
          <a:xfrm>
            <a:off x="5404313" y="22531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47" name="Google Shape;147;p16"/>
          <p:cNvSpPr/>
          <p:nvPr/>
        </p:nvSpPr>
        <p:spPr>
          <a:xfrm>
            <a:off x="5404326" y="247262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48" name="Google Shape;148;p16"/>
          <p:cNvSpPr/>
          <p:nvPr/>
        </p:nvSpPr>
        <p:spPr>
          <a:xfrm>
            <a:off x="5404325" y="269215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49" name="Google Shape;149;p16"/>
          <p:cNvSpPr/>
          <p:nvPr/>
        </p:nvSpPr>
        <p:spPr>
          <a:xfrm>
            <a:off x="5404313" y="29116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50" name="Google Shape;150;p16"/>
          <p:cNvSpPr/>
          <p:nvPr/>
        </p:nvSpPr>
        <p:spPr>
          <a:xfrm>
            <a:off x="5404313" y="31312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b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51" name="Google Shape;151;p16"/>
          <p:cNvSpPr/>
          <p:nvPr/>
        </p:nvSpPr>
        <p:spPr>
          <a:xfrm>
            <a:off x="6492925" y="8422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gs_list</a:t>
            </a:r>
            <a:endParaRPr sz="600"/>
          </a:p>
        </p:txBody>
      </p:sp>
      <p:sp>
        <p:nvSpPr>
          <p:cNvPr id="152" name="Google Shape;152;p16"/>
          <p:cNvSpPr/>
          <p:nvPr/>
        </p:nvSpPr>
        <p:spPr>
          <a:xfrm>
            <a:off x="6380887" y="10784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gs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53" name="Google Shape;153;p16"/>
          <p:cNvSpPr/>
          <p:nvPr/>
        </p:nvSpPr>
        <p:spPr>
          <a:xfrm>
            <a:off x="6400225" y="12979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gs_ratings</a:t>
            </a:r>
            <a:endParaRPr sz="600"/>
          </a:p>
        </p:txBody>
      </p:sp>
      <p:sp>
        <p:nvSpPr>
          <p:cNvPr id="154" name="Google Shape;154;p16"/>
          <p:cNvSpPr/>
          <p:nvPr/>
        </p:nvSpPr>
        <p:spPr>
          <a:xfrm>
            <a:off x="6400225" y="15311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gs_genre</a:t>
            </a:r>
            <a:endParaRPr sz="600"/>
          </a:p>
        </p:txBody>
      </p:sp>
      <p:sp>
        <p:nvSpPr>
          <p:cNvPr id="155" name="Google Shape;155;p16"/>
          <p:cNvSpPr/>
          <p:nvPr/>
        </p:nvSpPr>
        <p:spPr>
          <a:xfrm>
            <a:off x="6400239" y="17506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gs_director</a:t>
            </a:r>
            <a:endParaRPr sz="600"/>
          </a:p>
        </p:txBody>
      </p:sp>
      <p:sp>
        <p:nvSpPr>
          <p:cNvPr id="156" name="Google Shape;156;p16"/>
          <p:cNvSpPr/>
          <p:nvPr/>
        </p:nvSpPr>
        <p:spPr>
          <a:xfrm>
            <a:off x="6400237" y="19702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gs_duration</a:t>
            </a:r>
            <a:endParaRPr sz="600"/>
          </a:p>
        </p:txBody>
      </p:sp>
      <p:sp>
        <p:nvSpPr>
          <p:cNvPr id="157" name="Google Shape;157;p16"/>
          <p:cNvSpPr/>
          <p:nvPr/>
        </p:nvSpPr>
        <p:spPr>
          <a:xfrm>
            <a:off x="6400225" y="21897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gs_year</a:t>
            </a:r>
            <a:endParaRPr sz="600"/>
          </a:p>
        </p:txBody>
      </p:sp>
      <p:sp>
        <p:nvSpPr>
          <p:cNvPr id="158" name="Google Shape;158;p16"/>
          <p:cNvSpPr/>
          <p:nvPr/>
        </p:nvSpPr>
        <p:spPr>
          <a:xfrm>
            <a:off x="6400225" y="24092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gs_title</a:t>
            </a:r>
            <a:endParaRPr sz="600"/>
          </a:p>
        </p:txBody>
      </p:sp>
      <p:sp>
        <p:nvSpPr>
          <p:cNvPr id="159" name="Google Shape;159;p16"/>
          <p:cNvSpPr/>
          <p:nvPr/>
        </p:nvSpPr>
        <p:spPr>
          <a:xfrm>
            <a:off x="4383500" y="1593375"/>
            <a:ext cx="534900" cy="27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Search</a:t>
            </a:r>
            <a:r>
              <a:rPr lang="en" sz="600"/>
              <a:t> Bar</a:t>
            </a:r>
            <a:endParaRPr sz="600"/>
          </a:p>
        </p:txBody>
      </p:sp>
      <p:sp>
        <p:nvSpPr>
          <p:cNvPr id="160" name="Google Shape;160;p16"/>
          <p:cNvSpPr/>
          <p:nvPr/>
        </p:nvSpPr>
        <p:spPr>
          <a:xfrm>
            <a:off x="7218715" y="1454288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4601563" y="250758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62" name="Google Shape;162;p16"/>
          <p:cNvSpPr/>
          <p:nvPr/>
        </p:nvSpPr>
        <p:spPr>
          <a:xfrm>
            <a:off x="4489525" y="274372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u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63" name="Google Shape;163;p16"/>
          <p:cNvSpPr/>
          <p:nvPr/>
        </p:nvSpPr>
        <p:spPr>
          <a:xfrm>
            <a:off x="4508863" y="29632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64" name="Google Shape;164;p16"/>
          <p:cNvSpPr/>
          <p:nvPr/>
        </p:nvSpPr>
        <p:spPr>
          <a:xfrm>
            <a:off x="4508863" y="31964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65" name="Google Shape;165;p16"/>
          <p:cNvSpPr/>
          <p:nvPr/>
        </p:nvSpPr>
        <p:spPr>
          <a:xfrm>
            <a:off x="4508876" y="341597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66" name="Google Shape;166;p16"/>
          <p:cNvSpPr/>
          <p:nvPr/>
        </p:nvSpPr>
        <p:spPr>
          <a:xfrm>
            <a:off x="4508875" y="363550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u_duration</a:t>
            </a:r>
            <a:endParaRPr sz="600"/>
          </a:p>
        </p:txBody>
      </p:sp>
      <p:sp>
        <p:nvSpPr>
          <p:cNvPr id="167" name="Google Shape;167;p16"/>
          <p:cNvSpPr/>
          <p:nvPr/>
        </p:nvSpPr>
        <p:spPr>
          <a:xfrm>
            <a:off x="4508863" y="385502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68" name="Google Shape;168;p16"/>
          <p:cNvSpPr/>
          <p:nvPr/>
        </p:nvSpPr>
        <p:spPr>
          <a:xfrm>
            <a:off x="4508863" y="40745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69" name="Google Shape;169;p16"/>
          <p:cNvSpPr/>
          <p:nvPr/>
        </p:nvSpPr>
        <p:spPr>
          <a:xfrm>
            <a:off x="2638888" y="1963438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Watched</a:t>
            </a:r>
            <a:endParaRPr sz="400"/>
          </a:p>
        </p:txBody>
      </p:sp>
      <p:sp>
        <p:nvSpPr>
          <p:cNvPr id="170" name="Google Shape;170;p16"/>
          <p:cNvSpPr/>
          <p:nvPr/>
        </p:nvSpPr>
        <p:spPr>
          <a:xfrm>
            <a:off x="8204300" y="1707538"/>
            <a:ext cx="120000" cy="207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1931025" y="2636263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/>
              <a:t>Watching</a:t>
            </a:r>
            <a:endParaRPr sz="400"/>
          </a:p>
        </p:txBody>
      </p:sp>
      <p:sp>
        <p:nvSpPr>
          <p:cNvPr id="172" name="Google Shape;172;p16"/>
          <p:cNvSpPr/>
          <p:nvPr/>
        </p:nvSpPr>
        <p:spPr>
          <a:xfrm>
            <a:off x="2519163" y="2515038"/>
            <a:ext cx="403200" cy="3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"/>
              <a:t>Will Watch</a:t>
            </a:r>
            <a:endParaRPr sz="350"/>
          </a:p>
        </p:txBody>
      </p:sp>
      <p:sp>
        <p:nvSpPr>
          <p:cNvPr id="173" name="Google Shape;173;p16"/>
          <p:cNvSpPr/>
          <p:nvPr/>
        </p:nvSpPr>
        <p:spPr>
          <a:xfrm>
            <a:off x="3628525" y="2040250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74" name="Google Shape;174;p16"/>
          <p:cNvSpPr/>
          <p:nvPr/>
        </p:nvSpPr>
        <p:spPr>
          <a:xfrm>
            <a:off x="3116238" y="2112400"/>
            <a:ext cx="48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 rot="5402488">
            <a:off x="1823550" y="2321100"/>
            <a:ext cx="4146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3632088" y="2615088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77" name="Google Shape;177;p16"/>
          <p:cNvSpPr/>
          <p:nvPr/>
        </p:nvSpPr>
        <p:spPr>
          <a:xfrm>
            <a:off x="2959472" y="2674350"/>
            <a:ext cx="6369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056700" y="1582100"/>
            <a:ext cx="459900" cy="1239600"/>
          </a:xfrm>
          <a:prstGeom prst="bentUpArrow">
            <a:avLst>
              <a:gd fmla="val 20597" name="adj1"/>
              <a:gd fmla="val 2263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 rot="5400000">
            <a:off x="3859500" y="2966562"/>
            <a:ext cx="2100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3659800" y="3173725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81" name="Google Shape;181;p16"/>
          <p:cNvSpPr/>
          <p:nvPr/>
        </p:nvSpPr>
        <p:spPr>
          <a:xfrm>
            <a:off x="3547762" y="3409863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u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82" name="Google Shape;182;p16"/>
          <p:cNvSpPr/>
          <p:nvPr/>
        </p:nvSpPr>
        <p:spPr>
          <a:xfrm>
            <a:off x="3567100" y="362935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83" name="Google Shape;183;p16"/>
          <p:cNvSpPr/>
          <p:nvPr/>
        </p:nvSpPr>
        <p:spPr>
          <a:xfrm>
            <a:off x="3567100" y="38626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84" name="Google Shape;184;p16"/>
          <p:cNvSpPr/>
          <p:nvPr/>
        </p:nvSpPr>
        <p:spPr>
          <a:xfrm>
            <a:off x="3567114" y="4082113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85" name="Google Shape;185;p16"/>
          <p:cNvSpPr/>
          <p:nvPr/>
        </p:nvSpPr>
        <p:spPr>
          <a:xfrm>
            <a:off x="3567112" y="4301638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86" name="Google Shape;186;p16"/>
          <p:cNvSpPr/>
          <p:nvPr/>
        </p:nvSpPr>
        <p:spPr>
          <a:xfrm>
            <a:off x="3567100" y="45211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87" name="Google Shape;187;p16"/>
          <p:cNvSpPr/>
          <p:nvPr/>
        </p:nvSpPr>
        <p:spPr>
          <a:xfrm>
            <a:off x="3567100" y="4740688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88" name="Google Shape;188;p16"/>
          <p:cNvSpPr/>
          <p:nvPr/>
        </p:nvSpPr>
        <p:spPr>
          <a:xfrm>
            <a:off x="2334225" y="3020613"/>
            <a:ext cx="636900" cy="2409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189" name="Google Shape;189;p16"/>
          <p:cNvSpPr/>
          <p:nvPr/>
        </p:nvSpPr>
        <p:spPr>
          <a:xfrm rot="5409023">
            <a:off x="2144425" y="3003500"/>
            <a:ext cx="114300" cy="2124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>
            <a:off x="2760063" y="3262938"/>
            <a:ext cx="5886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_list</a:t>
            </a:r>
            <a:endParaRPr sz="600"/>
          </a:p>
        </p:txBody>
      </p:sp>
      <p:sp>
        <p:nvSpPr>
          <p:cNvPr id="191" name="Google Shape;191;p16"/>
          <p:cNvSpPr/>
          <p:nvPr/>
        </p:nvSpPr>
        <p:spPr>
          <a:xfrm>
            <a:off x="2648025" y="3499075"/>
            <a:ext cx="9132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</a:rPr>
              <a:t>u</a:t>
            </a:r>
            <a:r>
              <a:rPr lang="en" sz="600"/>
              <a:t>_movie_id</a:t>
            </a:r>
            <a:endParaRPr sz="600"/>
          </a:p>
        </p:txBody>
      </p:sp>
      <p:sp>
        <p:nvSpPr>
          <p:cNvPr id="192" name="Google Shape;192;p16"/>
          <p:cNvSpPr/>
          <p:nvPr/>
        </p:nvSpPr>
        <p:spPr>
          <a:xfrm>
            <a:off x="2667363" y="371856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_ratings</a:t>
            </a:r>
            <a:endParaRPr sz="600"/>
          </a:p>
        </p:txBody>
      </p:sp>
      <p:sp>
        <p:nvSpPr>
          <p:cNvPr id="193" name="Google Shape;193;p16"/>
          <p:cNvSpPr/>
          <p:nvPr/>
        </p:nvSpPr>
        <p:spPr>
          <a:xfrm>
            <a:off x="2667363" y="3951813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_genre</a:t>
            </a:r>
            <a:endParaRPr sz="600"/>
          </a:p>
        </p:txBody>
      </p:sp>
      <p:sp>
        <p:nvSpPr>
          <p:cNvPr id="194" name="Google Shape;194;p16"/>
          <p:cNvSpPr/>
          <p:nvPr/>
        </p:nvSpPr>
        <p:spPr>
          <a:xfrm>
            <a:off x="2667376" y="4171325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_director</a:t>
            </a:r>
            <a:endParaRPr sz="600"/>
          </a:p>
        </p:txBody>
      </p:sp>
      <p:sp>
        <p:nvSpPr>
          <p:cNvPr id="195" name="Google Shape;195;p16"/>
          <p:cNvSpPr/>
          <p:nvPr/>
        </p:nvSpPr>
        <p:spPr>
          <a:xfrm>
            <a:off x="2667375" y="4390850"/>
            <a:ext cx="8514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_duration</a:t>
            </a:r>
            <a:endParaRPr sz="600"/>
          </a:p>
        </p:txBody>
      </p:sp>
      <p:sp>
        <p:nvSpPr>
          <p:cNvPr id="196" name="Google Shape;196;p16"/>
          <p:cNvSpPr/>
          <p:nvPr/>
        </p:nvSpPr>
        <p:spPr>
          <a:xfrm>
            <a:off x="2667363" y="4610375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_year</a:t>
            </a:r>
            <a:endParaRPr sz="600"/>
          </a:p>
        </p:txBody>
      </p:sp>
      <p:sp>
        <p:nvSpPr>
          <p:cNvPr id="197" name="Google Shape;197;p16"/>
          <p:cNvSpPr/>
          <p:nvPr/>
        </p:nvSpPr>
        <p:spPr>
          <a:xfrm>
            <a:off x="2667363" y="4829900"/>
            <a:ext cx="774000" cy="207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u</a:t>
            </a:r>
            <a:r>
              <a:rPr lang="en" sz="600"/>
              <a:t>_title</a:t>
            </a:r>
            <a:endParaRPr sz="600"/>
          </a:p>
        </p:txBody>
      </p:sp>
      <p:sp>
        <p:nvSpPr>
          <p:cNvPr id="198" name="Google Shape;198;p16"/>
          <p:cNvSpPr/>
          <p:nvPr/>
        </p:nvSpPr>
        <p:spPr>
          <a:xfrm>
            <a:off x="5824150" y="3381025"/>
            <a:ext cx="127800" cy="632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"/>
          <p:cNvSpPr/>
          <p:nvPr/>
        </p:nvSpPr>
        <p:spPr>
          <a:xfrm>
            <a:off x="6702300" y="2628777"/>
            <a:ext cx="127800" cy="138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"/>
          <p:cNvSpPr/>
          <p:nvPr/>
        </p:nvSpPr>
        <p:spPr>
          <a:xfrm flipH="1" rot="10800000">
            <a:off x="2997425" y="3134772"/>
            <a:ext cx="132900" cy="1050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/>
          <p:nvPr/>
        </p:nvSpPr>
        <p:spPr>
          <a:xfrm flipH="1" rot="10800000">
            <a:off x="6295875" y="2721050"/>
            <a:ext cx="774000" cy="9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"/>
          <p:cNvSpPr/>
          <p:nvPr/>
        </p:nvSpPr>
        <p:spPr>
          <a:xfrm>
            <a:off x="5638963" y="4055950"/>
            <a:ext cx="1427400" cy="31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Add a movie to list</a:t>
            </a:r>
            <a:endParaRPr sz="800"/>
          </a:p>
        </p:txBody>
      </p:sp>
      <p:sp>
        <p:nvSpPr>
          <p:cNvPr id="203" name="Google Shape;203;p16"/>
          <p:cNvSpPr/>
          <p:nvPr/>
        </p:nvSpPr>
        <p:spPr>
          <a:xfrm rot="10800000">
            <a:off x="5360282" y="4152700"/>
            <a:ext cx="278700" cy="12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"/>
          <p:cNvSpPr/>
          <p:nvPr/>
        </p:nvSpPr>
        <p:spPr>
          <a:xfrm rot="5407382">
            <a:off x="2148525" y="2263900"/>
            <a:ext cx="419101" cy="258000"/>
          </a:xfrm>
          <a:prstGeom prst="bentUpArrow">
            <a:avLst>
              <a:gd fmla="val 25000" name="adj1"/>
              <a:gd fmla="val 20046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6"/>
          <p:cNvSpPr/>
          <p:nvPr/>
        </p:nvSpPr>
        <p:spPr>
          <a:xfrm flipH="1" rot="10800000">
            <a:off x="4368525" y="2147650"/>
            <a:ext cx="595800" cy="3069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 flipH="1" rot="-5400000">
            <a:off x="7582850" y="3504125"/>
            <a:ext cx="484800" cy="1135800"/>
          </a:xfrm>
          <a:prstGeom prst="bentUpArrow">
            <a:avLst>
              <a:gd fmla="val 25000" name="adj1"/>
              <a:gd fmla="val 2526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"/>
          <p:cNvSpPr txBox="1"/>
          <p:nvPr/>
        </p:nvSpPr>
        <p:spPr>
          <a:xfrm>
            <a:off x="4887550" y="1187425"/>
            <a:ext cx="142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b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-list is movie list filter via search bar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16"/>
          <p:cNvSpPr txBox="1"/>
          <p:nvPr/>
        </p:nvSpPr>
        <p:spPr>
          <a:xfrm>
            <a:off x="6123775" y="489325"/>
            <a:ext cx="1427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s-list is movie list filter via genre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9" name="Google Shape;209;p16"/>
          <p:cNvSpPr txBox="1"/>
          <p:nvPr/>
        </p:nvSpPr>
        <p:spPr>
          <a:xfrm>
            <a:off x="7188000" y="783875"/>
            <a:ext cx="2141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g</a:t>
            </a:r>
            <a:r>
              <a:rPr lang="en" sz="600">
                <a:latin typeface="Old Standard TT"/>
                <a:ea typeface="Old Standard TT"/>
                <a:cs typeface="Old Standard TT"/>
                <a:sym typeface="Old Standard TT"/>
              </a:rPr>
              <a:t>b-list is movie list filter via both genre and search bar</a:t>
            </a:r>
            <a:endParaRPr sz="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311700" y="445025"/>
            <a:ext cx="34692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 Ver.2</a:t>
            </a:r>
            <a:endParaRPr/>
          </a:p>
        </p:txBody>
      </p:sp>
      <p:graphicFrame>
        <p:nvGraphicFramePr>
          <p:cNvPr id="215" name="Google Shape;215;p17"/>
          <p:cNvGraphicFramePr/>
          <p:nvPr/>
        </p:nvGraphicFramePr>
        <p:xfrm>
          <a:off x="6752175" y="44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{3EC49D3C-0E6E-43D0-8D84-19E833F85099}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Date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da_id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</a:t>
                      </a:r>
                      <a:r>
                        <a:rPr lang="en" sz="600"/>
                        <a:t>a_relyr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6" name="Google Shape;216;p17"/>
          <p:cNvGraphicFramePr/>
          <p:nvPr/>
        </p:nvGraphicFramePr>
        <p:xfrm>
          <a:off x="7610550" y="1126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{3EC49D3C-0E6E-43D0-8D84-19E833F85099}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Duration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d_id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" sz="600">
                          <a:solidFill>
                            <a:srgbClr val="FF0000"/>
                          </a:solidFill>
                        </a:rPr>
                        <a:t>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d</a:t>
                      </a:r>
                      <a:r>
                        <a:rPr lang="en" sz="600"/>
                        <a:t>_runtime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7" name="Google Shape;217;p17"/>
          <p:cNvGraphicFramePr/>
          <p:nvPr/>
        </p:nvGraphicFramePr>
        <p:xfrm>
          <a:off x="4048925" y="147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{3EC49D3C-0E6E-43D0-8D84-19E833F85099}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Movies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m_mid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17"/>
          <p:cNvGraphicFramePr/>
          <p:nvPr/>
        </p:nvGraphicFramePr>
        <p:xfrm>
          <a:off x="7853450" y="2570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{3EC49D3C-0E6E-43D0-8D84-19E833F85099}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Genre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g_gid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g_name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9" name="Google Shape;219;p17"/>
          <p:cNvGraphicFramePr/>
          <p:nvPr/>
        </p:nvGraphicFramePr>
        <p:xfrm>
          <a:off x="7774000" y="3577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{3EC49D3C-0E6E-43D0-8D84-19E833F85099}</a:tableStyleId>
              </a:tblPr>
              <a:tblGrid>
                <a:gridCol w="646125"/>
              </a:tblGrid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Rating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r_id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7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r_imbdid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37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Other*</a:t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17"/>
          <p:cNvGraphicFramePr/>
          <p:nvPr/>
        </p:nvGraphicFramePr>
        <p:xfrm>
          <a:off x="5951188" y="231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{3EC49D3C-0E6E-43D0-8D84-19E833F85099}</a:tableStyleId>
              </a:tblPr>
              <a:tblGrid>
                <a:gridCol w="646125"/>
              </a:tblGrid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Links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l</a:t>
                      </a:r>
                      <a:r>
                        <a:rPr lang="en" sz="600" u="sng"/>
                        <a:t>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g_gid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r_imbdid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1" name="Google Shape;221;p17"/>
          <p:cNvGraphicFramePr/>
          <p:nvPr/>
        </p:nvGraphicFramePr>
        <p:xfrm>
          <a:off x="973275" y="139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{3EC49D3C-0E6E-43D0-8D84-19E833F85099}</a:tableStyleId>
              </a:tblPr>
              <a:tblGrid>
                <a:gridCol w="646125"/>
              </a:tblGrid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/>
                        <a:t>User</a:t>
                      </a:r>
                      <a:endParaRPr sz="600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 u="sng"/>
                        <a:t>u</a:t>
                      </a:r>
                      <a:r>
                        <a:rPr lang="en" sz="600" u="sng"/>
                        <a:t>_id</a:t>
                      </a:r>
                      <a:endParaRPr sz="600" u="sng"/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rgbClr val="FF0000"/>
                          </a:solidFill>
                        </a:rPr>
                        <a:t>m_mid</a:t>
                      </a:r>
                      <a:endParaRPr sz="6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600">
                          <a:solidFill>
                            <a:schemeClr val="dk1"/>
                          </a:solidFill>
                        </a:rPr>
                        <a:t>Other*</a:t>
                      </a:r>
                      <a:endParaRPr sz="6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17"/>
          <p:cNvSpPr/>
          <p:nvPr/>
        </p:nvSpPr>
        <p:spPr>
          <a:xfrm>
            <a:off x="5063700" y="1803338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sp>
        <p:nvSpPr>
          <p:cNvPr id="223" name="Google Shape;223;p17"/>
          <p:cNvSpPr/>
          <p:nvPr/>
        </p:nvSpPr>
        <p:spPr>
          <a:xfrm>
            <a:off x="6794463" y="3494650"/>
            <a:ext cx="664800" cy="2721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Has</a:t>
            </a:r>
            <a:endParaRPr sz="500"/>
          </a:p>
        </p:txBody>
      </p:sp>
      <p:cxnSp>
        <p:nvCxnSpPr>
          <p:cNvPr id="224" name="Google Shape;224;p17"/>
          <p:cNvCxnSpPr>
            <a:stCxn id="223" idx="3"/>
          </p:cNvCxnSpPr>
          <p:nvPr/>
        </p:nvCxnSpPr>
        <p:spPr>
          <a:xfrm flipH="1" rot="10800000">
            <a:off x="7459263" y="3051100"/>
            <a:ext cx="408600" cy="57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7"/>
          <p:cNvCxnSpPr>
            <a:stCxn id="223" idx="3"/>
          </p:cNvCxnSpPr>
          <p:nvPr/>
        </p:nvCxnSpPr>
        <p:spPr>
          <a:xfrm>
            <a:off x="7459263" y="3630700"/>
            <a:ext cx="332400" cy="4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7"/>
          <p:cNvCxnSpPr>
            <a:endCxn id="222" idx="1"/>
          </p:cNvCxnSpPr>
          <p:nvPr/>
        </p:nvCxnSpPr>
        <p:spPr>
          <a:xfrm flipH="1" rot="10800000">
            <a:off x="4696800" y="1939388"/>
            <a:ext cx="366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7"/>
          <p:cNvCxnSpPr>
            <a:stCxn id="222" idx="3"/>
          </p:cNvCxnSpPr>
          <p:nvPr/>
        </p:nvCxnSpPr>
        <p:spPr>
          <a:xfrm flipH="1" rot="10800000">
            <a:off x="5728500" y="1057088"/>
            <a:ext cx="1027800" cy="8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7"/>
          <p:cNvCxnSpPr>
            <a:stCxn id="222" idx="3"/>
          </p:cNvCxnSpPr>
          <p:nvPr/>
        </p:nvCxnSpPr>
        <p:spPr>
          <a:xfrm flipH="1" rot="10800000">
            <a:off x="5728500" y="1808888"/>
            <a:ext cx="1888800" cy="1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7"/>
          <p:cNvCxnSpPr>
            <a:stCxn id="222" idx="3"/>
            <a:endCxn id="222" idx="3"/>
          </p:cNvCxnSpPr>
          <p:nvPr/>
        </p:nvCxnSpPr>
        <p:spPr>
          <a:xfrm>
            <a:off x="5728500" y="1939388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7"/>
          <p:cNvCxnSpPr>
            <a:stCxn id="222" idx="3"/>
          </p:cNvCxnSpPr>
          <p:nvPr/>
        </p:nvCxnSpPr>
        <p:spPr>
          <a:xfrm>
            <a:off x="5728500" y="1939388"/>
            <a:ext cx="232200" cy="12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7"/>
          <p:cNvCxnSpPr>
            <a:endCxn id="223" idx="1"/>
          </p:cNvCxnSpPr>
          <p:nvPr/>
        </p:nvCxnSpPr>
        <p:spPr>
          <a:xfrm>
            <a:off x="6603663" y="3062200"/>
            <a:ext cx="190800" cy="56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17"/>
          <p:cNvSpPr/>
          <p:nvPr/>
        </p:nvSpPr>
        <p:spPr>
          <a:xfrm>
            <a:off x="1945713" y="1729238"/>
            <a:ext cx="1776900" cy="420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Search, Filter, and List</a:t>
            </a:r>
            <a:endParaRPr sz="500"/>
          </a:p>
        </p:txBody>
      </p:sp>
      <p:cxnSp>
        <p:nvCxnSpPr>
          <p:cNvPr id="233" name="Google Shape;233;p17"/>
          <p:cNvCxnSpPr>
            <a:endCxn id="232" idx="1"/>
          </p:cNvCxnSpPr>
          <p:nvPr/>
        </p:nvCxnSpPr>
        <p:spPr>
          <a:xfrm flipH="1" rot="10800000">
            <a:off x="1623813" y="1939388"/>
            <a:ext cx="3219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7"/>
          <p:cNvCxnSpPr>
            <a:stCxn id="232" idx="3"/>
          </p:cNvCxnSpPr>
          <p:nvPr/>
        </p:nvCxnSpPr>
        <p:spPr>
          <a:xfrm>
            <a:off x="3722613" y="1939388"/>
            <a:ext cx="331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17"/>
          <p:cNvSpPr/>
          <p:nvPr/>
        </p:nvSpPr>
        <p:spPr>
          <a:xfrm rot="-281180">
            <a:off x="6346374" y="1776401"/>
            <a:ext cx="646261" cy="195647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/>
          <p:nvPr/>
        </p:nvSpPr>
        <p:spPr>
          <a:xfrm rot="-1596">
            <a:off x="2511069" y="2213825"/>
            <a:ext cx="646200" cy="195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 rot="4739563">
            <a:off x="5537434" y="2316341"/>
            <a:ext cx="501221" cy="195922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Date: </a:t>
            </a:r>
            <a:r>
              <a:rPr lang="en" u="sng"/>
              <a:t>da_id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_mid</a:t>
            </a:r>
            <a:r>
              <a:rPr lang="en"/>
              <a:t>, da_relyr,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Duration: </a:t>
            </a:r>
            <a:r>
              <a:rPr lang="en" u="sng"/>
              <a:t>d_id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d_runtime,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Movies: </a:t>
            </a:r>
            <a:r>
              <a:rPr lang="en" u="sng"/>
              <a:t>m_mid</a:t>
            </a:r>
            <a:r>
              <a:rPr lang="en"/>
              <a:t>, m_title, m_director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Genre: </a:t>
            </a:r>
            <a:r>
              <a:rPr lang="en" u="sng"/>
              <a:t>g_gid</a:t>
            </a:r>
            <a:r>
              <a:rPr lang="en"/>
              <a:t>, g_gname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Ratings/(Review): </a:t>
            </a:r>
            <a:r>
              <a:rPr lang="en" u="sng"/>
              <a:t>r_id</a:t>
            </a:r>
            <a:r>
              <a:rPr lang="en"/>
              <a:t>, </a:t>
            </a:r>
            <a:r>
              <a:rPr lang="en"/>
              <a:t>r</a:t>
            </a:r>
            <a:r>
              <a:rPr lang="en"/>
              <a:t>_imbdid, r_review, r_ratings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Links: </a:t>
            </a:r>
            <a:r>
              <a:rPr lang="en" u="sng"/>
              <a:t>l_id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_mid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g</a:t>
            </a:r>
            <a:r>
              <a:rPr lang="en">
                <a:solidFill>
                  <a:srgbClr val="FF0000"/>
                </a:solidFill>
              </a:rPr>
              <a:t>_gid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r</a:t>
            </a:r>
            <a:r>
              <a:rPr lang="en">
                <a:solidFill>
                  <a:srgbClr val="FF0000"/>
                </a:solidFill>
              </a:rPr>
              <a:t>_imbdid</a:t>
            </a:r>
            <a:endParaRPr>
              <a:solidFill>
                <a:srgbClr val="FF0000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User: </a:t>
            </a:r>
            <a:r>
              <a:rPr lang="en" u="sng"/>
              <a:t>u_id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m_mid</a:t>
            </a:r>
            <a:r>
              <a:rPr lang="en"/>
              <a:t>, u_watching, u_watched, u_towatch, u_mid, u_title, u_gname, u_director, u_runtime, u_releaseyear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Underline is key, red is foreign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Many-Many’s: Movies to Genre, Movies to Date, (Movies to Ratings, Movies to Review)*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Relationships and Implementation </a:t>
            </a:r>
            <a:endParaRPr/>
          </a:p>
        </p:txBody>
      </p:sp>
      <p:sp>
        <p:nvSpPr>
          <p:cNvPr id="249" name="Google Shape;249;p19"/>
          <p:cNvSpPr txBox="1"/>
          <p:nvPr>
            <p:ph idx="1" type="body"/>
          </p:nvPr>
        </p:nvSpPr>
        <p:spPr>
          <a:xfrm>
            <a:off x="311700" y="1228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Development Environment: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Frontend: HTML, CSS,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Backend: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Database: SQlite3</a:t>
            </a:r>
            <a:endParaRPr/>
          </a:p>
        </p:txBody>
      </p:sp>
      <p:pic>
        <p:nvPicPr>
          <p:cNvPr id="250" name="Google Shape;25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6050" y="311542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8450" y="1766749"/>
            <a:ext cx="1002500" cy="99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3175" y="2856075"/>
            <a:ext cx="1002500" cy="10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2725" y="2257150"/>
            <a:ext cx="950200" cy="95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