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65D0F1-BE63-4A82-B196-FC7E924B4079}">
  <a:tblStyle styleId="{2665D0F1-BE63-4A82-B196-FC7E924B4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a14cc0d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a14cc0d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a14cc0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a14cc0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0ca378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b0ca378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03d1cc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03d1cc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filter through movies based on: a user’s favorite genre, and by title via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one or more genres to filter and can combine the genre filter with the search bar filter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has: ratings, reviews, release date, title, directors,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save movie(s) in a list and separate the list in terms of: currently watching, already watched, and going to watch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89275" y="423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 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55215" y="1355400"/>
            <a:ext cx="771000" cy="4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540715" y="1846200"/>
            <a:ext cx="57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212751" y="2073584"/>
            <a:ext cx="724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133003" y="2600495"/>
            <a:ext cx="401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546147" y="2600495"/>
            <a:ext cx="4143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690575" y="13554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/>
              <a:t>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4394138" y="143235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Filtered Search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1762825" y="3380948"/>
            <a:ext cx="1330800" cy="55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 rot="5400000">
            <a:off x="1749450" y="2521925"/>
            <a:ext cx="12309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 flipH="1" rot="-5396108">
            <a:off x="4301666" y="2551020"/>
            <a:ext cx="1324801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82" name="Google Shape;82;p15"/>
          <p:cNvSpPr/>
          <p:nvPr/>
        </p:nvSpPr>
        <p:spPr>
          <a:xfrm flipH="1" rot="-5396110">
            <a:off x="4759092" y="2539474"/>
            <a:ext cx="1325701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83" name="Google Shape;83;p15"/>
          <p:cNvSpPr/>
          <p:nvPr/>
        </p:nvSpPr>
        <p:spPr>
          <a:xfrm>
            <a:off x="1623588" y="1432338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</a:t>
            </a:r>
            <a:r>
              <a:rPr lang="en" sz="1000"/>
              <a:t>interface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 flipH="1" rot="-40146">
            <a:off x="5967033" y="1524296"/>
            <a:ext cx="1515703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Query Results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4579575" y="348460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</a:t>
            </a:r>
            <a:r>
              <a:rPr lang="en" sz="800"/>
              <a:t>Customization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rot="-2122">
            <a:off x="1082479" y="1576940"/>
            <a:ext cx="4860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956">
            <a:off x="3210624" y="1498062"/>
            <a:ext cx="1079100" cy="361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</a:t>
            </a:r>
            <a:r>
              <a:rPr lang="en" sz="800"/>
              <a:t>Search Movies</a:t>
            </a:r>
            <a:endParaRPr sz="800"/>
          </a:p>
        </p:txBody>
      </p:sp>
      <p:sp>
        <p:nvSpPr>
          <p:cNvPr id="88" name="Google Shape;88;p15"/>
          <p:cNvSpPr/>
          <p:nvPr/>
        </p:nvSpPr>
        <p:spPr>
          <a:xfrm>
            <a:off x="3093625" y="4271400"/>
            <a:ext cx="1425900" cy="61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Categorized</a:t>
            </a:r>
            <a:r>
              <a:rPr lang="en" sz="1200"/>
              <a:t> List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 rot="-925">
            <a:off x="3279051" y="3516389"/>
            <a:ext cx="11151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to</a:t>
            </a:r>
            <a:endParaRPr sz="1000"/>
          </a:p>
        </p:txBody>
      </p:sp>
      <p:sp>
        <p:nvSpPr>
          <p:cNvPr id="90" name="Google Shape;90;p15"/>
          <p:cNvSpPr/>
          <p:nvPr/>
        </p:nvSpPr>
        <p:spPr>
          <a:xfrm rot="5407629">
            <a:off x="2246849" y="4080825"/>
            <a:ext cx="675902" cy="6036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Can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3469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275175" y="61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Date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da_id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r>
                        <a:rPr lang="en" sz="600"/>
                        <a:t>a_relyr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6"/>
          <p:cNvGraphicFramePr/>
          <p:nvPr/>
        </p:nvGraphicFramePr>
        <p:xfrm>
          <a:off x="7224825" y="105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/>
              </a:tblGrid>
              <a:tr h="2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Duration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du_id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</a:t>
                      </a:r>
                      <a:r>
                        <a:rPr lang="en" sz="600"/>
                        <a:t>_runtime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6"/>
          <p:cNvGraphicFramePr/>
          <p:nvPr/>
        </p:nvGraphicFramePr>
        <p:xfrm>
          <a:off x="3559900" y="163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m_mid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ra_id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da_id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6"/>
          <p:cNvGraphicFramePr/>
          <p:nvPr/>
        </p:nvGraphicFramePr>
        <p:xfrm>
          <a:off x="3337750" y="381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g_gid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g_name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6"/>
          <p:cNvGraphicFramePr/>
          <p:nvPr/>
        </p:nvGraphicFramePr>
        <p:xfrm>
          <a:off x="7571163" y="274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Rating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ra_id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ra_ratings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6857238" y="34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/>
              </a:tblGrid>
              <a:tr h="2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Director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di</a:t>
                      </a:r>
                      <a:r>
                        <a:rPr lang="en" sz="600" u="sng"/>
                        <a:t>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di_dname2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480550" y="164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/>
              </a:tblGrid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User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u</a:t>
                      </a:r>
                      <a:r>
                        <a:rPr lang="en" sz="600" u="sng"/>
                        <a:t>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Other*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4572000" y="2100163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4202800" y="2236063"/>
            <a:ext cx="366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103" idx="3"/>
          </p:cNvCxnSpPr>
          <p:nvPr/>
        </p:nvCxnSpPr>
        <p:spPr>
          <a:xfrm flipH="1" rot="10800000">
            <a:off x="5236800" y="1353913"/>
            <a:ext cx="10278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>
            <a:stCxn id="103" idx="3"/>
          </p:cNvCxnSpPr>
          <p:nvPr/>
        </p:nvCxnSpPr>
        <p:spPr>
          <a:xfrm flipH="1" rot="10800000">
            <a:off x="5236800" y="2070613"/>
            <a:ext cx="19662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103" idx="3"/>
            <a:endCxn id="103" idx="3"/>
          </p:cNvCxnSpPr>
          <p:nvPr/>
        </p:nvCxnSpPr>
        <p:spPr>
          <a:xfrm>
            <a:off x="5236800" y="223621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1448563" y="2025913"/>
            <a:ext cx="1776900" cy="420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Search, Filter, and</a:t>
            </a:r>
            <a:r>
              <a:rPr lang="en" sz="500"/>
              <a:t>List</a:t>
            </a:r>
            <a:endParaRPr sz="500"/>
          </a:p>
        </p:txBody>
      </p:sp>
      <p:cxnSp>
        <p:nvCxnSpPr>
          <p:cNvPr id="109" name="Google Shape;109;p16"/>
          <p:cNvCxnSpPr/>
          <p:nvPr/>
        </p:nvCxnSpPr>
        <p:spPr>
          <a:xfrm flipH="1" rot="10800000">
            <a:off x="1126663" y="2235913"/>
            <a:ext cx="32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8" idx="3"/>
          </p:cNvCxnSpPr>
          <p:nvPr/>
        </p:nvCxnSpPr>
        <p:spPr>
          <a:xfrm>
            <a:off x="3225463" y="2236063"/>
            <a:ext cx="331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 rot="-1596">
            <a:off x="2013919" y="1776350"/>
            <a:ext cx="646200" cy="19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6"/>
          <p:cNvCxnSpPr>
            <a:stCxn id="103" idx="3"/>
          </p:cNvCxnSpPr>
          <p:nvPr/>
        </p:nvCxnSpPr>
        <p:spPr>
          <a:xfrm>
            <a:off x="5236800" y="2236213"/>
            <a:ext cx="23367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>
            <a:stCxn id="103" idx="3"/>
          </p:cNvCxnSpPr>
          <p:nvPr/>
        </p:nvCxnSpPr>
        <p:spPr>
          <a:xfrm>
            <a:off x="5236800" y="2236213"/>
            <a:ext cx="54960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103" idx="3"/>
          </p:cNvCxnSpPr>
          <p:nvPr/>
        </p:nvCxnSpPr>
        <p:spPr>
          <a:xfrm flipH="1">
            <a:off x="4969200" y="2236213"/>
            <a:ext cx="26760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/>
          <p:nvPr/>
        </p:nvSpPr>
        <p:spPr>
          <a:xfrm rot="1449764">
            <a:off x="6480134" y="2653669"/>
            <a:ext cx="566536" cy="21806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5598525" y="285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763225"/>
              </a:tblGrid>
              <a:tr h="3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MoviestoDirector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4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di_id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Google Shape;117;p16"/>
          <p:cNvGraphicFramePr/>
          <p:nvPr/>
        </p:nvGraphicFramePr>
        <p:xfrm>
          <a:off x="4339788" y="295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7632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MoviestoGenre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16"/>
          <p:cNvSpPr/>
          <p:nvPr/>
        </p:nvSpPr>
        <p:spPr>
          <a:xfrm rot="-2474580">
            <a:off x="5506155" y="1600692"/>
            <a:ext cx="566549" cy="21812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-420990">
            <a:off x="6279905" y="2070606"/>
            <a:ext cx="569767" cy="16566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 flipH="1">
            <a:off x="3966700" y="3792250"/>
            <a:ext cx="3813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6352988" y="3462225"/>
            <a:ext cx="4905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/>
          <p:nvPr/>
        </p:nvSpPr>
        <p:spPr>
          <a:xfrm rot="-4178779">
            <a:off x="4819785" y="2485534"/>
            <a:ext cx="566682" cy="21822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 rot="8097425">
            <a:off x="3936599" y="3908572"/>
            <a:ext cx="566393" cy="2180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rot="1947154">
            <a:off x="6315077" y="3462132"/>
            <a:ext cx="566342" cy="21796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rot="-7737505">
            <a:off x="5275956" y="2518352"/>
            <a:ext cx="566356" cy="21800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Date: </a:t>
            </a:r>
            <a:r>
              <a:rPr lang="en" u="sng"/>
              <a:t>da_id</a:t>
            </a:r>
            <a:r>
              <a:rPr lang="en"/>
              <a:t>, da_releaseyear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Duration: </a:t>
            </a:r>
            <a:r>
              <a:rPr lang="en" u="sng"/>
              <a:t>du_id</a:t>
            </a:r>
            <a:r>
              <a:rPr lang="en"/>
              <a:t>, du_runtime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Movies: </a:t>
            </a:r>
            <a:r>
              <a:rPr lang="en" u="sng"/>
              <a:t>m_mid</a:t>
            </a:r>
            <a:r>
              <a:rPr lang="en"/>
              <a:t>, </a:t>
            </a:r>
            <a:r>
              <a:rPr lang="en"/>
              <a:t>m_title,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ra_id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da_id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du_id</a:t>
            </a:r>
            <a:r>
              <a:rPr lang="en"/>
              <a:t>,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Genre: </a:t>
            </a:r>
            <a:r>
              <a:rPr lang="en" u="sng"/>
              <a:t>g_gid</a:t>
            </a:r>
            <a:r>
              <a:rPr lang="en"/>
              <a:t>, g_gname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Movie-Genre: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g_gid</a:t>
            </a:r>
            <a:endParaRPr>
              <a:solidFill>
                <a:srgbClr val="FF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Movie-Director: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di_id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Ratings: </a:t>
            </a:r>
            <a:r>
              <a:rPr lang="en" u="sng"/>
              <a:t>ra_id</a:t>
            </a:r>
            <a:r>
              <a:rPr lang="en"/>
              <a:t>, ra_ratings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Director: </a:t>
            </a:r>
            <a:r>
              <a:rPr lang="en" u="sng"/>
              <a:t>di</a:t>
            </a:r>
            <a:r>
              <a:rPr lang="en" u="sng"/>
              <a:t>_id</a:t>
            </a:r>
            <a:r>
              <a:rPr lang="en"/>
              <a:t>, di_diname</a:t>
            </a:r>
            <a:endParaRPr>
              <a:solidFill>
                <a:srgbClr val="FF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User: </a:t>
            </a:r>
            <a:r>
              <a:rPr lang="en" u="sng"/>
              <a:t>u_id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u_watching, u_watched, u_towatch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Underline</a:t>
            </a:r>
            <a:r>
              <a:rPr lang="en"/>
              <a:t> is key,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is foreign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Many-Many’s: Movies to Genre,</a:t>
            </a:r>
            <a:r>
              <a:rPr lang="en"/>
              <a:t> Movies to Director (connected via join tables)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Database: SQlite3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