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9B77C8-82F5-461B-B322-1EC0AB51D405}">
  <a:tblStyle styleId="{EF9B77C8-82F5-461B-B322-1EC0AB51D4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8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03d1cc2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03d1cc2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03d1cc2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03d1cc2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a14cc0d0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7a14cc0d0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b0ca378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6b0ca378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7a14cc0d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7a14cc0d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6b0ca3784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6b0ca3784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Duration is one to one to movie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ratings/review to Link is many to many(link has many movie ids for each rating)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Genre goes to many link ids and many link ids have multiple genres(many many)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603d1cc2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603d1cc2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53850" y="840100"/>
            <a:ext cx="71814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Recommendations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By Winston Lou and Stanley Yang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Details/Main Cases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is to filter through movies based on: a user’s favorite genre, and by title via search 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check one or more genres to filter and can combine the genre filter with the search bar filter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movie has: ratings, reviews, release date, title, directors,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save movie(s) in a list and separate the list in terms of: currently watching, already watched, and going to watch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89275" y="4237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8694" y="992675"/>
            <a:ext cx="771000" cy="36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</a:t>
            </a:r>
            <a:endParaRPr sz="1200"/>
          </a:p>
        </p:txBody>
      </p:sp>
      <p:cxnSp>
        <p:nvCxnSpPr>
          <p:cNvPr id="73" name="Google Shape;73;p15"/>
          <p:cNvCxnSpPr>
            <a:stCxn id="72" idx="4"/>
          </p:cNvCxnSpPr>
          <p:nvPr/>
        </p:nvCxnSpPr>
        <p:spPr>
          <a:xfrm>
            <a:off x="454194" y="1358675"/>
            <a:ext cx="5700" cy="5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/>
          <p:nvPr/>
        </p:nvCxnSpPr>
        <p:spPr>
          <a:xfrm flipH="1" rot="10800000">
            <a:off x="126229" y="1528231"/>
            <a:ext cx="7248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/>
          <p:nvPr/>
        </p:nvCxnSpPr>
        <p:spPr>
          <a:xfrm flipH="1">
            <a:off x="46479" y="1921075"/>
            <a:ext cx="401700" cy="1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/>
          <p:nvPr/>
        </p:nvCxnSpPr>
        <p:spPr>
          <a:xfrm>
            <a:off x="459623" y="1921075"/>
            <a:ext cx="414300" cy="1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5"/>
          <p:cNvSpPr/>
          <p:nvPr/>
        </p:nvSpPr>
        <p:spPr>
          <a:xfrm>
            <a:off x="7908425" y="2277100"/>
            <a:ext cx="1174500" cy="101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Databases</a:t>
            </a:r>
            <a:endParaRPr sz="1200"/>
          </a:p>
        </p:txBody>
      </p:sp>
      <p:sp>
        <p:nvSpPr>
          <p:cNvPr id="78" name="Google Shape;78;p15"/>
          <p:cNvSpPr/>
          <p:nvPr/>
        </p:nvSpPr>
        <p:spPr>
          <a:xfrm>
            <a:off x="3836613" y="1018350"/>
            <a:ext cx="1425900" cy="4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Genre </a:t>
            </a:r>
            <a:r>
              <a:rPr lang="en" sz="1000"/>
              <a:t>Filtered Search</a:t>
            </a:r>
            <a:endParaRPr sz="1000"/>
          </a:p>
        </p:txBody>
      </p:sp>
      <p:sp>
        <p:nvSpPr>
          <p:cNvPr id="79" name="Google Shape;79;p15"/>
          <p:cNvSpPr/>
          <p:nvPr/>
        </p:nvSpPr>
        <p:spPr>
          <a:xfrm>
            <a:off x="786000" y="2461113"/>
            <a:ext cx="1482600" cy="64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Personal Movie List</a:t>
            </a:r>
            <a:endParaRPr sz="1200"/>
          </a:p>
        </p:txBody>
      </p:sp>
      <p:sp>
        <p:nvSpPr>
          <p:cNvPr id="80" name="Google Shape;80;p15"/>
          <p:cNvSpPr/>
          <p:nvPr/>
        </p:nvSpPr>
        <p:spPr>
          <a:xfrm rot="3246">
            <a:off x="2803811" y="1265213"/>
            <a:ext cx="953100" cy="30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Genre Filter</a:t>
            </a:r>
            <a:endParaRPr sz="1000"/>
          </a:p>
        </p:txBody>
      </p:sp>
      <p:sp>
        <p:nvSpPr>
          <p:cNvPr id="81" name="Google Shape;81;p15"/>
          <p:cNvSpPr/>
          <p:nvPr/>
        </p:nvSpPr>
        <p:spPr>
          <a:xfrm rot="5400000">
            <a:off x="1157325" y="1889575"/>
            <a:ext cx="804900" cy="27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 List</a:t>
            </a:r>
            <a:endParaRPr sz="1000"/>
          </a:p>
        </p:txBody>
      </p:sp>
      <p:sp>
        <p:nvSpPr>
          <p:cNvPr id="82" name="Google Shape;82;p15"/>
          <p:cNvSpPr/>
          <p:nvPr/>
        </p:nvSpPr>
        <p:spPr>
          <a:xfrm>
            <a:off x="2904374" y="2062985"/>
            <a:ext cx="1482600" cy="4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Filtered Search</a:t>
            </a:r>
            <a:endParaRPr sz="1200"/>
          </a:p>
        </p:txBody>
      </p:sp>
      <p:sp>
        <p:nvSpPr>
          <p:cNvPr id="83" name="Google Shape;83;p15"/>
          <p:cNvSpPr/>
          <p:nvPr/>
        </p:nvSpPr>
        <p:spPr>
          <a:xfrm rot="-2877892">
            <a:off x="3927422" y="1677935"/>
            <a:ext cx="746431" cy="28080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Combine Filters</a:t>
            </a:r>
            <a:endParaRPr sz="400"/>
          </a:p>
        </p:txBody>
      </p:sp>
      <p:sp>
        <p:nvSpPr>
          <p:cNvPr id="84" name="Google Shape;84;p15"/>
          <p:cNvSpPr/>
          <p:nvPr/>
        </p:nvSpPr>
        <p:spPr>
          <a:xfrm rot="10758872">
            <a:off x="6881018" y="2769934"/>
            <a:ext cx="902765" cy="30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 flipH="1" rot="-5396108">
            <a:off x="2879654" y="3104470"/>
            <a:ext cx="1324801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 movie to List</a:t>
            </a:r>
            <a:endParaRPr sz="800"/>
          </a:p>
        </p:txBody>
      </p:sp>
      <p:sp>
        <p:nvSpPr>
          <p:cNvPr id="86" name="Google Shape;86;p15"/>
          <p:cNvSpPr/>
          <p:nvPr/>
        </p:nvSpPr>
        <p:spPr>
          <a:xfrm flipH="1" rot="-5396110">
            <a:off x="3285292" y="3097274"/>
            <a:ext cx="1325701" cy="33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Delete movie to List</a:t>
            </a:r>
            <a:endParaRPr sz="800"/>
          </a:p>
        </p:txBody>
      </p:sp>
      <p:sp>
        <p:nvSpPr>
          <p:cNvPr id="87" name="Google Shape;87;p15"/>
          <p:cNvSpPr/>
          <p:nvPr/>
        </p:nvSpPr>
        <p:spPr>
          <a:xfrm>
            <a:off x="1287425" y="1152563"/>
            <a:ext cx="1482600" cy="4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interface</a:t>
            </a:r>
            <a:endParaRPr sz="1000"/>
          </a:p>
        </p:txBody>
      </p:sp>
      <p:sp>
        <p:nvSpPr>
          <p:cNvPr id="88" name="Google Shape;88;p15"/>
          <p:cNvSpPr/>
          <p:nvPr/>
        </p:nvSpPr>
        <p:spPr>
          <a:xfrm>
            <a:off x="4988400" y="3139450"/>
            <a:ext cx="746100" cy="37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Name</a:t>
            </a:r>
            <a:endParaRPr sz="1000"/>
          </a:p>
        </p:txBody>
      </p:sp>
      <p:sp>
        <p:nvSpPr>
          <p:cNvPr id="89" name="Google Shape;89;p15"/>
          <p:cNvSpPr/>
          <p:nvPr/>
        </p:nvSpPr>
        <p:spPr>
          <a:xfrm rot="-9846167">
            <a:off x="5312786" y="1164225"/>
            <a:ext cx="392096" cy="3080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 rot="-9409946">
            <a:off x="4410733" y="2392111"/>
            <a:ext cx="509377" cy="3082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888250" y="2326900"/>
            <a:ext cx="8274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Rating</a:t>
            </a:r>
            <a:endParaRPr sz="1000"/>
          </a:p>
        </p:txBody>
      </p:sp>
      <p:sp>
        <p:nvSpPr>
          <p:cNvPr id="92" name="Google Shape;92;p15"/>
          <p:cNvSpPr/>
          <p:nvPr/>
        </p:nvSpPr>
        <p:spPr>
          <a:xfrm>
            <a:off x="5107350" y="2341987"/>
            <a:ext cx="701100" cy="31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Date</a:t>
            </a:r>
            <a:endParaRPr sz="1000"/>
          </a:p>
        </p:txBody>
      </p:sp>
      <p:sp>
        <p:nvSpPr>
          <p:cNvPr id="93" name="Google Shape;93;p15"/>
          <p:cNvSpPr/>
          <p:nvPr/>
        </p:nvSpPr>
        <p:spPr>
          <a:xfrm>
            <a:off x="4891650" y="2669113"/>
            <a:ext cx="9396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Duration</a:t>
            </a:r>
            <a:endParaRPr sz="1000"/>
          </a:p>
        </p:txBody>
      </p:sp>
      <p:sp>
        <p:nvSpPr>
          <p:cNvPr id="94" name="Google Shape;94;p15"/>
          <p:cNvSpPr/>
          <p:nvPr/>
        </p:nvSpPr>
        <p:spPr>
          <a:xfrm>
            <a:off x="5755125" y="892225"/>
            <a:ext cx="746100" cy="37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Name</a:t>
            </a:r>
            <a:endParaRPr sz="1000"/>
          </a:p>
        </p:txBody>
      </p:sp>
      <p:sp>
        <p:nvSpPr>
          <p:cNvPr id="95" name="Google Shape;95;p15"/>
          <p:cNvSpPr/>
          <p:nvPr/>
        </p:nvSpPr>
        <p:spPr>
          <a:xfrm>
            <a:off x="5831250" y="1256650"/>
            <a:ext cx="8274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Rating</a:t>
            </a:r>
            <a:endParaRPr sz="1000"/>
          </a:p>
        </p:txBody>
      </p:sp>
      <p:sp>
        <p:nvSpPr>
          <p:cNvPr id="96" name="Google Shape;96;p15"/>
          <p:cNvSpPr/>
          <p:nvPr/>
        </p:nvSpPr>
        <p:spPr>
          <a:xfrm>
            <a:off x="6501225" y="892225"/>
            <a:ext cx="701100" cy="31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Date</a:t>
            </a:r>
            <a:endParaRPr sz="1000"/>
          </a:p>
        </p:txBody>
      </p:sp>
      <p:sp>
        <p:nvSpPr>
          <p:cNvPr id="97" name="Google Shape;97;p15"/>
          <p:cNvSpPr/>
          <p:nvPr/>
        </p:nvSpPr>
        <p:spPr>
          <a:xfrm>
            <a:off x="6681450" y="1182600"/>
            <a:ext cx="9396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Duration</a:t>
            </a:r>
            <a:endParaRPr sz="1000"/>
          </a:p>
        </p:txBody>
      </p:sp>
      <p:sp>
        <p:nvSpPr>
          <p:cNvPr id="98" name="Google Shape;98;p15"/>
          <p:cNvSpPr/>
          <p:nvPr/>
        </p:nvSpPr>
        <p:spPr>
          <a:xfrm>
            <a:off x="5888250" y="1687938"/>
            <a:ext cx="9396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Director</a:t>
            </a:r>
            <a:endParaRPr sz="1000"/>
          </a:p>
        </p:txBody>
      </p:sp>
      <p:sp>
        <p:nvSpPr>
          <p:cNvPr id="99" name="Google Shape;99;p15"/>
          <p:cNvSpPr/>
          <p:nvPr/>
        </p:nvSpPr>
        <p:spPr>
          <a:xfrm>
            <a:off x="6827850" y="1613800"/>
            <a:ext cx="692700" cy="30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Title</a:t>
            </a:r>
            <a:endParaRPr sz="1000"/>
          </a:p>
        </p:txBody>
      </p:sp>
      <p:sp>
        <p:nvSpPr>
          <p:cNvPr id="100" name="Google Shape;100;p15"/>
          <p:cNvSpPr/>
          <p:nvPr/>
        </p:nvSpPr>
        <p:spPr>
          <a:xfrm>
            <a:off x="9350" y="3228175"/>
            <a:ext cx="1144200" cy="30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Watched</a:t>
            </a:r>
            <a:endParaRPr sz="1200"/>
          </a:p>
        </p:txBody>
      </p:sp>
      <p:sp>
        <p:nvSpPr>
          <p:cNvPr id="101" name="Google Shape;101;p15"/>
          <p:cNvSpPr/>
          <p:nvPr/>
        </p:nvSpPr>
        <p:spPr>
          <a:xfrm>
            <a:off x="1028450" y="3430825"/>
            <a:ext cx="12126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Watching</a:t>
            </a:r>
            <a:endParaRPr sz="1200"/>
          </a:p>
        </p:txBody>
      </p:sp>
      <p:sp>
        <p:nvSpPr>
          <p:cNvPr id="102" name="Google Shape;102;p15"/>
          <p:cNvSpPr/>
          <p:nvPr/>
        </p:nvSpPr>
        <p:spPr>
          <a:xfrm>
            <a:off x="1924025" y="3154750"/>
            <a:ext cx="1330800" cy="34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Will Watch</a:t>
            </a:r>
            <a:endParaRPr sz="1200"/>
          </a:p>
        </p:txBody>
      </p:sp>
      <p:sp>
        <p:nvSpPr>
          <p:cNvPr id="103" name="Google Shape;103;p15"/>
          <p:cNvSpPr/>
          <p:nvPr/>
        </p:nvSpPr>
        <p:spPr>
          <a:xfrm>
            <a:off x="5781825" y="3228150"/>
            <a:ext cx="692700" cy="30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Title</a:t>
            </a:r>
            <a:endParaRPr sz="1000"/>
          </a:p>
        </p:txBody>
      </p:sp>
      <p:sp>
        <p:nvSpPr>
          <p:cNvPr id="104" name="Google Shape;104;p15"/>
          <p:cNvSpPr/>
          <p:nvPr/>
        </p:nvSpPr>
        <p:spPr>
          <a:xfrm rot="5359747">
            <a:off x="1460460" y="3163922"/>
            <a:ext cx="256218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5832150" y="2777525"/>
            <a:ext cx="9396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Director</a:t>
            </a:r>
            <a:endParaRPr sz="1000"/>
          </a:p>
        </p:txBody>
      </p:sp>
      <p:sp>
        <p:nvSpPr>
          <p:cNvPr id="106" name="Google Shape;106;p15"/>
          <p:cNvSpPr/>
          <p:nvPr/>
        </p:nvSpPr>
        <p:spPr>
          <a:xfrm rot="7461597">
            <a:off x="584181" y="2957009"/>
            <a:ext cx="256206" cy="21023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 rot="2936417">
            <a:off x="2183493" y="2929302"/>
            <a:ext cx="256225" cy="2104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3056175" y="4034400"/>
            <a:ext cx="1330800" cy="34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Customization</a:t>
            </a:r>
            <a:endParaRPr sz="800"/>
          </a:p>
        </p:txBody>
      </p:sp>
      <p:sp>
        <p:nvSpPr>
          <p:cNvPr id="109" name="Google Shape;109;p15"/>
          <p:cNvSpPr/>
          <p:nvPr/>
        </p:nvSpPr>
        <p:spPr>
          <a:xfrm rot="5407894">
            <a:off x="2197472" y="1746075"/>
            <a:ext cx="783902" cy="559500"/>
          </a:xfrm>
          <a:prstGeom prst="bentUpArrow">
            <a:avLst>
              <a:gd fmla="val 25000" name="adj1"/>
              <a:gd fmla="val 20046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Search Bar</a:t>
            </a:r>
            <a:endParaRPr sz="400"/>
          </a:p>
        </p:txBody>
      </p:sp>
      <p:sp>
        <p:nvSpPr>
          <p:cNvPr id="110" name="Google Shape;110;p15"/>
          <p:cNvSpPr/>
          <p:nvPr/>
        </p:nvSpPr>
        <p:spPr>
          <a:xfrm flipH="1">
            <a:off x="365750" y="3652325"/>
            <a:ext cx="2598300" cy="646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 rot="-5438690">
            <a:off x="2297556" y="3705325"/>
            <a:ext cx="533134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 rot="-5440924">
            <a:off x="1533631" y="3875624"/>
            <a:ext cx="201614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 flipH="1" rot="-5400000">
            <a:off x="6110400" y="1887875"/>
            <a:ext cx="1029300" cy="4047900"/>
          </a:xfrm>
          <a:prstGeom prst="bentUpArrow">
            <a:avLst>
              <a:gd fmla="val 25000" name="adj1"/>
              <a:gd fmla="val 21892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 rot="-5400000">
            <a:off x="7747100" y="1275625"/>
            <a:ext cx="857400" cy="848400"/>
          </a:xfrm>
          <a:prstGeom prst="bentUpArrow">
            <a:avLst>
              <a:gd fmla="val 25000" name="adj1"/>
              <a:gd fmla="val 21892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926163" y="1318325"/>
            <a:ext cx="309000" cy="2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289275" y="4237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 Ver.2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155215" y="1355400"/>
            <a:ext cx="771000" cy="4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</a:t>
            </a:r>
            <a:endParaRPr sz="1200"/>
          </a:p>
        </p:txBody>
      </p:sp>
      <p:cxnSp>
        <p:nvCxnSpPr>
          <p:cNvPr id="122" name="Google Shape;122;p16"/>
          <p:cNvCxnSpPr>
            <a:stCxn id="121" idx="4"/>
          </p:cNvCxnSpPr>
          <p:nvPr/>
        </p:nvCxnSpPr>
        <p:spPr>
          <a:xfrm>
            <a:off x="540715" y="1846200"/>
            <a:ext cx="5700" cy="7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 rot="10800000">
            <a:off x="212751" y="2073584"/>
            <a:ext cx="724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133003" y="2600495"/>
            <a:ext cx="401700" cy="1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6"/>
          <p:cNvCxnSpPr/>
          <p:nvPr/>
        </p:nvCxnSpPr>
        <p:spPr>
          <a:xfrm>
            <a:off x="546147" y="2600495"/>
            <a:ext cx="414300" cy="1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6"/>
          <p:cNvSpPr/>
          <p:nvPr/>
        </p:nvSpPr>
        <p:spPr>
          <a:xfrm>
            <a:off x="7690575" y="1355400"/>
            <a:ext cx="1174500" cy="101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/>
              <a:t>Databases</a:t>
            </a:r>
            <a:endParaRPr sz="1200"/>
          </a:p>
        </p:txBody>
      </p:sp>
      <p:sp>
        <p:nvSpPr>
          <p:cNvPr id="127" name="Google Shape;127;p16"/>
          <p:cNvSpPr/>
          <p:nvPr/>
        </p:nvSpPr>
        <p:spPr>
          <a:xfrm>
            <a:off x="4394138" y="1432350"/>
            <a:ext cx="1425900" cy="4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Genre Filtered Search</a:t>
            </a:r>
            <a:endParaRPr sz="1000"/>
          </a:p>
        </p:txBody>
      </p:sp>
      <p:sp>
        <p:nvSpPr>
          <p:cNvPr id="128" name="Google Shape;128;p16"/>
          <p:cNvSpPr/>
          <p:nvPr/>
        </p:nvSpPr>
        <p:spPr>
          <a:xfrm>
            <a:off x="1762825" y="3380948"/>
            <a:ext cx="1330800" cy="55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Personal Movie List</a:t>
            </a:r>
            <a:endParaRPr sz="1200"/>
          </a:p>
        </p:txBody>
      </p:sp>
      <p:sp>
        <p:nvSpPr>
          <p:cNvPr id="129" name="Google Shape;129;p16"/>
          <p:cNvSpPr/>
          <p:nvPr/>
        </p:nvSpPr>
        <p:spPr>
          <a:xfrm rot="5400000">
            <a:off x="1749450" y="2521925"/>
            <a:ext cx="1230900" cy="27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 List</a:t>
            </a:r>
            <a:endParaRPr sz="1000"/>
          </a:p>
        </p:txBody>
      </p:sp>
      <p:sp>
        <p:nvSpPr>
          <p:cNvPr id="130" name="Google Shape;130;p16"/>
          <p:cNvSpPr/>
          <p:nvPr/>
        </p:nvSpPr>
        <p:spPr>
          <a:xfrm flipH="1" rot="-5396108">
            <a:off x="4301666" y="2551020"/>
            <a:ext cx="1324801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 movie to List</a:t>
            </a:r>
            <a:endParaRPr sz="800"/>
          </a:p>
        </p:txBody>
      </p:sp>
      <p:sp>
        <p:nvSpPr>
          <p:cNvPr id="131" name="Google Shape;131;p16"/>
          <p:cNvSpPr/>
          <p:nvPr/>
        </p:nvSpPr>
        <p:spPr>
          <a:xfrm flipH="1" rot="-5396110">
            <a:off x="4759092" y="2539474"/>
            <a:ext cx="1325701" cy="33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Delete movie to List</a:t>
            </a:r>
            <a:endParaRPr sz="800"/>
          </a:p>
        </p:txBody>
      </p:sp>
      <p:sp>
        <p:nvSpPr>
          <p:cNvPr id="132" name="Google Shape;132;p16"/>
          <p:cNvSpPr/>
          <p:nvPr/>
        </p:nvSpPr>
        <p:spPr>
          <a:xfrm>
            <a:off x="1623588" y="1432338"/>
            <a:ext cx="1482600" cy="4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</a:t>
            </a:r>
            <a:r>
              <a:rPr lang="en" sz="1000"/>
              <a:t>interface</a:t>
            </a:r>
            <a:endParaRPr sz="1000"/>
          </a:p>
        </p:txBody>
      </p:sp>
      <p:sp>
        <p:nvSpPr>
          <p:cNvPr id="133" name="Google Shape;133;p16"/>
          <p:cNvSpPr/>
          <p:nvPr/>
        </p:nvSpPr>
        <p:spPr>
          <a:xfrm flipH="1" rot="-40146">
            <a:off x="5967033" y="1524296"/>
            <a:ext cx="1515703" cy="3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 Query Results</a:t>
            </a:r>
            <a:endParaRPr sz="1000"/>
          </a:p>
        </p:txBody>
      </p:sp>
      <p:sp>
        <p:nvSpPr>
          <p:cNvPr id="134" name="Google Shape;134;p16"/>
          <p:cNvSpPr/>
          <p:nvPr/>
        </p:nvSpPr>
        <p:spPr>
          <a:xfrm>
            <a:off x="4579575" y="3484600"/>
            <a:ext cx="1330800" cy="34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</a:t>
            </a:r>
            <a:r>
              <a:rPr lang="en" sz="800"/>
              <a:t>Customization</a:t>
            </a:r>
            <a:endParaRPr sz="800"/>
          </a:p>
        </p:txBody>
      </p:sp>
      <p:sp>
        <p:nvSpPr>
          <p:cNvPr id="135" name="Google Shape;135;p16"/>
          <p:cNvSpPr/>
          <p:nvPr/>
        </p:nvSpPr>
        <p:spPr>
          <a:xfrm rot="-2122">
            <a:off x="1082479" y="1576940"/>
            <a:ext cx="486000" cy="2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 flipH="1" rot="-956">
            <a:off x="3210624" y="1498062"/>
            <a:ext cx="1079100" cy="361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</a:t>
            </a:r>
            <a:r>
              <a:rPr lang="en" sz="800"/>
              <a:t>Search Movies</a:t>
            </a:r>
            <a:endParaRPr sz="800"/>
          </a:p>
        </p:txBody>
      </p:sp>
      <p:sp>
        <p:nvSpPr>
          <p:cNvPr id="137" name="Google Shape;137;p16"/>
          <p:cNvSpPr/>
          <p:nvPr/>
        </p:nvSpPr>
        <p:spPr>
          <a:xfrm>
            <a:off x="3093625" y="4271400"/>
            <a:ext cx="1425900" cy="61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Categorized</a:t>
            </a:r>
            <a:r>
              <a:rPr lang="en" sz="1200"/>
              <a:t> List</a:t>
            </a:r>
            <a:endParaRPr sz="1200"/>
          </a:p>
        </p:txBody>
      </p:sp>
      <p:sp>
        <p:nvSpPr>
          <p:cNvPr id="138" name="Google Shape;138;p16"/>
          <p:cNvSpPr/>
          <p:nvPr/>
        </p:nvSpPr>
        <p:spPr>
          <a:xfrm rot="-925">
            <a:off x="3279051" y="3516389"/>
            <a:ext cx="1115100" cy="284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 to</a:t>
            </a:r>
            <a:endParaRPr sz="1000"/>
          </a:p>
        </p:txBody>
      </p:sp>
      <p:sp>
        <p:nvSpPr>
          <p:cNvPr id="139" name="Google Shape;139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Bar</a:t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 rot="5407629">
            <a:off x="2246849" y="4080825"/>
            <a:ext cx="675902" cy="603600"/>
          </a:xfrm>
          <a:prstGeom prst="bentUpArrow">
            <a:avLst>
              <a:gd fmla="val 25000" name="adj1"/>
              <a:gd fmla="val 20046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Can</a:t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224525" y="320275"/>
            <a:ext cx="448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Diagrams </a:t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319875" y="1722375"/>
            <a:ext cx="752700" cy="315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Has</a:t>
            </a:r>
            <a:endParaRPr sz="500"/>
          </a:p>
        </p:txBody>
      </p:sp>
      <p:sp>
        <p:nvSpPr>
          <p:cNvPr id="147" name="Google Shape;147;p17"/>
          <p:cNvSpPr/>
          <p:nvPr/>
        </p:nvSpPr>
        <p:spPr>
          <a:xfrm>
            <a:off x="955975" y="2723325"/>
            <a:ext cx="913200" cy="27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Delete</a:t>
            </a:r>
            <a:endParaRPr sz="600"/>
          </a:p>
        </p:txBody>
      </p:sp>
      <p:sp>
        <p:nvSpPr>
          <p:cNvPr id="148" name="Google Shape;148;p17"/>
          <p:cNvSpPr/>
          <p:nvPr/>
        </p:nvSpPr>
        <p:spPr>
          <a:xfrm>
            <a:off x="1020525" y="2048200"/>
            <a:ext cx="812700" cy="212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Add</a:t>
            </a:r>
            <a:endParaRPr sz="600"/>
          </a:p>
        </p:txBody>
      </p:sp>
      <p:sp>
        <p:nvSpPr>
          <p:cNvPr id="149" name="Google Shape;149;p17"/>
          <p:cNvSpPr/>
          <p:nvPr/>
        </p:nvSpPr>
        <p:spPr>
          <a:xfrm>
            <a:off x="7743200" y="1332488"/>
            <a:ext cx="1042200" cy="315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Can Combine</a:t>
            </a:r>
            <a:endParaRPr sz="600"/>
          </a:p>
        </p:txBody>
      </p:sp>
      <p:sp>
        <p:nvSpPr>
          <p:cNvPr id="150" name="Google Shape;150;p17"/>
          <p:cNvSpPr/>
          <p:nvPr/>
        </p:nvSpPr>
        <p:spPr>
          <a:xfrm>
            <a:off x="1523775" y="1198550"/>
            <a:ext cx="1023000" cy="212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Search</a:t>
            </a:r>
            <a:endParaRPr sz="700"/>
          </a:p>
        </p:txBody>
      </p:sp>
      <p:sp>
        <p:nvSpPr>
          <p:cNvPr id="151" name="Google Shape;151;p17"/>
          <p:cNvSpPr/>
          <p:nvPr/>
        </p:nvSpPr>
        <p:spPr>
          <a:xfrm>
            <a:off x="456225" y="1100525"/>
            <a:ext cx="480000" cy="41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</a:t>
            </a:r>
            <a:r>
              <a:rPr lang="en" sz="600"/>
              <a:t>nterface</a:t>
            </a:r>
            <a:endParaRPr sz="600"/>
          </a:p>
        </p:txBody>
      </p:sp>
      <p:sp>
        <p:nvSpPr>
          <p:cNvPr id="152" name="Google Shape;152;p17"/>
          <p:cNvSpPr/>
          <p:nvPr/>
        </p:nvSpPr>
        <p:spPr>
          <a:xfrm>
            <a:off x="636225" y="1514950"/>
            <a:ext cx="120000" cy="207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636225" y="2038388"/>
            <a:ext cx="120000" cy="207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401925" y="2853075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u_list</a:t>
            </a:r>
            <a:endParaRPr sz="600"/>
          </a:p>
        </p:txBody>
      </p:sp>
      <p:sp>
        <p:nvSpPr>
          <p:cNvPr id="155" name="Google Shape;155;p17"/>
          <p:cNvSpPr/>
          <p:nvPr/>
        </p:nvSpPr>
        <p:spPr>
          <a:xfrm>
            <a:off x="289875" y="3071575"/>
            <a:ext cx="8127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u_movie_id</a:t>
            </a:r>
            <a:endParaRPr sz="600"/>
          </a:p>
        </p:txBody>
      </p:sp>
      <p:sp>
        <p:nvSpPr>
          <p:cNvPr id="156" name="Google Shape;156;p17"/>
          <p:cNvSpPr/>
          <p:nvPr/>
        </p:nvSpPr>
        <p:spPr>
          <a:xfrm>
            <a:off x="309225" y="329107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u_ratings</a:t>
            </a:r>
            <a:endParaRPr sz="600"/>
          </a:p>
        </p:txBody>
      </p:sp>
      <p:sp>
        <p:nvSpPr>
          <p:cNvPr id="157" name="Google Shape;157;p17"/>
          <p:cNvSpPr/>
          <p:nvPr/>
        </p:nvSpPr>
        <p:spPr>
          <a:xfrm>
            <a:off x="309225" y="352432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u_genre</a:t>
            </a:r>
            <a:endParaRPr sz="600"/>
          </a:p>
        </p:txBody>
      </p:sp>
      <p:sp>
        <p:nvSpPr>
          <p:cNvPr id="158" name="Google Shape;158;p17"/>
          <p:cNvSpPr/>
          <p:nvPr/>
        </p:nvSpPr>
        <p:spPr>
          <a:xfrm>
            <a:off x="309225" y="3743838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u_director</a:t>
            </a:r>
            <a:endParaRPr sz="600"/>
          </a:p>
        </p:txBody>
      </p:sp>
      <p:sp>
        <p:nvSpPr>
          <p:cNvPr id="159" name="Google Shape;159;p17"/>
          <p:cNvSpPr/>
          <p:nvPr/>
        </p:nvSpPr>
        <p:spPr>
          <a:xfrm>
            <a:off x="309225" y="39633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u_duration</a:t>
            </a:r>
            <a:endParaRPr sz="600"/>
          </a:p>
        </p:txBody>
      </p:sp>
      <p:sp>
        <p:nvSpPr>
          <p:cNvPr id="160" name="Google Shape;160;p17"/>
          <p:cNvSpPr/>
          <p:nvPr/>
        </p:nvSpPr>
        <p:spPr>
          <a:xfrm>
            <a:off x="494625" y="2242463"/>
            <a:ext cx="4032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List</a:t>
            </a:r>
            <a:endParaRPr sz="600"/>
          </a:p>
        </p:txBody>
      </p:sp>
      <p:sp>
        <p:nvSpPr>
          <p:cNvPr id="161" name="Google Shape;161;p17"/>
          <p:cNvSpPr/>
          <p:nvPr/>
        </p:nvSpPr>
        <p:spPr>
          <a:xfrm>
            <a:off x="4449350" y="731225"/>
            <a:ext cx="403200" cy="3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Genre </a:t>
            </a:r>
            <a:endParaRPr sz="600"/>
          </a:p>
        </p:txBody>
      </p:sp>
      <p:sp>
        <p:nvSpPr>
          <p:cNvPr id="162" name="Google Shape;162;p17"/>
          <p:cNvSpPr/>
          <p:nvPr/>
        </p:nvSpPr>
        <p:spPr>
          <a:xfrm>
            <a:off x="636225" y="2634575"/>
            <a:ext cx="120000" cy="207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936225" y="2274600"/>
            <a:ext cx="534900" cy="212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1352450" y="2435700"/>
            <a:ext cx="120000" cy="27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309225" y="4182888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u_year</a:t>
            </a:r>
            <a:endParaRPr sz="600"/>
          </a:p>
        </p:txBody>
      </p:sp>
      <p:sp>
        <p:nvSpPr>
          <p:cNvPr id="166" name="Google Shape;166;p17"/>
          <p:cNvSpPr/>
          <p:nvPr/>
        </p:nvSpPr>
        <p:spPr>
          <a:xfrm>
            <a:off x="309225" y="440241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u_title</a:t>
            </a:r>
            <a:endParaRPr sz="600"/>
          </a:p>
        </p:txBody>
      </p:sp>
      <p:sp>
        <p:nvSpPr>
          <p:cNvPr id="167" name="Google Shape;167;p17"/>
          <p:cNvSpPr/>
          <p:nvPr/>
        </p:nvSpPr>
        <p:spPr>
          <a:xfrm>
            <a:off x="1869175" y="2078150"/>
            <a:ext cx="6648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 rot="4218479">
            <a:off x="1365012" y="3054139"/>
            <a:ext cx="181622" cy="12782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1305313" y="3231738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_list</a:t>
            </a:r>
            <a:endParaRPr sz="600"/>
          </a:p>
        </p:txBody>
      </p:sp>
      <p:sp>
        <p:nvSpPr>
          <p:cNvPr id="170" name="Google Shape;170;p17"/>
          <p:cNvSpPr/>
          <p:nvPr/>
        </p:nvSpPr>
        <p:spPr>
          <a:xfrm>
            <a:off x="1193263" y="3467863"/>
            <a:ext cx="8127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_movie_id</a:t>
            </a:r>
            <a:endParaRPr sz="600"/>
          </a:p>
        </p:txBody>
      </p:sp>
      <p:sp>
        <p:nvSpPr>
          <p:cNvPr id="171" name="Google Shape;171;p17"/>
          <p:cNvSpPr/>
          <p:nvPr/>
        </p:nvSpPr>
        <p:spPr>
          <a:xfrm>
            <a:off x="1212613" y="36873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_ratings</a:t>
            </a:r>
            <a:endParaRPr sz="600"/>
          </a:p>
        </p:txBody>
      </p:sp>
      <p:sp>
        <p:nvSpPr>
          <p:cNvPr id="172" name="Google Shape;172;p17"/>
          <p:cNvSpPr/>
          <p:nvPr/>
        </p:nvSpPr>
        <p:spPr>
          <a:xfrm>
            <a:off x="1212613" y="392061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_genre</a:t>
            </a:r>
            <a:endParaRPr sz="600"/>
          </a:p>
        </p:txBody>
      </p:sp>
      <p:sp>
        <p:nvSpPr>
          <p:cNvPr id="173" name="Google Shape;173;p17"/>
          <p:cNvSpPr/>
          <p:nvPr/>
        </p:nvSpPr>
        <p:spPr>
          <a:xfrm>
            <a:off x="1212613" y="414012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_director</a:t>
            </a:r>
            <a:endParaRPr sz="600"/>
          </a:p>
        </p:txBody>
      </p:sp>
      <p:sp>
        <p:nvSpPr>
          <p:cNvPr id="174" name="Google Shape;174;p17"/>
          <p:cNvSpPr/>
          <p:nvPr/>
        </p:nvSpPr>
        <p:spPr>
          <a:xfrm>
            <a:off x="1212613" y="435965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_duration</a:t>
            </a:r>
            <a:endParaRPr sz="600"/>
          </a:p>
        </p:txBody>
      </p:sp>
      <p:sp>
        <p:nvSpPr>
          <p:cNvPr id="175" name="Google Shape;175;p17"/>
          <p:cNvSpPr/>
          <p:nvPr/>
        </p:nvSpPr>
        <p:spPr>
          <a:xfrm>
            <a:off x="1212613" y="457917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_year</a:t>
            </a:r>
            <a:endParaRPr sz="600"/>
          </a:p>
        </p:txBody>
      </p:sp>
      <p:sp>
        <p:nvSpPr>
          <p:cNvPr id="176" name="Google Shape;176;p17"/>
          <p:cNvSpPr/>
          <p:nvPr/>
        </p:nvSpPr>
        <p:spPr>
          <a:xfrm>
            <a:off x="1212613" y="479870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_title</a:t>
            </a:r>
            <a:endParaRPr sz="600"/>
          </a:p>
        </p:txBody>
      </p:sp>
      <p:sp>
        <p:nvSpPr>
          <p:cNvPr id="177" name="Google Shape;177;p17"/>
          <p:cNvSpPr/>
          <p:nvPr/>
        </p:nvSpPr>
        <p:spPr>
          <a:xfrm>
            <a:off x="7975213" y="1940088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</a:t>
            </a:r>
            <a:r>
              <a:rPr lang="en" sz="600"/>
              <a:t>_list</a:t>
            </a:r>
            <a:endParaRPr sz="600"/>
          </a:p>
        </p:txBody>
      </p:sp>
      <p:sp>
        <p:nvSpPr>
          <p:cNvPr id="178" name="Google Shape;178;p17"/>
          <p:cNvSpPr/>
          <p:nvPr/>
        </p:nvSpPr>
        <p:spPr>
          <a:xfrm>
            <a:off x="7863175" y="2176225"/>
            <a:ext cx="9132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gb</a:t>
            </a:r>
            <a:r>
              <a:rPr lang="en" sz="600"/>
              <a:t>_movie_id</a:t>
            </a:r>
            <a:endParaRPr sz="600"/>
          </a:p>
        </p:txBody>
      </p:sp>
      <p:sp>
        <p:nvSpPr>
          <p:cNvPr id="179" name="Google Shape;179;p17"/>
          <p:cNvSpPr/>
          <p:nvPr/>
        </p:nvSpPr>
        <p:spPr>
          <a:xfrm>
            <a:off x="7882513" y="239571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</a:t>
            </a:r>
            <a:r>
              <a:rPr lang="en" sz="600"/>
              <a:t>_ratings</a:t>
            </a:r>
            <a:endParaRPr sz="600"/>
          </a:p>
        </p:txBody>
      </p:sp>
      <p:sp>
        <p:nvSpPr>
          <p:cNvPr id="180" name="Google Shape;180;p17"/>
          <p:cNvSpPr/>
          <p:nvPr/>
        </p:nvSpPr>
        <p:spPr>
          <a:xfrm>
            <a:off x="7882513" y="26289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</a:t>
            </a:r>
            <a:r>
              <a:rPr lang="en" sz="600"/>
              <a:t>_genre</a:t>
            </a:r>
            <a:endParaRPr sz="600"/>
          </a:p>
        </p:txBody>
      </p:sp>
      <p:sp>
        <p:nvSpPr>
          <p:cNvPr id="181" name="Google Shape;181;p17"/>
          <p:cNvSpPr/>
          <p:nvPr/>
        </p:nvSpPr>
        <p:spPr>
          <a:xfrm>
            <a:off x="7882526" y="2848475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</a:t>
            </a:r>
            <a:r>
              <a:rPr lang="en" sz="600"/>
              <a:t>_director</a:t>
            </a:r>
            <a:endParaRPr sz="600"/>
          </a:p>
        </p:txBody>
      </p:sp>
      <p:sp>
        <p:nvSpPr>
          <p:cNvPr id="182" name="Google Shape;182;p17"/>
          <p:cNvSpPr/>
          <p:nvPr/>
        </p:nvSpPr>
        <p:spPr>
          <a:xfrm>
            <a:off x="7882525" y="3068000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</a:t>
            </a:r>
            <a:r>
              <a:rPr lang="en" sz="600"/>
              <a:t>_duration</a:t>
            </a:r>
            <a:endParaRPr sz="600"/>
          </a:p>
        </p:txBody>
      </p:sp>
      <p:sp>
        <p:nvSpPr>
          <p:cNvPr id="183" name="Google Shape;183;p17"/>
          <p:cNvSpPr/>
          <p:nvPr/>
        </p:nvSpPr>
        <p:spPr>
          <a:xfrm>
            <a:off x="7882513" y="328752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</a:t>
            </a:r>
            <a:r>
              <a:rPr lang="en" sz="600"/>
              <a:t>_year</a:t>
            </a:r>
            <a:endParaRPr sz="600"/>
          </a:p>
        </p:txBody>
      </p:sp>
      <p:sp>
        <p:nvSpPr>
          <p:cNvPr id="184" name="Google Shape;184;p17"/>
          <p:cNvSpPr/>
          <p:nvPr/>
        </p:nvSpPr>
        <p:spPr>
          <a:xfrm>
            <a:off x="7882513" y="350705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</a:t>
            </a:r>
            <a:r>
              <a:rPr lang="en" sz="600"/>
              <a:t>_title</a:t>
            </a:r>
            <a:endParaRPr sz="600"/>
          </a:p>
        </p:txBody>
      </p:sp>
      <p:sp>
        <p:nvSpPr>
          <p:cNvPr id="185" name="Google Shape;185;p17"/>
          <p:cNvSpPr/>
          <p:nvPr/>
        </p:nvSpPr>
        <p:spPr>
          <a:xfrm>
            <a:off x="989988" y="1243775"/>
            <a:ext cx="4800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3318975" y="1171625"/>
            <a:ext cx="664800" cy="27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Has</a:t>
            </a:r>
            <a:endParaRPr sz="500"/>
          </a:p>
        </p:txBody>
      </p:sp>
      <p:sp>
        <p:nvSpPr>
          <p:cNvPr id="187" name="Google Shape;187;p17"/>
          <p:cNvSpPr/>
          <p:nvPr/>
        </p:nvSpPr>
        <p:spPr>
          <a:xfrm>
            <a:off x="2692875" y="1240850"/>
            <a:ext cx="534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4072725" y="1111250"/>
            <a:ext cx="636900" cy="212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4590950" y="1272350"/>
            <a:ext cx="120000" cy="27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 txBox="1"/>
          <p:nvPr/>
        </p:nvSpPr>
        <p:spPr>
          <a:xfrm>
            <a:off x="3048275" y="2272621"/>
            <a:ext cx="142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Can be b(search bar), gs(genre search), or gb(both search bar and genre)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4959038" y="858425"/>
            <a:ext cx="14274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4990663" y="1665525"/>
            <a:ext cx="4800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5497013" y="1564238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_list</a:t>
            </a:r>
            <a:endParaRPr sz="600"/>
          </a:p>
        </p:txBody>
      </p:sp>
      <p:sp>
        <p:nvSpPr>
          <p:cNvPr id="194" name="Google Shape;194;p17"/>
          <p:cNvSpPr/>
          <p:nvPr/>
        </p:nvSpPr>
        <p:spPr>
          <a:xfrm>
            <a:off x="5384975" y="1800375"/>
            <a:ext cx="9132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b</a:t>
            </a:r>
            <a:r>
              <a:rPr lang="en" sz="600"/>
              <a:t>_movie_id</a:t>
            </a:r>
            <a:endParaRPr sz="600"/>
          </a:p>
        </p:txBody>
      </p:sp>
      <p:sp>
        <p:nvSpPr>
          <p:cNvPr id="195" name="Google Shape;195;p17"/>
          <p:cNvSpPr/>
          <p:nvPr/>
        </p:nvSpPr>
        <p:spPr>
          <a:xfrm>
            <a:off x="5404313" y="20198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_ratings</a:t>
            </a:r>
            <a:endParaRPr sz="600"/>
          </a:p>
        </p:txBody>
      </p:sp>
      <p:sp>
        <p:nvSpPr>
          <p:cNvPr id="196" name="Google Shape;196;p17"/>
          <p:cNvSpPr/>
          <p:nvPr/>
        </p:nvSpPr>
        <p:spPr>
          <a:xfrm>
            <a:off x="5404313" y="225311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_genre</a:t>
            </a:r>
            <a:endParaRPr sz="600"/>
          </a:p>
        </p:txBody>
      </p:sp>
      <p:sp>
        <p:nvSpPr>
          <p:cNvPr id="197" name="Google Shape;197;p17"/>
          <p:cNvSpPr/>
          <p:nvPr/>
        </p:nvSpPr>
        <p:spPr>
          <a:xfrm>
            <a:off x="5404326" y="2472625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_director</a:t>
            </a:r>
            <a:endParaRPr sz="600"/>
          </a:p>
        </p:txBody>
      </p:sp>
      <p:sp>
        <p:nvSpPr>
          <p:cNvPr id="198" name="Google Shape;198;p17"/>
          <p:cNvSpPr/>
          <p:nvPr/>
        </p:nvSpPr>
        <p:spPr>
          <a:xfrm>
            <a:off x="5404325" y="2692150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_duration</a:t>
            </a:r>
            <a:endParaRPr sz="600"/>
          </a:p>
        </p:txBody>
      </p:sp>
      <p:sp>
        <p:nvSpPr>
          <p:cNvPr id="199" name="Google Shape;199;p17"/>
          <p:cNvSpPr/>
          <p:nvPr/>
        </p:nvSpPr>
        <p:spPr>
          <a:xfrm>
            <a:off x="5404313" y="291167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_year</a:t>
            </a:r>
            <a:endParaRPr sz="600"/>
          </a:p>
        </p:txBody>
      </p:sp>
      <p:sp>
        <p:nvSpPr>
          <p:cNvPr id="200" name="Google Shape;200;p17"/>
          <p:cNvSpPr/>
          <p:nvPr/>
        </p:nvSpPr>
        <p:spPr>
          <a:xfrm>
            <a:off x="5404313" y="313120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_title</a:t>
            </a:r>
            <a:endParaRPr sz="600"/>
          </a:p>
        </p:txBody>
      </p:sp>
      <p:sp>
        <p:nvSpPr>
          <p:cNvPr id="201" name="Google Shape;201;p17"/>
          <p:cNvSpPr/>
          <p:nvPr/>
        </p:nvSpPr>
        <p:spPr>
          <a:xfrm>
            <a:off x="6492925" y="842288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gs_list</a:t>
            </a:r>
            <a:endParaRPr sz="600"/>
          </a:p>
        </p:txBody>
      </p:sp>
      <p:sp>
        <p:nvSpPr>
          <p:cNvPr id="202" name="Google Shape;202;p17"/>
          <p:cNvSpPr/>
          <p:nvPr/>
        </p:nvSpPr>
        <p:spPr>
          <a:xfrm>
            <a:off x="6380887" y="1078425"/>
            <a:ext cx="9132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gs</a:t>
            </a:r>
            <a:r>
              <a:rPr lang="en" sz="600"/>
              <a:t>_movie_id</a:t>
            </a:r>
            <a:endParaRPr sz="600"/>
          </a:p>
        </p:txBody>
      </p:sp>
      <p:sp>
        <p:nvSpPr>
          <p:cNvPr id="203" name="Google Shape;203;p17"/>
          <p:cNvSpPr/>
          <p:nvPr/>
        </p:nvSpPr>
        <p:spPr>
          <a:xfrm>
            <a:off x="6400225" y="129791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gs_ratings</a:t>
            </a:r>
            <a:endParaRPr sz="600"/>
          </a:p>
        </p:txBody>
      </p:sp>
      <p:sp>
        <p:nvSpPr>
          <p:cNvPr id="204" name="Google Shape;204;p17"/>
          <p:cNvSpPr/>
          <p:nvPr/>
        </p:nvSpPr>
        <p:spPr>
          <a:xfrm>
            <a:off x="6400225" y="15311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gs_genre</a:t>
            </a:r>
            <a:endParaRPr sz="600"/>
          </a:p>
        </p:txBody>
      </p:sp>
      <p:sp>
        <p:nvSpPr>
          <p:cNvPr id="205" name="Google Shape;205;p17"/>
          <p:cNvSpPr/>
          <p:nvPr/>
        </p:nvSpPr>
        <p:spPr>
          <a:xfrm>
            <a:off x="6400239" y="1750675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gs_director</a:t>
            </a:r>
            <a:endParaRPr sz="600"/>
          </a:p>
        </p:txBody>
      </p:sp>
      <p:sp>
        <p:nvSpPr>
          <p:cNvPr id="206" name="Google Shape;206;p17"/>
          <p:cNvSpPr/>
          <p:nvPr/>
        </p:nvSpPr>
        <p:spPr>
          <a:xfrm>
            <a:off x="6400237" y="1970200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gs_duration</a:t>
            </a:r>
            <a:endParaRPr sz="600"/>
          </a:p>
        </p:txBody>
      </p:sp>
      <p:sp>
        <p:nvSpPr>
          <p:cNvPr id="207" name="Google Shape;207;p17"/>
          <p:cNvSpPr/>
          <p:nvPr/>
        </p:nvSpPr>
        <p:spPr>
          <a:xfrm>
            <a:off x="6400225" y="218972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gs_year</a:t>
            </a:r>
            <a:endParaRPr sz="600"/>
          </a:p>
        </p:txBody>
      </p:sp>
      <p:sp>
        <p:nvSpPr>
          <p:cNvPr id="208" name="Google Shape;208;p17"/>
          <p:cNvSpPr/>
          <p:nvPr/>
        </p:nvSpPr>
        <p:spPr>
          <a:xfrm>
            <a:off x="6400225" y="240925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gs_title</a:t>
            </a:r>
            <a:endParaRPr sz="600"/>
          </a:p>
        </p:txBody>
      </p:sp>
      <p:sp>
        <p:nvSpPr>
          <p:cNvPr id="209" name="Google Shape;209;p17"/>
          <p:cNvSpPr/>
          <p:nvPr/>
        </p:nvSpPr>
        <p:spPr>
          <a:xfrm>
            <a:off x="4383500" y="1593375"/>
            <a:ext cx="534900" cy="27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Search</a:t>
            </a:r>
            <a:r>
              <a:rPr lang="en" sz="600"/>
              <a:t> Bar</a:t>
            </a:r>
            <a:endParaRPr sz="600"/>
          </a:p>
        </p:txBody>
      </p:sp>
      <p:sp>
        <p:nvSpPr>
          <p:cNvPr id="210" name="Google Shape;210;p17"/>
          <p:cNvSpPr/>
          <p:nvPr/>
        </p:nvSpPr>
        <p:spPr>
          <a:xfrm>
            <a:off x="7218715" y="1454288"/>
            <a:ext cx="4800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4601563" y="2507588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_list</a:t>
            </a:r>
            <a:endParaRPr sz="600"/>
          </a:p>
        </p:txBody>
      </p:sp>
      <p:sp>
        <p:nvSpPr>
          <p:cNvPr id="212" name="Google Shape;212;p17"/>
          <p:cNvSpPr/>
          <p:nvPr/>
        </p:nvSpPr>
        <p:spPr>
          <a:xfrm>
            <a:off x="4489525" y="2743725"/>
            <a:ext cx="9132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u</a:t>
            </a:r>
            <a:r>
              <a:rPr lang="en" sz="600"/>
              <a:t>_movie_id</a:t>
            </a:r>
            <a:endParaRPr sz="600"/>
          </a:p>
        </p:txBody>
      </p:sp>
      <p:sp>
        <p:nvSpPr>
          <p:cNvPr id="213" name="Google Shape;213;p17"/>
          <p:cNvSpPr/>
          <p:nvPr/>
        </p:nvSpPr>
        <p:spPr>
          <a:xfrm>
            <a:off x="4508863" y="296321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_ratings</a:t>
            </a:r>
            <a:endParaRPr sz="600"/>
          </a:p>
        </p:txBody>
      </p:sp>
      <p:sp>
        <p:nvSpPr>
          <p:cNvPr id="214" name="Google Shape;214;p17"/>
          <p:cNvSpPr/>
          <p:nvPr/>
        </p:nvSpPr>
        <p:spPr>
          <a:xfrm>
            <a:off x="4508863" y="31964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_genre</a:t>
            </a:r>
            <a:endParaRPr sz="600"/>
          </a:p>
        </p:txBody>
      </p:sp>
      <p:sp>
        <p:nvSpPr>
          <p:cNvPr id="215" name="Google Shape;215;p17"/>
          <p:cNvSpPr/>
          <p:nvPr/>
        </p:nvSpPr>
        <p:spPr>
          <a:xfrm>
            <a:off x="4508876" y="3415975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_director</a:t>
            </a:r>
            <a:endParaRPr sz="600"/>
          </a:p>
        </p:txBody>
      </p:sp>
      <p:sp>
        <p:nvSpPr>
          <p:cNvPr id="216" name="Google Shape;216;p17"/>
          <p:cNvSpPr/>
          <p:nvPr/>
        </p:nvSpPr>
        <p:spPr>
          <a:xfrm>
            <a:off x="4508875" y="3635500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u_duration</a:t>
            </a:r>
            <a:endParaRPr sz="600"/>
          </a:p>
        </p:txBody>
      </p:sp>
      <p:sp>
        <p:nvSpPr>
          <p:cNvPr id="217" name="Google Shape;217;p17"/>
          <p:cNvSpPr/>
          <p:nvPr/>
        </p:nvSpPr>
        <p:spPr>
          <a:xfrm>
            <a:off x="4508863" y="385502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_year</a:t>
            </a:r>
            <a:endParaRPr sz="600"/>
          </a:p>
        </p:txBody>
      </p:sp>
      <p:sp>
        <p:nvSpPr>
          <p:cNvPr id="218" name="Google Shape;218;p17"/>
          <p:cNvSpPr/>
          <p:nvPr/>
        </p:nvSpPr>
        <p:spPr>
          <a:xfrm>
            <a:off x="4508863" y="407455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_title</a:t>
            </a:r>
            <a:endParaRPr sz="600"/>
          </a:p>
        </p:txBody>
      </p:sp>
      <p:sp>
        <p:nvSpPr>
          <p:cNvPr id="219" name="Google Shape;219;p17"/>
          <p:cNvSpPr/>
          <p:nvPr/>
        </p:nvSpPr>
        <p:spPr>
          <a:xfrm>
            <a:off x="2638888" y="1963438"/>
            <a:ext cx="4032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Watched</a:t>
            </a:r>
            <a:endParaRPr sz="400"/>
          </a:p>
        </p:txBody>
      </p:sp>
      <p:sp>
        <p:nvSpPr>
          <p:cNvPr id="220" name="Google Shape;220;p17"/>
          <p:cNvSpPr/>
          <p:nvPr/>
        </p:nvSpPr>
        <p:spPr>
          <a:xfrm>
            <a:off x="8204300" y="1707538"/>
            <a:ext cx="120000" cy="207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1931025" y="2636263"/>
            <a:ext cx="4032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Watching</a:t>
            </a:r>
            <a:endParaRPr sz="400"/>
          </a:p>
        </p:txBody>
      </p:sp>
      <p:sp>
        <p:nvSpPr>
          <p:cNvPr id="222" name="Google Shape;222;p17"/>
          <p:cNvSpPr/>
          <p:nvPr/>
        </p:nvSpPr>
        <p:spPr>
          <a:xfrm>
            <a:off x="2519163" y="2515038"/>
            <a:ext cx="4032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"/>
              <a:t>Will Watch</a:t>
            </a:r>
            <a:endParaRPr sz="350"/>
          </a:p>
        </p:txBody>
      </p:sp>
      <p:sp>
        <p:nvSpPr>
          <p:cNvPr id="223" name="Google Shape;223;p17"/>
          <p:cNvSpPr/>
          <p:nvPr/>
        </p:nvSpPr>
        <p:spPr>
          <a:xfrm>
            <a:off x="3628525" y="2040250"/>
            <a:ext cx="664800" cy="27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Has</a:t>
            </a:r>
            <a:endParaRPr sz="500"/>
          </a:p>
        </p:txBody>
      </p:sp>
      <p:sp>
        <p:nvSpPr>
          <p:cNvPr id="224" name="Google Shape;224;p17"/>
          <p:cNvSpPr/>
          <p:nvPr/>
        </p:nvSpPr>
        <p:spPr>
          <a:xfrm>
            <a:off x="3116238" y="2112400"/>
            <a:ext cx="4800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"/>
          <p:cNvSpPr/>
          <p:nvPr/>
        </p:nvSpPr>
        <p:spPr>
          <a:xfrm rot="5402488">
            <a:off x="1823550" y="2321100"/>
            <a:ext cx="4146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"/>
          <p:cNvSpPr/>
          <p:nvPr/>
        </p:nvSpPr>
        <p:spPr>
          <a:xfrm>
            <a:off x="3632088" y="2615088"/>
            <a:ext cx="664800" cy="27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Has</a:t>
            </a:r>
            <a:endParaRPr sz="500"/>
          </a:p>
        </p:txBody>
      </p:sp>
      <p:sp>
        <p:nvSpPr>
          <p:cNvPr id="227" name="Google Shape;227;p17"/>
          <p:cNvSpPr/>
          <p:nvPr/>
        </p:nvSpPr>
        <p:spPr>
          <a:xfrm>
            <a:off x="2959472" y="2674350"/>
            <a:ext cx="636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7"/>
          <p:cNvSpPr/>
          <p:nvPr/>
        </p:nvSpPr>
        <p:spPr>
          <a:xfrm>
            <a:off x="7056700" y="1582100"/>
            <a:ext cx="459900" cy="1239600"/>
          </a:xfrm>
          <a:prstGeom prst="bentUpArrow">
            <a:avLst>
              <a:gd fmla="val 20597" name="adj1"/>
              <a:gd fmla="val 2263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"/>
          <p:cNvSpPr/>
          <p:nvPr/>
        </p:nvSpPr>
        <p:spPr>
          <a:xfrm rot="5400000">
            <a:off x="3859500" y="2966562"/>
            <a:ext cx="2100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3659800" y="3173725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_list</a:t>
            </a:r>
            <a:endParaRPr sz="600"/>
          </a:p>
        </p:txBody>
      </p:sp>
      <p:sp>
        <p:nvSpPr>
          <p:cNvPr id="231" name="Google Shape;231;p17"/>
          <p:cNvSpPr/>
          <p:nvPr/>
        </p:nvSpPr>
        <p:spPr>
          <a:xfrm>
            <a:off x="3547762" y="3409863"/>
            <a:ext cx="9132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u</a:t>
            </a:r>
            <a:r>
              <a:rPr lang="en" sz="600"/>
              <a:t>_movie_id</a:t>
            </a:r>
            <a:endParaRPr sz="600"/>
          </a:p>
        </p:txBody>
      </p:sp>
      <p:sp>
        <p:nvSpPr>
          <p:cNvPr id="232" name="Google Shape;232;p17"/>
          <p:cNvSpPr/>
          <p:nvPr/>
        </p:nvSpPr>
        <p:spPr>
          <a:xfrm>
            <a:off x="3567100" y="362935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_ratings</a:t>
            </a:r>
            <a:endParaRPr sz="600"/>
          </a:p>
        </p:txBody>
      </p:sp>
      <p:sp>
        <p:nvSpPr>
          <p:cNvPr id="233" name="Google Shape;233;p17"/>
          <p:cNvSpPr/>
          <p:nvPr/>
        </p:nvSpPr>
        <p:spPr>
          <a:xfrm>
            <a:off x="3567100" y="386260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_genre</a:t>
            </a:r>
            <a:endParaRPr sz="600"/>
          </a:p>
        </p:txBody>
      </p:sp>
      <p:sp>
        <p:nvSpPr>
          <p:cNvPr id="234" name="Google Shape;234;p17"/>
          <p:cNvSpPr/>
          <p:nvPr/>
        </p:nvSpPr>
        <p:spPr>
          <a:xfrm>
            <a:off x="3567114" y="4082113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_director</a:t>
            </a:r>
            <a:endParaRPr sz="600"/>
          </a:p>
        </p:txBody>
      </p:sp>
      <p:sp>
        <p:nvSpPr>
          <p:cNvPr id="235" name="Google Shape;235;p17"/>
          <p:cNvSpPr/>
          <p:nvPr/>
        </p:nvSpPr>
        <p:spPr>
          <a:xfrm>
            <a:off x="3567112" y="4301638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_duration</a:t>
            </a:r>
            <a:endParaRPr sz="600"/>
          </a:p>
        </p:txBody>
      </p:sp>
      <p:sp>
        <p:nvSpPr>
          <p:cNvPr id="236" name="Google Shape;236;p17"/>
          <p:cNvSpPr/>
          <p:nvPr/>
        </p:nvSpPr>
        <p:spPr>
          <a:xfrm>
            <a:off x="3567100" y="45211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_year</a:t>
            </a:r>
            <a:endParaRPr sz="600"/>
          </a:p>
        </p:txBody>
      </p:sp>
      <p:sp>
        <p:nvSpPr>
          <p:cNvPr id="237" name="Google Shape;237;p17"/>
          <p:cNvSpPr/>
          <p:nvPr/>
        </p:nvSpPr>
        <p:spPr>
          <a:xfrm>
            <a:off x="3567100" y="4740688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_title</a:t>
            </a:r>
            <a:endParaRPr sz="600"/>
          </a:p>
        </p:txBody>
      </p:sp>
      <p:sp>
        <p:nvSpPr>
          <p:cNvPr id="238" name="Google Shape;238;p17"/>
          <p:cNvSpPr/>
          <p:nvPr/>
        </p:nvSpPr>
        <p:spPr>
          <a:xfrm>
            <a:off x="2334225" y="3020613"/>
            <a:ext cx="636900" cy="240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Has</a:t>
            </a:r>
            <a:endParaRPr sz="500"/>
          </a:p>
        </p:txBody>
      </p:sp>
      <p:sp>
        <p:nvSpPr>
          <p:cNvPr id="239" name="Google Shape;239;p17"/>
          <p:cNvSpPr/>
          <p:nvPr/>
        </p:nvSpPr>
        <p:spPr>
          <a:xfrm rot="5409023">
            <a:off x="2144425" y="3003500"/>
            <a:ext cx="114300" cy="212400"/>
          </a:xfrm>
          <a:prstGeom prst="bentUpArrow">
            <a:avLst>
              <a:gd fmla="val 25000" name="adj1"/>
              <a:gd fmla="val 20046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"/>
          <p:cNvSpPr/>
          <p:nvPr/>
        </p:nvSpPr>
        <p:spPr>
          <a:xfrm>
            <a:off x="2760063" y="3262938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_list</a:t>
            </a:r>
            <a:endParaRPr sz="600"/>
          </a:p>
        </p:txBody>
      </p:sp>
      <p:sp>
        <p:nvSpPr>
          <p:cNvPr id="241" name="Google Shape;241;p17"/>
          <p:cNvSpPr/>
          <p:nvPr/>
        </p:nvSpPr>
        <p:spPr>
          <a:xfrm>
            <a:off x="2648025" y="3499075"/>
            <a:ext cx="9132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u</a:t>
            </a:r>
            <a:r>
              <a:rPr lang="en" sz="600"/>
              <a:t>_movie_id</a:t>
            </a:r>
            <a:endParaRPr sz="600"/>
          </a:p>
        </p:txBody>
      </p:sp>
      <p:sp>
        <p:nvSpPr>
          <p:cNvPr id="242" name="Google Shape;242;p17"/>
          <p:cNvSpPr/>
          <p:nvPr/>
        </p:nvSpPr>
        <p:spPr>
          <a:xfrm>
            <a:off x="2667363" y="37185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_ratings</a:t>
            </a:r>
            <a:endParaRPr sz="600"/>
          </a:p>
        </p:txBody>
      </p:sp>
      <p:sp>
        <p:nvSpPr>
          <p:cNvPr id="243" name="Google Shape;243;p17"/>
          <p:cNvSpPr/>
          <p:nvPr/>
        </p:nvSpPr>
        <p:spPr>
          <a:xfrm>
            <a:off x="2667363" y="395181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_genre</a:t>
            </a:r>
            <a:endParaRPr sz="600"/>
          </a:p>
        </p:txBody>
      </p:sp>
      <p:sp>
        <p:nvSpPr>
          <p:cNvPr id="244" name="Google Shape;244;p17"/>
          <p:cNvSpPr/>
          <p:nvPr/>
        </p:nvSpPr>
        <p:spPr>
          <a:xfrm>
            <a:off x="2667376" y="4171325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_director</a:t>
            </a:r>
            <a:endParaRPr sz="600"/>
          </a:p>
        </p:txBody>
      </p:sp>
      <p:sp>
        <p:nvSpPr>
          <p:cNvPr id="245" name="Google Shape;245;p17"/>
          <p:cNvSpPr/>
          <p:nvPr/>
        </p:nvSpPr>
        <p:spPr>
          <a:xfrm>
            <a:off x="2667375" y="4390850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_duration</a:t>
            </a:r>
            <a:endParaRPr sz="600"/>
          </a:p>
        </p:txBody>
      </p:sp>
      <p:sp>
        <p:nvSpPr>
          <p:cNvPr id="246" name="Google Shape;246;p17"/>
          <p:cNvSpPr/>
          <p:nvPr/>
        </p:nvSpPr>
        <p:spPr>
          <a:xfrm>
            <a:off x="2667363" y="461037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_year</a:t>
            </a:r>
            <a:endParaRPr sz="600"/>
          </a:p>
        </p:txBody>
      </p:sp>
      <p:sp>
        <p:nvSpPr>
          <p:cNvPr id="247" name="Google Shape;247;p17"/>
          <p:cNvSpPr/>
          <p:nvPr/>
        </p:nvSpPr>
        <p:spPr>
          <a:xfrm>
            <a:off x="2667363" y="482990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_title</a:t>
            </a:r>
            <a:endParaRPr sz="600"/>
          </a:p>
        </p:txBody>
      </p:sp>
      <p:sp>
        <p:nvSpPr>
          <p:cNvPr id="248" name="Google Shape;248;p17"/>
          <p:cNvSpPr/>
          <p:nvPr/>
        </p:nvSpPr>
        <p:spPr>
          <a:xfrm>
            <a:off x="5824150" y="3381025"/>
            <a:ext cx="127800" cy="632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7"/>
          <p:cNvSpPr/>
          <p:nvPr/>
        </p:nvSpPr>
        <p:spPr>
          <a:xfrm>
            <a:off x="6702300" y="2628777"/>
            <a:ext cx="127800" cy="1384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"/>
          <p:cNvSpPr/>
          <p:nvPr/>
        </p:nvSpPr>
        <p:spPr>
          <a:xfrm flipH="1" rot="10800000">
            <a:off x="2997425" y="3134772"/>
            <a:ext cx="132900" cy="105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7"/>
          <p:cNvSpPr/>
          <p:nvPr/>
        </p:nvSpPr>
        <p:spPr>
          <a:xfrm flipH="1" rot="10800000">
            <a:off x="6295875" y="2721050"/>
            <a:ext cx="774000" cy="9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"/>
          <p:cNvSpPr/>
          <p:nvPr/>
        </p:nvSpPr>
        <p:spPr>
          <a:xfrm>
            <a:off x="5638963" y="4055950"/>
            <a:ext cx="1427400" cy="31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 a movie to list</a:t>
            </a:r>
            <a:endParaRPr sz="800"/>
          </a:p>
        </p:txBody>
      </p:sp>
      <p:sp>
        <p:nvSpPr>
          <p:cNvPr id="253" name="Google Shape;253;p17"/>
          <p:cNvSpPr/>
          <p:nvPr/>
        </p:nvSpPr>
        <p:spPr>
          <a:xfrm rot="10800000">
            <a:off x="5360282" y="4152700"/>
            <a:ext cx="2787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"/>
          <p:cNvSpPr/>
          <p:nvPr/>
        </p:nvSpPr>
        <p:spPr>
          <a:xfrm rot="5407382">
            <a:off x="2148525" y="2263900"/>
            <a:ext cx="419101" cy="258000"/>
          </a:xfrm>
          <a:prstGeom prst="bentUpArrow">
            <a:avLst>
              <a:gd fmla="val 25000" name="adj1"/>
              <a:gd fmla="val 20046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7"/>
          <p:cNvSpPr/>
          <p:nvPr/>
        </p:nvSpPr>
        <p:spPr>
          <a:xfrm flipH="1" rot="10800000">
            <a:off x="4368525" y="2147650"/>
            <a:ext cx="595800" cy="306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"/>
          <p:cNvSpPr/>
          <p:nvPr/>
        </p:nvSpPr>
        <p:spPr>
          <a:xfrm flipH="1" rot="-5400000">
            <a:off x="7582850" y="3504125"/>
            <a:ext cx="484800" cy="1135800"/>
          </a:xfrm>
          <a:prstGeom prst="bentUpArrow">
            <a:avLst>
              <a:gd fmla="val 25000" name="adj1"/>
              <a:gd fmla="val 2526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"/>
          <p:cNvSpPr txBox="1"/>
          <p:nvPr/>
        </p:nvSpPr>
        <p:spPr>
          <a:xfrm>
            <a:off x="4887550" y="1187425"/>
            <a:ext cx="1427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-list is movie list filter via search bar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8" name="Google Shape;258;p17"/>
          <p:cNvSpPr txBox="1"/>
          <p:nvPr/>
        </p:nvSpPr>
        <p:spPr>
          <a:xfrm>
            <a:off x="6123775" y="489325"/>
            <a:ext cx="1427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g</a:t>
            </a: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s-list is movie list filter via genre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9" name="Google Shape;259;p17"/>
          <p:cNvSpPr txBox="1"/>
          <p:nvPr/>
        </p:nvSpPr>
        <p:spPr>
          <a:xfrm>
            <a:off x="7188000" y="783875"/>
            <a:ext cx="2141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g</a:t>
            </a: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b-list is movie list filter via both genre and search bar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/>
          <p:nvPr>
            <p:ph type="title"/>
          </p:nvPr>
        </p:nvSpPr>
        <p:spPr>
          <a:xfrm>
            <a:off x="311700" y="445025"/>
            <a:ext cx="34692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 Ver.2</a:t>
            </a:r>
            <a:endParaRPr/>
          </a:p>
        </p:txBody>
      </p:sp>
      <p:graphicFrame>
        <p:nvGraphicFramePr>
          <p:cNvPr id="265" name="Google Shape;265;p18"/>
          <p:cNvGraphicFramePr/>
          <p:nvPr/>
        </p:nvGraphicFramePr>
        <p:xfrm>
          <a:off x="6752175" y="4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{EF9B77C8-82F5-461B-B322-1EC0AB51D405}</a:tableStyleId>
              </a:tblPr>
              <a:tblGrid>
                <a:gridCol w="646125"/>
              </a:tblGrid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Date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da_id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</a:t>
                      </a: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" sz="600">
                          <a:solidFill>
                            <a:srgbClr val="FF0000"/>
                          </a:solidFill>
                        </a:rPr>
                        <a:t>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</a:t>
                      </a:r>
                      <a:r>
                        <a:rPr lang="en" sz="600"/>
                        <a:t>a_relyr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6" name="Google Shape;266;p18"/>
          <p:cNvGraphicFramePr/>
          <p:nvPr/>
        </p:nvGraphicFramePr>
        <p:xfrm>
          <a:off x="7610550" y="1126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{EF9B77C8-82F5-461B-B322-1EC0AB51D405}</a:tableStyleId>
              </a:tblPr>
              <a:tblGrid>
                <a:gridCol w="646125"/>
              </a:tblGrid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Duration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d_id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</a:t>
                      </a: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" sz="600">
                          <a:solidFill>
                            <a:srgbClr val="FF0000"/>
                          </a:solidFill>
                        </a:rPr>
                        <a:t>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</a:t>
                      </a:r>
                      <a:r>
                        <a:rPr lang="en" sz="600"/>
                        <a:t>_runtime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7" name="Google Shape;267;p18"/>
          <p:cNvGraphicFramePr/>
          <p:nvPr/>
        </p:nvGraphicFramePr>
        <p:xfrm>
          <a:off x="4048925" y="147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{EF9B77C8-82F5-461B-B322-1EC0AB51D405}</a:tableStyleId>
              </a:tblPr>
              <a:tblGrid>
                <a:gridCol w="646125"/>
              </a:tblGrid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Movies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m_mid</a:t>
                      </a:r>
                      <a:endParaRPr sz="600" u="sng"/>
                    </a:p>
                  </a:txBody>
                  <a:tcPr marT="91425" marB="91425" marR="91425" marL="91425"/>
                </a:tc>
              </a:tr>
              <a:tr h="37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Other*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8" name="Google Shape;268;p18"/>
          <p:cNvGraphicFramePr/>
          <p:nvPr/>
        </p:nvGraphicFramePr>
        <p:xfrm>
          <a:off x="7853450" y="2570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{EF9B77C8-82F5-461B-B322-1EC0AB51D405}</a:tableStyleId>
              </a:tblPr>
              <a:tblGrid>
                <a:gridCol w="646125"/>
              </a:tblGrid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Genre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g_gid</a:t>
                      </a:r>
                      <a:endParaRPr sz="600" u="sng"/>
                    </a:p>
                  </a:txBody>
                  <a:tcPr marT="91425" marB="91425" marR="91425" marL="91425"/>
                </a:tc>
              </a:tr>
              <a:tr h="37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g_name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9" name="Google Shape;269;p18"/>
          <p:cNvGraphicFramePr/>
          <p:nvPr/>
        </p:nvGraphicFramePr>
        <p:xfrm>
          <a:off x="7774000" y="3577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{EF9B77C8-82F5-461B-B322-1EC0AB51D405}</a:tableStyleId>
              </a:tblPr>
              <a:tblGrid>
                <a:gridCol w="646125"/>
              </a:tblGrid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Rating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r_id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r_imbdid</a:t>
                      </a:r>
                      <a:endParaRPr sz="600" u="sng"/>
                    </a:p>
                  </a:txBody>
                  <a:tcPr marT="91425" marB="91425" marR="91425" marL="91425"/>
                </a:tc>
              </a:tr>
              <a:tr h="37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Other*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0" name="Google Shape;270;p18"/>
          <p:cNvGraphicFramePr/>
          <p:nvPr/>
        </p:nvGraphicFramePr>
        <p:xfrm>
          <a:off x="5951188" y="231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{EF9B77C8-82F5-461B-B322-1EC0AB51D405}</a:tableStyleId>
              </a:tblPr>
              <a:tblGrid>
                <a:gridCol w="646125"/>
              </a:tblGrid>
              <a:tr h="22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Links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2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l</a:t>
                      </a:r>
                      <a:r>
                        <a:rPr lang="en" sz="600"/>
                        <a:t>_id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2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g_gid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m_mid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r_imbdid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1" name="Google Shape;271;p18"/>
          <p:cNvGraphicFramePr/>
          <p:nvPr/>
        </p:nvGraphicFramePr>
        <p:xfrm>
          <a:off x="973275" y="139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{EF9B77C8-82F5-461B-B322-1EC0AB51D405}</a:tableStyleId>
              </a:tblPr>
              <a:tblGrid>
                <a:gridCol w="646125"/>
              </a:tblGrid>
              <a:tr h="22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User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2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u</a:t>
                      </a:r>
                      <a:r>
                        <a:rPr lang="en" sz="600"/>
                        <a:t>_id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2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m_mid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Other*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2" name="Google Shape;272;p18"/>
          <p:cNvSpPr/>
          <p:nvPr/>
        </p:nvSpPr>
        <p:spPr>
          <a:xfrm>
            <a:off x="5063700" y="1803338"/>
            <a:ext cx="664800" cy="27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Has</a:t>
            </a:r>
            <a:endParaRPr sz="500"/>
          </a:p>
        </p:txBody>
      </p:sp>
      <p:sp>
        <p:nvSpPr>
          <p:cNvPr id="273" name="Google Shape;273;p18"/>
          <p:cNvSpPr/>
          <p:nvPr/>
        </p:nvSpPr>
        <p:spPr>
          <a:xfrm>
            <a:off x="6794463" y="3494650"/>
            <a:ext cx="664800" cy="27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Has</a:t>
            </a:r>
            <a:endParaRPr sz="500"/>
          </a:p>
        </p:txBody>
      </p:sp>
      <p:cxnSp>
        <p:nvCxnSpPr>
          <p:cNvPr id="274" name="Google Shape;274;p18"/>
          <p:cNvCxnSpPr>
            <a:stCxn id="273" idx="3"/>
          </p:cNvCxnSpPr>
          <p:nvPr/>
        </p:nvCxnSpPr>
        <p:spPr>
          <a:xfrm flipH="1" rot="10800000">
            <a:off x="7459263" y="3051100"/>
            <a:ext cx="408600" cy="5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18"/>
          <p:cNvCxnSpPr>
            <a:stCxn id="273" idx="3"/>
          </p:cNvCxnSpPr>
          <p:nvPr/>
        </p:nvCxnSpPr>
        <p:spPr>
          <a:xfrm>
            <a:off x="7459263" y="3630700"/>
            <a:ext cx="332400" cy="4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18"/>
          <p:cNvCxnSpPr>
            <a:endCxn id="272" idx="1"/>
          </p:cNvCxnSpPr>
          <p:nvPr/>
        </p:nvCxnSpPr>
        <p:spPr>
          <a:xfrm flipH="1" rot="10800000">
            <a:off x="4696800" y="1939388"/>
            <a:ext cx="366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18"/>
          <p:cNvCxnSpPr>
            <a:stCxn id="272" idx="3"/>
          </p:cNvCxnSpPr>
          <p:nvPr/>
        </p:nvCxnSpPr>
        <p:spPr>
          <a:xfrm flipH="1" rot="10800000">
            <a:off x="5728500" y="1057088"/>
            <a:ext cx="1027800" cy="8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18"/>
          <p:cNvCxnSpPr>
            <a:stCxn id="272" idx="3"/>
          </p:cNvCxnSpPr>
          <p:nvPr/>
        </p:nvCxnSpPr>
        <p:spPr>
          <a:xfrm flipH="1" rot="10800000">
            <a:off x="5728500" y="1808888"/>
            <a:ext cx="1888800" cy="1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18"/>
          <p:cNvCxnSpPr>
            <a:stCxn id="272" idx="3"/>
            <a:endCxn id="272" idx="3"/>
          </p:cNvCxnSpPr>
          <p:nvPr/>
        </p:nvCxnSpPr>
        <p:spPr>
          <a:xfrm>
            <a:off x="5728500" y="193938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18"/>
          <p:cNvCxnSpPr>
            <a:stCxn id="272" idx="3"/>
          </p:cNvCxnSpPr>
          <p:nvPr/>
        </p:nvCxnSpPr>
        <p:spPr>
          <a:xfrm>
            <a:off x="5728500" y="1939388"/>
            <a:ext cx="232200" cy="12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18"/>
          <p:cNvCxnSpPr>
            <a:endCxn id="273" idx="1"/>
          </p:cNvCxnSpPr>
          <p:nvPr/>
        </p:nvCxnSpPr>
        <p:spPr>
          <a:xfrm>
            <a:off x="6603663" y="3062200"/>
            <a:ext cx="190800" cy="5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18"/>
          <p:cNvSpPr/>
          <p:nvPr/>
        </p:nvSpPr>
        <p:spPr>
          <a:xfrm>
            <a:off x="1945713" y="1729238"/>
            <a:ext cx="1776900" cy="420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Search, Filter, and List</a:t>
            </a:r>
            <a:endParaRPr sz="500"/>
          </a:p>
        </p:txBody>
      </p:sp>
      <p:cxnSp>
        <p:nvCxnSpPr>
          <p:cNvPr id="283" name="Google Shape;283;p18"/>
          <p:cNvCxnSpPr>
            <a:endCxn id="282" idx="1"/>
          </p:cNvCxnSpPr>
          <p:nvPr/>
        </p:nvCxnSpPr>
        <p:spPr>
          <a:xfrm flipH="1" rot="10800000">
            <a:off x="1623813" y="1939388"/>
            <a:ext cx="321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18"/>
          <p:cNvCxnSpPr>
            <a:stCxn id="282" idx="3"/>
          </p:cNvCxnSpPr>
          <p:nvPr/>
        </p:nvCxnSpPr>
        <p:spPr>
          <a:xfrm>
            <a:off x="3722613" y="1939388"/>
            <a:ext cx="331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18"/>
          <p:cNvSpPr/>
          <p:nvPr/>
        </p:nvSpPr>
        <p:spPr>
          <a:xfrm rot="-281180">
            <a:off x="6346374" y="1776401"/>
            <a:ext cx="646261" cy="195647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8"/>
          <p:cNvSpPr/>
          <p:nvPr/>
        </p:nvSpPr>
        <p:spPr>
          <a:xfrm rot="-1596">
            <a:off x="2511056" y="2075600"/>
            <a:ext cx="646200" cy="195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sp>
        <p:nvSpPr>
          <p:cNvPr id="292" name="Google Shape;292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Date: da_id, </a:t>
            </a:r>
            <a:r>
              <a:rPr lang="en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_mid</a:t>
            </a:r>
            <a:r>
              <a:rPr lang="en"/>
              <a:t>, da_relyr,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Duration: d_id, </a:t>
            </a:r>
            <a:r>
              <a:rPr lang="en">
                <a:solidFill>
                  <a:srgbClr val="FF0000"/>
                </a:solidFill>
              </a:rPr>
              <a:t>m_mid</a:t>
            </a:r>
            <a:r>
              <a:rPr lang="en"/>
              <a:t>, d_runtime,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Movies: </a:t>
            </a:r>
            <a:r>
              <a:rPr lang="en" u="sng"/>
              <a:t>m_mid</a:t>
            </a:r>
            <a:r>
              <a:rPr lang="en"/>
              <a:t>, m_title, m_director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Genre: </a:t>
            </a:r>
            <a:r>
              <a:rPr lang="en" u="sng"/>
              <a:t>g_gid</a:t>
            </a:r>
            <a:r>
              <a:rPr lang="en"/>
              <a:t>, g_gname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Ratings/(Review): r_id, </a:t>
            </a:r>
            <a:r>
              <a:rPr lang="en" u="sng"/>
              <a:t>r</a:t>
            </a:r>
            <a:r>
              <a:rPr lang="en" u="sng"/>
              <a:t>_imbdid</a:t>
            </a:r>
            <a:r>
              <a:rPr lang="en"/>
              <a:t>, r_review, r_ratings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Links: l_id, </a:t>
            </a:r>
            <a:r>
              <a:rPr lang="en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_mid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g</a:t>
            </a:r>
            <a:r>
              <a:rPr lang="en">
                <a:solidFill>
                  <a:srgbClr val="FF0000"/>
                </a:solidFill>
              </a:rPr>
              <a:t>_gid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r</a:t>
            </a:r>
            <a:r>
              <a:rPr lang="en">
                <a:solidFill>
                  <a:srgbClr val="FF0000"/>
                </a:solidFill>
              </a:rPr>
              <a:t>_imbdid</a:t>
            </a:r>
            <a:endParaRPr>
              <a:solidFill>
                <a:srgbClr val="FF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User: u_id, </a:t>
            </a:r>
            <a:r>
              <a:rPr lang="en">
                <a:solidFill>
                  <a:srgbClr val="FF0000"/>
                </a:solidFill>
              </a:rPr>
              <a:t>m_mid</a:t>
            </a:r>
            <a:r>
              <a:rPr lang="en"/>
              <a:t>, u_watching, u_watched, u_towatch, u_mid, u_title, u_gname, u_director, u_runtime, u_releaseyear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Many-Many’s: Movies to Genre, Movies to Ratings, Movies to Review,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 and Implementation </a:t>
            </a:r>
            <a:endParaRPr/>
          </a:p>
        </p:txBody>
      </p:sp>
      <p:sp>
        <p:nvSpPr>
          <p:cNvPr id="298" name="Google Shape;298;p20"/>
          <p:cNvSpPr txBox="1"/>
          <p:nvPr>
            <p:ph idx="1" type="body"/>
          </p:nvPr>
        </p:nvSpPr>
        <p:spPr>
          <a:xfrm>
            <a:off x="311700" y="1228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Integrated Development Environment: Visual Studio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Frontend: HTML, CSS,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Backend: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Database: SQlite3</a:t>
            </a:r>
            <a:endParaRPr/>
          </a:p>
        </p:txBody>
      </p:sp>
      <p:pic>
        <p:nvPicPr>
          <p:cNvPr id="299" name="Google Shape;2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050" y="3115425"/>
            <a:ext cx="1002500" cy="10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8450" y="1766749"/>
            <a:ext cx="1002500" cy="99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3175" y="2856075"/>
            <a:ext cx="1002500" cy="10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2725" y="2257150"/>
            <a:ext cx="950200" cy="9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