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b3b5c9b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b3b5c9b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e4240c6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e4240c6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b3b5c9b47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b3b5c9b47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b3b5c9b47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b3b5c9b47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e4240c6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e4240c6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b3b5c9b4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b3b5c9b4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e4240c64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e4240c64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a:t>
            </a:r>
            <a:r>
              <a:rPr lang="en"/>
              <a:t>sed 3 DTOs: User, Currency and Exchange, to transfer data between layers, and represented the structure of data exchanged within the application.</a:t>
            </a:r>
            <a:endParaRPr/>
          </a:p>
          <a:p>
            <a:pPr indent="0" lvl="0" marL="0" rtl="0" algn="l">
              <a:spcBef>
                <a:spcPts val="0"/>
              </a:spcBef>
              <a:spcAft>
                <a:spcPts val="0"/>
              </a:spcAft>
              <a:buNone/>
            </a:pPr>
            <a:r>
              <a:rPr lang="en"/>
              <a:t>And the 3 DAOs are responsible for interacting with the database and performing CRUD operations on database entities.</a:t>
            </a:r>
            <a:endParaRPr/>
          </a:p>
          <a:p>
            <a:pPr indent="0" lvl="0" marL="0" rtl="0" algn="l">
              <a:spcBef>
                <a:spcPts val="0"/>
              </a:spcBef>
              <a:spcAft>
                <a:spcPts val="0"/>
              </a:spcAft>
              <a:buNone/>
            </a:pPr>
            <a:r>
              <a:rPr lang="en"/>
              <a:t>The service layers o</a:t>
            </a:r>
            <a:r>
              <a:rPr lang="en">
                <a:solidFill>
                  <a:schemeClr val="dk1"/>
                </a:solidFill>
              </a:rPr>
              <a:t>rchestrates data access and manipulations and acts as an intermediary between the controller and DAO layers</a:t>
            </a:r>
            <a:r>
              <a:rPr lang="en"/>
              <a:t>.</a:t>
            </a:r>
            <a:endParaRPr/>
          </a:p>
          <a:p>
            <a:pPr indent="0" lvl="0" marL="0" rtl="0" algn="l">
              <a:spcBef>
                <a:spcPts val="0"/>
              </a:spcBef>
              <a:spcAft>
                <a:spcPts val="0"/>
              </a:spcAft>
              <a:buNone/>
            </a:pPr>
            <a:r>
              <a:rPr lang="en"/>
              <a:t>Finally, the controllers, which handles incoming HTTP requests and maps requests to appropriate service methods.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e4240c6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e4240c6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ER diagram. </a:t>
            </a:r>
            <a:endParaRPr/>
          </a:p>
          <a:p>
            <a:pPr indent="0" lvl="0" marL="0" rtl="0" algn="l">
              <a:spcBef>
                <a:spcPts val="0"/>
              </a:spcBef>
              <a:spcAft>
                <a:spcPts val="0"/>
              </a:spcAft>
              <a:buNone/>
            </a:pPr>
            <a:r>
              <a:rPr lang="en"/>
              <a:t>Let’s start with the User table. The Users table has a single field, username, which is defined as the Primary Key, to ensuring each user has a unique username.</a:t>
            </a:r>
            <a:endParaRPr/>
          </a:p>
          <a:p>
            <a:pPr indent="0" lvl="0" marL="0" rtl="0" algn="l">
              <a:spcBef>
                <a:spcPts val="0"/>
              </a:spcBef>
              <a:spcAft>
                <a:spcPts val="0"/>
              </a:spcAft>
              <a:buNone/>
            </a:pPr>
            <a:r>
              <a:rPr lang="en"/>
              <a:t>Next, we have the Currency table. This table holds information about various currencies supported by our application. The currencyCode field is defined as the Primary Key, which matches with the currency code of the third party api.</a:t>
            </a:r>
            <a:endParaRPr/>
          </a:p>
          <a:p>
            <a:pPr indent="0" lvl="0" marL="0" rtl="0" algn="l">
              <a:spcBef>
                <a:spcPts val="0"/>
              </a:spcBef>
              <a:spcAft>
                <a:spcPts val="0"/>
              </a:spcAft>
              <a:buNone/>
            </a:pPr>
            <a:r>
              <a:rPr lang="en"/>
              <a:t>Then, the Exchanges table. This table records information about currency exchange transactions.It consists of several fields with ExchangeId as the Primary Key, and Username as the foreign key from the User table.</a:t>
            </a:r>
            <a:endParaRPr/>
          </a:p>
          <a:p>
            <a:pPr indent="0" lvl="0" marL="0" rtl="0" algn="l">
              <a:spcBef>
                <a:spcPts val="0"/>
              </a:spcBef>
              <a:spcAft>
                <a:spcPts val="0"/>
              </a:spcAft>
              <a:buNone/>
            </a:pPr>
            <a:r>
              <a:rPr lang="en"/>
              <a:t>Alongside our main tables, we have a bridge table: ExchangeCurrency. This table acts as a bridge between exchange transactions recorded in the Exchanges table and the currencies participating in those transactions. The three fields form a composite Primary Key, ensuring each currency pair within an exchange transaction is unique.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b3b5c9b47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b3b5c9b47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the DAOs </a:t>
            </a:r>
            <a:r>
              <a:rPr lang="en"/>
              <a:t>encapsulate the logic for interacting with the database, including querying, inserting, updating, and deleting data. </a:t>
            </a:r>
            <a:endParaRPr/>
          </a:p>
          <a:p>
            <a:pPr indent="0" lvl="0" marL="0" rtl="0" algn="l">
              <a:spcBef>
                <a:spcPts val="0"/>
              </a:spcBef>
              <a:spcAft>
                <a:spcPts val="0"/>
              </a:spcAft>
              <a:buNone/>
            </a:pPr>
            <a:r>
              <a:rPr lang="en"/>
              <a:t>The UserDao handles user-related operations, such as user management and retrieval and enables us to add new users, retrieve all users, get users by username, delete users, and update usernames.</a:t>
            </a:r>
            <a:endParaRPr/>
          </a:p>
          <a:p>
            <a:pPr indent="0" lvl="0" marL="0" rtl="0" algn="l">
              <a:spcBef>
                <a:spcPts val="0"/>
              </a:spcBef>
              <a:spcAft>
                <a:spcPts val="0"/>
              </a:spcAft>
              <a:buNone/>
            </a:pPr>
            <a:r>
              <a:rPr lang="en"/>
              <a:t>With CurrencyDao, we can retrieve all currencies, add new currencies, update existing ones</a:t>
            </a:r>
            <a:r>
              <a:rPr lang="en">
                <a:solidFill>
                  <a:schemeClr val="dk1"/>
                </a:solidFill>
              </a:rPr>
              <a:t>, and get </a:t>
            </a:r>
            <a:r>
              <a:rPr lang="en"/>
              <a:t>or </a:t>
            </a:r>
            <a:r>
              <a:rPr lang="en"/>
              <a:t>delete currencies by their code.</a:t>
            </a:r>
            <a:endParaRPr/>
          </a:p>
          <a:p>
            <a:pPr indent="0" lvl="0" marL="0" rtl="0" algn="l">
              <a:spcBef>
                <a:spcPts val="0"/>
              </a:spcBef>
              <a:spcAft>
                <a:spcPts val="0"/>
              </a:spcAft>
              <a:buNone/>
            </a:pPr>
            <a:r>
              <a:rPr lang="en"/>
              <a:t>Similarly with the ExchangeDao, we can add, update, get and delete exchanges using exchangdId.</a:t>
            </a:r>
            <a:endParaRPr/>
          </a:p>
          <a:p>
            <a:pPr indent="0" lvl="0" marL="0" rtl="0" algn="l">
              <a:spcBef>
                <a:spcPts val="0"/>
              </a:spcBef>
              <a:spcAft>
                <a:spcPts val="0"/>
              </a:spcAft>
              <a:buNone/>
            </a:pPr>
            <a:r>
              <a:rPr lang="en"/>
              <a:t>And now, I will pass to Christopher to talk about the functionalities of our service layers.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b3b5c9b4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b3b5c9b4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b3b5c9b4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b3b5c9b4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e4240c64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e4240c64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C382 Final Project Team 1</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935"/>
              <a:buNone/>
            </a:pPr>
            <a:r>
              <a:rPr lang="en" sz="1580"/>
              <a:t>Christopher Bueno, Ernaldo Kalaja, Claire Murray, Wen Xie, Winston Yue</a:t>
            </a:r>
            <a:endParaRPr sz="15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and Learning Opportunities</a:t>
            </a:r>
            <a:endParaRPr/>
          </a:p>
        </p:txBody>
      </p:sp>
      <p:sp>
        <p:nvSpPr>
          <p:cNvPr id="203" name="Google Shape;203;p22"/>
          <p:cNvSpPr txBox="1"/>
          <p:nvPr>
            <p:ph idx="1" type="body"/>
          </p:nvPr>
        </p:nvSpPr>
        <p:spPr>
          <a:xfrm>
            <a:off x="819150" y="1665100"/>
            <a:ext cx="7505700" cy="27735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Initial Project Scope</a:t>
            </a:r>
            <a:endParaRPr/>
          </a:p>
          <a:p>
            <a:pPr indent="-298450" lvl="1" marL="914400" rtl="0" algn="l">
              <a:lnSpc>
                <a:spcPct val="150000"/>
              </a:lnSpc>
              <a:spcBef>
                <a:spcPts val="0"/>
              </a:spcBef>
              <a:spcAft>
                <a:spcPts val="0"/>
              </a:spcAft>
              <a:buSzPts val="1100"/>
              <a:buChar char="○"/>
            </a:pPr>
            <a:r>
              <a:rPr lang="en"/>
              <a:t>Missed some potential use cases / requirements during initial planning</a:t>
            </a:r>
            <a:endParaRPr/>
          </a:p>
          <a:p>
            <a:pPr indent="-298450" lvl="1" marL="914400" rtl="0" algn="l">
              <a:lnSpc>
                <a:spcPct val="150000"/>
              </a:lnSpc>
              <a:spcBef>
                <a:spcPts val="0"/>
              </a:spcBef>
              <a:spcAft>
                <a:spcPts val="0"/>
              </a:spcAft>
              <a:buSzPts val="1100"/>
              <a:buChar char="○"/>
            </a:pPr>
            <a:r>
              <a:rPr lang="en"/>
              <a:t>Had to be flexible with the plan to allow for a complete final product</a:t>
            </a:r>
            <a:endParaRPr/>
          </a:p>
          <a:p>
            <a:pPr indent="-311150" lvl="0" marL="457200" rtl="0" algn="l">
              <a:lnSpc>
                <a:spcPct val="150000"/>
              </a:lnSpc>
              <a:spcBef>
                <a:spcPts val="0"/>
              </a:spcBef>
              <a:spcAft>
                <a:spcPts val="0"/>
              </a:spcAft>
              <a:buSzPts val="1300"/>
              <a:buChar char="●"/>
            </a:pPr>
            <a:r>
              <a:rPr lang="en"/>
              <a:t>Collaboration</a:t>
            </a:r>
            <a:endParaRPr/>
          </a:p>
          <a:p>
            <a:pPr indent="-298450" lvl="1" marL="914400" rtl="0" algn="l">
              <a:lnSpc>
                <a:spcPct val="150000"/>
              </a:lnSpc>
              <a:spcBef>
                <a:spcPts val="0"/>
              </a:spcBef>
              <a:spcAft>
                <a:spcPts val="0"/>
              </a:spcAft>
              <a:buSzPts val="1100"/>
              <a:buChar char="○"/>
            </a:pPr>
            <a:r>
              <a:rPr lang="en"/>
              <a:t>Ran into some initial trouble working out of the same repository</a:t>
            </a:r>
            <a:endParaRPr/>
          </a:p>
          <a:p>
            <a:pPr indent="-298450" lvl="1" marL="914400" rtl="0" algn="l">
              <a:lnSpc>
                <a:spcPct val="150000"/>
              </a:lnSpc>
              <a:spcBef>
                <a:spcPts val="0"/>
              </a:spcBef>
              <a:spcAft>
                <a:spcPts val="0"/>
              </a:spcAft>
              <a:buSzPts val="1100"/>
              <a:buChar char="○"/>
            </a:pPr>
            <a:r>
              <a:rPr lang="en"/>
              <a:t>Used Git branching and pull requests to manage code changes</a:t>
            </a:r>
            <a:endParaRPr/>
          </a:p>
          <a:p>
            <a:pPr indent="-311150" lvl="0" marL="457200" rtl="0" algn="l">
              <a:lnSpc>
                <a:spcPct val="150000"/>
              </a:lnSpc>
              <a:spcBef>
                <a:spcPts val="0"/>
              </a:spcBef>
              <a:spcAft>
                <a:spcPts val="0"/>
              </a:spcAft>
              <a:buSzPts val="1300"/>
              <a:buChar char="●"/>
            </a:pPr>
            <a:r>
              <a:rPr lang="en"/>
              <a:t>React Frontend</a:t>
            </a:r>
            <a:endParaRPr/>
          </a:p>
          <a:p>
            <a:pPr indent="-298450" lvl="1" marL="914400" rtl="0" algn="l">
              <a:lnSpc>
                <a:spcPct val="150000"/>
              </a:lnSpc>
              <a:spcBef>
                <a:spcPts val="0"/>
              </a:spcBef>
              <a:spcAft>
                <a:spcPts val="0"/>
              </a:spcAft>
              <a:buSzPts val="1100"/>
              <a:buChar char="○"/>
            </a:pPr>
            <a:r>
              <a:rPr lang="en"/>
              <a:t>Experienced some delays when dealing with learning new technologies</a:t>
            </a:r>
            <a:endParaRPr/>
          </a:p>
          <a:p>
            <a:pPr indent="-298450" lvl="1" marL="914400" rtl="0" algn="l">
              <a:lnSpc>
                <a:spcPct val="150000"/>
              </a:lnSpc>
              <a:spcBef>
                <a:spcPts val="0"/>
              </a:spcBef>
              <a:spcAft>
                <a:spcPts val="0"/>
              </a:spcAft>
              <a:buSzPts val="1100"/>
              <a:buChar char="○"/>
            </a:pPr>
            <a:r>
              <a:rPr lang="en"/>
              <a:t>Able to seek external assistance to resolve roadblocks</a:t>
            </a:r>
            <a:endParaRPr/>
          </a:p>
          <a:p>
            <a:pPr indent="0" lvl="0" marL="914400" rtl="0" algn="l">
              <a:lnSpc>
                <a:spcPct val="150000"/>
              </a:lnSpc>
              <a:spcBef>
                <a:spcPts val="1200"/>
              </a:spcBef>
              <a:spcAft>
                <a:spcPts val="1200"/>
              </a:spcAft>
              <a:buNone/>
            </a:pPr>
            <a:r>
              <a:t/>
            </a:r>
            <a:endParaRPr/>
          </a:p>
        </p:txBody>
      </p:sp>
      <p:sp>
        <p:nvSpPr>
          <p:cNvPr id="204" name="Google Shape;204;p22"/>
          <p:cNvSpPr/>
          <p:nvPr/>
        </p:nvSpPr>
        <p:spPr>
          <a:xfrm>
            <a:off x="8267750" y="257300"/>
            <a:ext cx="604200" cy="58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EK</a:t>
            </a:r>
            <a:endParaRPr sz="1100">
              <a:solidFill>
                <a:schemeClr val="dk1"/>
              </a:solidFill>
            </a:endParaRPr>
          </a:p>
        </p:txBody>
      </p:sp>
      <p:sp>
        <p:nvSpPr>
          <p:cNvPr id="205" name="Google Shape;205;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2.0</a:t>
            </a:r>
            <a:endParaRPr/>
          </a:p>
        </p:txBody>
      </p:sp>
      <p:sp>
        <p:nvSpPr>
          <p:cNvPr id="211" name="Google Shape;211;p23"/>
          <p:cNvSpPr txBox="1"/>
          <p:nvPr>
            <p:ph idx="1" type="body"/>
          </p:nvPr>
        </p:nvSpPr>
        <p:spPr>
          <a:xfrm>
            <a:off x="819150" y="1531050"/>
            <a:ext cx="7505700" cy="2907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Login control, using password</a:t>
            </a:r>
            <a:endParaRPr/>
          </a:p>
          <a:p>
            <a:pPr indent="-311150" lvl="0" marL="457200" rtl="0" algn="l">
              <a:lnSpc>
                <a:spcPct val="200000"/>
              </a:lnSpc>
              <a:spcBef>
                <a:spcPts val="0"/>
              </a:spcBef>
              <a:spcAft>
                <a:spcPts val="0"/>
              </a:spcAft>
              <a:buSzPts val="1300"/>
              <a:buChar char="●"/>
            </a:pPr>
            <a:r>
              <a:rPr lang="en"/>
              <a:t>Expanded dashboard</a:t>
            </a:r>
            <a:endParaRPr/>
          </a:p>
          <a:p>
            <a:pPr indent="-311150" lvl="0" marL="457200" rtl="0" algn="l">
              <a:lnSpc>
                <a:spcPct val="200000"/>
              </a:lnSpc>
              <a:spcBef>
                <a:spcPts val="0"/>
              </a:spcBef>
              <a:spcAft>
                <a:spcPts val="0"/>
              </a:spcAft>
              <a:buSzPts val="1300"/>
              <a:buChar char="●"/>
            </a:pPr>
            <a:r>
              <a:rPr lang="en"/>
              <a:t>Show balance for each currency of an user</a:t>
            </a:r>
            <a:endParaRPr/>
          </a:p>
          <a:p>
            <a:pPr indent="-298450" lvl="1" marL="914400" rtl="0" algn="l">
              <a:lnSpc>
                <a:spcPct val="200000"/>
              </a:lnSpc>
              <a:spcBef>
                <a:spcPts val="0"/>
              </a:spcBef>
              <a:spcAft>
                <a:spcPts val="0"/>
              </a:spcAft>
              <a:buSzPts val="1100"/>
              <a:buChar char="○"/>
            </a:pPr>
            <a:r>
              <a:rPr lang="en"/>
              <a:t>Business rules to restrict exchanges based on user balances</a:t>
            </a:r>
            <a:endParaRPr/>
          </a:p>
          <a:p>
            <a:pPr indent="-311150" lvl="0" marL="457200" rtl="0" algn="l">
              <a:lnSpc>
                <a:spcPct val="200000"/>
              </a:lnSpc>
              <a:spcBef>
                <a:spcPts val="0"/>
              </a:spcBef>
              <a:spcAft>
                <a:spcPts val="0"/>
              </a:spcAft>
              <a:buSzPts val="1300"/>
              <a:buChar char="●"/>
            </a:pPr>
            <a:r>
              <a:rPr lang="en"/>
              <a:t>Expand currency support on frontend</a:t>
            </a:r>
            <a:endParaRPr/>
          </a:p>
        </p:txBody>
      </p:sp>
      <p:sp>
        <p:nvSpPr>
          <p:cNvPr id="212" name="Google Shape;212;p23"/>
          <p:cNvSpPr/>
          <p:nvPr/>
        </p:nvSpPr>
        <p:spPr>
          <a:xfrm>
            <a:off x="8269200" y="257300"/>
            <a:ext cx="604200" cy="58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EK</a:t>
            </a:r>
            <a:endParaRPr sz="1100">
              <a:solidFill>
                <a:schemeClr val="dk1"/>
              </a:solidFill>
            </a:endParaRPr>
          </a:p>
        </p:txBody>
      </p:sp>
      <p:sp>
        <p:nvSpPr>
          <p:cNvPr id="213" name="Google Shape;213;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idx="1" type="body"/>
          </p:nvPr>
        </p:nvSpPr>
        <p:spPr>
          <a:xfrm>
            <a:off x="208700" y="202300"/>
            <a:ext cx="8730600" cy="4734900"/>
          </a:xfrm>
          <a:prstGeom prst="rect">
            <a:avLst/>
          </a:prstGeom>
          <a:solidFill>
            <a:schemeClr val="dk2"/>
          </a:solidFill>
        </p:spPr>
        <p:txBody>
          <a:bodyPr anchorCtr="0" anchor="t" bIns="91425" lIns="91425" spcFirstLastPara="1" rIns="91425" wrap="square" tIns="91425">
            <a:normAutofit/>
          </a:bodyPr>
          <a:lstStyle/>
          <a:p>
            <a:pPr indent="0" lvl="0" marL="0" rtl="0" algn="l">
              <a:spcBef>
                <a:spcPts val="0"/>
              </a:spcBef>
              <a:spcAft>
                <a:spcPts val="0"/>
              </a:spcAft>
              <a:buNone/>
            </a:pPr>
            <a:r>
              <a:rPr lang="en" sz="4800">
                <a:solidFill>
                  <a:schemeClr val="lt1"/>
                </a:solidFill>
              </a:rPr>
              <a:t>                                                                          </a:t>
            </a:r>
            <a:endParaRPr sz="4800">
              <a:solidFill>
                <a:schemeClr val="lt1"/>
              </a:solidFill>
            </a:endParaRPr>
          </a:p>
          <a:p>
            <a:pPr indent="0" lvl="0" marL="0" rtl="0" algn="l">
              <a:spcBef>
                <a:spcPts val="1200"/>
              </a:spcBef>
              <a:spcAft>
                <a:spcPts val="1200"/>
              </a:spcAft>
              <a:buNone/>
            </a:pPr>
            <a:r>
              <a:rPr lang="en" sz="4800">
                <a:solidFill>
                  <a:schemeClr val="lt1"/>
                </a:solidFill>
              </a:rPr>
              <a:t>                      </a:t>
            </a:r>
            <a:r>
              <a:rPr lang="en" sz="8000">
                <a:solidFill>
                  <a:schemeClr val="lt1"/>
                </a:solidFill>
              </a:rPr>
              <a:t>Q&amp;A</a:t>
            </a:r>
            <a:endParaRPr sz="8000">
              <a:solidFill>
                <a:schemeClr val="lt1"/>
              </a:solidFill>
            </a:endParaRPr>
          </a:p>
        </p:txBody>
      </p:sp>
      <p:sp>
        <p:nvSpPr>
          <p:cNvPr id="219" name="Google Shape;219;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25" name="Google Shape;225;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Description</a:t>
            </a:r>
            <a:r>
              <a:rPr lang="en"/>
              <a:t>………2-3</a:t>
            </a:r>
            <a:endParaRPr/>
          </a:p>
          <a:p>
            <a:pPr indent="0" lvl="0" marL="0" rtl="0" algn="l">
              <a:spcBef>
                <a:spcPts val="1200"/>
              </a:spcBef>
              <a:spcAft>
                <a:spcPts val="0"/>
              </a:spcAft>
              <a:buNone/>
            </a:pPr>
            <a:r>
              <a:rPr lang="en"/>
              <a:t>Architecture………………4</a:t>
            </a:r>
            <a:endParaRPr/>
          </a:p>
          <a:p>
            <a:pPr indent="0" lvl="0" marL="0" rtl="0" algn="l">
              <a:spcBef>
                <a:spcPts val="1200"/>
              </a:spcBef>
              <a:spcAft>
                <a:spcPts val="0"/>
              </a:spcAft>
              <a:buNone/>
            </a:pPr>
            <a:r>
              <a:rPr lang="en"/>
              <a:t>Database</a:t>
            </a:r>
            <a:r>
              <a:rPr lang="en"/>
              <a:t>…………………5</a:t>
            </a:r>
            <a:endParaRPr/>
          </a:p>
          <a:p>
            <a:pPr indent="0" lvl="0" marL="0" rtl="0" algn="l">
              <a:spcBef>
                <a:spcPts val="1200"/>
              </a:spcBef>
              <a:spcAft>
                <a:spcPts val="0"/>
              </a:spcAft>
              <a:buNone/>
            </a:pPr>
            <a:r>
              <a:rPr lang="en"/>
              <a:t>Middle Tier</a:t>
            </a:r>
            <a:r>
              <a:rPr lang="en"/>
              <a:t>……………….6-7</a:t>
            </a:r>
            <a:endParaRPr/>
          </a:p>
          <a:p>
            <a:pPr indent="0" lvl="0" marL="0" rtl="0" algn="l">
              <a:spcBef>
                <a:spcPts val="1200"/>
              </a:spcBef>
              <a:spcAft>
                <a:spcPts val="0"/>
              </a:spcAft>
              <a:buNone/>
            </a:pPr>
            <a:r>
              <a:rPr lang="en"/>
              <a:t>Frontend</a:t>
            </a:r>
            <a:r>
              <a:rPr lang="en"/>
              <a:t>………………….8</a:t>
            </a:r>
            <a:endParaRPr/>
          </a:p>
          <a:p>
            <a:pPr indent="0" lvl="0" marL="0" rtl="0" algn="l">
              <a:spcBef>
                <a:spcPts val="1200"/>
              </a:spcBef>
              <a:spcAft>
                <a:spcPts val="1200"/>
              </a:spcAft>
              <a:buNone/>
            </a:pPr>
            <a:r>
              <a:rPr lang="en"/>
              <a:t>Retrospective……………9-10</a:t>
            </a:r>
            <a:endParaRPr/>
          </a:p>
        </p:txBody>
      </p:sp>
      <p:sp>
        <p:nvSpPr>
          <p:cNvPr id="226" name="Google Shape;226;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454225"/>
            <a:ext cx="8520600" cy="95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ForexSphere</a:t>
            </a:r>
            <a:endParaRPr/>
          </a:p>
          <a:p>
            <a:pPr indent="0" lvl="0" marL="0" rtl="0" algn="l">
              <a:spcBef>
                <a:spcPts val="0"/>
              </a:spcBef>
              <a:spcAft>
                <a:spcPts val="0"/>
              </a:spcAft>
              <a:buNone/>
            </a:pPr>
            <a:r>
              <a:rPr i="1" lang="en" sz="1355"/>
              <a:t>  </a:t>
            </a:r>
            <a:r>
              <a:rPr i="1" lang="en" sz="1355">
                <a:solidFill>
                  <a:schemeClr val="dk2"/>
                </a:solidFill>
              </a:rPr>
              <a:t>Simplifying Global Transactions</a:t>
            </a:r>
            <a:endParaRPr i="1" sz="1355">
              <a:solidFill>
                <a:schemeClr val="dk2"/>
              </a:solidFill>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311700" y="1436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D0D0D"/>
                </a:solidFill>
              </a:rPr>
              <a:t>ForexSphere is a currency </a:t>
            </a:r>
            <a:r>
              <a:rPr lang="en" sz="1400">
                <a:solidFill>
                  <a:srgbClr val="0D0D0D"/>
                </a:solidFill>
              </a:rPr>
              <a:t>exchange</a:t>
            </a:r>
            <a:r>
              <a:rPr lang="en" sz="1400">
                <a:solidFill>
                  <a:srgbClr val="0D0D0D"/>
                </a:solidFill>
              </a:rPr>
              <a:t> application that provides an intuitive platform for users to access real time exchange rates and perform currency exchanges. Developed with a focus on ease of use, it leverages a full stack Spring MVC architecture and software development best practices.</a:t>
            </a:r>
            <a:endParaRPr sz="1400">
              <a:solidFill>
                <a:srgbClr val="0D0D0D"/>
              </a:solidFill>
            </a:endParaRPr>
          </a:p>
          <a:p>
            <a:pPr indent="-317500" lvl="0" marL="457200" rtl="0" algn="l">
              <a:spcBef>
                <a:spcPts val="1200"/>
              </a:spcBef>
              <a:spcAft>
                <a:spcPts val="0"/>
              </a:spcAft>
              <a:buClr>
                <a:srgbClr val="0D0D0D"/>
              </a:buClr>
              <a:buSzPts val="1400"/>
              <a:buChar char="●"/>
            </a:pPr>
            <a:r>
              <a:rPr lang="en" sz="1400">
                <a:solidFill>
                  <a:srgbClr val="0D0D0D"/>
                </a:solidFill>
              </a:rPr>
              <a:t>Key Features</a:t>
            </a:r>
            <a:endParaRPr sz="1400">
              <a:solidFill>
                <a:srgbClr val="0D0D0D"/>
              </a:solidFill>
            </a:endParaRPr>
          </a:p>
          <a:p>
            <a:pPr indent="-304800" lvl="1" marL="914400" rtl="0" algn="l">
              <a:spcBef>
                <a:spcPts val="0"/>
              </a:spcBef>
              <a:spcAft>
                <a:spcPts val="0"/>
              </a:spcAft>
              <a:buClr>
                <a:srgbClr val="0D0D0D"/>
              </a:buClr>
              <a:buSzPts val="1200"/>
              <a:buChar char="○"/>
            </a:pPr>
            <a:r>
              <a:rPr lang="en" sz="1200">
                <a:solidFill>
                  <a:srgbClr val="0D0D0D"/>
                </a:solidFill>
              </a:rPr>
              <a:t>Real-time currency exchange rates</a:t>
            </a:r>
            <a:endParaRPr sz="1200">
              <a:solidFill>
                <a:srgbClr val="0D0D0D"/>
              </a:solidFill>
            </a:endParaRPr>
          </a:p>
          <a:p>
            <a:pPr indent="-304800" lvl="1" marL="914400" rtl="0" algn="l">
              <a:spcBef>
                <a:spcPts val="0"/>
              </a:spcBef>
              <a:spcAft>
                <a:spcPts val="0"/>
              </a:spcAft>
              <a:buClr>
                <a:srgbClr val="0D0D0D"/>
              </a:buClr>
              <a:buSzPts val="1200"/>
              <a:buChar char="○"/>
            </a:pPr>
            <a:r>
              <a:rPr lang="en" sz="1200">
                <a:solidFill>
                  <a:srgbClr val="0D0D0D"/>
                </a:solidFill>
              </a:rPr>
              <a:t>Currency exchange operations</a:t>
            </a:r>
            <a:endParaRPr sz="1200">
              <a:solidFill>
                <a:srgbClr val="0D0D0D"/>
              </a:solidFill>
            </a:endParaRPr>
          </a:p>
          <a:p>
            <a:pPr indent="-304800" lvl="1" marL="914400" rtl="0" algn="l">
              <a:spcBef>
                <a:spcPts val="0"/>
              </a:spcBef>
              <a:spcAft>
                <a:spcPts val="0"/>
              </a:spcAft>
              <a:buClr>
                <a:srgbClr val="0D0D0D"/>
              </a:buClr>
              <a:buSzPts val="1200"/>
              <a:buChar char="○"/>
            </a:pPr>
            <a:r>
              <a:rPr lang="en" sz="1200">
                <a:solidFill>
                  <a:srgbClr val="0D0D0D"/>
                </a:solidFill>
              </a:rPr>
              <a:t>User specific exchange history tracker</a:t>
            </a:r>
            <a:endParaRPr sz="1200">
              <a:solidFill>
                <a:srgbClr val="0D0D0D"/>
              </a:solidFill>
            </a:endParaRPr>
          </a:p>
          <a:p>
            <a:pPr indent="-304800" lvl="1" marL="914400" rtl="0" algn="l">
              <a:spcBef>
                <a:spcPts val="0"/>
              </a:spcBef>
              <a:spcAft>
                <a:spcPts val="0"/>
              </a:spcAft>
              <a:buClr>
                <a:srgbClr val="0D0D0D"/>
              </a:buClr>
              <a:buSzPts val="1200"/>
              <a:buChar char="○"/>
            </a:pPr>
            <a:r>
              <a:rPr lang="en" sz="1200">
                <a:solidFill>
                  <a:srgbClr val="0D0D0D"/>
                </a:solidFill>
              </a:rPr>
              <a:t>Immediate exchange value calculations</a:t>
            </a:r>
            <a:endParaRPr sz="1200">
              <a:solidFill>
                <a:srgbClr val="0D0D0D"/>
              </a:solidFill>
            </a:endParaRPr>
          </a:p>
          <a:p>
            <a:pPr indent="-304800" lvl="1" marL="914400" rtl="0" algn="l">
              <a:spcBef>
                <a:spcPts val="0"/>
              </a:spcBef>
              <a:spcAft>
                <a:spcPts val="0"/>
              </a:spcAft>
              <a:buClr>
                <a:srgbClr val="0D0D0D"/>
              </a:buClr>
              <a:buSzPts val="1200"/>
              <a:buChar char="○"/>
            </a:pPr>
            <a:r>
              <a:rPr lang="en" sz="1200">
                <a:solidFill>
                  <a:srgbClr val="0D0D0D"/>
                </a:solidFill>
              </a:rPr>
              <a:t>Follows RESTful principles for API design</a:t>
            </a:r>
            <a:endParaRPr sz="1200">
              <a:solidFill>
                <a:srgbClr val="0D0D0D"/>
              </a:solidFill>
            </a:endParaRPr>
          </a:p>
          <a:p>
            <a:pPr indent="0" lvl="0" marL="0" rtl="0" algn="l">
              <a:spcBef>
                <a:spcPts val="1200"/>
              </a:spcBef>
              <a:spcAft>
                <a:spcPts val="1200"/>
              </a:spcAft>
              <a:buNone/>
            </a:pPr>
            <a:r>
              <a:t/>
            </a:r>
            <a:endParaRPr>
              <a:solidFill>
                <a:srgbClr val="0D0D0D"/>
              </a:solidFill>
            </a:endParaRPr>
          </a:p>
        </p:txBody>
      </p:sp>
      <p:sp>
        <p:nvSpPr>
          <p:cNvPr id="136" name="Google Shape;136;p14"/>
          <p:cNvSpPr/>
          <p:nvPr/>
        </p:nvSpPr>
        <p:spPr>
          <a:xfrm>
            <a:off x="8291600" y="248150"/>
            <a:ext cx="604200" cy="58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WY</a:t>
            </a:r>
            <a:endParaRPr sz="1100">
              <a:solidFill>
                <a:schemeClr val="dk1"/>
              </a:solidFill>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 Stack</a:t>
            </a:r>
            <a:endParaRPr/>
          </a:p>
        </p:txBody>
      </p:sp>
      <p:sp>
        <p:nvSpPr>
          <p:cNvPr id="143" name="Google Shape;143;p15"/>
          <p:cNvSpPr txBox="1"/>
          <p:nvPr>
            <p:ph idx="1" type="body"/>
          </p:nvPr>
        </p:nvSpPr>
        <p:spPr>
          <a:xfrm>
            <a:off x="819150" y="1615725"/>
            <a:ext cx="7505700" cy="2823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Database : Wen</a:t>
            </a:r>
            <a:endParaRPr/>
          </a:p>
          <a:p>
            <a:pPr indent="-298450" lvl="1" marL="914400" rtl="0" algn="l">
              <a:lnSpc>
                <a:spcPct val="150000"/>
              </a:lnSpc>
              <a:spcBef>
                <a:spcPts val="0"/>
              </a:spcBef>
              <a:spcAft>
                <a:spcPts val="0"/>
              </a:spcAft>
              <a:buSzPts val="1100"/>
              <a:buChar char="○"/>
            </a:pPr>
            <a:r>
              <a:rPr lang="en"/>
              <a:t>MySQL</a:t>
            </a:r>
            <a:endParaRPr/>
          </a:p>
          <a:p>
            <a:pPr indent="-298450" lvl="1" marL="914400" rtl="0" algn="l">
              <a:lnSpc>
                <a:spcPct val="150000"/>
              </a:lnSpc>
              <a:spcBef>
                <a:spcPts val="0"/>
              </a:spcBef>
              <a:spcAft>
                <a:spcPts val="0"/>
              </a:spcAft>
              <a:buSzPts val="1100"/>
              <a:buChar char="○"/>
            </a:pPr>
            <a:r>
              <a:rPr lang="en"/>
              <a:t>JDBCTemplate</a:t>
            </a:r>
            <a:endParaRPr/>
          </a:p>
          <a:p>
            <a:pPr indent="-311150" lvl="0" marL="457200" rtl="0" algn="l">
              <a:lnSpc>
                <a:spcPct val="150000"/>
              </a:lnSpc>
              <a:spcBef>
                <a:spcPts val="0"/>
              </a:spcBef>
              <a:spcAft>
                <a:spcPts val="0"/>
              </a:spcAft>
              <a:buSzPts val="1300"/>
              <a:buChar char="●"/>
            </a:pPr>
            <a:r>
              <a:rPr lang="en"/>
              <a:t>Middle Java tier: Christopher, Ernaldo, Winston</a:t>
            </a:r>
            <a:endParaRPr/>
          </a:p>
          <a:p>
            <a:pPr indent="-298450" lvl="1" marL="914400" rtl="0" algn="l">
              <a:lnSpc>
                <a:spcPct val="150000"/>
              </a:lnSpc>
              <a:spcBef>
                <a:spcPts val="0"/>
              </a:spcBef>
              <a:spcAft>
                <a:spcPts val="0"/>
              </a:spcAft>
              <a:buSzPts val="1100"/>
              <a:buChar char="○"/>
            </a:pPr>
            <a:r>
              <a:rPr lang="en"/>
              <a:t>SpringBoot</a:t>
            </a:r>
            <a:endParaRPr/>
          </a:p>
          <a:p>
            <a:pPr indent="-298450" lvl="1" marL="914400" rtl="0" algn="l">
              <a:lnSpc>
                <a:spcPct val="150000"/>
              </a:lnSpc>
              <a:spcBef>
                <a:spcPts val="0"/>
              </a:spcBef>
              <a:spcAft>
                <a:spcPts val="0"/>
              </a:spcAft>
              <a:buSzPts val="1100"/>
              <a:buChar char="○"/>
            </a:pPr>
            <a:r>
              <a:rPr lang="en"/>
              <a:t>Spring DI</a:t>
            </a:r>
            <a:endParaRPr/>
          </a:p>
          <a:p>
            <a:pPr indent="-311150" lvl="0" marL="457200" rtl="0" algn="l">
              <a:lnSpc>
                <a:spcPct val="150000"/>
              </a:lnSpc>
              <a:spcBef>
                <a:spcPts val="0"/>
              </a:spcBef>
              <a:spcAft>
                <a:spcPts val="0"/>
              </a:spcAft>
              <a:buSzPts val="1300"/>
              <a:buChar char="●"/>
            </a:pPr>
            <a:r>
              <a:rPr lang="en"/>
              <a:t>Frontend: Claire</a:t>
            </a:r>
            <a:endParaRPr/>
          </a:p>
          <a:p>
            <a:pPr indent="-298450" lvl="1" marL="914400" rtl="0" algn="l">
              <a:lnSpc>
                <a:spcPct val="150000"/>
              </a:lnSpc>
              <a:spcBef>
                <a:spcPts val="0"/>
              </a:spcBef>
              <a:spcAft>
                <a:spcPts val="0"/>
              </a:spcAft>
              <a:buSzPts val="1100"/>
              <a:buChar char="○"/>
            </a:pPr>
            <a:r>
              <a:rPr lang="en"/>
              <a:t>React</a:t>
            </a:r>
            <a:endParaRPr/>
          </a:p>
          <a:p>
            <a:pPr indent="-298450" lvl="1" marL="914400" rtl="0" algn="l">
              <a:lnSpc>
                <a:spcPct val="150000"/>
              </a:lnSpc>
              <a:spcBef>
                <a:spcPts val="0"/>
              </a:spcBef>
              <a:spcAft>
                <a:spcPts val="0"/>
              </a:spcAft>
              <a:buSzPts val="1100"/>
              <a:buChar char="○"/>
            </a:pPr>
            <a:r>
              <a:rPr lang="en"/>
              <a:t>JavaScript</a:t>
            </a:r>
            <a:endParaRPr/>
          </a:p>
          <a:p>
            <a:pPr indent="-298450" lvl="1" marL="914400" rtl="0" algn="l">
              <a:lnSpc>
                <a:spcPct val="150000"/>
              </a:lnSpc>
              <a:spcBef>
                <a:spcPts val="0"/>
              </a:spcBef>
              <a:spcAft>
                <a:spcPts val="0"/>
              </a:spcAft>
              <a:buSzPts val="1100"/>
              <a:buChar char="○"/>
            </a:pPr>
            <a:r>
              <a:rPr lang="en"/>
              <a:t>Bootstrap</a:t>
            </a:r>
            <a:endParaRPr/>
          </a:p>
        </p:txBody>
      </p:sp>
      <p:sp>
        <p:nvSpPr>
          <p:cNvPr id="144" name="Google Shape;144;p15"/>
          <p:cNvSpPr/>
          <p:nvPr/>
        </p:nvSpPr>
        <p:spPr>
          <a:xfrm>
            <a:off x="8267750" y="295850"/>
            <a:ext cx="604200" cy="58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WY</a:t>
            </a:r>
            <a:endParaRPr sz="1100">
              <a:solidFill>
                <a:schemeClr val="dk1"/>
              </a:solidFill>
            </a:endParaRPr>
          </a:p>
        </p:txBody>
      </p:sp>
      <p:sp>
        <p:nvSpPr>
          <p:cNvPr id="145" name="Google Shape;145;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419350" y="429425"/>
            <a:ext cx="2406900" cy="5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51" name="Google Shape;151;p16"/>
          <p:cNvPicPr preferRelativeResize="0"/>
          <p:nvPr/>
        </p:nvPicPr>
        <p:blipFill rotWithShape="1">
          <a:blip r:embed="rId3">
            <a:alphaModFix/>
          </a:blip>
          <a:srcRect b="-10668" l="0" r="-3444" t="0"/>
          <a:stretch/>
        </p:blipFill>
        <p:spPr>
          <a:xfrm>
            <a:off x="254400" y="1017725"/>
            <a:ext cx="8685027" cy="3945490"/>
          </a:xfrm>
          <a:prstGeom prst="rect">
            <a:avLst/>
          </a:prstGeom>
          <a:noFill/>
          <a:ln>
            <a:noFill/>
          </a:ln>
        </p:spPr>
      </p:pic>
      <p:sp>
        <p:nvSpPr>
          <p:cNvPr id="152" name="Google Shape;152;p16"/>
          <p:cNvSpPr/>
          <p:nvPr/>
        </p:nvSpPr>
        <p:spPr>
          <a:xfrm>
            <a:off x="8267750" y="272000"/>
            <a:ext cx="604200" cy="58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WX</a:t>
            </a:r>
            <a:endParaRPr sz="1100">
              <a:solidFill>
                <a:schemeClr val="dk1"/>
              </a:solidFill>
            </a:endParaRPr>
          </a:p>
        </p:txBody>
      </p:sp>
      <p:sp>
        <p:nvSpPr>
          <p:cNvPr id="153" name="Google Shape;153;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a:t>
            </a:r>
            <a:endParaRPr/>
          </a:p>
        </p:txBody>
      </p:sp>
      <p:pic>
        <p:nvPicPr>
          <p:cNvPr id="159" name="Google Shape;159;p17"/>
          <p:cNvPicPr preferRelativeResize="0"/>
          <p:nvPr/>
        </p:nvPicPr>
        <p:blipFill>
          <a:blip r:embed="rId3">
            <a:alphaModFix/>
          </a:blip>
          <a:stretch>
            <a:fillRect/>
          </a:stretch>
        </p:blipFill>
        <p:spPr>
          <a:xfrm>
            <a:off x="3078850" y="582150"/>
            <a:ext cx="5355329" cy="3821075"/>
          </a:xfrm>
          <a:prstGeom prst="rect">
            <a:avLst/>
          </a:prstGeom>
          <a:noFill/>
          <a:ln>
            <a:noFill/>
          </a:ln>
        </p:spPr>
      </p:pic>
      <p:sp>
        <p:nvSpPr>
          <p:cNvPr id="160" name="Google Shape;160;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
        <p:nvSpPr>
          <p:cNvPr id="161" name="Google Shape;161;p17"/>
          <p:cNvSpPr/>
          <p:nvPr/>
        </p:nvSpPr>
        <p:spPr>
          <a:xfrm>
            <a:off x="8291600" y="257300"/>
            <a:ext cx="604200" cy="58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WX</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DAOs</a:t>
            </a:r>
            <a:endParaRPr/>
          </a:p>
        </p:txBody>
      </p:sp>
      <p:sp>
        <p:nvSpPr>
          <p:cNvPr id="167" name="Google Shape;167;p18"/>
          <p:cNvSpPr txBox="1"/>
          <p:nvPr>
            <p:ph idx="1" type="body"/>
          </p:nvPr>
        </p:nvSpPr>
        <p:spPr>
          <a:xfrm>
            <a:off x="819150" y="1622775"/>
            <a:ext cx="7505700" cy="2816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t>
            </a:r>
            <a:r>
              <a:rPr lang="en"/>
              <a:t>ncapsulate the logic for interacting with the database</a:t>
            </a:r>
            <a:endParaRPr/>
          </a:p>
          <a:p>
            <a:pPr indent="-311150" lvl="0" marL="457200" rtl="0" algn="l">
              <a:spcBef>
                <a:spcPts val="0"/>
              </a:spcBef>
              <a:spcAft>
                <a:spcPts val="0"/>
              </a:spcAft>
              <a:buSzPts val="1300"/>
              <a:buChar char="●"/>
            </a:pPr>
            <a:r>
              <a:rPr lang="en"/>
              <a:t>UserDao</a:t>
            </a:r>
            <a:endParaRPr/>
          </a:p>
          <a:p>
            <a:pPr indent="-311150" lvl="0" marL="457200" rtl="0" algn="l">
              <a:spcBef>
                <a:spcPts val="0"/>
              </a:spcBef>
              <a:spcAft>
                <a:spcPts val="0"/>
              </a:spcAft>
              <a:buSzPts val="1300"/>
              <a:buChar char="●"/>
            </a:pPr>
            <a:r>
              <a:rPr lang="en"/>
              <a:t>CurrencyDao</a:t>
            </a:r>
            <a:endParaRPr/>
          </a:p>
          <a:p>
            <a:pPr indent="-311150" lvl="0" marL="457200" rtl="0" algn="l">
              <a:spcBef>
                <a:spcPts val="0"/>
              </a:spcBef>
              <a:spcAft>
                <a:spcPts val="0"/>
              </a:spcAft>
              <a:buSzPts val="1300"/>
              <a:buChar char="●"/>
            </a:pPr>
            <a:r>
              <a:rPr lang="en"/>
              <a:t>ExchangeDao</a:t>
            </a:r>
            <a:endParaRPr/>
          </a:p>
        </p:txBody>
      </p:sp>
      <p:sp>
        <p:nvSpPr>
          <p:cNvPr id="168" name="Google Shape;168;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
        <p:nvSpPr>
          <p:cNvPr id="169" name="Google Shape;169;p18"/>
          <p:cNvSpPr/>
          <p:nvPr/>
        </p:nvSpPr>
        <p:spPr>
          <a:xfrm>
            <a:off x="8267750" y="257300"/>
            <a:ext cx="604200" cy="58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WX</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 Layers</a:t>
            </a:r>
            <a:endParaRPr/>
          </a:p>
        </p:txBody>
      </p:sp>
      <p:sp>
        <p:nvSpPr>
          <p:cNvPr id="175" name="Google Shape;175;p19"/>
          <p:cNvSpPr txBox="1"/>
          <p:nvPr>
            <p:ph idx="1" type="body"/>
          </p:nvPr>
        </p:nvSpPr>
        <p:spPr>
          <a:xfrm>
            <a:off x="819150" y="1608675"/>
            <a:ext cx="7505700" cy="28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Services to Communicate with the 3 Daos</a:t>
            </a:r>
            <a:endParaRPr/>
          </a:p>
          <a:p>
            <a:pPr indent="-311150" lvl="0" marL="457200" rtl="0" algn="l">
              <a:spcBef>
                <a:spcPts val="1200"/>
              </a:spcBef>
              <a:spcAft>
                <a:spcPts val="0"/>
              </a:spcAft>
              <a:buSzPts val="1300"/>
              <a:buChar char="●"/>
            </a:pPr>
            <a:r>
              <a:rPr lang="en"/>
              <a:t>User, Exchange, Currency</a:t>
            </a:r>
            <a:endParaRPr/>
          </a:p>
          <a:p>
            <a:pPr indent="0" lvl="0" marL="0" rtl="0" algn="l">
              <a:spcBef>
                <a:spcPts val="1200"/>
              </a:spcBef>
              <a:spcAft>
                <a:spcPts val="0"/>
              </a:spcAft>
              <a:buNone/>
            </a:pPr>
            <a:r>
              <a:rPr lang="en"/>
              <a:t>Business</a:t>
            </a:r>
            <a:r>
              <a:rPr lang="en"/>
              <a:t> logic implementation</a:t>
            </a:r>
            <a:endParaRPr/>
          </a:p>
          <a:p>
            <a:pPr indent="-311150" lvl="0" marL="457200" rtl="0" algn="l">
              <a:spcBef>
                <a:spcPts val="1200"/>
              </a:spcBef>
              <a:spcAft>
                <a:spcPts val="0"/>
              </a:spcAft>
              <a:buSzPts val="1300"/>
              <a:buChar char="●"/>
            </a:pPr>
            <a:r>
              <a:rPr lang="en"/>
              <a:t>User Input </a:t>
            </a:r>
            <a:endParaRPr/>
          </a:p>
          <a:p>
            <a:pPr indent="-311150" lvl="0" marL="457200" rtl="0" algn="l">
              <a:spcBef>
                <a:spcPts val="0"/>
              </a:spcBef>
              <a:spcAft>
                <a:spcPts val="0"/>
              </a:spcAft>
              <a:buSzPts val="1300"/>
              <a:buChar char="●"/>
            </a:pPr>
            <a:r>
              <a:rPr lang="en"/>
              <a:t>Error handling</a:t>
            </a:r>
            <a:endParaRPr/>
          </a:p>
          <a:p>
            <a:pPr indent="0" lvl="0" marL="0" rtl="0" algn="l">
              <a:spcBef>
                <a:spcPts val="1200"/>
              </a:spcBef>
              <a:spcAft>
                <a:spcPts val="0"/>
              </a:spcAft>
              <a:buNone/>
            </a:pPr>
            <a:r>
              <a:rPr lang="en"/>
              <a:t>Currency Service- Fetched </a:t>
            </a:r>
            <a:r>
              <a:rPr lang="en"/>
              <a:t>exchange rates from API.</a:t>
            </a:r>
            <a:endParaRPr/>
          </a:p>
          <a:p>
            <a:pPr indent="0" lvl="0" marL="0" rtl="0" algn="l">
              <a:spcBef>
                <a:spcPts val="1200"/>
              </a:spcBef>
              <a:spcAft>
                <a:spcPts val="1200"/>
              </a:spcAft>
              <a:buNone/>
            </a:pPr>
            <a:r>
              <a:t/>
            </a:r>
            <a:endParaRPr/>
          </a:p>
        </p:txBody>
      </p:sp>
      <p:sp>
        <p:nvSpPr>
          <p:cNvPr id="176" name="Google Shape;176;p19"/>
          <p:cNvSpPr/>
          <p:nvPr/>
        </p:nvSpPr>
        <p:spPr>
          <a:xfrm>
            <a:off x="8243900" y="257300"/>
            <a:ext cx="604200" cy="58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CB</a:t>
            </a:r>
            <a:endParaRPr sz="1100">
              <a:solidFill>
                <a:schemeClr val="dk1"/>
              </a:solidFill>
            </a:endParaRPr>
          </a:p>
        </p:txBody>
      </p:sp>
      <p:sp>
        <p:nvSpPr>
          <p:cNvPr id="177" name="Google Shape;177;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Controllers</a:t>
            </a:r>
            <a:endParaRPr/>
          </a:p>
        </p:txBody>
      </p:sp>
      <p:sp>
        <p:nvSpPr>
          <p:cNvPr id="183" name="Google Shape;183;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Controllers- User Controller, Exchange Controller, and Currency Controller</a:t>
            </a:r>
            <a:endParaRPr/>
          </a:p>
          <a:p>
            <a:pPr indent="0" lvl="0" marL="0" rtl="0" algn="l">
              <a:spcBef>
                <a:spcPts val="1200"/>
              </a:spcBef>
              <a:spcAft>
                <a:spcPts val="0"/>
              </a:spcAft>
              <a:buNone/>
            </a:pPr>
            <a:r>
              <a:rPr lang="en"/>
              <a:t>Receive</a:t>
            </a:r>
            <a:r>
              <a:rPr lang="en"/>
              <a:t> requests, Interpret requests, Processes requests, Generates responses</a:t>
            </a:r>
            <a:endParaRPr/>
          </a:p>
          <a:p>
            <a:pPr indent="0" lvl="0" marL="0" rtl="0" algn="l">
              <a:spcBef>
                <a:spcPts val="1200"/>
              </a:spcBef>
              <a:spcAft>
                <a:spcPts val="0"/>
              </a:spcAft>
              <a:buNone/>
            </a:pPr>
            <a:r>
              <a:rPr lang="en"/>
              <a:t>Springboot Mapping Annotations</a:t>
            </a:r>
            <a:endParaRPr/>
          </a:p>
          <a:p>
            <a:pPr indent="0" lvl="0" marL="0" rtl="0" algn="l">
              <a:spcBef>
                <a:spcPts val="1200"/>
              </a:spcBef>
              <a:spcAft>
                <a:spcPts val="1200"/>
              </a:spcAft>
              <a:buNone/>
            </a:pPr>
            <a:r>
              <a:t/>
            </a:r>
            <a:endParaRPr/>
          </a:p>
        </p:txBody>
      </p:sp>
      <p:sp>
        <p:nvSpPr>
          <p:cNvPr id="184" name="Google Shape;184;p20"/>
          <p:cNvSpPr/>
          <p:nvPr/>
        </p:nvSpPr>
        <p:spPr>
          <a:xfrm>
            <a:off x="8283650" y="257300"/>
            <a:ext cx="604200" cy="58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CB</a:t>
            </a:r>
            <a:endParaRPr sz="1100">
              <a:solidFill>
                <a:schemeClr val="dk1"/>
              </a:solidFill>
            </a:endParaRPr>
          </a:p>
        </p:txBody>
      </p:sp>
      <p:sp>
        <p:nvSpPr>
          <p:cNvPr id="185" name="Google Shape;185;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11700" y="15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91" name="Google Shape;191;p21"/>
          <p:cNvSpPr txBox="1"/>
          <p:nvPr>
            <p:ph idx="1" type="body"/>
          </p:nvPr>
        </p:nvSpPr>
        <p:spPr>
          <a:xfrm>
            <a:off x="311700" y="725325"/>
            <a:ext cx="8520600" cy="237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Simple UI Concept</a:t>
            </a:r>
            <a:endParaRPr/>
          </a:p>
          <a:p>
            <a:pPr indent="-311150" lvl="0" marL="457200" rtl="0" algn="l">
              <a:spcBef>
                <a:spcPts val="0"/>
              </a:spcBef>
              <a:spcAft>
                <a:spcPts val="0"/>
              </a:spcAft>
              <a:buSzPts val="1300"/>
              <a:buChar char="●"/>
            </a:pPr>
            <a:r>
              <a:rPr lang="en"/>
              <a:t>Fast and Responsive</a:t>
            </a:r>
            <a:endParaRPr/>
          </a:p>
          <a:p>
            <a:pPr indent="-311150" lvl="0" marL="457200" rtl="0" algn="l">
              <a:spcBef>
                <a:spcPts val="0"/>
              </a:spcBef>
              <a:spcAft>
                <a:spcPts val="0"/>
              </a:spcAft>
              <a:buSzPts val="1300"/>
              <a:buChar char="●"/>
            </a:pPr>
            <a:r>
              <a:rPr lang="en"/>
              <a:t>Easy styling via BootStrap</a:t>
            </a:r>
            <a:endParaRPr/>
          </a:p>
          <a:p>
            <a:pPr indent="0" lvl="0" marL="0" rtl="0" algn="l">
              <a:spcBef>
                <a:spcPts val="1200"/>
              </a:spcBef>
              <a:spcAft>
                <a:spcPts val="1200"/>
              </a:spcAft>
              <a:buNone/>
            </a:pPr>
            <a:r>
              <a:t/>
            </a:r>
            <a:endParaRPr/>
          </a:p>
        </p:txBody>
      </p:sp>
      <p:pic>
        <p:nvPicPr>
          <p:cNvPr id="192" name="Google Shape;192;p21"/>
          <p:cNvPicPr preferRelativeResize="0"/>
          <p:nvPr/>
        </p:nvPicPr>
        <p:blipFill>
          <a:blip r:embed="rId3">
            <a:alphaModFix/>
          </a:blip>
          <a:stretch>
            <a:fillRect/>
          </a:stretch>
        </p:blipFill>
        <p:spPr>
          <a:xfrm>
            <a:off x="352275" y="2203775"/>
            <a:ext cx="2872775" cy="2553000"/>
          </a:xfrm>
          <a:prstGeom prst="rect">
            <a:avLst/>
          </a:prstGeom>
          <a:noFill/>
          <a:ln>
            <a:noFill/>
          </a:ln>
        </p:spPr>
      </p:pic>
      <p:pic>
        <p:nvPicPr>
          <p:cNvPr id="193" name="Google Shape;193;p21"/>
          <p:cNvPicPr preferRelativeResize="0"/>
          <p:nvPr/>
        </p:nvPicPr>
        <p:blipFill>
          <a:blip r:embed="rId4">
            <a:alphaModFix/>
          </a:blip>
          <a:stretch>
            <a:fillRect/>
          </a:stretch>
        </p:blipFill>
        <p:spPr>
          <a:xfrm>
            <a:off x="3455600" y="2092775"/>
            <a:ext cx="2780500" cy="2775000"/>
          </a:xfrm>
          <a:prstGeom prst="rect">
            <a:avLst/>
          </a:prstGeom>
          <a:noFill/>
          <a:ln>
            <a:noFill/>
          </a:ln>
        </p:spPr>
      </p:pic>
      <p:sp>
        <p:nvSpPr>
          <p:cNvPr id="194" name="Google Shape;194;p21"/>
          <p:cNvSpPr/>
          <p:nvPr/>
        </p:nvSpPr>
        <p:spPr>
          <a:xfrm>
            <a:off x="2828800" y="3193925"/>
            <a:ext cx="705000" cy="5727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5" name="Google Shape;195;p21"/>
          <p:cNvPicPr preferRelativeResize="0"/>
          <p:nvPr/>
        </p:nvPicPr>
        <p:blipFill>
          <a:blip r:embed="rId5">
            <a:alphaModFix/>
          </a:blip>
          <a:stretch>
            <a:fillRect/>
          </a:stretch>
        </p:blipFill>
        <p:spPr>
          <a:xfrm>
            <a:off x="6283633" y="2203775"/>
            <a:ext cx="2655792" cy="2639299"/>
          </a:xfrm>
          <a:prstGeom prst="rect">
            <a:avLst/>
          </a:prstGeom>
          <a:noFill/>
          <a:ln>
            <a:noFill/>
          </a:ln>
        </p:spPr>
      </p:pic>
      <p:sp>
        <p:nvSpPr>
          <p:cNvPr id="196" name="Google Shape;196;p21"/>
          <p:cNvSpPr/>
          <p:nvPr/>
        </p:nvSpPr>
        <p:spPr>
          <a:xfrm>
            <a:off x="8283750" y="264075"/>
            <a:ext cx="604200" cy="58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CM</a:t>
            </a:r>
            <a:endParaRPr sz="1100">
              <a:solidFill>
                <a:schemeClr val="dk1"/>
              </a:solidFill>
            </a:endParaRPr>
          </a:p>
        </p:txBody>
      </p:sp>
      <p:sp>
        <p:nvSpPr>
          <p:cNvPr id="197" name="Google Shape;197;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