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0" r:id="rId7"/>
    <p:sldId id="259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0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12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7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0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24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99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8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77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13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34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1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5707-9956-408A-826A-F973D283D127}" type="datetimeFigureOut">
              <a:rPr lang="de-DE" smtClean="0"/>
              <a:t>13.12.2021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65014-0E0C-4CBA-B3C5-3061CAFAB32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95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13038"/>
            <a:ext cx="9144000" cy="2387600"/>
          </a:xfrm>
        </p:spPr>
        <p:txBody>
          <a:bodyPr/>
          <a:lstStyle/>
          <a:p>
            <a:r>
              <a:rPr lang="en-US" dirty="0" smtClean="0"/>
              <a:t>Designing Automations with BLAST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202238"/>
            <a:ext cx="12192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Andreas </a:t>
            </a:r>
            <a:r>
              <a:rPr lang="en-US" dirty="0" err="1" smtClean="0"/>
              <a:t>Harth</a:t>
            </a:r>
            <a:endParaRPr lang="en-US" dirty="0" smtClean="0"/>
          </a:p>
          <a:p>
            <a:r>
              <a:rPr lang="en-US" dirty="0" smtClean="0"/>
              <a:t>With Thomas </a:t>
            </a:r>
            <a:r>
              <a:rPr lang="en-US" dirty="0" err="1" smtClean="0"/>
              <a:t>Wehr</a:t>
            </a:r>
            <a:r>
              <a:rPr lang="en-US" dirty="0" smtClean="0"/>
              <a:t>, Christian </a:t>
            </a:r>
            <a:r>
              <a:rPr lang="en-US" dirty="0" err="1" smtClean="0"/>
              <a:t>Fleiner</a:t>
            </a:r>
            <a:r>
              <a:rPr lang="en-US" dirty="0" smtClean="0"/>
              <a:t>, Zhou </a:t>
            </a:r>
            <a:r>
              <a:rPr lang="en-US" dirty="0" err="1" smtClean="0"/>
              <a:t>Gui</a:t>
            </a:r>
            <a:r>
              <a:rPr lang="en-US" dirty="0" smtClean="0"/>
              <a:t>, Michael Freund, </a:t>
            </a:r>
            <a:r>
              <a:rPr lang="en-US" dirty="0" err="1" smtClean="0"/>
              <a:t>Yongxu</a:t>
            </a:r>
            <a:r>
              <a:rPr lang="en-US" dirty="0" smtClean="0"/>
              <a:t> Ren, Tobias </a:t>
            </a:r>
            <a:r>
              <a:rPr lang="en-US" dirty="0" err="1" smtClean="0"/>
              <a:t>Berner</a:t>
            </a:r>
            <a:endParaRPr lang="en-US" dirty="0"/>
          </a:p>
          <a:p>
            <a:r>
              <a:rPr lang="en-US" smtClean="0"/>
              <a:t>December </a:t>
            </a:r>
            <a:r>
              <a:rPr lang="en-US" dirty="0" smtClean="0"/>
              <a:t>2021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12" y="815018"/>
            <a:ext cx="3152775" cy="21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6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Input/output features</a:t>
            </a:r>
          </a:p>
          <a:p>
            <a:pPr lvl="1"/>
            <a:r>
              <a:rPr lang="en-US" dirty="0"/>
              <a:t>Adding more devices and </a:t>
            </a:r>
            <a:r>
              <a:rPr lang="en-US" dirty="0" smtClean="0"/>
              <a:t>services, ideally </a:t>
            </a:r>
            <a:r>
              <a:rPr lang="en-US" dirty="0"/>
              <a:t>involving a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Integrating more standards related to the Web of Things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Language features</a:t>
            </a:r>
          </a:p>
          <a:p>
            <a:pPr lvl="1"/>
            <a:r>
              <a:rPr lang="en-US" dirty="0"/>
              <a:t>Extending the functionality of the BLAST </a:t>
            </a:r>
            <a:r>
              <a:rPr lang="en-US" dirty="0" smtClean="0"/>
              <a:t>language (based on 20 use cases)</a:t>
            </a:r>
            <a:endParaRPr lang="en-US" dirty="0"/>
          </a:p>
          <a:p>
            <a:pPr lvl="1"/>
            <a:r>
              <a:rPr lang="en-US" dirty="0" err="1" smtClean="0"/>
              <a:t>Formalising</a:t>
            </a:r>
            <a:r>
              <a:rPr lang="en-US" dirty="0" smtClean="0"/>
              <a:t> syntax and semantics of BLAST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Extending the language to include process monitoring constructs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Execution environment</a:t>
            </a:r>
          </a:p>
          <a:p>
            <a:pPr lvl="1"/>
            <a:r>
              <a:rPr lang="en-US" dirty="0" smtClean="0"/>
              <a:t>Implementing </a:t>
            </a:r>
            <a:r>
              <a:rPr lang="en-US" dirty="0"/>
              <a:t>additional execution </a:t>
            </a:r>
            <a:r>
              <a:rPr lang="en-US" dirty="0" smtClean="0"/>
              <a:t>environments</a:t>
            </a:r>
          </a:p>
          <a:p>
            <a:pPr lvl="1"/>
            <a:r>
              <a:rPr lang="en-US" dirty="0" smtClean="0"/>
              <a:t>Conducting more usability studies</a:t>
            </a:r>
          </a:p>
          <a:p>
            <a:endParaRPr lang="en-US" dirty="0" smtClean="0"/>
          </a:p>
          <a:p>
            <a:r>
              <a:rPr lang="en-US" dirty="0" smtClean="0"/>
              <a:t>Applying BLAST in </a:t>
            </a:r>
            <a:r>
              <a:rPr lang="en-US" dirty="0" smtClean="0"/>
              <a:t>additional research </a:t>
            </a:r>
            <a:r>
              <a:rPr lang="en-US" dirty="0" smtClean="0"/>
              <a:t>projects and industry projects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117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Describing and Executing System </a:t>
            </a:r>
            <a:r>
              <a:rPr lang="en-US" dirty="0" err="1" smtClean="0"/>
              <a:t>Behaviour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describe the </a:t>
            </a:r>
            <a:r>
              <a:rPr lang="en-US" dirty="0" err="1" smtClean="0"/>
              <a:t>behaviour</a:t>
            </a:r>
            <a:r>
              <a:rPr lang="en-US" dirty="0" smtClean="0"/>
              <a:t> of systems involving devices (sensors and actuators) and execute the </a:t>
            </a:r>
            <a:r>
              <a:rPr lang="en-US" dirty="0" err="1" smtClean="0"/>
              <a:t>behaviour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Example: smart </a:t>
            </a:r>
            <a:r>
              <a:rPr lang="en-US" dirty="0" smtClean="0"/>
              <a:t>doorbell for new parents</a:t>
            </a:r>
            <a:endParaRPr lang="en-US" dirty="0" smtClean="0"/>
          </a:p>
          <a:p>
            <a:pPr lvl="1"/>
            <a:r>
              <a:rPr lang="en-US" dirty="0" smtClean="0"/>
              <a:t>If button pressed, then ring the bell</a:t>
            </a:r>
          </a:p>
          <a:p>
            <a:pPr lvl="1"/>
            <a:r>
              <a:rPr lang="en-US" dirty="0" smtClean="0"/>
              <a:t>But not between 13:00 to 15:00 when the baby sleeps</a:t>
            </a:r>
          </a:p>
          <a:p>
            <a:pPr lvl="1"/>
            <a:r>
              <a:rPr lang="en-US" dirty="0" smtClean="0"/>
              <a:t>Then, if button pressed, then blink a light</a:t>
            </a:r>
          </a:p>
          <a:p>
            <a:pPr lvl="1"/>
            <a:endParaRPr lang="en-US" dirty="0"/>
          </a:p>
          <a:p>
            <a:r>
              <a:rPr lang="en-US" dirty="0" smtClean="0"/>
              <a:t>Ideally, </a:t>
            </a:r>
            <a:r>
              <a:rPr lang="en-US" dirty="0" smtClean="0"/>
              <a:t>the </a:t>
            </a:r>
            <a:r>
              <a:rPr lang="en-US" dirty="0" smtClean="0"/>
              <a:t>smart doorbell </a:t>
            </a:r>
            <a:r>
              <a:rPr lang="en-US" dirty="0" smtClean="0"/>
              <a:t>automation can be shared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9853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Democratising</a:t>
            </a:r>
            <a:r>
              <a:rPr lang="en-US" dirty="0" smtClean="0"/>
              <a:t> Programming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automations should access devices (“things”) </a:t>
            </a:r>
            <a:r>
              <a:rPr lang="en-US" dirty="0" smtClean="0"/>
              <a:t>and online </a:t>
            </a:r>
            <a:r>
              <a:rPr lang="en-US" dirty="0"/>
              <a:t>services</a:t>
            </a:r>
          </a:p>
          <a:p>
            <a:pPr lvl="1"/>
            <a:r>
              <a:rPr lang="en-US" dirty="0"/>
              <a:t>Common interfaces to devices and </a:t>
            </a:r>
            <a:r>
              <a:rPr lang="en-US" dirty="0" smtClean="0"/>
              <a:t>online services</a:t>
            </a:r>
            <a:endParaRPr lang="en-US" dirty="0" smtClean="0"/>
          </a:p>
          <a:p>
            <a:r>
              <a:rPr lang="en-US" dirty="0" smtClean="0"/>
              <a:t>Casual </a:t>
            </a:r>
            <a:r>
              <a:rPr lang="en-US" dirty="0" smtClean="0"/>
              <a:t>users should be empowered to design </a:t>
            </a:r>
            <a:r>
              <a:rPr lang="en-US" dirty="0" smtClean="0"/>
              <a:t>automations</a:t>
            </a:r>
          </a:p>
          <a:p>
            <a:pPr lvl="1"/>
            <a:r>
              <a:rPr lang="en-US" dirty="0" smtClean="0"/>
              <a:t>Easy to use programming paradigm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Based on the Web of Things abstraction to devices…</a:t>
            </a:r>
            <a:endParaRPr lang="en-US" dirty="0" smtClean="0"/>
          </a:p>
          <a:p>
            <a:r>
              <a:rPr lang="en-US" dirty="0" smtClean="0"/>
              <a:t>…we </a:t>
            </a:r>
            <a:r>
              <a:rPr lang="en-US" dirty="0" smtClean="0"/>
              <a:t>consider the following programming paradigms: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Event-Condition-Action 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Dataflows</a:t>
            </a:r>
            <a:r>
              <a:rPr lang="en-US" dirty="0"/>
              <a:t> and Reactive </a:t>
            </a:r>
            <a:r>
              <a:rPr lang="en-US" dirty="0" smtClean="0"/>
              <a:t>Programming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Processes </a:t>
            </a:r>
            <a:r>
              <a:rPr lang="en-US" dirty="0" smtClean="0"/>
              <a:t>and </a:t>
            </a:r>
            <a:r>
              <a:rPr lang="en-US" dirty="0" smtClean="0"/>
              <a:t>Workflows</a:t>
            </a:r>
          </a:p>
          <a:p>
            <a:r>
              <a:rPr lang="en-US" dirty="0" smtClean="0"/>
              <a:t>And finally present BLAST (Block </a:t>
            </a:r>
            <a:r>
              <a:rPr lang="en-US" dirty="0"/>
              <a:t>Applications for </a:t>
            </a:r>
            <a:r>
              <a:rPr lang="en-US" dirty="0" smtClean="0"/>
              <a:t>Things)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972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93" y="2947691"/>
            <a:ext cx="1023937" cy="5871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Providing Common Interfaces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There are many protocols to interact with devices</a:t>
            </a:r>
          </a:p>
          <a:p>
            <a:r>
              <a:rPr lang="en-US" dirty="0" smtClean="0"/>
              <a:t>Biblical story: everybody speaks, nobody </a:t>
            </a:r>
            <a:r>
              <a:rPr lang="en-US" dirty="0" smtClean="0"/>
              <a:t>understands</a:t>
            </a:r>
          </a:p>
          <a:p>
            <a:r>
              <a:rPr lang="en-US" dirty="0" smtClean="0"/>
              <a:t>High integration effort (for each device or online service)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Idea: a common abstraction </a:t>
            </a:r>
            <a:r>
              <a:rPr lang="en-US" dirty="0" smtClean="0"/>
              <a:t>to devices</a:t>
            </a:r>
            <a:endParaRPr lang="en-US" dirty="0" smtClean="0"/>
          </a:p>
          <a:p>
            <a:pPr lvl="1"/>
            <a:r>
              <a:rPr lang="en-US" dirty="0" smtClean="0"/>
              <a:t>W3C Web of Things abstraction: Things, Properties, Actions, </a:t>
            </a:r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Data propagation </a:t>
            </a:r>
            <a:r>
              <a:rPr lang="en-US" dirty="0"/>
              <a:t>via </a:t>
            </a:r>
            <a:r>
              <a:rPr lang="en-US" dirty="0" smtClean="0"/>
              <a:t>push or pull model or both</a:t>
            </a:r>
            <a:endParaRPr lang="en-US" dirty="0" smtClean="0"/>
          </a:p>
          <a:p>
            <a:pPr lvl="1"/>
            <a:r>
              <a:rPr lang="en-US" dirty="0" smtClean="0"/>
              <a:t>Device-level protocols: Bluetooth Low Energy (BLE), Universal Serial Bus (USB)</a:t>
            </a:r>
          </a:p>
          <a:p>
            <a:endParaRPr lang="en-US" dirty="0" smtClean="0"/>
          </a:p>
          <a:p>
            <a:r>
              <a:rPr lang="en-US" dirty="0" smtClean="0"/>
              <a:t>Idea: a common abstract to </a:t>
            </a:r>
            <a:r>
              <a:rPr lang="en-US" dirty="0" smtClean="0"/>
              <a:t>online services</a:t>
            </a:r>
          </a:p>
          <a:p>
            <a:pPr lvl="1"/>
            <a:r>
              <a:rPr lang="en-US" dirty="0" smtClean="0"/>
              <a:t>Online </a:t>
            </a:r>
            <a:r>
              <a:rPr lang="en-US" dirty="0" smtClean="0"/>
              <a:t>services accessible via </a:t>
            </a:r>
            <a:r>
              <a:rPr lang="en-US" dirty="0" smtClean="0"/>
              <a:t>REST </a:t>
            </a:r>
            <a:r>
              <a:rPr lang="en-US" dirty="0" smtClean="0"/>
              <a:t>Application </a:t>
            </a:r>
            <a:r>
              <a:rPr lang="en-US" dirty="0" smtClean="0"/>
              <a:t>Programming Interfaces (APIs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Data propagation via pull model</a:t>
            </a:r>
            <a:endParaRPr lang="en-US" dirty="0" smtClean="0"/>
          </a:p>
          <a:p>
            <a:pPr lvl="1"/>
            <a:r>
              <a:rPr lang="en-US" dirty="0" smtClean="0"/>
              <a:t>Application-layer </a:t>
            </a:r>
            <a:r>
              <a:rPr lang="en-US" dirty="0" smtClean="0"/>
              <a:t>protocol: Hypertext Transfer </a:t>
            </a:r>
            <a:r>
              <a:rPr lang="en-US" dirty="0" smtClean="0"/>
              <a:t>Protocol (HTTP</a:t>
            </a:r>
            <a:r>
              <a:rPr lang="en-US" dirty="0" smtClean="0"/>
              <a:t>)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149" y="529523"/>
            <a:ext cx="2032313" cy="1296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23" y="3669792"/>
            <a:ext cx="1438275" cy="353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190" y="4085750"/>
            <a:ext cx="1189940" cy="5711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180" y="5116796"/>
            <a:ext cx="1123950" cy="60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581" y="4331595"/>
            <a:ext cx="4185419" cy="2700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1: Event-Condition-Action Rules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E.g., If-this-then-that (</a:t>
            </a:r>
            <a:r>
              <a:rPr lang="en-US" u="sng" dirty="0" smtClean="0"/>
              <a:t>ifttt.com</a:t>
            </a:r>
            <a:r>
              <a:rPr lang="en-US" dirty="0" smtClean="0"/>
              <a:t>), Stanford Genie (“when something if something, do something”)</a:t>
            </a:r>
          </a:p>
          <a:p>
            <a:endParaRPr lang="en-US" dirty="0" smtClean="0"/>
          </a:p>
          <a:p>
            <a:r>
              <a:rPr lang="en-US" dirty="0" smtClean="0"/>
              <a:t>Simple </a:t>
            </a:r>
            <a:r>
              <a:rPr lang="en-US" dirty="0"/>
              <a:t>programs (“recipe”) </a:t>
            </a:r>
            <a:r>
              <a:rPr lang="en-US" dirty="0" smtClean="0"/>
              <a:t>that consist of a </a:t>
            </a:r>
            <a:r>
              <a:rPr lang="en-US" dirty="0"/>
              <a:t>single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A rule consists of a trigger (equivalent of </a:t>
            </a:r>
            <a:r>
              <a:rPr lang="en-US" dirty="0" err="1" smtClean="0"/>
              <a:t>WoT</a:t>
            </a:r>
            <a:r>
              <a:rPr lang="en-US" dirty="0" smtClean="0"/>
              <a:t> read property, </a:t>
            </a:r>
            <a:r>
              <a:rPr lang="en-US" dirty="0" err="1" smtClean="0"/>
              <a:t>WoT</a:t>
            </a:r>
            <a:r>
              <a:rPr lang="en-US" dirty="0" smtClean="0"/>
              <a:t> event) and an action (equivalent of </a:t>
            </a:r>
            <a:r>
              <a:rPr lang="en-US" dirty="0" err="1" smtClean="0"/>
              <a:t>WoT</a:t>
            </a:r>
            <a:r>
              <a:rPr lang="en-US" dirty="0" smtClean="0"/>
              <a:t> write property, </a:t>
            </a:r>
            <a:r>
              <a:rPr lang="en-US" dirty="0" err="1" smtClean="0"/>
              <a:t>WoT</a:t>
            </a:r>
            <a:r>
              <a:rPr lang="en-US" dirty="0" smtClean="0"/>
              <a:t> action)</a:t>
            </a:r>
          </a:p>
          <a:p>
            <a:endParaRPr lang="en-US" dirty="0" smtClean="0"/>
          </a:p>
          <a:p>
            <a:r>
              <a:rPr lang="en-US" dirty="0" smtClean="0"/>
              <a:t>Execution in the cloud platform of IFTT</a:t>
            </a:r>
          </a:p>
        </p:txBody>
      </p:sp>
    </p:spTree>
    <p:extLst>
      <p:ext uri="{BB962C8B-B14F-4D97-AF65-F5344CB8AC3E}">
        <p14:creationId xmlns:p14="http://schemas.microsoft.com/office/powerpoint/2010/main" val="423194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5119370"/>
            <a:ext cx="5731510" cy="17386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</a:t>
            </a:r>
            <a:r>
              <a:rPr lang="en-US" dirty="0" smtClean="0"/>
              <a:t>2: </a:t>
            </a:r>
            <a:r>
              <a:rPr lang="en-US" dirty="0" err="1" smtClean="0"/>
              <a:t>Dataflows</a:t>
            </a:r>
            <a:r>
              <a:rPr lang="en-US" dirty="0" smtClean="0"/>
              <a:t> and Reactive Programming 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E.g., </a:t>
            </a:r>
            <a:r>
              <a:rPr lang="en-US" u="sng" dirty="0" smtClean="0"/>
              <a:t>Node-RED</a:t>
            </a:r>
            <a:r>
              <a:rPr lang="en-US" dirty="0" smtClean="0"/>
              <a:t>, </a:t>
            </a:r>
            <a:r>
              <a:rPr lang="en-US" dirty="0" smtClean="0"/>
              <a:t>Apache </a:t>
            </a:r>
            <a:r>
              <a:rPr lang="en-US" dirty="0"/>
              <a:t>Beam, Apache </a:t>
            </a:r>
            <a:r>
              <a:rPr lang="en-US" dirty="0" err="1"/>
              <a:t>Flink</a:t>
            </a:r>
            <a:r>
              <a:rPr lang="en-US" dirty="0"/>
              <a:t>, Apache </a:t>
            </a:r>
            <a:r>
              <a:rPr lang="en-US" dirty="0" smtClean="0"/>
              <a:t>Spark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View computer programs not as functions/operations that produce some output for some inputs and then </a:t>
            </a:r>
            <a:r>
              <a:rPr lang="en-US" dirty="0" smtClean="0"/>
              <a:t>terminate</a:t>
            </a:r>
          </a:p>
          <a:p>
            <a:r>
              <a:rPr lang="en-US" dirty="0"/>
              <a:t>But rather as long-running applications that react to </a:t>
            </a:r>
            <a:r>
              <a:rPr lang="en-US" dirty="0" smtClean="0"/>
              <a:t>events</a:t>
            </a:r>
            <a:endParaRPr lang="en-US" dirty="0" smtClean="0"/>
          </a:p>
          <a:p>
            <a:r>
              <a:rPr lang="en-US" dirty="0" smtClean="0"/>
              <a:t>Represent programs (“flows”) </a:t>
            </a:r>
            <a:r>
              <a:rPr lang="en-US" dirty="0" smtClean="0"/>
              <a:t>as graph (directed, acyclic) of operations, with data flowing between </a:t>
            </a:r>
            <a:r>
              <a:rPr lang="en-US" dirty="0" smtClean="0"/>
              <a:t>operations</a:t>
            </a:r>
          </a:p>
          <a:p>
            <a:endParaRPr lang="en-US" dirty="0"/>
          </a:p>
          <a:p>
            <a:r>
              <a:rPr lang="en-US" dirty="0" smtClean="0"/>
              <a:t>Execution in the Node-RED execution engine</a:t>
            </a:r>
          </a:p>
        </p:txBody>
      </p:sp>
    </p:spTree>
    <p:extLst>
      <p:ext uri="{BB962C8B-B14F-4D97-AF65-F5344CB8AC3E}">
        <p14:creationId xmlns:p14="http://schemas.microsoft.com/office/powerpoint/2010/main" val="31116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45" y="4387873"/>
            <a:ext cx="3368355" cy="24701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 3: </a:t>
            </a:r>
            <a:r>
              <a:rPr lang="en-US" dirty="0" smtClean="0"/>
              <a:t>Processes and Workflows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E.g., Business </a:t>
            </a:r>
            <a:r>
              <a:rPr lang="en-US" dirty="0" smtClean="0"/>
              <a:t>Process Model and Notation (BPMN</a:t>
            </a:r>
            <a:r>
              <a:rPr lang="en-US" dirty="0" smtClean="0"/>
              <a:t>), UML </a:t>
            </a:r>
            <a:r>
              <a:rPr lang="en-US" dirty="0" smtClean="0"/>
              <a:t>State Diagrams, UML Activity Diagrams, </a:t>
            </a:r>
            <a:r>
              <a:rPr lang="en-US" dirty="0" err="1" smtClean="0"/>
              <a:t>Ereignisgesteuerte</a:t>
            </a:r>
            <a:r>
              <a:rPr lang="en-US" dirty="0" smtClean="0"/>
              <a:t> </a:t>
            </a:r>
            <a:r>
              <a:rPr lang="en-US" dirty="0" err="1" smtClean="0"/>
              <a:t>Prozessketten</a:t>
            </a:r>
            <a:r>
              <a:rPr lang="en-US" dirty="0" smtClean="0"/>
              <a:t> (EPK), Petri Nets…</a:t>
            </a:r>
          </a:p>
          <a:p>
            <a:endParaRPr lang="en-US" dirty="0" smtClean="0"/>
          </a:p>
          <a:p>
            <a:r>
              <a:rPr lang="en-US" dirty="0" smtClean="0"/>
              <a:t>Programs are represented as “process models”</a:t>
            </a:r>
            <a:endParaRPr lang="en-US" dirty="0"/>
          </a:p>
          <a:p>
            <a:r>
              <a:rPr lang="en-US" dirty="0" smtClean="0"/>
              <a:t>States (sometimes boxes) – read </a:t>
            </a:r>
            <a:r>
              <a:rPr lang="en-US" dirty="0" err="1" smtClean="0"/>
              <a:t>WoT</a:t>
            </a:r>
            <a:r>
              <a:rPr lang="en-US" dirty="0" smtClean="0"/>
              <a:t> Properties</a:t>
            </a:r>
          </a:p>
          <a:p>
            <a:r>
              <a:rPr lang="en-US" dirty="0" smtClean="0"/>
              <a:t>Activities/transitions (sometimes arrows) – write </a:t>
            </a:r>
            <a:r>
              <a:rPr lang="en-US" dirty="0" err="1" smtClean="0"/>
              <a:t>WoT</a:t>
            </a:r>
            <a:r>
              <a:rPr lang="en-US" dirty="0" smtClean="0"/>
              <a:t> Properties, invoke </a:t>
            </a:r>
            <a:r>
              <a:rPr lang="en-US" dirty="0" err="1" smtClean="0"/>
              <a:t>WoT</a:t>
            </a:r>
            <a:r>
              <a:rPr lang="en-US" dirty="0" smtClean="0"/>
              <a:t> Actions and react to </a:t>
            </a:r>
            <a:r>
              <a:rPr lang="en-US" dirty="0" err="1" smtClean="0"/>
              <a:t>WoT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Control patterns (sequence, parallel split, exclusive choice…)</a:t>
            </a:r>
          </a:p>
          <a:p>
            <a:endParaRPr lang="en-US" dirty="0"/>
          </a:p>
          <a:p>
            <a:r>
              <a:rPr lang="en-US" dirty="0" smtClean="0"/>
              <a:t>Many </a:t>
            </a:r>
            <a:r>
              <a:rPr lang="en-US" dirty="0" smtClean="0"/>
              <a:t>process formalisms </a:t>
            </a:r>
            <a:r>
              <a:rPr lang="en-US" dirty="0" smtClean="0"/>
              <a:t>describe </a:t>
            </a:r>
            <a:r>
              <a:rPr lang="en-US" dirty="0" err="1" smtClean="0"/>
              <a:t>behaviours</a:t>
            </a:r>
            <a:r>
              <a:rPr lang="en-US" dirty="0" smtClean="0"/>
              <a:t> graphically</a:t>
            </a:r>
          </a:p>
          <a:p>
            <a:r>
              <a:rPr lang="en-US" dirty="0" smtClean="0"/>
              <a:t>Without </a:t>
            </a:r>
            <a:r>
              <a:rPr lang="en-US" dirty="0" smtClean="0"/>
              <a:t>an operational semantics</a:t>
            </a:r>
            <a:r>
              <a:rPr lang="en-US" dirty="0" smtClean="0"/>
              <a:t>, the formalisms lack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information </a:t>
            </a:r>
            <a:r>
              <a:rPr lang="en-US" dirty="0" smtClean="0"/>
              <a:t>to execute </a:t>
            </a:r>
            <a:r>
              <a:rPr lang="en-US" dirty="0" err="1" smtClean="0"/>
              <a:t>behaviours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41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BLAST: Block Applications for Things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Multi-paradigm, </a:t>
            </a:r>
            <a:r>
              <a:rPr lang="en-US" dirty="0"/>
              <a:t>v</a:t>
            </a:r>
            <a:r>
              <a:rPr lang="en-US" dirty="0" smtClean="0"/>
              <a:t>isual programming language based on </a:t>
            </a:r>
            <a:r>
              <a:rPr lang="en-US" dirty="0" smtClean="0"/>
              <a:t>blocks</a:t>
            </a:r>
          </a:p>
          <a:p>
            <a:r>
              <a:rPr lang="en-US" dirty="0" smtClean="0"/>
              <a:t>Two to three person-years development effort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Describe </a:t>
            </a:r>
            <a:r>
              <a:rPr lang="en-US" dirty="0" err="1" smtClean="0"/>
              <a:t>behaviours</a:t>
            </a:r>
            <a:r>
              <a:rPr lang="en-US" dirty="0" smtClean="0"/>
              <a:t> involving devices viewed with the Web of Things abstraction</a:t>
            </a:r>
          </a:p>
          <a:p>
            <a:pPr lvl="1"/>
            <a:r>
              <a:rPr lang="en-US" dirty="0" smtClean="0"/>
              <a:t>Read/write </a:t>
            </a:r>
            <a:r>
              <a:rPr lang="en-US" dirty="0" err="1" smtClean="0"/>
              <a:t>WoT</a:t>
            </a:r>
            <a:r>
              <a:rPr lang="en-US" dirty="0" smtClean="0"/>
              <a:t> Properties</a:t>
            </a:r>
          </a:p>
          <a:p>
            <a:pPr lvl="1"/>
            <a:r>
              <a:rPr lang="en-US" dirty="0" smtClean="0"/>
              <a:t>Invoke </a:t>
            </a:r>
            <a:r>
              <a:rPr lang="en-US" dirty="0" err="1" smtClean="0"/>
              <a:t>WoT</a:t>
            </a:r>
            <a:r>
              <a:rPr lang="en-US" dirty="0" smtClean="0"/>
              <a:t> Actions</a:t>
            </a:r>
          </a:p>
          <a:p>
            <a:pPr lvl="1"/>
            <a:r>
              <a:rPr lang="en-US" dirty="0" smtClean="0"/>
              <a:t>React to </a:t>
            </a:r>
            <a:r>
              <a:rPr lang="en-US" dirty="0" err="1" smtClean="0"/>
              <a:t>WoT</a:t>
            </a:r>
            <a:r>
              <a:rPr lang="en-US" dirty="0" smtClean="0"/>
              <a:t> Events</a:t>
            </a:r>
          </a:p>
          <a:p>
            <a:r>
              <a:rPr lang="en-US" dirty="0" smtClean="0"/>
              <a:t>Additionally, include access to HTTP </a:t>
            </a:r>
            <a:r>
              <a:rPr lang="en-US" dirty="0" smtClean="0"/>
              <a:t>APIs</a:t>
            </a:r>
          </a:p>
          <a:p>
            <a:endParaRPr lang="en-US" dirty="0" smtClean="0"/>
          </a:p>
          <a:p>
            <a:r>
              <a:rPr lang="en-US" dirty="0" smtClean="0"/>
              <a:t>BLAST programs/</a:t>
            </a:r>
            <a:r>
              <a:rPr lang="en-US" dirty="0" err="1" smtClean="0"/>
              <a:t>behaviours</a:t>
            </a:r>
            <a:r>
              <a:rPr lang="en-US" dirty="0" smtClean="0"/>
              <a:t> are translated to JavaScript code and executed in the browser</a:t>
            </a:r>
          </a:p>
          <a:p>
            <a:r>
              <a:rPr lang="en-US" dirty="0" smtClean="0"/>
              <a:t>Other execution environments </a:t>
            </a:r>
            <a:r>
              <a:rPr lang="en-US" dirty="0" smtClean="0"/>
              <a:t>possible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357587"/>
            <a:ext cx="1919287" cy="1333101"/>
          </a:xfrm>
          <a:prstGeom prst="rect">
            <a:avLst/>
          </a:prstGeom>
        </p:spPr>
      </p:pic>
      <p:sp>
        <p:nvSpPr>
          <p:cNvPr id="7" name="8-Point Star 6"/>
          <p:cNvSpPr/>
          <p:nvPr/>
        </p:nvSpPr>
        <p:spPr>
          <a:xfrm>
            <a:off x="9304986" y="5299656"/>
            <a:ext cx="2556457" cy="1435995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BLAST Demo: Smart Doorbell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9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Input/output features</a:t>
            </a:r>
          </a:p>
          <a:p>
            <a:pPr lvl="1"/>
            <a:r>
              <a:rPr lang="en-US" dirty="0" smtClean="0"/>
              <a:t>Things: seven devices (of different types) integrated</a:t>
            </a:r>
          </a:p>
          <a:p>
            <a:pPr lvl="1"/>
            <a:r>
              <a:rPr lang="en-US" dirty="0" smtClean="0"/>
              <a:t>Services: five services </a:t>
            </a:r>
            <a:r>
              <a:rPr lang="en-US" dirty="0" smtClean="0"/>
              <a:t>integrated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Language features</a:t>
            </a:r>
          </a:p>
          <a:p>
            <a:pPr lvl="1"/>
            <a:r>
              <a:rPr lang="en-US" dirty="0" smtClean="0"/>
              <a:t>Stable language that allows for combining things and services</a:t>
            </a:r>
          </a:p>
          <a:p>
            <a:endParaRPr lang="en-US" dirty="0" smtClean="0"/>
          </a:p>
          <a:p>
            <a:r>
              <a:rPr lang="en-US" dirty="0" smtClean="0"/>
              <a:t>Execution environment</a:t>
            </a:r>
          </a:p>
          <a:p>
            <a:pPr lvl="1"/>
            <a:r>
              <a:rPr lang="en-US" dirty="0" smtClean="0"/>
              <a:t>Chromium/Chrome browsers on Windows, Android and Linux</a:t>
            </a:r>
          </a:p>
        </p:txBody>
      </p:sp>
    </p:spTree>
    <p:extLst>
      <p:ext uri="{BB962C8B-B14F-4D97-AF65-F5344CB8AC3E}">
        <p14:creationId xmlns:p14="http://schemas.microsoft.com/office/powerpoint/2010/main" val="350137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Designing Automations with BLAST</vt:lpstr>
      <vt:lpstr>Describing and Executing System Behaviour</vt:lpstr>
      <vt:lpstr>Democratising Programming</vt:lpstr>
      <vt:lpstr>Providing Common Interfaces</vt:lpstr>
      <vt:lpstr>Paradigm 1: Event-Condition-Action Rules</vt:lpstr>
      <vt:lpstr>Paradigm 2: Dataflows and Reactive Programming </vt:lpstr>
      <vt:lpstr>Paradigm 3: Processes and Workflows</vt:lpstr>
      <vt:lpstr>BLAST: Block Applications for Things</vt:lpstr>
      <vt:lpstr>Current State</vt:lpstr>
      <vt:lpstr>Next Steps</vt:lpstr>
    </vt:vector>
  </TitlesOfParts>
  <Company>Friedrich-Alexander-Universität Erlangen-Nürnberg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Automations with BLAST</dc:title>
  <dc:creator>Harth, Andreas</dc:creator>
  <cp:lastModifiedBy>Harth, Andreas</cp:lastModifiedBy>
  <cp:revision>117</cp:revision>
  <dcterms:created xsi:type="dcterms:W3CDTF">2021-12-09T22:42:15Z</dcterms:created>
  <dcterms:modified xsi:type="dcterms:W3CDTF">2021-12-13T13:42:01Z</dcterms:modified>
</cp:coreProperties>
</file>