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7" r:id="rId1"/>
  </p:sldMasterIdLst>
  <p:notesMasterIdLst>
    <p:notesMasterId r:id="rId13"/>
  </p:notesMasterIdLst>
  <p:handoutMasterIdLst>
    <p:handoutMasterId r:id="rId14"/>
  </p:handoutMasterIdLst>
  <p:sldIdLst>
    <p:sldId id="2528" r:id="rId2"/>
    <p:sldId id="2529" r:id="rId3"/>
    <p:sldId id="2530" r:id="rId4"/>
    <p:sldId id="2560" r:id="rId5"/>
    <p:sldId id="2536" r:id="rId6"/>
    <p:sldId id="2564" r:id="rId7"/>
    <p:sldId id="2568" r:id="rId8"/>
    <p:sldId id="2567" r:id="rId9"/>
    <p:sldId id="2565" r:id="rId10"/>
    <p:sldId id="2566" r:id="rId11"/>
    <p:sldId id="2562" r:id="rId12"/>
  </p:sldIdLst>
  <p:sldSz cx="12858750" cy="7232650"/>
  <p:notesSz cx="6858000" cy="9144000"/>
  <p:custDataLst>
    <p:tags r:id="rId15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497" userDrawn="1">
          <p15:clr>
            <a:srgbClr val="A4A3A4"/>
          </p15:clr>
        </p15:guide>
        <p15:guide id="7" pos="69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DE45"/>
    <a:srgbClr val="000000"/>
    <a:srgbClr val="FFFFFF"/>
    <a:srgbClr val="66CCFF"/>
    <a:srgbClr val="125B26"/>
    <a:srgbClr val="27B23C"/>
    <a:srgbClr val="134B28"/>
    <a:srgbClr val="63BC6F"/>
    <a:srgbClr val="C00000"/>
    <a:srgbClr val="A03D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93" autoAdjust="0"/>
    <p:restoredTop sz="95317" autoAdjust="0"/>
  </p:normalViewPr>
  <p:slideViewPr>
    <p:cSldViewPr>
      <p:cViewPr varScale="1">
        <p:scale>
          <a:sx n="73" d="100"/>
          <a:sy n="73" d="100"/>
        </p:scale>
        <p:origin x="240" y="56"/>
      </p:cViewPr>
      <p:guideLst>
        <p:guide orient="horz" pos="328"/>
        <p:guide pos="4050"/>
        <p:guide pos="557"/>
        <p:guide orient="horz" pos="4183"/>
        <p:guide pos="7497"/>
        <p:guide pos="6908"/>
      </p:guideLst>
    </p:cSldViewPr>
  </p:slideViewPr>
  <p:outlineViewPr>
    <p:cViewPr>
      <p:scale>
        <a:sx n="100" d="100"/>
        <a:sy n="100" d="100"/>
      </p:scale>
      <p:origin x="0" y="-205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660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2017/8/31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622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339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294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598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299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864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809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178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428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433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459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288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7142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056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hyperlink" Target="&#23478;&#24237;&#29289;&#21697;&#31649;&#29702;&#31995;&#32479;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10" Type="http://schemas.openxmlformats.org/officeDocument/2006/relationships/notesSlide" Target="../notesSlides/notesSlide2.xml"/><Relationship Id="rId4" Type="http://schemas.openxmlformats.org/officeDocument/2006/relationships/tags" Target="../tags/tag5.xml"/><Relationship Id="rId9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4840461"/>
            <a:ext cx="12858395" cy="23921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3461347" y="3320420"/>
            <a:ext cx="6191250" cy="566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50000"/>
              </a:lnSpc>
              <a:buNone/>
            </a:pPr>
            <a:r>
              <a:rPr lang="en-US" altLang="zh-CN" sz="28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ASDP116</a:t>
            </a:r>
            <a:endParaRPr lang="zh-CN" altLang="en-US" sz="28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259"/>
          <p:cNvSpPr>
            <a:spLocks noChangeArrowheads="1"/>
          </p:cNvSpPr>
          <p:nvPr/>
        </p:nvSpPr>
        <p:spPr bwMode="auto">
          <a:xfrm>
            <a:off x="3136503" y="2176225"/>
            <a:ext cx="684093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6000" b="1" cap="all" dirty="0" smtClean="0">
                <a:solidFill>
                  <a:schemeClr val="accent1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家庭物品管理系统</a:t>
            </a:r>
            <a:endParaRPr lang="zh-CN" altLang="en-US" sz="6000" b="1" cap="all" dirty="0">
              <a:solidFill>
                <a:schemeClr val="accent1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612951" y="1672109"/>
            <a:ext cx="7671481" cy="28548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13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:dissolve/>
      </p:transition>
    </mc:Choice>
    <mc:Fallback xmlns="">
      <p:transition spd="slow" advTm="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850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35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150"/>
                            </p:stCondLst>
                            <p:childTnLst>
                              <p:par>
                                <p:cTn id="2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80703" y="336943"/>
            <a:ext cx="92333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甘特图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2" name="对象 1">
            <a:hlinkClick r:id="rId4" action="ppaction://hlinkfile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865256"/>
              </p:ext>
            </p:extLst>
          </p:nvPr>
        </p:nvGraphicFramePr>
        <p:xfrm>
          <a:off x="2612951" y="2248173"/>
          <a:ext cx="7569925" cy="2631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包装程序外壳对象" showAsIcon="1" r:id="rId5" imgW="1296360" imgH="451080" progId="Package">
                  <p:embed/>
                </p:oleObj>
              </mc:Choice>
              <mc:Fallback>
                <p:oleObj name="包装程序外壳对象" showAsIcon="1" r:id="rId5" imgW="1296360" imgH="4510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12951" y="2248173"/>
                        <a:ext cx="7569925" cy="2631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298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000">
        <p14:prism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858395" cy="7232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259"/>
          <p:cNvSpPr>
            <a:spLocks noChangeArrowheads="1"/>
          </p:cNvSpPr>
          <p:nvPr/>
        </p:nvSpPr>
        <p:spPr bwMode="auto">
          <a:xfrm>
            <a:off x="3219272" y="3108726"/>
            <a:ext cx="641985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3600" cap="all" dirty="0">
                <a:solidFill>
                  <a:schemeClr val="bg1"/>
                </a:solidFill>
                <a:cs typeface="Arial" panose="020B0604020202020204" pitchFamily="34" charset="0"/>
              </a:rPr>
              <a:t>感谢聆听，批评指导</a:t>
            </a:r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3219272" y="4076013"/>
            <a:ext cx="64198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600" dirty="0">
                <a:solidFill>
                  <a:schemeClr val="bg1"/>
                </a:solidFill>
                <a:cs typeface="Arial" panose="020B0604020202020204" pitchFamily="34" charset="0"/>
              </a:rPr>
              <a:t>汇报人</a:t>
            </a:r>
            <a:r>
              <a:rPr lang="zh-CN" altLang="en-US" sz="1600" dirty="0" smtClean="0">
                <a:solidFill>
                  <a:schemeClr val="bg1"/>
                </a:solidFill>
                <a:cs typeface="Arial" panose="020B0604020202020204" pitchFamily="34" charset="0"/>
              </a:rPr>
              <a:t>：</a:t>
            </a:r>
            <a:r>
              <a:rPr lang="en-US" altLang="zh-CN" sz="1600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ASDP116</a:t>
            </a:r>
            <a:r>
              <a:rPr lang="zh-CN" altLang="en-US" sz="1600" dirty="0">
                <a:solidFill>
                  <a:schemeClr val="bg1"/>
                </a:solidFill>
                <a:cs typeface="Arial" panose="020B0604020202020204" pitchFamily="34" charset="0"/>
              </a:rPr>
              <a:t>小组</a:t>
            </a:r>
          </a:p>
        </p:txBody>
      </p:sp>
      <p:sp>
        <p:nvSpPr>
          <p:cNvPr id="2" name="矩形 1"/>
          <p:cNvSpPr/>
          <p:nvPr/>
        </p:nvSpPr>
        <p:spPr>
          <a:xfrm>
            <a:off x="2593635" y="2272706"/>
            <a:ext cx="7671481" cy="285489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546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:dissolve/>
      </p:transition>
    </mc:Choice>
    <mc:Fallback xmlns="">
      <p:transition spd="slow" advTm="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900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40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9" grpId="0"/>
      <p:bldP spid="9" grpId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Others_1"/>
          <p:cNvSpPr txBox="1"/>
          <p:nvPr>
            <p:custDataLst>
              <p:tags r:id="rId1"/>
            </p:custDataLst>
          </p:nvPr>
        </p:nvSpPr>
        <p:spPr>
          <a:xfrm>
            <a:off x="3493514" y="1489047"/>
            <a:ext cx="1769715" cy="3794592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11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  <a:endParaRPr lang="zh-CN" altLang="en-US" sz="115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MH_Others_2"/>
          <p:cNvSpPr txBox="1"/>
          <p:nvPr>
            <p:custDataLst>
              <p:tags r:id="rId2"/>
            </p:custDataLst>
          </p:nvPr>
        </p:nvSpPr>
        <p:spPr>
          <a:xfrm rot="5400000">
            <a:off x="1645732" y="3047789"/>
            <a:ext cx="3299296" cy="67710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44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MH_Number_1"/>
          <p:cNvSpPr/>
          <p:nvPr>
            <p:custDataLst>
              <p:tags r:id="rId3"/>
            </p:custDataLst>
          </p:nvPr>
        </p:nvSpPr>
        <p:spPr>
          <a:xfrm>
            <a:off x="5724870" y="2450993"/>
            <a:ext cx="379667" cy="379667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lang="zh-CN" altLang="en-US" sz="2109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1" name="MH_Entry_1"/>
          <p:cNvSpPr/>
          <p:nvPr>
            <p:custDataLst>
              <p:tags r:id="rId4"/>
            </p:custDataLst>
          </p:nvPr>
        </p:nvSpPr>
        <p:spPr>
          <a:xfrm>
            <a:off x="6235412" y="2374316"/>
            <a:ext cx="3331046" cy="4563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53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需求规格说明书</a:t>
            </a:r>
            <a:endParaRPr lang="zh-CN" altLang="en-US" sz="253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MH_Number_2"/>
          <p:cNvSpPr/>
          <p:nvPr>
            <p:custDataLst>
              <p:tags r:id="rId5"/>
            </p:custDataLst>
          </p:nvPr>
        </p:nvSpPr>
        <p:spPr>
          <a:xfrm>
            <a:off x="5724869" y="3257307"/>
            <a:ext cx="379667" cy="379667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lang="zh-CN" altLang="en-US" sz="2109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3" name="MH_Entry_2"/>
          <p:cNvSpPr/>
          <p:nvPr>
            <p:custDataLst>
              <p:tags r:id="rId6"/>
            </p:custDataLst>
          </p:nvPr>
        </p:nvSpPr>
        <p:spPr>
          <a:xfrm>
            <a:off x="6235412" y="3218968"/>
            <a:ext cx="3525386" cy="4563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53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概要设计</a:t>
            </a:r>
            <a:endParaRPr lang="zh-CN" altLang="en-US" sz="253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Freeform 6"/>
          <p:cNvSpPr>
            <a:spLocks/>
          </p:cNvSpPr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Freeform 7"/>
          <p:cNvSpPr>
            <a:spLocks/>
          </p:cNvSpPr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MH_Number_2"/>
          <p:cNvSpPr/>
          <p:nvPr>
            <p:custDataLst>
              <p:tags r:id="rId7"/>
            </p:custDataLst>
          </p:nvPr>
        </p:nvSpPr>
        <p:spPr>
          <a:xfrm>
            <a:off x="5724868" y="4063621"/>
            <a:ext cx="379667" cy="379667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lang="zh-CN" altLang="en-US" sz="2109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8" name="MH_Entry_2"/>
          <p:cNvSpPr/>
          <p:nvPr>
            <p:custDataLst>
              <p:tags r:id="rId8"/>
            </p:custDataLst>
          </p:nvPr>
        </p:nvSpPr>
        <p:spPr>
          <a:xfrm>
            <a:off x="6243054" y="4022658"/>
            <a:ext cx="3525386" cy="4563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53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项目计划甘特图</a:t>
            </a:r>
            <a:endParaRPr lang="zh-CN" altLang="en-US" sz="253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584034"/>
      </p:ext>
    </p:extLst>
  </p:cSld>
  <p:clrMapOvr>
    <a:masterClrMapping/>
  </p:clrMapOvr>
  <p:transition spd="slow" advTm="4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16" grpId="0" animBg="1"/>
      <p:bldP spid="17" grpId="0" animBg="1"/>
      <p:bldP spid="15" grpId="0" animBg="1"/>
      <p:bldP spid="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2206847" y="3202249"/>
            <a:ext cx="503214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zh-CN" altLang="en-US" sz="5400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需求规格说明书</a:t>
            </a:r>
            <a:endParaRPr lang="zh-CN" altLang="en-US" sz="54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4" name="矩形 10"/>
          <p:cNvSpPr>
            <a:spLocks noChangeArrowheads="1"/>
          </p:cNvSpPr>
          <p:nvPr/>
        </p:nvSpPr>
        <p:spPr bwMode="auto">
          <a:xfrm>
            <a:off x="4820230" y="2468704"/>
            <a:ext cx="2249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zh-CN" altLang="en-US" sz="2000" b="1" cap="all" dirty="0">
                <a:solidFill>
                  <a:schemeClr val="accent1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家庭物品管理系统</a:t>
            </a: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1564714" y="2943331"/>
            <a:ext cx="5504850" cy="1675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2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7293470" y="1614088"/>
            <a:ext cx="2994731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 smtClean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269989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4" grpId="0"/>
      <p:bldP spid="5125" grpId="0" animBg="1"/>
      <p:bldP spid="7" grpId="0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80703" y="336943"/>
            <a:ext cx="184665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系统功能需求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570031"/>
              </p:ext>
            </p:extLst>
          </p:nvPr>
        </p:nvGraphicFramePr>
        <p:xfrm>
          <a:off x="1172791" y="1005239"/>
          <a:ext cx="10513168" cy="59766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41896"/>
                <a:gridCol w="7071272"/>
              </a:tblGrid>
              <a:tr h="4683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</a:rPr>
                        <a:t>自定义类型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根据自己情况建立物品分类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5271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扫描浏览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通过扫描浏览物品信息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10543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提醒功能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</a:rPr>
                        <a:t>支持提醒服务，例如对对物品保养和有效期等进行提醒，对药物进行过期提醒，对于即将用完的药物进行购买提醒等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0469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</a:rPr>
                        <a:t>查询物品信息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物品信息包括：物品照片（如衣服的照片），状态（储藏、使用、</a:t>
                      </a:r>
                      <a:endParaRPr lang="zh-CN" sz="24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处置）、存放位置（家中位置方位、橱柜中的位置）、物品购入的时间、金额、商店、品牌、保修情况等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5152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定位查找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对室内（短距离）物品的定位寻找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316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安全登陆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对登陆用户进行安全保护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674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权限设置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对用户授予不同权限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655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数据修改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</a:rPr>
                        <a:t>对物品信息进行修改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585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000">
        <p14:prism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452"/>
          <p:cNvSpPr/>
          <p:nvPr/>
        </p:nvSpPr>
        <p:spPr>
          <a:xfrm>
            <a:off x="1201677" y="3045298"/>
            <a:ext cx="2417940" cy="2754755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20090" tIns="20090" rIns="20090" bIns="20090" anchor="ctr"/>
          <a:lstStyle/>
          <a:p>
            <a:pPr lvl="0">
              <a:lnSpc>
                <a:spcPct val="120000"/>
              </a:lnSpc>
            </a:pPr>
            <a:endParaRPr sz="1828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Shape 1454"/>
          <p:cNvSpPr/>
          <p:nvPr/>
        </p:nvSpPr>
        <p:spPr>
          <a:xfrm>
            <a:off x="4994608" y="3037212"/>
            <a:ext cx="2417942" cy="2754755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20090" tIns="20090" rIns="20090" bIns="20090" anchor="ctr"/>
          <a:lstStyle/>
          <a:p>
            <a:pPr lvl="0">
              <a:lnSpc>
                <a:spcPct val="120000"/>
              </a:lnSpc>
            </a:pPr>
            <a:endParaRPr sz="1828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Shape 1456"/>
          <p:cNvSpPr/>
          <p:nvPr/>
        </p:nvSpPr>
        <p:spPr>
          <a:xfrm>
            <a:off x="8755815" y="3045155"/>
            <a:ext cx="2417942" cy="2754755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20090" tIns="20090" rIns="20090" bIns="20090" anchor="ctr"/>
          <a:lstStyle/>
          <a:p>
            <a:pPr lvl="0">
              <a:lnSpc>
                <a:spcPct val="120000"/>
              </a:lnSpc>
            </a:pPr>
            <a:endParaRPr sz="1828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Shape 1460"/>
          <p:cNvSpPr/>
          <p:nvPr/>
        </p:nvSpPr>
        <p:spPr>
          <a:xfrm>
            <a:off x="1520686" y="2160491"/>
            <a:ext cx="1779920" cy="1779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20090" tIns="20090" rIns="20090" bIns="20090" numCol="1" anchor="ctr">
            <a:noAutofit/>
          </a:bodyPr>
          <a:lstStyle/>
          <a:p>
            <a:pPr lvl="0">
              <a:lnSpc>
                <a:spcPct val="120000"/>
              </a:lnSpc>
            </a:pPr>
            <a:endParaRPr sz="1828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7" name="Group 20"/>
          <p:cNvGrpSpPr/>
          <p:nvPr/>
        </p:nvGrpSpPr>
        <p:grpSpPr>
          <a:xfrm>
            <a:off x="1444508" y="2202919"/>
            <a:ext cx="499886" cy="499886"/>
            <a:chOff x="1369087" y="2088729"/>
            <a:chExt cx="474017" cy="474016"/>
          </a:xfrm>
        </p:grpSpPr>
        <p:sp>
          <p:nvSpPr>
            <p:cNvPr id="8" name="Shape 1463"/>
            <p:cNvSpPr/>
            <p:nvPr/>
          </p:nvSpPr>
          <p:spPr>
            <a:xfrm>
              <a:off x="1369087" y="2088729"/>
              <a:ext cx="474017" cy="4740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>
              <a:miter lim="400000"/>
            </a:ln>
          </p:spPr>
          <p:txBody>
            <a:bodyPr lIns="26787" tIns="26787" rIns="26787" bIns="26787" anchor="ctr"/>
            <a:lstStyle/>
            <a:p>
              <a:pPr lvl="0">
                <a:lnSpc>
                  <a:spcPct val="120000"/>
                </a:lnSpc>
              </a:pPr>
              <a:endParaRPr sz="1828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Shape 1464"/>
            <p:cNvSpPr/>
            <p:nvPr/>
          </p:nvSpPr>
          <p:spPr>
            <a:xfrm>
              <a:off x="1477567" y="2232573"/>
              <a:ext cx="231656" cy="186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363" extrusionOk="0">
                  <a:moveTo>
                    <a:pt x="7274" y="21020"/>
                  </a:moveTo>
                  <a:cubicBezTo>
                    <a:pt x="7274" y="21376"/>
                    <a:pt x="7435" y="21475"/>
                    <a:pt x="7659" y="21222"/>
                  </a:cubicBezTo>
                  <a:cubicBezTo>
                    <a:pt x="7951" y="20894"/>
                    <a:pt x="10973" y="17529"/>
                    <a:pt x="10973" y="17529"/>
                  </a:cubicBezTo>
                  <a:lnTo>
                    <a:pt x="7274" y="15153"/>
                  </a:lnTo>
                  <a:cubicBezTo>
                    <a:pt x="7274" y="15153"/>
                    <a:pt x="7274" y="21020"/>
                    <a:pt x="7274" y="21020"/>
                  </a:cubicBezTo>
                  <a:close/>
                  <a:moveTo>
                    <a:pt x="20812" y="50"/>
                  </a:moveTo>
                  <a:cubicBezTo>
                    <a:pt x="20412" y="224"/>
                    <a:pt x="667" y="8860"/>
                    <a:pt x="277" y="9030"/>
                  </a:cubicBezTo>
                  <a:cubicBezTo>
                    <a:pt x="-53" y="9174"/>
                    <a:pt x="-126" y="9528"/>
                    <a:pt x="266" y="9723"/>
                  </a:cubicBezTo>
                  <a:cubicBezTo>
                    <a:pt x="733" y="9955"/>
                    <a:pt x="4681" y="11919"/>
                    <a:pt x="4681" y="11919"/>
                  </a:cubicBezTo>
                  <a:lnTo>
                    <a:pt x="4681" y="11919"/>
                  </a:lnTo>
                  <a:lnTo>
                    <a:pt x="7298" y="13221"/>
                  </a:lnTo>
                  <a:cubicBezTo>
                    <a:pt x="7298" y="13221"/>
                    <a:pt x="19903" y="1732"/>
                    <a:pt x="20073" y="1577"/>
                  </a:cubicBezTo>
                  <a:cubicBezTo>
                    <a:pt x="20246" y="1420"/>
                    <a:pt x="20443" y="1713"/>
                    <a:pt x="20319" y="1881"/>
                  </a:cubicBezTo>
                  <a:cubicBezTo>
                    <a:pt x="20194" y="2050"/>
                    <a:pt x="11163" y="14170"/>
                    <a:pt x="11163" y="14170"/>
                  </a:cubicBezTo>
                  <a:cubicBezTo>
                    <a:pt x="11163" y="14170"/>
                    <a:pt x="11163" y="14170"/>
                    <a:pt x="11163" y="14171"/>
                  </a:cubicBezTo>
                  <a:lnTo>
                    <a:pt x="10637" y="14898"/>
                  </a:lnTo>
                  <a:lnTo>
                    <a:pt x="11333" y="15363"/>
                  </a:lnTo>
                  <a:lnTo>
                    <a:pt x="11333" y="15363"/>
                  </a:lnTo>
                  <a:cubicBezTo>
                    <a:pt x="11333" y="15363"/>
                    <a:pt x="16742" y="18976"/>
                    <a:pt x="17127" y="19234"/>
                  </a:cubicBezTo>
                  <a:cubicBezTo>
                    <a:pt x="17464" y="19459"/>
                    <a:pt x="17904" y="19272"/>
                    <a:pt x="18001" y="18750"/>
                  </a:cubicBezTo>
                  <a:cubicBezTo>
                    <a:pt x="18117" y="18135"/>
                    <a:pt x="21310" y="1052"/>
                    <a:pt x="21382" y="671"/>
                  </a:cubicBezTo>
                  <a:cubicBezTo>
                    <a:pt x="21474" y="177"/>
                    <a:pt x="21211" y="-125"/>
                    <a:pt x="20812" y="5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lnSpc>
                  <a:spcPct val="120000"/>
                </a:lnSpc>
              </a:pPr>
              <a:endParaRPr sz="1828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0" name="Shape 1465"/>
          <p:cNvSpPr/>
          <p:nvPr/>
        </p:nvSpPr>
        <p:spPr>
          <a:xfrm>
            <a:off x="5313620" y="2152405"/>
            <a:ext cx="1779920" cy="1779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20090" tIns="20090" rIns="20090" bIns="20090" numCol="1" anchor="ctr">
            <a:noAutofit/>
          </a:bodyPr>
          <a:lstStyle/>
          <a:p>
            <a:pPr lvl="0">
              <a:lnSpc>
                <a:spcPct val="120000"/>
              </a:lnSpc>
            </a:pPr>
            <a:endParaRPr sz="1828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Shape 1468"/>
          <p:cNvSpPr/>
          <p:nvPr/>
        </p:nvSpPr>
        <p:spPr>
          <a:xfrm>
            <a:off x="9093671" y="2160491"/>
            <a:ext cx="1776273" cy="1776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20090" tIns="20090" rIns="20090" bIns="20090" numCol="1" anchor="ctr">
            <a:noAutofit/>
          </a:bodyPr>
          <a:lstStyle/>
          <a:p>
            <a:pPr lvl="0">
              <a:lnSpc>
                <a:spcPct val="120000"/>
              </a:lnSpc>
            </a:pPr>
            <a:endParaRPr sz="1828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3" name="Group 32"/>
          <p:cNvGrpSpPr/>
          <p:nvPr/>
        </p:nvGrpSpPr>
        <p:grpSpPr>
          <a:xfrm>
            <a:off x="5227078" y="2194831"/>
            <a:ext cx="499886" cy="499886"/>
            <a:chOff x="3906591" y="2088732"/>
            <a:chExt cx="474017" cy="474017"/>
          </a:xfrm>
        </p:grpSpPr>
        <p:sp>
          <p:nvSpPr>
            <p:cNvPr id="14" name="Shape 1474"/>
            <p:cNvSpPr/>
            <p:nvPr/>
          </p:nvSpPr>
          <p:spPr>
            <a:xfrm>
              <a:off x="3906591" y="2088732"/>
              <a:ext cx="474017" cy="4740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>
              <a:miter lim="400000"/>
            </a:ln>
          </p:spPr>
          <p:txBody>
            <a:bodyPr lIns="26787" tIns="26787" rIns="26787" bIns="26787" anchor="ctr"/>
            <a:lstStyle/>
            <a:p>
              <a:pPr lvl="0">
                <a:lnSpc>
                  <a:spcPct val="120000"/>
                </a:lnSpc>
              </a:pPr>
              <a:endParaRPr sz="1828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15" name="Group 1479"/>
            <p:cNvGrpSpPr/>
            <p:nvPr/>
          </p:nvGrpSpPr>
          <p:grpSpPr>
            <a:xfrm>
              <a:off x="4031314" y="2211790"/>
              <a:ext cx="199171" cy="186335"/>
              <a:chOff x="0" y="0"/>
              <a:chExt cx="398340" cy="372667"/>
            </a:xfrm>
          </p:grpSpPr>
          <p:sp>
            <p:nvSpPr>
              <p:cNvPr id="16" name="Shape 1477"/>
              <p:cNvSpPr/>
              <p:nvPr/>
            </p:nvSpPr>
            <p:spPr>
              <a:xfrm>
                <a:off x="0" y="0"/>
                <a:ext cx="346395" cy="2419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74" h="21420" extrusionOk="0">
                    <a:moveTo>
                      <a:pt x="21474" y="11049"/>
                    </a:moveTo>
                    <a:lnTo>
                      <a:pt x="18909" y="958"/>
                    </a:lnTo>
                    <a:cubicBezTo>
                      <a:pt x="18720" y="217"/>
                      <a:pt x="18164" y="-180"/>
                      <a:pt x="17669" y="79"/>
                    </a:cubicBezTo>
                    <a:lnTo>
                      <a:pt x="618" y="8962"/>
                    </a:lnTo>
                    <a:cubicBezTo>
                      <a:pt x="123" y="9221"/>
                      <a:pt x="-126" y="10036"/>
                      <a:pt x="64" y="10782"/>
                    </a:cubicBezTo>
                    <a:lnTo>
                      <a:pt x="2769" y="21420"/>
                    </a:lnTo>
                    <a:lnTo>
                      <a:pt x="2769" y="15715"/>
                    </a:lnTo>
                    <a:cubicBezTo>
                      <a:pt x="2769" y="13145"/>
                      <a:pt x="4209" y="11049"/>
                      <a:pt x="5979" y="11049"/>
                    </a:cubicBezTo>
                    <a:lnTo>
                      <a:pt x="10484" y="11049"/>
                    </a:lnTo>
                    <a:lnTo>
                      <a:pt x="15858" y="5663"/>
                    </a:lnTo>
                    <a:lnTo>
                      <a:pt x="18967" y="11049"/>
                    </a:lnTo>
                    <a:cubicBezTo>
                      <a:pt x="18967" y="11049"/>
                      <a:pt x="21474" y="11049"/>
                      <a:pt x="21474" y="11049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120000"/>
                  </a:lnSpc>
                </a:pPr>
                <a:endParaRPr sz="1828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7" name="Shape 1478"/>
              <p:cNvSpPr/>
              <p:nvPr/>
            </p:nvSpPr>
            <p:spPr>
              <a:xfrm>
                <a:off x="74826" y="149651"/>
                <a:ext cx="323515" cy="2230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571" y="0"/>
                    </a:moveTo>
                    <a:lnTo>
                      <a:pt x="1028" y="0"/>
                    </a:lnTo>
                    <a:cubicBezTo>
                      <a:pt x="460" y="0"/>
                      <a:pt x="0" y="708"/>
                      <a:pt x="0" y="1571"/>
                    </a:cubicBezTo>
                    <a:lnTo>
                      <a:pt x="0" y="20029"/>
                    </a:lnTo>
                    <a:cubicBezTo>
                      <a:pt x="0" y="20897"/>
                      <a:pt x="460" y="21600"/>
                      <a:pt x="1028" y="21600"/>
                    </a:cubicBezTo>
                    <a:lnTo>
                      <a:pt x="20571" y="21600"/>
                    </a:lnTo>
                    <a:cubicBezTo>
                      <a:pt x="21140" y="21600"/>
                      <a:pt x="21600" y="20897"/>
                      <a:pt x="21600" y="20029"/>
                    </a:cubicBezTo>
                    <a:lnTo>
                      <a:pt x="21600" y="1571"/>
                    </a:lnTo>
                    <a:cubicBezTo>
                      <a:pt x="21600" y="708"/>
                      <a:pt x="21140" y="0"/>
                      <a:pt x="2057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120000"/>
                  </a:lnSpc>
                </a:pPr>
                <a:endParaRPr sz="1828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21" name="Text Placeholder 5"/>
          <p:cNvSpPr txBox="1">
            <a:spLocks/>
          </p:cNvSpPr>
          <p:nvPr/>
        </p:nvSpPr>
        <p:spPr>
          <a:xfrm>
            <a:off x="1686968" y="2844801"/>
            <a:ext cx="1379668" cy="41130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zh-CN" alt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性能需求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Text Placeholder 6"/>
          <p:cNvSpPr txBox="1">
            <a:spLocks/>
          </p:cNvSpPr>
          <p:nvPr/>
        </p:nvSpPr>
        <p:spPr>
          <a:xfrm>
            <a:off x="1303196" y="3982839"/>
            <a:ext cx="2364540" cy="1872208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/>
              <a:t>1.</a:t>
            </a:r>
            <a:r>
              <a:rPr lang="zh-CN" altLang="zh-CN" sz="1400" dirty="0" smtClean="0"/>
              <a:t>用户</a:t>
            </a:r>
            <a:r>
              <a:rPr lang="zh-CN" altLang="zh-CN" sz="1400" dirty="0"/>
              <a:t>提交了查询之后，对查询的响应时间不能超过</a:t>
            </a:r>
            <a:r>
              <a:rPr lang="en-US" altLang="zh-CN" sz="1400" dirty="0"/>
              <a:t>7</a:t>
            </a:r>
            <a:r>
              <a:rPr lang="zh-CN" altLang="zh-CN" sz="1400" dirty="0"/>
              <a:t>秒，在此时间内要将查询结果显示在屏幕上。</a:t>
            </a:r>
          </a:p>
          <a:p>
            <a:pPr marL="0" indent="0">
              <a:buNone/>
            </a:pPr>
            <a:r>
              <a:rPr lang="en-US" altLang="zh-CN" sz="1400" dirty="0" smtClean="0"/>
              <a:t>2.</a:t>
            </a:r>
            <a:r>
              <a:rPr lang="zh-CN" altLang="zh-CN" sz="1400" dirty="0" smtClean="0"/>
              <a:t>用户</a:t>
            </a:r>
            <a:r>
              <a:rPr lang="zh-CN" altLang="zh-CN" sz="1400" dirty="0"/>
              <a:t>向系统提交信息后，系统将在</a:t>
            </a:r>
            <a:r>
              <a:rPr lang="en-US" altLang="zh-CN" sz="1400" dirty="0"/>
              <a:t>4</a:t>
            </a:r>
            <a:r>
              <a:rPr lang="zh-CN" altLang="zh-CN" sz="1400" dirty="0"/>
              <a:t>秒内向用户显示确认消息。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.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Text Placeholder 5"/>
          <p:cNvSpPr txBox="1">
            <a:spLocks/>
          </p:cNvSpPr>
          <p:nvPr/>
        </p:nvSpPr>
        <p:spPr>
          <a:xfrm>
            <a:off x="5597722" y="2836715"/>
            <a:ext cx="1283156" cy="41130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安全性需求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Text Placeholder 6"/>
          <p:cNvSpPr txBox="1">
            <a:spLocks/>
          </p:cNvSpPr>
          <p:nvPr/>
        </p:nvSpPr>
        <p:spPr>
          <a:xfrm>
            <a:off x="5092401" y="3970650"/>
            <a:ext cx="2166125" cy="172684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>
                <a:latin typeface="+mn-ea"/>
                <a:ea typeface="+mn-ea"/>
              </a:rPr>
              <a:t>1.</a:t>
            </a:r>
            <a:r>
              <a:rPr lang="zh-CN" altLang="zh-CN" sz="1400" dirty="0" smtClean="0">
                <a:latin typeface="+mn-ea"/>
                <a:ea typeface="+mn-ea"/>
              </a:rPr>
              <a:t>所有</a:t>
            </a:r>
            <a:r>
              <a:rPr lang="zh-CN" altLang="zh-CN" sz="1400" dirty="0">
                <a:latin typeface="+mn-ea"/>
                <a:ea typeface="+mn-ea"/>
              </a:rPr>
              <a:t>涉及功能信息或个人身份信息的修改，都要提交相应权限。</a:t>
            </a:r>
          </a:p>
          <a:p>
            <a:r>
              <a:rPr lang="en-US" altLang="zh-CN" sz="1400" dirty="0" smtClean="0">
                <a:latin typeface="+mn-ea"/>
                <a:ea typeface="+mn-ea"/>
              </a:rPr>
              <a:t>2.</a:t>
            </a:r>
            <a:r>
              <a:rPr lang="zh-CN" altLang="zh-CN" sz="1400" dirty="0" smtClean="0">
                <a:latin typeface="+mn-ea"/>
                <a:ea typeface="+mn-ea"/>
              </a:rPr>
              <a:t>除</a:t>
            </a:r>
            <a:r>
              <a:rPr lang="zh-CN" altLang="zh-CN" sz="1400" dirty="0">
                <a:latin typeface="+mn-ea"/>
                <a:ea typeface="+mn-ea"/>
              </a:rPr>
              <a:t>浏览菜单外，用户必须登录到</a:t>
            </a:r>
            <a:r>
              <a:rPr lang="en-US" altLang="zh-CN" sz="1400" dirty="0">
                <a:latin typeface="+mn-ea"/>
                <a:ea typeface="+mn-ea"/>
              </a:rPr>
              <a:t>“</a:t>
            </a:r>
            <a:r>
              <a:rPr lang="zh-CN" altLang="zh-CN" sz="1400" dirty="0">
                <a:latin typeface="+mn-ea"/>
                <a:ea typeface="+mn-ea"/>
              </a:rPr>
              <a:t>家庭物品管理系统</a:t>
            </a:r>
            <a:r>
              <a:rPr lang="en-US" altLang="zh-CN" sz="1400" dirty="0">
                <a:latin typeface="+mn-ea"/>
                <a:ea typeface="+mn-ea"/>
              </a:rPr>
              <a:t>”</a:t>
            </a:r>
            <a:r>
              <a:rPr lang="zh-CN" altLang="zh-CN" sz="1400" dirty="0">
                <a:latin typeface="+mn-ea"/>
                <a:ea typeface="+mn-ea"/>
              </a:rPr>
              <a:t>才能完成其他所有操作。</a:t>
            </a:r>
          </a:p>
          <a:p>
            <a:r>
              <a:rPr lang="en-US" altLang="zh-CN" sz="1400" dirty="0" smtClean="0">
                <a:latin typeface="+mn-ea"/>
                <a:ea typeface="+mn-ea"/>
              </a:rPr>
              <a:t>3.</a:t>
            </a:r>
            <a:r>
              <a:rPr lang="zh-CN" altLang="zh-CN" sz="1400" dirty="0" smtClean="0">
                <a:latin typeface="+mn-ea"/>
                <a:ea typeface="+mn-ea"/>
              </a:rPr>
              <a:t>用户</a:t>
            </a:r>
            <a:r>
              <a:rPr lang="zh-CN" altLang="zh-CN" sz="1400" dirty="0">
                <a:latin typeface="+mn-ea"/>
                <a:ea typeface="+mn-ea"/>
              </a:rPr>
              <a:t>的登录受计算机系统访问控制策略的限制</a:t>
            </a:r>
            <a:r>
              <a:rPr lang="zh-CN" altLang="zh-CN" sz="1400" dirty="0"/>
              <a:t>。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.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Text Placeholder 6"/>
          <p:cNvSpPr txBox="1">
            <a:spLocks/>
          </p:cNvSpPr>
          <p:nvPr/>
        </p:nvSpPr>
        <p:spPr>
          <a:xfrm>
            <a:off x="9019405" y="4227032"/>
            <a:ext cx="1914307" cy="119608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zh-CN" sz="1400" dirty="0"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系统数据应能实现备份，遇到故障，系统应能提供数据恢复能力</a:t>
            </a:r>
            <a:r>
              <a:rPr lang="zh-CN" altLang="zh-CN" sz="800" dirty="0"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Text Placeholder 5"/>
          <p:cNvSpPr txBox="1">
            <a:spLocks/>
          </p:cNvSpPr>
          <p:nvPr/>
        </p:nvSpPr>
        <p:spPr>
          <a:xfrm>
            <a:off x="9370700" y="2844658"/>
            <a:ext cx="1283156" cy="41130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可靠性需求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Shape 1475"/>
          <p:cNvSpPr/>
          <p:nvPr/>
        </p:nvSpPr>
        <p:spPr>
          <a:xfrm>
            <a:off x="9006535" y="2202774"/>
            <a:ext cx="499886" cy="4998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12700">
            <a:miter lim="400000"/>
          </a:ln>
        </p:spPr>
        <p:txBody>
          <a:bodyPr lIns="20090" tIns="20090" rIns="20090" bIns="20090" anchor="ctr"/>
          <a:lstStyle/>
          <a:p>
            <a:pPr lvl="0">
              <a:lnSpc>
                <a:spcPct val="120000"/>
              </a:lnSpc>
            </a:pPr>
            <a:endParaRPr sz="1828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Shape 1480"/>
          <p:cNvSpPr/>
          <p:nvPr/>
        </p:nvSpPr>
        <p:spPr>
          <a:xfrm>
            <a:off x="9157880" y="2332549"/>
            <a:ext cx="196517" cy="1965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43" y="20435"/>
                </a:moveTo>
                <a:cubicBezTo>
                  <a:pt x="17964" y="20435"/>
                  <a:pt x="17252" y="19721"/>
                  <a:pt x="17252" y="18844"/>
                </a:cubicBezTo>
                <a:cubicBezTo>
                  <a:pt x="17252" y="17964"/>
                  <a:pt x="17964" y="17253"/>
                  <a:pt x="18843" y="17253"/>
                </a:cubicBezTo>
                <a:cubicBezTo>
                  <a:pt x="19721" y="17253"/>
                  <a:pt x="20434" y="17964"/>
                  <a:pt x="20434" y="18844"/>
                </a:cubicBezTo>
                <a:cubicBezTo>
                  <a:pt x="20434" y="19721"/>
                  <a:pt x="19721" y="20435"/>
                  <a:pt x="18843" y="20435"/>
                </a:cubicBezTo>
                <a:close/>
                <a:moveTo>
                  <a:pt x="12390" y="18844"/>
                </a:moveTo>
                <a:cubicBezTo>
                  <a:pt x="12390" y="19721"/>
                  <a:pt x="11679" y="20435"/>
                  <a:pt x="10801" y="20435"/>
                </a:cubicBezTo>
                <a:cubicBezTo>
                  <a:pt x="9922" y="20435"/>
                  <a:pt x="9210" y="19721"/>
                  <a:pt x="9210" y="18844"/>
                </a:cubicBezTo>
                <a:cubicBezTo>
                  <a:pt x="9210" y="17964"/>
                  <a:pt x="9922" y="17253"/>
                  <a:pt x="10801" y="17253"/>
                </a:cubicBezTo>
                <a:cubicBezTo>
                  <a:pt x="11679" y="17253"/>
                  <a:pt x="12390" y="17964"/>
                  <a:pt x="12390" y="18844"/>
                </a:cubicBezTo>
                <a:close/>
                <a:moveTo>
                  <a:pt x="9210" y="2756"/>
                </a:moveTo>
                <a:cubicBezTo>
                  <a:pt x="9210" y="1879"/>
                  <a:pt x="9922" y="1165"/>
                  <a:pt x="10801" y="1165"/>
                </a:cubicBezTo>
                <a:cubicBezTo>
                  <a:pt x="11679" y="1165"/>
                  <a:pt x="12390" y="1879"/>
                  <a:pt x="12390" y="2756"/>
                </a:cubicBezTo>
                <a:cubicBezTo>
                  <a:pt x="12390" y="3636"/>
                  <a:pt x="11679" y="4347"/>
                  <a:pt x="10801" y="4347"/>
                </a:cubicBezTo>
                <a:cubicBezTo>
                  <a:pt x="9922" y="4347"/>
                  <a:pt x="9210" y="3636"/>
                  <a:pt x="9210" y="2756"/>
                </a:cubicBezTo>
                <a:close/>
                <a:moveTo>
                  <a:pt x="4348" y="18844"/>
                </a:moveTo>
                <a:cubicBezTo>
                  <a:pt x="4348" y="19721"/>
                  <a:pt x="3636" y="20435"/>
                  <a:pt x="2757" y="20435"/>
                </a:cubicBezTo>
                <a:cubicBezTo>
                  <a:pt x="1879" y="20435"/>
                  <a:pt x="1168" y="19721"/>
                  <a:pt x="1168" y="18844"/>
                </a:cubicBezTo>
                <a:cubicBezTo>
                  <a:pt x="1168" y="17964"/>
                  <a:pt x="1879" y="17253"/>
                  <a:pt x="2757" y="17253"/>
                </a:cubicBezTo>
                <a:cubicBezTo>
                  <a:pt x="3636" y="17253"/>
                  <a:pt x="4348" y="17964"/>
                  <a:pt x="4348" y="18844"/>
                </a:cubicBezTo>
                <a:close/>
                <a:moveTo>
                  <a:pt x="19934" y="16312"/>
                </a:moveTo>
                <a:lnTo>
                  <a:pt x="19934" y="13672"/>
                </a:lnTo>
                <a:cubicBezTo>
                  <a:pt x="19934" y="12078"/>
                  <a:pt x="18879" y="9707"/>
                  <a:pt x="15971" y="9707"/>
                </a:cubicBezTo>
                <a:lnTo>
                  <a:pt x="13673" y="9707"/>
                </a:lnTo>
                <a:cubicBezTo>
                  <a:pt x="12050" y="9707"/>
                  <a:pt x="11899" y="8913"/>
                  <a:pt x="11892" y="8503"/>
                </a:cubicBezTo>
                <a:lnTo>
                  <a:pt x="11892" y="5288"/>
                </a:lnTo>
                <a:cubicBezTo>
                  <a:pt x="12872" y="4867"/>
                  <a:pt x="13558" y="3893"/>
                  <a:pt x="13558" y="2756"/>
                </a:cubicBezTo>
                <a:cubicBezTo>
                  <a:pt x="13558" y="1234"/>
                  <a:pt x="12323" y="0"/>
                  <a:pt x="10801" y="0"/>
                </a:cubicBezTo>
                <a:cubicBezTo>
                  <a:pt x="9277" y="0"/>
                  <a:pt x="8043" y="1234"/>
                  <a:pt x="8043" y="2756"/>
                </a:cubicBezTo>
                <a:cubicBezTo>
                  <a:pt x="8043" y="3893"/>
                  <a:pt x="8730" y="4867"/>
                  <a:pt x="9709" y="5288"/>
                </a:cubicBezTo>
                <a:lnTo>
                  <a:pt x="9709" y="8503"/>
                </a:lnTo>
                <a:cubicBezTo>
                  <a:pt x="9709" y="8799"/>
                  <a:pt x="9623" y="9707"/>
                  <a:pt x="7927" y="9707"/>
                </a:cubicBezTo>
                <a:lnTo>
                  <a:pt x="5631" y="9707"/>
                </a:lnTo>
                <a:cubicBezTo>
                  <a:pt x="2723" y="9707"/>
                  <a:pt x="1666" y="12078"/>
                  <a:pt x="1666" y="13672"/>
                </a:cubicBezTo>
                <a:lnTo>
                  <a:pt x="1666" y="16312"/>
                </a:lnTo>
                <a:cubicBezTo>
                  <a:pt x="686" y="16733"/>
                  <a:pt x="0" y="17707"/>
                  <a:pt x="0" y="18844"/>
                </a:cubicBezTo>
                <a:cubicBezTo>
                  <a:pt x="0" y="20366"/>
                  <a:pt x="1235" y="21600"/>
                  <a:pt x="2757" y="21600"/>
                </a:cubicBezTo>
                <a:cubicBezTo>
                  <a:pt x="4280" y="21600"/>
                  <a:pt x="5516" y="20366"/>
                  <a:pt x="5516" y="18844"/>
                </a:cubicBezTo>
                <a:cubicBezTo>
                  <a:pt x="5516" y="17707"/>
                  <a:pt x="4828" y="16733"/>
                  <a:pt x="3849" y="16312"/>
                </a:cubicBezTo>
                <a:lnTo>
                  <a:pt x="3849" y="13672"/>
                </a:lnTo>
                <a:cubicBezTo>
                  <a:pt x="3849" y="13376"/>
                  <a:pt x="3935" y="11890"/>
                  <a:pt x="5631" y="11890"/>
                </a:cubicBezTo>
                <a:lnTo>
                  <a:pt x="7927" y="11890"/>
                </a:lnTo>
                <a:cubicBezTo>
                  <a:pt x="8626" y="11890"/>
                  <a:pt x="9214" y="11785"/>
                  <a:pt x="9709" y="11608"/>
                </a:cubicBezTo>
                <a:lnTo>
                  <a:pt x="9709" y="16312"/>
                </a:lnTo>
                <a:cubicBezTo>
                  <a:pt x="8730" y="16733"/>
                  <a:pt x="8043" y="17707"/>
                  <a:pt x="8043" y="18844"/>
                </a:cubicBezTo>
                <a:cubicBezTo>
                  <a:pt x="8043" y="20366"/>
                  <a:pt x="9277" y="21600"/>
                  <a:pt x="10801" y="21600"/>
                </a:cubicBezTo>
                <a:cubicBezTo>
                  <a:pt x="12323" y="21600"/>
                  <a:pt x="13558" y="20366"/>
                  <a:pt x="13558" y="18844"/>
                </a:cubicBezTo>
                <a:cubicBezTo>
                  <a:pt x="13558" y="17707"/>
                  <a:pt x="12872" y="16733"/>
                  <a:pt x="11892" y="16312"/>
                </a:cubicBezTo>
                <a:lnTo>
                  <a:pt x="11892" y="11608"/>
                </a:lnTo>
                <a:cubicBezTo>
                  <a:pt x="12388" y="11785"/>
                  <a:pt x="12975" y="11890"/>
                  <a:pt x="13673" y="11890"/>
                </a:cubicBezTo>
                <a:lnTo>
                  <a:pt x="15971" y="11890"/>
                </a:lnTo>
                <a:cubicBezTo>
                  <a:pt x="17592" y="11890"/>
                  <a:pt x="17743" y="13263"/>
                  <a:pt x="17751" y="13672"/>
                </a:cubicBezTo>
                <a:lnTo>
                  <a:pt x="17751" y="16312"/>
                </a:lnTo>
                <a:cubicBezTo>
                  <a:pt x="16772" y="16733"/>
                  <a:pt x="16086" y="17707"/>
                  <a:pt x="16086" y="18844"/>
                </a:cubicBezTo>
                <a:cubicBezTo>
                  <a:pt x="16086" y="20366"/>
                  <a:pt x="17320" y="21600"/>
                  <a:pt x="18843" y="21600"/>
                </a:cubicBezTo>
                <a:cubicBezTo>
                  <a:pt x="20366" y="21600"/>
                  <a:pt x="21600" y="20366"/>
                  <a:pt x="21600" y="18844"/>
                </a:cubicBezTo>
                <a:cubicBezTo>
                  <a:pt x="21600" y="17707"/>
                  <a:pt x="20914" y="16733"/>
                  <a:pt x="19934" y="16312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lnSpc>
                <a:spcPct val="120000"/>
              </a:lnSpc>
            </a:pPr>
            <a:endParaRPr sz="1828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92023" y="266575"/>
            <a:ext cx="184665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非功能性需求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2789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000"/>
                            </p:stCondLst>
                            <p:childTnLst>
                              <p:par>
                                <p:cTn id="7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  <p:bldP spid="10" grpId="0" animBg="1"/>
      <p:bldP spid="11" grpId="0" animBg="1"/>
      <p:bldP spid="21" grpId="0" build="p"/>
      <p:bldP spid="22" grpId="0" build="p"/>
      <p:bldP spid="23" grpId="0"/>
      <p:bldP spid="25" grpId="0"/>
      <p:bldP spid="26" grpId="0"/>
      <p:bldP spid="29" grpId="0"/>
      <p:bldP spid="30" grpId="0" animBg="1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4284339" y="3202249"/>
            <a:ext cx="295465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zh-CN" altLang="en-US" sz="5400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概要设计</a:t>
            </a:r>
            <a:endParaRPr lang="zh-CN" altLang="en-US" sz="54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4" name="矩形 10"/>
          <p:cNvSpPr>
            <a:spLocks noChangeArrowheads="1"/>
          </p:cNvSpPr>
          <p:nvPr/>
        </p:nvSpPr>
        <p:spPr bwMode="auto">
          <a:xfrm>
            <a:off x="4820230" y="2468704"/>
            <a:ext cx="2249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zh-CN" altLang="en-US" sz="2000" b="1" cap="all" dirty="0">
                <a:solidFill>
                  <a:schemeClr val="accent1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家庭物品管理系统</a:t>
            </a: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1564714" y="2943331"/>
            <a:ext cx="5504850" cy="1675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2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7293470" y="1614088"/>
            <a:ext cx="3366627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 smtClean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</a:t>
            </a:r>
            <a:r>
              <a:rPr lang="en-US" altLang="zh-CN" sz="23900" dirty="0" smtClean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885436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4" grpId="0"/>
      <p:bldP spid="5125" grpId="0" animBg="1"/>
      <p:bldP spid="7" grpId="0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012"/>
          <p:cNvSpPr/>
          <p:nvPr/>
        </p:nvSpPr>
        <p:spPr>
          <a:xfrm>
            <a:off x="4031063" y="3990925"/>
            <a:ext cx="4630560" cy="1929656"/>
          </a:xfrm>
          <a:prstGeom prst="roundRect">
            <a:avLst>
              <a:gd name="adj" fmla="val 6918"/>
            </a:avLst>
          </a:prstGeom>
          <a:noFill/>
          <a:ln w="12700">
            <a:solidFill>
              <a:srgbClr val="A6AAA9"/>
            </a:solidFill>
            <a:miter lim="400000"/>
          </a:ln>
        </p:spPr>
        <p:txBody>
          <a:bodyPr lIns="17447" tIns="17447" rIns="17447" bIns="17447" anchor="ctr"/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Shape 2015"/>
          <p:cNvSpPr/>
          <p:nvPr/>
        </p:nvSpPr>
        <p:spPr>
          <a:xfrm>
            <a:off x="4031063" y="1031065"/>
            <a:ext cx="4630560" cy="2125583"/>
          </a:xfrm>
          <a:prstGeom prst="roundRect">
            <a:avLst>
              <a:gd name="adj" fmla="val 6918"/>
            </a:avLst>
          </a:prstGeom>
          <a:noFill/>
          <a:ln w="12700">
            <a:solidFill>
              <a:srgbClr val="A6AAA9"/>
            </a:solidFill>
            <a:miter lim="400000"/>
          </a:ln>
        </p:spPr>
        <p:txBody>
          <a:bodyPr lIns="17447" tIns="17447" rIns="17447" bIns="17447" anchor="ctr"/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Shape 2021"/>
          <p:cNvSpPr/>
          <p:nvPr/>
        </p:nvSpPr>
        <p:spPr>
          <a:xfrm>
            <a:off x="4284454" y="1938929"/>
            <a:ext cx="4609324" cy="295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ct val="120000"/>
              </a:lnSpc>
              <a:spcBef>
                <a:spcPts val="2500"/>
              </a:spcBef>
              <a:defRPr sz="2000">
                <a:solidFill>
                  <a:srgbClr val="53585F"/>
                </a:solidFill>
              </a:defRPr>
            </a:lvl1pPr>
          </a:lstStyle>
          <a:p>
            <a:r>
              <a:rPr lang="en-US" altLang="zh-CN" sz="1600" dirty="0" err="1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Windows10+visual</a:t>
            </a:r>
            <a:r>
              <a:rPr lang="en-US" altLang="zh-CN" sz="16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en-US" altLang="zh-CN" sz="1600" dirty="0" err="1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studio2015</a:t>
            </a:r>
            <a:r>
              <a:rPr lang="en-US" altLang="zh-CN" sz="16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+</a:t>
            </a:r>
            <a:r>
              <a:rPr lang="en-US" altLang="zh-CN" sz="1600" dirty="0" err="1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sql</a:t>
            </a:r>
            <a:r>
              <a:rPr lang="en-US" altLang="zh-CN" sz="16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server 2012</a:t>
            </a:r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Shape 2025"/>
          <p:cNvSpPr/>
          <p:nvPr/>
        </p:nvSpPr>
        <p:spPr>
          <a:xfrm>
            <a:off x="3421885" y="4839556"/>
            <a:ext cx="5197588" cy="295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r">
              <a:lnSpc>
                <a:spcPct val="120000"/>
              </a:lnSpc>
              <a:spcBef>
                <a:spcPts val="4500"/>
              </a:spcBef>
              <a:defRPr sz="2000">
                <a:solidFill>
                  <a:srgbClr val="53585F"/>
                </a:solidFill>
              </a:defRPr>
            </a:lvl1pPr>
          </a:lstStyle>
          <a:p>
            <a:r>
              <a:rPr lang="en-US" altLang="zh-CN" sz="1600" dirty="0" err="1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zigbee.CC2530</a:t>
            </a:r>
            <a:r>
              <a:rPr lang="en-US" altLang="zh-CN" sz="16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zh-CN" altLang="en-US" sz="16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开发套件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+</a:t>
            </a:r>
            <a:r>
              <a:rPr lang="zh-CN" altLang="en-US" sz="16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具有摄像头的电脑设备</a:t>
            </a:r>
            <a:endParaRPr lang="en-US" altLang="zh-CN" sz="1600" dirty="0" smtClean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5" name="Group 2031"/>
          <p:cNvGrpSpPr/>
          <p:nvPr/>
        </p:nvGrpSpPr>
        <p:grpSpPr>
          <a:xfrm>
            <a:off x="3353238" y="1063872"/>
            <a:ext cx="875057" cy="875057"/>
            <a:chOff x="0" y="0"/>
            <a:chExt cx="1910968" cy="1910968"/>
          </a:xfrm>
        </p:grpSpPr>
        <p:sp>
          <p:nvSpPr>
            <p:cNvPr id="16" name="Shape 2029"/>
            <p:cNvSpPr/>
            <p:nvPr/>
          </p:nvSpPr>
          <p:spPr>
            <a:xfrm>
              <a:off x="0" y="0"/>
              <a:ext cx="1910969" cy="1910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1016" tIns="31016" rIns="31016" bIns="31016" numCol="1" anchor="ctr">
              <a:noAutofit/>
            </a:bodyPr>
            <a:lstStyle/>
            <a:p>
              <a:pPr lvl="0">
                <a:lnSpc>
                  <a:spcPct val="120000"/>
                </a:lnSpc>
              </a:pPr>
              <a:endParaRPr sz="16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Shape 2030"/>
            <p:cNvSpPr/>
            <p:nvPr/>
          </p:nvSpPr>
          <p:spPr>
            <a:xfrm>
              <a:off x="553362" y="560070"/>
              <a:ext cx="804244" cy="706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071" y="8035"/>
                  </a:moveTo>
                  <a:lnTo>
                    <a:pt x="11327" y="9235"/>
                  </a:lnTo>
                  <a:lnTo>
                    <a:pt x="14583" y="4904"/>
                  </a:lnTo>
                  <a:lnTo>
                    <a:pt x="15088" y="4330"/>
                  </a:lnTo>
                  <a:lnTo>
                    <a:pt x="17289" y="6157"/>
                  </a:lnTo>
                  <a:lnTo>
                    <a:pt x="17289" y="3078"/>
                  </a:lnTo>
                  <a:lnTo>
                    <a:pt x="17289" y="0"/>
                  </a:lnTo>
                  <a:lnTo>
                    <a:pt x="14583" y="626"/>
                  </a:lnTo>
                  <a:lnTo>
                    <a:pt x="11878" y="1200"/>
                  </a:lnTo>
                  <a:lnTo>
                    <a:pt x="14033" y="3704"/>
                  </a:lnTo>
                  <a:lnTo>
                    <a:pt x="10777" y="7409"/>
                  </a:lnTo>
                  <a:lnTo>
                    <a:pt x="7567" y="6157"/>
                  </a:lnTo>
                  <a:lnTo>
                    <a:pt x="5411" y="10487"/>
                  </a:lnTo>
                  <a:lnTo>
                    <a:pt x="2155" y="9235"/>
                  </a:lnTo>
                  <a:lnTo>
                    <a:pt x="550" y="14817"/>
                  </a:lnTo>
                  <a:lnTo>
                    <a:pt x="0" y="16017"/>
                  </a:lnTo>
                  <a:lnTo>
                    <a:pt x="1055" y="16643"/>
                  </a:lnTo>
                  <a:lnTo>
                    <a:pt x="2706" y="11113"/>
                  </a:lnTo>
                  <a:lnTo>
                    <a:pt x="5916" y="12313"/>
                  </a:lnTo>
                  <a:lnTo>
                    <a:pt x="8071" y="8035"/>
                  </a:lnTo>
                  <a:lnTo>
                    <a:pt x="8071" y="8035"/>
                  </a:lnTo>
                  <a:close/>
                  <a:moveTo>
                    <a:pt x="6466" y="21600"/>
                  </a:moveTo>
                  <a:lnTo>
                    <a:pt x="6466" y="16643"/>
                  </a:lnTo>
                  <a:lnTo>
                    <a:pt x="3761" y="16643"/>
                  </a:lnTo>
                  <a:lnTo>
                    <a:pt x="3761" y="21600"/>
                  </a:lnTo>
                  <a:lnTo>
                    <a:pt x="6466" y="21600"/>
                  </a:lnTo>
                  <a:lnTo>
                    <a:pt x="6466" y="21600"/>
                  </a:lnTo>
                  <a:close/>
                  <a:moveTo>
                    <a:pt x="10227" y="21600"/>
                  </a:moveTo>
                  <a:lnTo>
                    <a:pt x="7567" y="21600"/>
                  </a:lnTo>
                  <a:lnTo>
                    <a:pt x="7567" y="14817"/>
                  </a:lnTo>
                  <a:lnTo>
                    <a:pt x="10227" y="14817"/>
                  </a:lnTo>
                  <a:lnTo>
                    <a:pt x="10227" y="21600"/>
                  </a:lnTo>
                  <a:lnTo>
                    <a:pt x="10227" y="21600"/>
                  </a:lnTo>
                  <a:close/>
                  <a:moveTo>
                    <a:pt x="14033" y="21600"/>
                  </a:moveTo>
                  <a:lnTo>
                    <a:pt x="11327" y="21600"/>
                  </a:lnTo>
                  <a:lnTo>
                    <a:pt x="11327" y="12313"/>
                  </a:lnTo>
                  <a:lnTo>
                    <a:pt x="14033" y="12313"/>
                  </a:lnTo>
                  <a:lnTo>
                    <a:pt x="14033" y="21600"/>
                  </a:lnTo>
                  <a:lnTo>
                    <a:pt x="14033" y="21600"/>
                  </a:lnTo>
                  <a:close/>
                  <a:moveTo>
                    <a:pt x="17794" y="21600"/>
                  </a:moveTo>
                  <a:lnTo>
                    <a:pt x="15088" y="21600"/>
                  </a:lnTo>
                  <a:lnTo>
                    <a:pt x="15088" y="9861"/>
                  </a:lnTo>
                  <a:lnTo>
                    <a:pt x="17794" y="9861"/>
                  </a:lnTo>
                  <a:lnTo>
                    <a:pt x="17794" y="21600"/>
                  </a:lnTo>
                  <a:lnTo>
                    <a:pt x="17794" y="21600"/>
                  </a:lnTo>
                  <a:close/>
                  <a:moveTo>
                    <a:pt x="18894" y="6783"/>
                  </a:moveTo>
                  <a:lnTo>
                    <a:pt x="18894" y="21600"/>
                  </a:lnTo>
                  <a:lnTo>
                    <a:pt x="21600" y="21600"/>
                  </a:lnTo>
                  <a:lnTo>
                    <a:pt x="21600" y="6783"/>
                  </a:lnTo>
                  <a:lnTo>
                    <a:pt x="18894" y="678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20000"/>
                </a:lnSpc>
              </a:pPr>
              <a:endParaRPr sz="16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2" name="Group 2040"/>
          <p:cNvGrpSpPr/>
          <p:nvPr/>
        </p:nvGrpSpPr>
        <p:grpSpPr>
          <a:xfrm>
            <a:off x="8224094" y="4074538"/>
            <a:ext cx="875057" cy="875057"/>
            <a:chOff x="0" y="0"/>
            <a:chExt cx="1910968" cy="1910968"/>
          </a:xfrm>
        </p:grpSpPr>
        <p:sp>
          <p:nvSpPr>
            <p:cNvPr id="23" name="Shape 2038"/>
            <p:cNvSpPr/>
            <p:nvPr/>
          </p:nvSpPr>
          <p:spPr>
            <a:xfrm>
              <a:off x="0" y="0"/>
              <a:ext cx="1910969" cy="1910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31016" tIns="31016" rIns="31016" bIns="31016" numCol="1" anchor="ctr">
              <a:noAutofit/>
            </a:bodyPr>
            <a:lstStyle/>
            <a:p>
              <a:pPr lvl="0">
                <a:lnSpc>
                  <a:spcPct val="120000"/>
                </a:lnSpc>
              </a:pPr>
              <a:endParaRPr sz="16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Shape 2039"/>
            <p:cNvSpPr/>
            <p:nvPr/>
          </p:nvSpPr>
          <p:spPr>
            <a:xfrm>
              <a:off x="657404" y="557107"/>
              <a:ext cx="596161" cy="749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5" h="21072" extrusionOk="0">
                  <a:moveTo>
                    <a:pt x="17468" y="6506"/>
                  </a:moveTo>
                  <a:cubicBezTo>
                    <a:pt x="16410" y="7763"/>
                    <a:pt x="15333" y="6878"/>
                    <a:pt x="13824" y="5996"/>
                  </a:cubicBezTo>
                  <a:cubicBezTo>
                    <a:pt x="12317" y="5116"/>
                    <a:pt x="10950" y="4575"/>
                    <a:pt x="12006" y="3318"/>
                  </a:cubicBezTo>
                  <a:cubicBezTo>
                    <a:pt x="13062" y="2059"/>
                    <a:pt x="15140" y="1754"/>
                    <a:pt x="16648" y="2634"/>
                  </a:cubicBezTo>
                  <a:cubicBezTo>
                    <a:pt x="18155" y="3515"/>
                    <a:pt x="18522" y="5248"/>
                    <a:pt x="17468" y="6506"/>
                  </a:cubicBezTo>
                  <a:close/>
                  <a:moveTo>
                    <a:pt x="20868" y="4865"/>
                  </a:moveTo>
                  <a:cubicBezTo>
                    <a:pt x="20191" y="1663"/>
                    <a:pt x="16530" y="-474"/>
                    <a:pt x="12691" y="90"/>
                  </a:cubicBezTo>
                  <a:cubicBezTo>
                    <a:pt x="8853" y="655"/>
                    <a:pt x="5613" y="3118"/>
                    <a:pt x="6290" y="6320"/>
                  </a:cubicBezTo>
                  <a:cubicBezTo>
                    <a:pt x="6436" y="7009"/>
                    <a:pt x="6840" y="8088"/>
                    <a:pt x="7318" y="8862"/>
                  </a:cubicBezTo>
                  <a:lnTo>
                    <a:pt x="346" y="17166"/>
                  </a:lnTo>
                  <a:cubicBezTo>
                    <a:pt x="90" y="17473"/>
                    <a:pt x="-56" y="18024"/>
                    <a:pt x="20" y="18392"/>
                  </a:cubicBezTo>
                  <a:lnTo>
                    <a:pt x="470" y="20511"/>
                  </a:lnTo>
                  <a:cubicBezTo>
                    <a:pt x="547" y="20879"/>
                    <a:pt x="971" y="21126"/>
                    <a:pt x="1412" y="21061"/>
                  </a:cubicBezTo>
                  <a:lnTo>
                    <a:pt x="3454" y="20761"/>
                  </a:lnTo>
                  <a:cubicBezTo>
                    <a:pt x="3895" y="20696"/>
                    <a:pt x="4457" y="20387"/>
                    <a:pt x="4700" y="20072"/>
                  </a:cubicBezTo>
                  <a:lnTo>
                    <a:pt x="7456" y="16513"/>
                  </a:lnTo>
                  <a:lnTo>
                    <a:pt x="7480" y="16490"/>
                  </a:lnTo>
                  <a:lnTo>
                    <a:pt x="9346" y="16216"/>
                  </a:lnTo>
                  <a:lnTo>
                    <a:pt x="12566" y="12046"/>
                  </a:lnTo>
                  <a:cubicBezTo>
                    <a:pt x="13623" y="12195"/>
                    <a:pt x="15142" y="12146"/>
                    <a:pt x="16039" y="12013"/>
                  </a:cubicBezTo>
                  <a:cubicBezTo>
                    <a:pt x="19878" y="11449"/>
                    <a:pt x="21544" y="8068"/>
                    <a:pt x="20868" y="486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</a:pPr>
              <a:endParaRPr sz="16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6" name="Text Placeholder 5"/>
          <p:cNvSpPr txBox="1">
            <a:spLocks/>
          </p:cNvSpPr>
          <p:nvPr/>
        </p:nvSpPr>
        <p:spPr>
          <a:xfrm>
            <a:off x="5725946" y="3572637"/>
            <a:ext cx="1406238" cy="5803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28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点击请替换文字内容</a:t>
            </a:r>
            <a:endParaRPr lang="en-GB" altLang="zh-CN" sz="2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Shape 2036"/>
          <p:cNvSpPr/>
          <p:nvPr/>
        </p:nvSpPr>
        <p:spPr>
          <a:xfrm>
            <a:off x="10381120" y="4566831"/>
            <a:ext cx="368273" cy="392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3" h="21260" extrusionOk="0">
                <a:moveTo>
                  <a:pt x="11752" y="11733"/>
                </a:moveTo>
                <a:lnTo>
                  <a:pt x="9401" y="11733"/>
                </a:lnTo>
                <a:lnTo>
                  <a:pt x="9401" y="5975"/>
                </a:lnTo>
                <a:lnTo>
                  <a:pt x="11752" y="5975"/>
                </a:lnTo>
                <a:cubicBezTo>
                  <a:pt x="11752" y="5975"/>
                  <a:pt x="11752" y="11733"/>
                  <a:pt x="11752" y="11733"/>
                </a:cubicBezTo>
                <a:close/>
                <a:moveTo>
                  <a:pt x="11752" y="15276"/>
                </a:moveTo>
                <a:lnTo>
                  <a:pt x="9401" y="15276"/>
                </a:lnTo>
                <a:lnTo>
                  <a:pt x="9401" y="12951"/>
                </a:lnTo>
                <a:lnTo>
                  <a:pt x="11752" y="12951"/>
                </a:lnTo>
                <a:cubicBezTo>
                  <a:pt x="11752" y="12951"/>
                  <a:pt x="11752" y="15276"/>
                  <a:pt x="11752" y="15276"/>
                </a:cubicBezTo>
                <a:close/>
                <a:moveTo>
                  <a:pt x="20789" y="13227"/>
                </a:moveTo>
                <a:lnTo>
                  <a:pt x="18761" y="11523"/>
                </a:lnTo>
                <a:cubicBezTo>
                  <a:pt x="18172" y="11029"/>
                  <a:pt x="18172" y="10223"/>
                  <a:pt x="18761" y="9729"/>
                </a:cubicBezTo>
                <a:lnTo>
                  <a:pt x="20789" y="8025"/>
                </a:lnTo>
                <a:cubicBezTo>
                  <a:pt x="21376" y="7532"/>
                  <a:pt x="21220" y="7072"/>
                  <a:pt x="20441" y="7001"/>
                </a:cubicBezTo>
                <a:lnTo>
                  <a:pt x="17751" y="6761"/>
                </a:lnTo>
                <a:cubicBezTo>
                  <a:pt x="16971" y="6692"/>
                  <a:pt x="16552" y="6061"/>
                  <a:pt x="16819" y="5360"/>
                </a:cubicBezTo>
                <a:lnTo>
                  <a:pt x="18247" y="1615"/>
                </a:lnTo>
                <a:cubicBezTo>
                  <a:pt x="18515" y="912"/>
                  <a:pt x="18188" y="656"/>
                  <a:pt x="17520" y="1047"/>
                </a:cubicBezTo>
                <a:lnTo>
                  <a:pt x="14346" y="2896"/>
                </a:lnTo>
                <a:cubicBezTo>
                  <a:pt x="13678" y="3285"/>
                  <a:pt x="12815" y="3072"/>
                  <a:pt x="12430" y="2423"/>
                </a:cubicBezTo>
                <a:lnTo>
                  <a:pt x="11279" y="489"/>
                </a:lnTo>
                <a:cubicBezTo>
                  <a:pt x="10893" y="-160"/>
                  <a:pt x="10255" y="-164"/>
                  <a:pt x="9860" y="481"/>
                </a:cubicBezTo>
                <a:lnTo>
                  <a:pt x="8793" y="2232"/>
                </a:lnTo>
                <a:cubicBezTo>
                  <a:pt x="8398" y="2877"/>
                  <a:pt x="7493" y="3153"/>
                  <a:pt x="6781" y="2844"/>
                </a:cubicBezTo>
                <a:lnTo>
                  <a:pt x="4900" y="2031"/>
                </a:lnTo>
                <a:cubicBezTo>
                  <a:pt x="4188" y="1723"/>
                  <a:pt x="3639" y="2080"/>
                  <a:pt x="3682" y="2825"/>
                </a:cubicBezTo>
                <a:lnTo>
                  <a:pt x="3784" y="4615"/>
                </a:lnTo>
                <a:cubicBezTo>
                  <a:pt x="3826" y="5360"/>
                  <a:pt x="3242" y="6128"/>
                  <a:pt x="2486" y="6320"/>
                </a:cubicBezTo>
                <a:lnTo>
                  <a:pt x="670" y="6780"/>
                </a:lnTo>
                <a:cubicBezTo>
                  <a:pt x="-85" y="6972"/>
                  <a:pt x="-224" y="7532"/>
                  <a:pt x="365" y="8025"/>
                </a:cubicBezTo>
                <a:lnTo>
                  <a:pt x="2394" y="9729"/>
                </a:lnTo>
                <a:cubicBezTo>
                  <a:pt x="2981" y="10223"/>
                  <a:pt x="2981" y="11029"/>
                  <a:pt x="2394" y="11523"/>
                </a:cubicBezTo>
                <a:lnTo>
                  <a:pt x="365" y="13225"/>
                </a:lnTo>
                <a:cubicBezTo>
                  <a:pt x="-224" y="13720"/>
                  <a:pt x="-68" y="14196"/>
                  <a:pt x="709" y="14285"/>
                </a:cubicBezTo>
                <a:lnTo>
                  <a:pt x="3171" y="14567"/>
                </a:lnTo>
                <a:cubicBezTo>
                  <a:pt x="3948" y="14656"/>
                  <a:pt x="4381" y="15309"/>
                  <a:pt x="4133" y="16017"/>
                </a:cubicBezTo>
                <a:lnTo>
                  <a:pt x="2869" y="19625"/>
                </a:lnTo>
                <a:cubicBezTo>
                  <a:pt x="2622" y="20333"/>
                  <a:pt x="2976" y="20609"/>
                  <a:pt x="3655" y="20240"/>
                </a:cubicBezTo>
                <a:lnTo>
                  <a:pt x="6549" y="18661"/>
                </a:lnTo>
                <a:cubicBezTo>
                  <a:pt x="7229" y="18291"/>
                  <a:pt x="8143" y="18495"/>
                  <a:pt x="8581" y="19113"/>
                </a:cubicBezTo>
                <a:lnTo>
                  <a:pt x="9782" y="20816"/>
                </a:lnTo>
                <a:cubicBezTo>
                  <a:pt x="10219" y="21436"/>
                  <a:pt x="10875" y="21403"/>
                  <a:pt x="11240" y="20741"/>
                </a:cubicBezTo>
                <a:lnTo>
                  <a:pt x="12297" y="18823"/>
                </a:lnTo>
                <a:cubicBezTo>
                  <a:pt x="12660" y="18160"/>
                  <a:pt x="13532" y="17891"/>
                  <a:pt x="14234" y="18221"/>
                </a:cubicBezTo>
                <a:lnTo>
                  <a:pt x="16272" y="19181"/>
                </a:lnTo>
                <a:cubicBezTo>
                  <a:pt x="16974" y="19511"/>
                  <a:pt x="17514" y="19172"/>
                  <a:pt x="17472" y="18427"/>
                </a:cubicBezTo>
                <a:lnTo>
                  <a:pt x="17370" y="16637"/>
                </a:lnTo>
                <a:cubicBezTo>
                  <a:pt x="17327" y="15891"/>
                  <a:pt x="17912" y="15124"/>
                  <a:pt x="18668" y="14932"/>
                </a:cubicBezTo>
                <a:lnTo>
                  <a:pt x="20482" y="14472"/>
                </a:lnTo>
                <a:cubicBezTo>
                  <a:pt x="21239" y="14280"/>
                  <a:pt x="21376" y="13720"/>
                  <a:pt x="20789" y="13227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92023" y="266575"/>
            <a:ext cx="184665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软件开发环境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1718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 animBg="1"/>
      <p:bldP spid="11" grpId="0" animBg="1"/>
      <p:bldP spid="26" grpId="0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452"/>
          <p:cNvSpPr/>
          <p:nvPr/>
        </p:nvSpPr>
        <p:spPr>
          <a:xfrm>
            <a:off x="1201677" y="3045298"/>
            <a:ext cx="2417940" cy="2754755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20090" tIns="20090" rIns="20090" bIns="20090" anchor="ctr"/>
          <a:lstStyle/>
          <a:p>
            <a:pPr lvl="0">
              <a:lnSpc>
                <a:spcPct val="120000"/>
              </a:lnSpc>
            </a:pPr>
            <a:endParaRPr sz="1828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Shape 1454"/>
          <p:cNvSpPr/>
          <p:nvPr/>
        </p:nvSpPr>
        <p:spPr>
          <a:xfrm>
            <a:off x="4994608" y="3037212"/>
            <a:ext cx="2417942" cy="2754755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20090" tIns="20090" rIns="20090" bIns="20090" anchor="ctr"/>
          <a:lstStyle/>
          <a:p>
            <a:pPr lvl="0">
              <a:lnSpc>
                <a:spcPct val="120000"/>
              </a:lnSpc>
            </a:pPr>
            <a:endParaRPr sz="1828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Shape 1456"/>
          <p:cNvSpPr/>
          <p:nvPr/>
        </p:nvSpPr>
        <p:spPr>
          <a:xfrm>
            <a:off x="8755815" y="3045155"/>
            <a:ext cx="2417942" cy="2754755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20090" tIns="20090" rIns="20090" bIns="20090" anchor="ctr"/>
          <a:lstStyle/>
          <a:p>
            <a:pPr lvl="0">
              <a:lnSpc>
                <a:spcPct val="120000"/>
              </a:lnSpc>
            </a:pPr>
            <a:endParaRPr sz="1828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Shape 1460"/>
          <p:cNvSpPr/>
          <p:nvPr/>
        </p:nvSpPr>
        <p:spPr>
          <a:xfrm>
            <a:off x="1520686" y="2160491"/>
            <a:ext cx="1779920" cy="1779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20090" tIns="20090" rIns="20090" bIns="20090" numCol="1" anchor="ctr">
            <a:noAutofit/>
          </a:bodyPr>
          <a:lstStyle/>
          <a:p>
            <a:pPr lvl="0">
              <a:lnSpc>
                <a:spcPct val="120000"/>
              </a:lnSpc>
            </a:pPr>
            <a:endParaRPr sz="1828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7" name="Group 20"/>
          <p:cNvGrpSpPr/>
          <p:nvPr/>
        </p:nvGrpSpPr>
        <p:grpSpPr>
          <a:xfrm>
            <a:off x="1444508" y="2202919"/>
            <a:ext cx="499886" cy="499886"/>
            <a:chOff x="1369087" y="2088729"/>
            <a:chExt cx="474017" cy="474016"/>
          </a:xfrm>
        </p:grpSpPr>
        <p:sp>
          <p:nvSpPr>
            <p:cNvPr id="8" name="Shape 1463"/>
            <p:cNvSpPr/>
            <p:nvPr/>
          </p:nvSpPr>
          <p:spPr>
            <a:xfrm>
              <a:off x="1369087" y="2088729"/>
              <a:ext cx="474017" cy="4740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>
              <a:miter lim="400000"/>
            </a:ln>
          </p:spPr>
          <p:txBody>
            <a:bodyPr lIns="26787" tIns="26787" rIns="26787" bIns="26787" anchor="ctr"/>
            <a:lstStyle/>
            <a:p>
              <a:pPr lvl="0">
                <a:lnSpc>
                  <a:spcPct val="120000"/>
                </a:lnSpc>
              </a:pPr>
              <a:endParaRPr sz="1828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Shape 1464"/>
            <p:cNvSpPr/>
            <p:nvPr/>
          </p:nvSpPr>
          <p:spPr>
            <a:xfrm>
              <a:off x="1477567" y="2232573"/>
              <a:ext cx="231656" cy="186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363" extrusionOk="0">
                  <a:moveTo>
                    <a:pt x="7274" y="21020"/>
                  </a:moveTo>
                  <a:cubicBezTo>
                    <a:pt x="7274" y="21376"/>
                    <a:pt x="7435" y="21475"/>
                    <a:pt x="7659" y="21222"/>
                  </a:cubicBezTo>
                  <a:cubicBezTo>
                    <a:pt x="7951" y="20894"/>
                    <a:pt x="10973" y="17529"/>
                    <a:pt x="10973" y="17529"/>
                  </a:cubicBezTo>
                  <a:lnTo>
                    <a:pt x="7274" y="15153"/>
                  </a:lnTo>
                  <a:cubicBezTo>
                    <a:pt x="7274" y="15153"/>
                    <a:pt x="7274" y="21020"/>
                    <a:pt x="7274" y="21020"/>
                  </a:cubicBezTo>
                  <a:close/>
                  <a:moveTo>
                    <a:pt x="20812" y="50"/>
                  </a:moveTo>
                  <a:cubicBezTo>
                    <a:pt x="20412" y="224"/>
                    <a:pt x="667" y="8860"/>
                    <a:pt x="277" y="9030"/>
                  </a:cubicBezTo>
                  <a:cubicBezTo>
                    <a:pt x="-53" y="9174"/>
                    <a:pt x="-126" y="9528"/>
                    <a:pt x="266" y="9723"/>
                  </a:cubicBezTo>
                  <a:cubicBezTo>
                    <a:pt x="733" y="9955"/>
                    <a:pt x="4681" y="11919"/>
                    <a:pt x="4681" y="11919"/>
                  </a:cubicBezTo>
                  <a:lnTo>
                    <a:pt x="4681" y="11919"/>
                  </a:lnTo>
                  <a:lnTo>
                    <a:pt x="7298" y="13221"/>
                  </a:lnTo>
                  <a:cubicBezTo>
                    <a:pt x="7298" y="13221"/>
                    <a:pt x="19903" y="1732"/>
                    <a:pt x="20073" y="1577"/>
                  </a:cubicBezTo>
                  <a:cubicBezTo>
                    <a:pt x="20246" y="1420"/>
                    <a:pt x="20443" y="1713"/>
                    <a:pt x="20319" y="1881"/>
                  </a:cubicBezTo>
                  <a:cubicBezTo>
                    <a:pt x="20194" y="2050"/>
                    <a:pt x="11163" y="14170"/>
                    <a:pt x="11163" y="14170"/>
                  </a:cubicBezTo>
                  <a:cubicBezTo>
                    <a:pt x="11163" y="14170"/>
                    <a:pt x="11163" y="14170"/>
                    <a:pt x="11163" y="14171"/>
                  </a:cubicBezTo>
                  <a:lnTo>
                    <a:pt x="10637" y="14898"/>
                  </a:lnTo>
                  <a:lnTo>
                    <a:pt x="11333" y="15363"/>
                  </a:lnTo>
                  <a:lnTo>
                    <a:pt x="11333" y="15363"/>
                  </a:lnTo>
                  <a:cubicBezTo>
                    <a:pt x="11333" y="15363"/>
                    <a:pt x="16742" y="18976"/>
                    <a:pt x="17127" y="19234"/>
                  </a:cubicBezTo>
                  <a:cubicBezTo>
                    <a:pt x="17464" y="19459"/>
                    <a:pt x="17904" y="19272"/>
                    <a:pt x="18001" y="18750"/>
                  </a:cubicBezTo>
                  <a:cubicBezTo>
                    <a:pt x="18117" y="18135"/>
                    <a:pt x="21310" y="1052"/>
                    <a:pt x="21382" y="671"/>
                  </a:cubicBezTo>
                  <a:cubicBezTo>
                    <a:pt x="21474" y="177"/>
                    <a:pt x="21211" y="-125"/>
                    <a:pt x="20812" y="5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lnSpc>
                  <a:spcPct val="120000"/>
                </a:lnSpc>
              </a:pPr>
              <a:endParaRPr sz="1828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0" name="Shape 1465"/>
          <p:cNvSpPr/>
          <p:nvPr/>
        </p:nvSpPr>
        <p:spPr>
          <a:xfrm>
            <a:off x="5313620" y="2152405"/>
            <a:ext cx="1779920" cy="1779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20090" tIns="20090" rIns="20090" bIns="20090" numCol="1" anchor="ctr">
            <a:noAutofit/>
          </a:bodyPr>
          <a:lstStyle/>
          <a:p>
            <a:pPr lvl="0">
              <a:lnSpc>
                <a:spcPct val="120000"/>
              </a:lnSpc>
            </a:pPr>
            <a:endParaRPr sz="1828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Shape 1468"/>
          <p:cNvSpPr/>
          <p:nvPr/>
        </p:nvSpPr>
        <p:spPr>
          <a:xfrm>
            <a:off x="9093671" y="2160491"/>
            <a:ext cx="1776273" cy="1776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20090" tIns="20090" rIns="20090" bIns="20090" numCol="1" anchor="ctr">
            <a:noAutofit/>
          </a:bodyPr>
          <a:lstStyle/>
          <a:p>
            <a:pPr lvl="0">
              <a:lnSpc>
                <a:spcPct val="120000"/>
              </a:lnSpc>
            </a:pPr>
            <a:endParaRPr sz="1828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3" name="Group 32"/>
          <p:cNvGrpSpPr/>
          <p:nvPr/>
        </p:nvGrpSpPr>
        <p:grpSpPr>
          <a:xfrm>
            <a:off x="5227078" y="2194831"/>
            <a:ext cx="499886" cy="499886"/>
            <a:chOff x="3906591" y="2088732"/>
            <a:chExt cx="474017" cy="474017"/>
          </a:xfrm>
        </p:grpSpPr>
        <p:sp>
          <p:nvSpPr>
            <p:cNvPr id="14" name="Shape 1474"/>
            <p:cNvSpPr/>
            <p:nvPr/>
          </p:nvSpPr>
          <p:spPr>
            <a:xfrm>
              <a:off x="3906591" y="2088732"/>
              <a:ext cx="474017" cy="4740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>
              <a:miter lim="400000"/>
            </a:ln>
          </p:spPr>
          <p:txBody>
            <a:bodyPr lIns="26787" tIns="26787" rIns="26787" bIns="26787" anchor="ctr"/>
            <a:lstStyle/>
            <a:p>
              <a:pPr lvl="0">
                <a:lnSpc>
                  <a:spcPct val="120000"/>
                </a:lnSpc>
              </a:pPr>
              <a:endParaRPr sz="1828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15" name="Group 1479"/>
            <p:cNvGrpSpPr/>
            <p:nvPr/>
          </p:nvGrpSpPr>
          <p:grpSpPr>
            <a:xfrm>
              <a:off x="4031314" y="2211790"/>
              <a:ext cx="199171" cy="186335"/>
              <a:chOff x="0" y="0"/>
              <a:chExt cx="398340" cy="372667"/>
            </a:xfrm>
          </p:grpSpPr>
          <p:sp>
            <p:nvSpPr>
              <p:cNvPr id="16" name="Shape 1477"/>
              <p:cNvSpPr/>
              <p:nvPr/>
            </p:nvSpPr>
            <p:spPr>
              <a:xfrm>
                <a:off x="0" y="0"/>
                <a:ext cx="346395" cy="2419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74" h="21420" extrusionOk="0">
                    <a:moveTo>
                      <a:pt x="21474" y="11049"/>
                    </a:moveTo>
                    <a:lnTo>
                      <a:pt x="18909" y="958"/>
                    </a:lnTo>
                    <a:cubicBezTo>
                      <a:pt x="18720" y="217"/>
                      <a:pt x="18164" y="-180"/>
                      <a:pt x="17669" y="79"/>
                    </a:cubicBezTo>
                    <a:lnTo>
                      <a:pt x="618" y="8962"/>
                    </a:lnTo>
                    <a:cubicBezTo>
                      <a:pt x="123" y="9221"/>
                      <a:pt x="-126" y="10036"/>
                      <a:pt x="64" y="10782"/>
                    </a:cubicBezTo>
                    <a:lnTo>
                      <a:pt x="2769" y="21420"/>
                    </a:lnTo>
                    <a:lnTo>
                      <a:pt x="2769" y="15715"/>
                    </a:lnTo>
                    <a:cubicBezTo>
                      <a:pt x="2769" y="13145"/>
                      <a:pt x="4209" y="11049"/>
                      <a:pt x="5979" y="11049"/>
                    </a:cubicBezTo>
                    <a:lnTo>
                      <a:pt x="10484" y="11049"/>
                    </a:lnTo>
                    <a:lnTo>
                      <a:pt x="15858" y="5663"/>
                    </a:lnTo>
                    <a:lnTo>
                      <a:pt x="18967" y="11049"/>
                    </a:lnTo>
                    <a:cubicBezTo>
                      <a:pt x="18967" y="11049"/>
                      <a:pt x="21474" y="11049"/>
                      <a:pt x="21474" y="11049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120000"/>
                  </a:lnSpc>
                </a:pPr>
                <a:endParaRPr sz="1828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7" name="Shape 1478"/>
              <p:cNvSpPr/>
              <p:nvPr/>
            </p:nvSpPr>
            <p:spPr>
              <a:xfrm>
                <a:off x="74826" y="149651"/>
                <a:ext cx="323515" cy="2230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571" y="0"/>
                    </a:moveTo>
                    <a:lnTo>
                      <a:pt x="1028" y="0"/>
                    </a:lnTo>
                    <a:cubicBezTo>
                      <a:pt x="460" y="0"/>
                      <a:pt x="0" y="708"/>
                      <a:pt x="0" y="1571"/>
                    </a:cubicBezTo>
                    <a:lnTo>
                      <a:pt x="0" y="20029"/>
                    </a:lnTo>
                    <a:cubicBezTo>
                      <a:pt x="0" y="20897"/>
                      <a:pt x="460" y="21600"/>
                      <a:pt x="1028" y="21600"/>
                    </a:cubicBezTo>
                    <a:lnTo>
                      <a:pt x="20571" y="21600"/>
                    </a:lnTo>
                    <a:cubicBezTo>
                      <a:pt x="21140" y="21600"/>
                      <a:pt x="21600" y="20897"/>
                      <a:pt x="21600" y="20029"/>
                    </a:cubicBezTo>
                    <a:lnTo>
                      <a:pt x="21600" y="1571"/>
                    </a:lnTo>
                    <a:cubicBezTo>
                      <a:pt x="21600" y="708"/>
                      <a:pt x="21140" y="0"/>
                      <a:pt x="2057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120000"/>
                  </a:lnSpc>
                </a:pPr>
                <a:endParaRPr sz="1828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21" name="Text Placeholder 5"/>
          <p:cNvSpPr txBox="1">
            <a:spLocks/>
          </p:cNvSpPr>
          <p:nvPr/>
        </p:nvSpPr>
        <p:spPr>
          <a:xfrm>
            <a:off x="1686968" y="2844801"/>
            <a:ext cx="1379668" cy="41130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zh-CN" alt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信息采集模块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Text Placeholder 6"/>
          <p:cNvSpPr txBox="1">
            <a:spLocks/>
          </p:cNvSpPr>
          <p:nvPr/>
        </p:nvSpPr>
        <p:spPr>
          <a:xfrm>
            <a:off x="1255134" y="3897966"/>
            <a:ext cx="2364540" cy="1872208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 dirty="0"/>
              <a:t>用于采集物品的信息（如物品照片，状态，存放位置，物品购入时间、金额、商店、品牌、保修情况）。支持物品信息的人工采集和自动采集，自动采集可通过扫描物品条码信息、物品标签信息等实现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.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Text Placeholder 5"/>
          <p:cNvSpPr txBox="1">
            <a:spLocks/>
          </p:cNvSpPr>
          <p:nvPr/>
        </p:nvSpPr>
        <p:spPr>
          <a:xfrm>
            <a:off x="5597722" y="2836715"/>
            <a:ext cx="1283156" cy="41130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数据库功能模块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Text Placeholder 6"/>
          <p:cNvSpPr txBox="1">
            <a:spLocks/>
          </p:cNvSpPr>
          <p:nvPr/>
        </p:nvSpPr>
        <p:spPr>
          <a:xfrm>
            <a:off x="5092401" y="3970650"/>
            <a:ext cx="2166125" cy="172684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1400" dirty="0"/>
              <a:t> 用于录入信息的增删改查，是本系统的核心功能。用于信息的储存，查询，更改以及信息的统计及展示</a:t>
            </a:r>
          </a:p>
          <a:p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Text Placeholder 6"/>
          <p:cNvSpPr txBox="1">
            <a:spLocks/>
          </p:cNvSpPr>
          <p:nvPr/>
        </p:nvSpPr>
        <p:spPr>
          <a:xfrm>
            <a:off x="9019405" y="4227032"/>
            <a:ext cx="1914307" cy="119608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zh-CN" sz="1400" dirty="0"/>
              <a:t>用于通知提醒物品的相应信息。比如提醒药品的保质期，物品的保修期，以及使用物品后提醒将其放回原位，慢慢养成良好的的归纳物品习惯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Text Placeholder 5"/>
          <p:cNvSpPr txBox="1">
            <a:spLocks/>
          </p:cNvSpPr>
          <p:nvPr/>
        </p:nvSpPr>
        <p:spPr>
          <a:xfrm>
            <a:off x="9370700" y="2844658"/>
            <a:ext cx="1283156" cy="41130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提醒服务模块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Shape 1475"/>
          <p:cNvSpPr/>
          <p:nvPr/>
        </p:nvSpPr>
        <p:spPr>
          <a:xfrm>
            <a:off x="9006535" y="2202774"/>
            <a:ext cx="499886" cy="4998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12700">
            <a:miter lim="400000"/>
          </a:ln>
        </p:spPr>
        <p:txBody>
          <a:bodyPr lIns="20090" tIns="20090" rIns="20090" bIns="20090" anchor="ctr"/>
          <a:lstStyle/>
          <a:p>
            <a:pPr lvl="0">
              <a:lnSpc>
                <a:spcPct val="120000"/>
              </a:lnSpc>
            </a:pPr>
            <a:endParaRPr sz="1828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Shape 1480"/>
          <p:cNvSpPr/>
          <p:nvPr/>
        </p:nvSpPr>
        <p:spPr>
          <a:xfrm>
            <a:off x="9157880" y="2332549"/>
            <a:ext cx="196517" cy="1965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43" y="20435"/>
                </a:moveTo>
                <a:cubicBezTo>
                  <a:pt x="17964" y="20435"/>
                  <a:pt x="17252" y="19721"/>
                  <a:pt x="17252" y="18844"/>
                </a:cubicBezTo>
                <a:cubicBezTo>
                  <a:pt x="17252" y="17964"/>
                  <a:pt x="17964" y="17253"/>
                  <a:pt x="18843" y="17253"/>
                </a:cubicBezTo>
                <a:cubicBezTo>
                  <a:pt x="19721" y="17253"/>
                  <a:pt x="20434" y="17964"/>
                  <a:pt x="20434" y="18844"/>
                </a:cubicBezTo>
                <a:cubicBezTo>
                  <a:pt x="20434" y="19721"/>
                  <a:pt x="19721" y="20435"/>
                  <a:pt x="18843" y="20435"/>
                </a:cubicBezTo>
                <a:close/>
                <a:moveTo>
                  <a:pt x="12390" y="18844"/>
                </a:moveTo>
                <a:cubicBezTo>
                  <a:pt x="12390" y="19721"/>
                  <a:pt x="11679" y="20435"/>
                  <a:pt x="10801" y="20435"/>
                </a:cubicBezTo>
                <a:cubicBezTo>
                  <a:pt x="9922" y="20435"/>
                  <a:pt x="9210" y="19721"/>
                  <a:pt x="9210" y="18844"/>
                </a:cubicBezTo>
                <a:cubicBezTo>
                  <a:pt x="9210" y="17964"/>
                  <a:pt x="9922" y="17253"/>
                  <a:pt x="10801" y="17253"/>
                </a:cubicBezTo>
                <a:cubicBezTo>
                  <a:pt x="11679" y="17253"/>
                  <a:pt x="12390" y="17964"/>
                  <a:pt x="12390" y="18844"/>
                </a:cubicBezTo>
                <a:close/>
                <a:moveTo>
                  <a:pt x="9210" y="2756"/>
                </a:moveTo>
                <a:cubicBezTo>
                  <a:pt x="9210" y="1879"/>
                  <a:pt x="9922" y="1165"/>
                  <a:pt x="10801" y="1165"/>
                </a:cubicBezTo>
                <a:cubicBezTo>
                  <a:pt x="11679" y="1165"/>
                  <a:pt x="12390" y="1879"/>
                  <a:pt x="12390" y="2756"/>
                </a:cubicBezTo>
                <a:cubicBezTo>
                  <a:pt x="12390" y="3636"/>
                  <a:pt x="11679" y="4347"/>
                  <a:pt x="10801" y="4347"/>
                </a:cubicBezTo>
                <a:cubicBezTo>
                  <a:pt x="9922" y="4347"/>
                  <a:pt x="9210" y="3636"/>
                  <a:pt x="9210" y="2756"/>
                </a:cubicBezTo>
                <a:close/>
                <a:moveTo>
                  <a:pt x="4348" y="18844"/>
                </a:moveTo>
                <a:cubicBezTo>
                  <a:pt x="4348" y="19721"/>
                  <a:pt x="3636" y="20435"/>
                  <a:pt x="2757" y="20435"/>
                </a:cubicBezTo>
                <a:cubicBezTo>
                  <a:pt x="1879" y="20435"/>
                  <a:pt x="1168" y="19721"/>
                  <a:pt x="1168" y="18844"/>
                </a:cubicBezTo>
                <a:cubicBezTo>
                  <a:pt x="1168" y="17964"/>
                  <a:pt x="1879" y="17253"/>
                  <a:pt x="2757" y="17253"/>
                </a:cubicBezTo>
                <a:cubicBezTo>
                  <a:pt x="3636" y="17253"/>
                  <a:pt x="4348" y="17964"/>
                  <a:pt x="4348" y="18844"/>
                </a:cubicBezTo>
                <a:close/>
                <a:moveTo>
                  <a:pt x="19934" y="16312"/>
                </a:moveTo>
                <a:lnTo>
                  <a:pt x="19934" y="13672"/>
                </a:lnTo>
                <a:cubicBezTo>
                  <a:pt x="19934" y="12078"/>
                  <a:pt x="18879" y="9707"/>
                  <a:pt x="15971" y="9707"/>
                </a:cubicBezTo>
                <a:lnTo>
                  <a:pt x="13673" y="9707"/>
                </a:lnTo>
                <a:cubicBezTo>
                  <a:pt x="12050" y="9707"/>
                  <a:pt x="11899" y="8913"/>
                  <a:pt x="11892" y="8503"/>
                </a:cubicBezTo>
                <a:lnTo>
                  <a:pt x="11892" y="5288"/>
                </a:lnTo>
                <a:cubicBezTo>
                  <a:pt x="12872" y="4867"/>
                  <a:pt x="13558" y="3893"/>
                  <a:pt x="13558" y="2756"/>
                </a:cubicBezTo>
                <a:cubicBezTo>
                  <a:pt x="13558" y="1234"/>
                  <a:pt x="12323" y="0"/>
                  <a:pt x="10801" y="0"/>
                </a:cubicBezTo>
                <a:cubicBezTo>
                  <a:pt x="9277" y="0"/>
                  <a:pt x="8043" y="1234"/>
                  <a:pt x="8043" y="2756"/>
                </a:cubicBezTo>
                <a:cubicBezTo>
                  <a:pt x="8043" y="3893"/>
                  <a:pt x="8730" y="4867"/>
                  <a:pt x="9709" y="5288"/>
                </a:cubicBezTo>
                <a:lnTo>
                  <a:pt x="9709" y="8503"/>
                </a:lnTo>
                <a:cubicBezTo>
                  <a:pt x="9709" y="8799"/>
                  <a:pt x="9623" y="9707"/>
                  <a:pt x="7927" y="9707"/>
                </a:cubicBezTo>
                <a:lnTo>
                  <a:pt x="5631" y="9707"/>
                </a:lnTo>
                <a:cubicBezTo>
                  <a:pt x="2723" y="9707"/>
                  <a:pt x="1666" y="12078"/>
                  <a:pt x="1666" y="13672"/>
                </a:cubicBezTo>
                <a:lnTo>
                  <a:pt x="1666" y="16312"/>
                </a:lnTo>
                <a:cubicBezTo>
                  <a:pt x="686" y="16733"/>
                  <a:pt x="0" y="17707"/>
                  <a:pt x="0" y="18844"/>
                </a:cubicBezTo>
                <a:cubicBezTo>
                  <a:pt x="0" y="20366"/>
                  <a:pt x="1235" y="21600"/>
                  <a:pt x="2757" y="21600"/>
                </a:cubicBezTo>
                <a:cubicBezTo>
                  <a:pt x="4280" y="21600"/>
                  <a:pt x="5516" y="20366"/>
                  <a:pt x="5516" y="18844"/>
                </a:cubicBezTo>
                <a:cubicBezTo>
                  <a:pt x="5516" y="17707"/>
                  <a:pt x="4828" y="16733"/>
                  <a:pt x="3849" y="16312"/>
                </a:cubicBezTo>
                <a:lnTo>
                  <a:pt x="3849" y="13672"/>
                </a:lnTo>
                <a:cubicBezTo>
                  <a:pt x="3849" y="13376"/>
                  <a:pt x="3935" y="11890"/>
                  <a:pt x="5631" y="11890"/>
                </a:cubicBezTo>
                <a:lnTo>
                  <a:pt x="7927" y="11890"/>
                </a:lnTo>
                <a:cubicBezTo>
                  <a:pt x="8626" y="11890"/>
                  <a:pt x="9214" y="11785"/>
                  <a:pt x="9709" y="11608"/>
                </a:cubicBezTo>
                <a:lnTo>
                  <a:pt x="9709" y="16312"/>
                </a:lnTo>
                <a:cubicBezTo>
                  <a:pt x="8730" y="16733"/>
                  <a:pt x="8043" y="17707"/>
                  <a:pt x="8043" y="18844"/>
                </a:cubicBezTo>
                <a:cubicBezTo>
                  <a:pt x="8043" y="20366"/>
                  <a:pt x="9277" y="21600"/>
                  <a:pt x="10801" y="21600"/>
                </a:cubicBezTo>
                <a:cubicBezTo>
                  <a:pt x="12323" y="21600"/>
                  <a:pt x="13558" y="20366"/>
                  <a:pt x="13558" y="18844"/>
                </a:cubicBezTo>
                <a:cubicBezTo>
                  <a:pt x="13558" y="17707"/>
                  <a:pt x="12872" y="16733"/>
                  <a:pt x="11892" y="16312"/>
                </a:cubicBezTo>
                <a:lnTo>
                  <a:pt x="11892" y="11608"/>
                </a:lnTo>
                <a:cubicBezTo>
                  <a:pt x="12388" y="11785"/>
                  <a:pt x="12975" y="11890"/>
                  <a:pt x="13673" y="11890"/>
                </a:cubicBezTo>
                <a:lnTo>
                  <a:pt x="15971" y="11890"/>
                </a:lnTo>
                <a:cubicBezTo>
                  <a:pt x="17592" y="11890"/>
                  <a:pt x="17743" y="13263"/>
                  <a:pt x="17751" y="13672"/>
                </a:cubicBezTo>
                <a:lnTo>
                  <a:pt x="17751" y="16312"/>
                </a:lnTo>
                <a:cubicBezTo>
                  <a:pt x="16772" y="16733"/>
                  <a:pt x="16086" y="17707"/>
                  <a:pt x="16086" y="18844"/>
                </a:cubicBezTo>
                <a:cubicBezTo>
                  <a:pt x="16086" y="20366"/>
                  <a:pt x="17320" y="21600"/>
                  <a:pt x="18843" y="21600"/>
                </a:cubicBezTo>
                <a:cubicBezTo>
                  <a:pt x="20366" y="21600"/>
                  <a:pt x="21600" y="20366"/>
                  <a:pt x="21600" y="18844"/>
                </a:cubicBezTo>
                <a:cubicBezTo>
                  <a:pt x="21600" y="17707"/>
                  <a:pt x="20914" y="16733"/>
                  <a:pt x="19934" y="16312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lnSpc>
                <a:spcPct val="120000"/>
              </a:lnSpc>
            </a:pPr>
            <a:endParaRPr sz="1828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92023" y="266575"/>
            <a:ext cx="123110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模块划分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9334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5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000"/>
                            </p:stCondLst>
                            <p:childTnLst>
                              <p:par>
                                <p:cTn id="6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  <p:bldP spid="10" grpId="0" animBg="1"/>
      <p:bldP spid="11" grpId="0" animBg="1"/>
      <p:bldP spid="21" grpId="0" build="p"/>
      <p:bldP spid="22" grpId="0" build="p"/>
      <p:bldP spid="23" grpId="0"/>
      <p:bldP spid="25" grpId="0"/>
      <p:bldP spid="26" grpId="0"/>
      <p:bldP spid="29" grpId="0"/>
      <p:bldP spid="30" grpId="0" animBg="1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2206847" y="3202249"/>
            <a:ext cx="503214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zh-CN" altLang="en-US" sz="5400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项目计划甘特图</a:t>
            </a:r>
            <a:endParaRPr lang="zh-CN" altLang="en-US" sz="54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4" name="矩形 10"/>
          <p:cNvSpPr>
            <a:spLocks noChangeArrowheads="1"/>
          </p:cNvSpPr>
          <p:nvPr/>
        </p:nvSpPr>
        <p:spPr bwMode="auto">
          <a:xfrm>
            <a:off x="4820230" y="2468704"/>
            <a:ext cx="2249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zh-CN" altLang="en-US" sz="2000" b="1" cap="all" dirty="0">
                <a:solidFill>
                  <a:schemeClr val="accent1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家庭物品管理系统</a:t>
            </a: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1564714" y="2943331"/>
            <a:ext cx="5504850" cy="1675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2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7293470" y="1614088"/>
            <a:ext cx="3453189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 smtClean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</a:t>
            </a:r>
            <a:r>
              <a:rPr lang="en-US" altLang="zh-CN" sz="23900" dirty="0" smtClean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14688" y="3293160"/>
            <a:ext cx="642937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>
                <a:latin typeface="Book Antiqua" panose="02040602050305030304" pitchFamily="18" charset="0"/>
                <a:cs typeface="Times New Roman" panose="02020603050405020304" pitchFamily="18" charset="0"/>
              </a:rPr>
              <a:t>系统数据应能实现备份，遇到故障，系统应能提供数据恢复能力。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4716128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4" grpId="0"/>
      <p:bldP spid="5125" grpId="0" animBg="1"/>
      <p:bldP spid="7" grpId="0"/>
      <p:bldP spid="8" grpId="0" animBg="1"/>
      <p:bldP spid="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t031.ppt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heme/theme1.xml><?xml version="1.0" encoding="utf-8"?>
<a:theme xmlns:a="http://schemas.openxmlformats.org/drawingml/2006/main" name="第一PPT，www.1ppt.com">
  <a:themeElements>
    <a:clrScheme name="自定义 9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3366"/>
      </a:accent1>
      <a:accent2>
        <a:srgbClr val="003366"/>
      </a:accent2>
      <a:accent3>
        <a:srgbClr val="003366"/>
      </a:accent3>
      <a:accent4>
        <a:srgbClr val="003366"/>
      </a:accent4>
      <a:accent5>
        <a:srgbClr val="003366"/>
      </a:accent5>
      <a:accent6>
        <a:srgbClr val="003366"/>
      </a:accent6>
      <a:hlink>
        <a:srgbClr val="003366"/>
      </a:hlink>
      <a:folHlink>
        <a:srgbClr val="003366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494</Words>
  <Application>Microsoft Office PowerPoint</Application>
  <PresentationFormat>自定义</PresentationFormat>
  <Paragraphs>74</Paragraphs>
  <Slides>11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Open Sans</vt:lpstr>
      <vt:lpstr>宋体</vt:lpstr>
      <vt:lpstr>微软雅黑</vt:lpstr>
      <vt:lpstr>Agency FB</vt:lpstr>
      <vt:lpstr>Arial</vt:lpstr>
      <vt:lpstr>Book Antiqua</vt:lpstr>
      <vt:lpstr>Calibri</vt:lpstr>
      <vt:lpstr>Calibri Light</vt:lpstr>
      <vt:lpstr>Impact</vt:lpstr>
      <vt:lpstr>Times New Roman</vt:lpstr>
      <vt:lpstr>第一PPT，www.1ppt.com</vt:lpstr>
      <vt:lpstr>包装程序外壳对象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简洁商务汇报</dc:title>
  <dc:creator/>
  <cp:keywords>第一PPT模板网：www.1ppt.com</cp:keywords>
  <cp:lastModifiedBy/>
  <cp:revision>1</cp:revision>
  <dcterms:created xsi:type="dcterms:W3CDTF">2016-09-26T19:01:29Z</dcterms:created>
  <dcterms:modified xsi:type="dcterms:W3CDTF">2017-08-31T01:21:21Z</dcterms:modified>
</cp:coreProperties>
</file>