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E11EC01-E99E-4C3C-80E1-099D2E747602}">
  <a:tblStyle styleId="{2E11EC01-E99E-4C3C-80E1-099D2E747602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254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3729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需補上其他sketches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Craft a two paragraph description of your concept and how it will benefit CarMax and its users. The format should follow: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10000"/>
              <a:buFont typeface="Arial"/>
              <a:buAutoNum type="arabicPeriod"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What the user(s) want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10000"/>
              <a:buFont typeface="Arial"/>
              <a:buAutoNum type="arabicPeriod"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What the org wants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10000"/>
              <a:buFont typeface="Arial"/>
              <a:buAutoNum type="arabicPeriod"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How you will make both successful</a:t>
            </a:r>
          </a:p>
          <a:p>
            <a:endParaRPr lang="en" sz="1000" b="0" i="0" u="none" strike="noStrike" cap="none" baseline="0">
              <a:solidFill>
                <a:srgbClr val="333333"/>
              </a:solidFill>
            </a:endParaRPr>
          </a:p>
          <a:p>
            <a:endParaRPr lang="en" sz="1000" b="0" i="0" u="none" strike="noStrike" cap="none" baseline="0">
              <a:solidFill>
                <a:srgbClr val="333333"/>
              </a:solidFill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 b="1" i="0" u="none" strike="noStrike" cap="none" baseline="0">
                <a:solidFill>
                  <a:srgbClr val="333333"/>
                </a:solidFill>
              </a:rPr>
              <a:t>Competitive Best Practices Audit</a:t>
            </a:r>
          </a:p>
          <a:p>
            <a:pPr marL="0" marR="0" lvl="0" indent="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As a team, evaluate what you see as good executions of tools that assist users in making a large decision. This evaluation of a competitor or set of competitors is to help you refine your scope, functionality and approach for your final project.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Evaluate first the Recommendation tool found within the Research section of the Carmax website. Capture anything you see as good ideas to follow through with your concept.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Review competitor sites or similar tools to the one you are concepting.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Write a one to two sentence description of what are good ideas, well executed or unique UI concepts for each of the features you evaluate. 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Make sure to use screen shots in your assessments. You will be discussing your findings as a group in class, so make sure you are prepared to finalize your thoughts around your project concept. </a:t>
            </a:r>
          </a:p>
          <a:p>
            <a:endParaRPr lang="en" sz="1000" b="0" i="0" u="none" strike="noStrike" cap="none" baseline="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 b="1" i="0" u="none" strike="noStrike" cap="none" baseline="0">
                <a:solidFill>
                  <a:srgbClr val="333333"/>
                </a:solidFill>
              </a:rPr>
              <a:t>User Flow</a:t>
            </a:r>
          </a:p>
          <a:p>
            <a:pPr marL="0" marR="0" lvl="0" indent="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Provide a diagram flow showing the main steps of your tool and the user prompts and system outputs for each step. </a:t>
            </a:r>
            <a:r>
              <a:rPr lang="en" sz="1000" b="0" i="1" u="none" strike="noStrike" cap="none" baseline="0">
                <a:solidFill>
                  <a:srgbClr val="333333"/>
                </a:solidFill>
              </a:rPr>
              <a:t>The flow should exactly match your final wireframes. 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Follow the user flow convention for symbols used on the user flow assignment (sample attached)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000" b="0" i="0" u="none" strike="noStrike" cap="none" baseline="0">
                <a:solidFill>
                  <a:srgbClr val="333333"/>
                </a:solidFill>
              </a:rPr>
              <a:t>Use the diagram to assist you in solving ways to minimize the number of steps and options required of the user to complete the tasks.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000" b="0" i="1" u="none" strike="noStrike" cap="none" baseline="0">
                <a:solidFill>
                  <a:srgbClr val="333333"/>
                </a:solidFill>
              </a:rPr>
              <a:t>The entry point is the user either downloading a CarMax app for their mobile device or accessing a mobile friendly tool from the CarMax site.</a:t>
            </a:r>
          </a:p>
          <a:p>
            <a:pPr marL="469900" marR="0" lvl="0" indent="-304800" algn="l" rtl="0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000" b="0" i="1" u="none" strike="noStrike" cap="none" baseline="0">
                <a:solidFill>
                  <a:srgbClr val="333333"/>
                </a:solidFill>
              </a:rPr>
              <a:t>The final point is the user booking an appointment with a CarMax dealership</a:t>
            </a:r>
          </a:p>
          <a:p>
            <a:endParaRPr lang="en" sz="1000" b="0" i="1" u="none" strike="noStrike" cap="none" baseline="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079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762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476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079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762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476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079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762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476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762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76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476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980728"/>
            <a:ext cx="9144000" cy="44644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COM 597: Interactive Design  </a:t>
            </a:r>
            <a:r>
              <a:rPr lang="en" sz="36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36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sz="3600" b="1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Mobile APP Project</a:t>
            </a:r>
          </a:p>
        </p:txBody>
      </p:sp>
      <p:sp>
        <p:nvSpPr>
          <p:cNvPr id="120" name="Shape 120"/>
          <p:cNvSpPr/>
          <p:nvPr/>
        </p:nvSpPr>
        <p:spPr>
          <a:xfrm>
            <a:off x="0" y="5949280"/>
            <a:ext cx="3131839" cy="9279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1" name="Shape 121"/>
          <p:cNvSpPr/>
          <p:nvPr/>
        </p:nvSpPr>
        <p:spPr>
          <a:xfrm>
            <a:off x="5364087" y="1196750"/>
            <a:ext cx="3603058" cy="266429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2" name="Shape 122"/>
          <p:cNvSpPr/>
          <p:nvPr/>
        </p:nvSpPr>
        <p:spPr>
          <a:xfrm>
            <a:off x="5364087" y="4077071"/>
            <a:ext cx="3633192" cy="12001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23" name="Shape 123"/>
          <p:cNvSpPr txBox="1"/>
          <p:nvPr/>
        </p:nvSpPr>
        <p:spPr>
          <a:xfrm>
            <a:off x="3168350" y="6021287"/>
            <a:ext cx="622818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600" b="0" i="0" u="none" strike="noStrike" cap="none" baseline="0">
                <a:solidFill>
                  <a:srgbClr val="244061"/>
                </a:solidFill>
                <a:latin typeface="Georgia"/>
                <a:ea typeface="Georgia"/>
                <a:cs typeface="Georgia"/>
                <a:sym typeface="Georgia"/>
              </a:rPr>
              <a:t>Christine Liu ．Edward Chang ．Li-Tien Ou ．Melinda Yang</a:t>
            </a:r>
          </a:p>
        </p:txBody>
      </p:sp>
      <p:sp>
        <p:nvSpPr>
          <p:cNvPr id="124" name="Shape 124"/>
          <p:cNvSpPr/>
          <p:nvPr/>
        </p:nvSpPr>
        <p:spPr>
          <a:xfrm>
            <a:off x="0" y="4005064"/>
            <a:ext cx="1605558" cy="143577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0" y="188640"/>
            <a:ext cx="9144000" cy="9221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Sketches</a:t>
            </a:r>
          </a:p>
        </p:txBody>
      </p:sp>
      <p:sp>
        <p:nvSpPr>
          <p:cNvPr id="215" name="Shape 215"/>
          <p:cNvSpPr/>
          <p:nvPr/>
        </p:nvSpPr>
        <p:spPr>
          <a:xfrm>
            <a:off x="3352775" y="1981375"/>
            <a:ext cx="2590800" cy="4076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16" name="Shape 216"/>
          <p:cNvSpPr/>
          <p:nvPr/>
        </p:nvSpPr>
        <p:spPr>
          <a:xfrm>
            <a:off x="6271100" y="2159625"/>
            <a:ext cx="2590800" cy="35147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17" name="Shape 217"/>
          <p:cNvSpPr/>
          <p:nvPr/>
        </p:nvSpPr>
        <p:spPr>
          <a:xfrm>
            <a:off x="457200" y="1878650"/>
            <a:ext cx="2781300" cy="40767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059832" y="1916832"/>
            <a:ext cx="6120680" cy="4464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Entry into the tool </a:t>
            </a:r>
          </a:p>
          <a:p>
            <a:pPr marL="342900" marR="0" lvl="0" indent="-2286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 of gathering users' FB data</a:t>
            </a:r>
          </a:p>
          <a:p>
            <a:pPr marL="342900" marR="0" lvl="0" indent="-2286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the game and get recommendations</a:t>
            </a:r>
          </a:p>
          <a:p>
            <a:pPr marL="342900" marR="0" lvl="0" indent="-2286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favorite cars to a list</a:t>
            </a:r>
          </a:p>
          <a:p>
            <a:pPr marL="342900" marR="0" lvl="0" indent="-2286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" sz="22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Contact a dealer about a specific car selected</a:t>
            </a:r>
            <a:endParaRPr lang="en"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0" y="188640"/>
            <a:ext cx="9144000" cy="922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" sz="36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Wireframe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814221" cy="512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267200" y="2133600"/>
            <a:ext cx="4876799" cy="6857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r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" sz="2800" b="1" i="0" u="none" strike="noStrike" cap="none" baseline="0">
                <a:solidFill>
                  <a:srgbClr val="EBA009"/>
                </a:solidFill>
                <a:latin typeface="Tahoma"/>
                <a:ea typeface="Tahoma"/>
                <a:cs typeface="Tahoma"/>
                <a:sym typeface="Tahoma"/>
              </a:rPr>
              <a:t>Kirkland Life Chiropractic</a:t>
            </a:r>
          </a:p>
          <a:p>
            <a:endParaRPr lang="en" sz="2800" b="1" i="0" u="none" strike="noStrike" cap="none" baseline="0">
              <a:solidFill>
                <a:srgbClr val="EBA00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067944" y="2204864"/>
            <a:ext cx="5076055" cy="1080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3600" b="1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 </a:t>
            </a:r>
            <a:r>
              <a:rPr lang="en" sz="3600" b="1" i="0" u="none" strike="noStrike" cap="none" baseline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THANK  YOU</a:t>
            </a:r>
          </a:p>
        </p:txBody>
      </p:sp>
      <p:sp>
        <p:nvSpPr>
          <p:cNvPr id="234" name="Shape 234"/>
          <p:cNvSpPr/>
          <p:nvPr/>
        </p:nvSpPr>
        <p:spPr>
          <a:xfrm>
            <a:off x="4067944" y="2780927"/>
            <a:ext cx="1224136" cy="5040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9221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" sz="44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Project Goal</a:t>
            </a:r>
          </a:p>
        </p:txBody>
      </p:sp>
      <p:sp>
        <p:nvSpPr>
          <p:cNvPr id="130" name="Shape 130"/>
          <p:cNvSpPr/>
          <p:nvPr/>
        </p:nvSpPr>
        <p:spPr>
          <a:xfrm>
            <a:off x="1331640" y="1342862"/>
            <a:ext cx="6552726" cy="56145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1" name="Shape 131"/>
          <p:cNvSpPr txBox="1"/>
          <p:nvPr/>
        </p:nvSpPr>
        <p:spPr>
          <a:xfrm>
            <a:off x="1979710" y="2710659"/>
            <a:ext cx="141577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Brand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Favorability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890684" y="4555705"/>
            <a:ext cx="14415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Uniqueness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Experience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026600" y="1510250"/>
            <a:ext cx="300660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Increase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Walk-in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Rates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550362" y="5891475"/>
            <a:ext cx="2115298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Make Car-picking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Process Easier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796135" y="2433660"/>
            <a:ext cx="1494318" cy="923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Go Viral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with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Social Media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940151" y="4585319"/>
            <a:ext cx="1479898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Entertaining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1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Process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496071" y="3585592"/>
            <a:ext cx="2376300" cy="126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3600" b="1" i="0" u="none" strike="noStrike" cap="none" baseline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CarMax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800" b="0" i="0" u="none" strike="noStrike" cap="none" baseline="0">
                <a:solidFill>
                  <a:srgbClr val="953734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r>
              <a:rPr lang="en" sz="3600" b="1" i="0" u="none" strike="noStrike" cap="none" baseline="0">
                <a:solidFill>
                  <a:srgbClr val="953734"/>
                </a:solidFill>
                <a:latin typeface="Georgia"/>
                <a:ea typeface="Georgia"/>
                <a:cs typeface="Georgia"/>
                <a:sym typeface="Georgia"/>
              </a:rPr>
              <a:t>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0" y="188640"/>
            <a:ext cx="9144000" cy="9221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650" b="0" i="0" u="none" strike="noStrike" cap="none" baseline="0">
                <a:solidFill>
                  <a:srgbClr val="953734"/>
                </a:solidFill>
                <a:latin typeface="Georgia"/>
                <a:ea typeface="Georgia"/>
                <a:cs typeface="Georgia"/>
                <a:sym typeface="Georgia"/>
              </a:rPr>
              <a:t>Research Findings: </a:t>
            </a:r>
            <a:r>
              <a:rPr lang="en" sz="305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Best Practices Competitive Audit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139648"/>
            <a:ext cx="9144000" cy="5063345"/>
            <a:chOff x="0" y="1139648"/>
            <a:chExt cx="9144000" cy="5063345"/>
          </a:xfrm>
        </p:grpSpPr>
        <p:graphicFrame>
          <p:nvGraphicFramePr>
            <p:cNvPr id="142" name="Shape 142"/>
            <p:cNvGraphicFramePr/>
            <p:nvPr>
              <p:extLst>
                <p:ext uri="{D42A27DB-BD31-4B8C-83A1-F6EECF244321}">
                  <p14:modId xmlns:p14="http://schemas.microsoft.com/office/powerpoint/2010/main" val="1507910357"/>
                </p:ext>
              </p:extLst>
            </p:nvPr>
          </p:nvGraphicFramePr>
          <p:xfrm>
            <a:off x="0" y="1139648"/>
            <a:ext cx="9144000" cy="5063345"/>
          </p:xfrm>
          <a:graphic>
            <a:graphicData uri="http://schemas.openxmlformats.org/drawingml/2006/table">
              <a:tbl>
                <a:tblPr>
                  <a:noFill/>
                  <a:tableStyleId>{2E11EC01-E99E-4C3C-80E1-099D2E747602}</a:tableStyleId>
                </a:tblPr>
                <a:tblGrid>
                  <a:gridCol w="1066675"/>
                  <a:gridCol w="1686925"/>
                  <a:gridCol w="2176875"/>
                  <a:gridCol w="1924575"/>
                  <a:gridCol w="2288950"/>
                </a:tblGrid>
                <a:tr h="906375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Bitter"/>
                          <a:buNone/>
                        </a:pPr>
                        <a:r>
                          <a:rPr lang="en" sz="1600">
                            <a:latin typeface="Bitter"/>
                            <a:ea typeface="Bitter"/>
                            <a:cs typeface="Bitter"/>
                            <a:sym typeface="Bitter"/>
                          </a:rPr>
                          <a:t>            </a:t>
                        </a:r>
                      </a:p>
                      <a:p>
                        <a:endParaRPr lang="en" sz="1600">
                          <a:latin typeface="Bitter"/>
                          <a:ea typeface="Bitter"/>
                          <a:cs typeface="Bitter"/>
                          <a:sym typeface="Bitter"/>
                        </a:endParaRPr>
                      </a:p>
                    </a:txBody>
                    <a:tcPr marL="80925" marR="80925" marT="80925" marB="80925"/>
                  </a:tc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91425" marR="91425" marT="91425" marB="91425"/>
                  </a:tc>
                </a:tr>
                <a:tr h="1226000">
                  <a:tc>
                    <a:txBody>
                      <a:bodyPr/>
                      <a:lstStyle/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6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Features</a:t>
                        </a:r>
                      </a:p>
                    </a:txBody>
                    <a:tcPr marL="80925" marR="80925" marT="80925" marB="809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Point out valuable cars</a:t>
                        </a: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C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ompare up to three options at a time  side by side by rotating device</a:t>
                        </a:r>
                      </a:p>
                      <a:p>
                        <a:endParaRPr lang="en" sz="1400">
                          <a:latin typeface="Georgia"/>
                          <a:ea typeface="Georgia"/>
                          <a:cs typeface="Georgia"/>
                          <a:sym typeface="Georgia"/>
                        </a:endParaRPr>
                      </a:p>
                    </a:txBody>
                    <a:tcPr marL="80925" marR="80925" marT="80925" marB="809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Need ebay account to save cars</a:t>
                        </a:r>
                      </a:p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Has various channels for additional 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car 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information</a:t>
                        </a:r>
                      </a:p>
                    </a:txBody>
                    <a:tcPr marL="80925" marR="80925" marT="80925" marB="809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Need to follow three steps to complete searching by brand -&gt; series -&gt; year</a:t>
                        </a:r>
                      </a:p>
                      <a:p>
                        <a:endParaRPr lang="en">
                          <a:latin typeface="Georgia"/>
                          <a:ea typeface="Georgia"/>
                          <a:cs typeface="Georgia"/>
                          <a:sym typeface="Georgia"/>
                        </a:endParaRPr>
                      </a:p>
                      <a:p>
                        <a:endParaRPr lang="en">
                          <a:latin typeface="Georgia"/>
                          <a:ea typeface="Georgia"/>
                          <a:cs typeface="Georgia"/>
                          <a:sym typeface="Georgia"/>
                        </a:endParaRPr>
                      </a:p>
                    </a:txBody>
                    <a:tcPr marL="91425" marR="91425" marT="91425" marB="91425"/>
                  </a:tc>
                </a:tr>
                <a:tr h="1586675">
                  <a:tc>
                    <a:txBody>
                      <a:bodyPr/>
                      <a:lstStyle/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6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Functions</a:t>
                        </a:r>
                      </a:p>
                    </a:txBody>
                    <a:tcPr marL="80925" marR="80925" marT="80925" marB="809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dirty="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1. Car search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dirty="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2. Sell cars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dirty="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3. Favorites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dirty="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4. Research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dirty="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5. Financing</a:t>
                        </a: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1. 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S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uperior  searching results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2. 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R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esearch &amp; specs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3. 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F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avorites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4. 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T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ools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5. 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D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ealers &amp; reviews</a:t>
                        </a:r>
                      </a:p>
                    </a:txBody>
                    <a:tcPr marL="80925" marR="80925" marT="80925" marB="809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1. 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F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eatured cars</a:t>
                        </a:r>
                      </a:p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2. search</a:t>
                        </a:r>
                      </a:p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3. 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F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avorites</a:t>
                        </a:r>
                      </a:p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4. 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C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ommunity, video,</a:t>
                        </a:r>
                        <a:r>
                          <a:rPr lang="en" sz="1400" baseline="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 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blogs, events</a:t>
                        </a:r>
                      </a:p>
                    </a:txBody>
                    <a:tcPr marL="80925" marR="80925" marT="80925" marB="809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1. vehicle search</a:t>
                        </a:r>
                      </a:p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2. dealer search</a:t>
                        </a:r>
                      </a:p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3. calculators</a:t>
                        </a:r>
                      </a:p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4. Show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 </a:t>
                        </a: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available cars </a:t>
                        </a: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with nearby dealers</a:t>
                        </a:r>
                      </a:p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5. Professional and user reviews</a:t>
                        </a:r>
                      </a:p>
                    </a:txBody>
                    <a:tcPr marL="80925" marR="80925" marT="80925" marB="80925"/>
                  </a:tc>
                </a:tr>
                <a:tr h="1251950">
                  <a:tc>
                    <a:txBody>
                      <a:bodyPr/>
                      <a:lstStyle/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6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UI</a:t>
                        </a: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1. Filter is complicated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2. Inconsistency UI and aesthetic design</a:t>
                        </a: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1. Color organization displays consistency of organization</a:t>
                        </a:r>
                      </a:p>
                      <a:p>
                        <a:pPr lvl="0" rtl="0">
                          <a:buClr>
                            <a:schemeClr val="dk1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sz="140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2. Memory for color  information </a:t>
                        </a:r>
                      </a:p>
                    </a:txBody>
                    <a:tcPr marL="80925" marR="80925" marT="80925" marB="809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1. Simple and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2. Elegant UI design</a:t>
                        </a: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dirty="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1. Offer user control and freedom</a:t>
                        </a:r>
                      </a:p>
                      <a:p>
                        <a:pPr lvl="0" rtl="0">
                          <a:buClr>
                            <a:srgbClr val="000000"/>
                          </a:buClr>
                          <a:buSzPct val="25000"/>
                          <a:buFont typeface="Georgia"/>
                          <a:buNone/>
                        </a:pPr>
                        <a:r>
                          <a:rPr lang="en" dirty="0">
                            <a:latin typeface="Georgia"/>
                            <a:ea typeface="Georgia"/>
                            <a:cs typeface="Georgia"/>
                            <a:sym typeface="Georgia"/>
                          </a:rPr>
                          <a:t>2. Search options minimize users' memory load</a:t>
                        </a:r>
                      </a:p>
                    </a:txBody>
                    <a:tcPr marL="91425" marR="91425" marT="91425" marB="91425"/>
                  </a:tc>
                </a:tr>
              </a:tbl>
            </a:graphicData>
          </a:graphic>
        </p:graphicFrame>
        <p:sp>
          <p:nvSpPr>
            <p:cNvPr id="144" name="Shape 144"/>
            <p:cNvSpPr/>
            <p:nvPr/>
          </p:nvSpPr>
          <p:spPr>
            <a:xfrm>
              <a:off x="1340898" y="1412775"/>
              <a:ext cx="1358894" cy="43285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145" name="Shape 145"/>
            <p:cNvSpPr/>
            <p:nvPr/>
          </p:nvSpPr>
          <p:spPr>
            <a:xfrm>
              <a:off x="3352251" y="1273148"/>
              <a:ext cx="715692" cy="715692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  <p:sp>
          <p:nvSpPr>
            <p:cNvPr id="146" name="Shape 146"/>
            <p:cNvSpPr/>
            <p:nvPr/>
          </p:nvSpPr>
          <p:spPr>
            <a:xfrm>
              <a:off x="5642410" y="1264658"/>
              <a:ext cx="729788" cy="724182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</p:sp>
        <p:sp>
          <p:nvSpPr>
            <p:cNvPr id="147" name="Shape 147"/>
            <p:cNvSpPr/>
            <p:nvPr/>
          </p:nvSpPr>
          <p:spPr>
            <a:xfrm>
              <a:off x="7668342" y="1196750"/>
              <a:ext cx="792088" cy="792088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</p:sp>
      </p:grpSp>
      <p:pic>
        <p:nvPicPr>
          <p:cNvPr id="1026" name="Picture 2" descr="https://lh4.googleusercontent.com/6xf1KjOy_hpDeIMbxS3GYeAQpimIWqihccuZKyuxyMhI59JuvhEfeq63Xm-ehIr4B0FI2ZxOxzXMkNa3tEaTdSxPBfDk5WtMnoB-ZMu9Yx8dGnzsXVTn_9X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10754"/>
            <a:ext cx="6191250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36863"/>
            <a:ext cx="6868992" cy="482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 descr="https://lh5.googleusercontent.com/gPEBi__wdFdhioe-Llsrs6qiv3iEPaIoYicWgihnCDmSRwYjMSOoqx0wdndU9vl5WEAavnD5T_wTCQnlRBeCt4Hm1Lwxayqf6ZNm1G_tsSWOst_b6kGA9ZE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s://lh5.googleusercontent.com/gPEBi__wdFdhioe-Llsrs6qiv3iEPaIoYicWgihnCDmSRwYjMSOoqx0wdndU9vl5WEAavnD5T_wTCQnlRBeCt4Hm1Lwxayqf6ZNm1G_tsSWOst_b6kGA9ZE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592094"/>
            <a:ext cx="697230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30" y="1504812"/>
            <a:ext cx="7839339" cy="521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0" y="188640"/>
            <a:ext cx="9144000" cy="9221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3100" b="0" i="0" u="none" strike="noStrike" cap="none" baseline="0">
                <a:solidFill>
                  <a:srgbClr val="953734"/>
                </a:solidFill>
                <a:latin typeface="Georgia"/>
                <a:ea typeface="Georgia"/>
                <a:cs typeface="Georgia"/>
                <a:sym typeface="Georgia"/>
              </a:rPr>
              <a:t>Research Findings: </a:t>
            </a:r>
            <a:r>
              <a:rPr lang="en" sz="31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Interviews</a:t>
            </a:r>
          </a:p>
        </p:txBody>
      </p:sp>
      <p:sp>
        <p:nvSpPr>
          <p:cNvPr id="154" name="Shape 154"/>
          <p:cNvSpPr/>
          <p:nvPr/>
        </p:nvSpPr>
        <p:spPr>
          <a:xfrm>
            <a:off x="107504" y="1350404"/>
            <a:ext cx="683568" cy="8544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5" name="Shape 155"/>
          <p:cNvSpPr/>
          <p:nvPr/>
        </p:nvSpPr>
        <p:spPr>
          <a:xfrm>
            <a:off x="47497" y="4149080"/>
            <a:ext cx="780087" cy="72007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56" name="Shape 156"/>
          <p:cNvSpPr/>
          <p:nvPr/>
        </p:nvSpPr>
        <p:spPr>
          <a:xfrm>
            <a:off x="76642" y="3212976"/>
            <a:ext cx="678933" cy="79208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57" name="Shape 157"/>
          <p:cNvSpPr/>
          <p:nvPr/>
        </p:nvSpPr>
        <p:spPr>
          <a:xfrm>
            <a:off x="138365" y="2348880"/>
            <a:ext cx="617211" cy="72008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58" name="Shape 158"/>
          <p:cNvSpPr/>
          <p:nvPr/>
        </p:nvSpPr>
        <p:spPr>
          <a:xfrm>
            <a:off x="77469" y="5013177"/>
            <a:ext cx="822123" cy="79208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59" name="Shape 159"/>
          <p:cNvSpPr txBox="1"/>
          <p:nvPr/>
        </p:nvSpPr>
        <p:spPr>
          <a:xfrm>
            <a:off x="827583" y="1441365"/>
            <a:ext cx="8136905" cy="5300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lvl="0" indent="0">
              <a:buClr>
                <a:srgbClr val="000000"/>
              </a:buClr>
              <a:buSzPct val="101190"/>
              <a:buFont typeface="Arial"/>
              <a:buChar char="•"/>
              <a:defRPr sz="2800">
                <a:latin typeface="Georgia"/>
                <a:ea typeface="Georgia"/>
                <a:cs typeface="Georgia"/>
              </a:defRPr>
            </a:lvl1pPr>
          </a:lstStyle>
          <a:p>
            <a:pPr lvl="0">
              <a:lnSpc>
                <a:spcPct val="200000"/>
              </a:lnSpc>
            </a:pPr>
            <a:r>
              <a:rPr lang="en" dirty="0" smtClean="0">
                <a:solidFill>
                  <a:schemeClr val="dk1"/>
                </a:solidFill>
                <a:sym typeface="Georgia"/>
              </a:rPr>
              <a:t> The distrust feeling toward dealers </a:t>
            </a:r>
          </a:p>
          <a:p>
            <a:pPr>
              <a:lnSpc>
                <a:spcPct val="200000"/>
              </a:lnSpc>
            </a:pPr>
            <a:r>
              <a:rPr lang="en" dirty="0" smtClean="0">
                <a:solidFill>
                  <a:schemeClr val="dk1"/>
                </a:solidFill>
                <a:sym typeface="Georgia"/>
              </a:rPr>
              <a:t> Would love to get recommendations from friends</a:t>
            </a:r>
          </a:p>
          <a:p>
            <a:pPr>
              <a:lnSpc>
                <a:spcPct val="200000"/>
              </a:lnSpc>
            </a:pPr>
            <a:r>
              <a:rPr lang="en" dirty="0" smtClean="0">
                <a:sym typeface="Georgia"/>
              </a:rPr>
              <a:t> Hard to calculate the ideal car meeting budget</a:t>
            </a:r>
          </a:p>
          <a:p>
            <a:pPr lvl="0">
              <a:lnSpc>
                <a:spcPct val="200000"/>
              </a:lnSpc>
            </a:pPr>
            <a:r>
              <a:rPr lang="en" dirty="0" smtClean="0">
                <a:sym typeface="Georgia"/>
              </a:rPr>
              <a:t> Complexity of filtering searching results</a:t>
            </a:r>
          </a:p>
          <a:p>
            <a:pPr lvl="0">
              <a:lnSpc>
                <a:spcPct val="200000"/>
              </a:lnSpc>
            </a:pPr>
            <a:r>
              <a:rPr lang="en" dirty="0" smtClean="0">
                <a:sym typeface="Georgia"/>
              </a:rPr>
              <a:t> Have difficulty managing the list of cars </a:t>
            </a:r>
          </a:p>
          <a:p>
            <a:pPr lvl="0">
              <a:lnSpc>
                <a:spcPct val="200000"/>
              </a:lnSpc>
              <a:buSzPct val="25000"/>
              <a:buNone/>
            </a:pPr>
            <a:r>
              <a:rPr lang="en" dirty="0" smtClean="0">
                <a:sym typeface="Georgia"/>
              </a:rPr>
              <a:t>   they were interested in</a:t>
            </a:r>
            <a:endParaRPr lang="en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tter"/>
              <a:buNone/>
            </a:pPr>
            <a:r>
              <a:rPr lang="en" sz="1800" b="0" i="0" u="none" strike="noStrike" cap="none" baseline="0">
                <a:solidFill>
                  <a:srgbClr val="333333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</a:p>
        </p:txBody>
      </p:sp>
      <p:sp>
        <p:nvSpPr>
          <p:cNvPr id="167" name="Shape 167"/>
          <p:cNvSpPr/>
          <p:nvPr/>
        </p:nvSpPr>
        <p:spPr>
          <a:xfrm>
            <a:off x="4879032" y="1823864"/>
            <a:ext cx="5301208" cy="530120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8" name="Shape 168"/>
          <p:cNvSpPr txBox="1"/>
          <p:nvPr/>
        </p:nvSpPr>
        <p:spPr>
          <a:xfrm>
            <a:off x="0" y="188640"/>
            <a:ext cx="9144000" cy="9221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32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How the interview affected our final app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51519" y="1394774"/>
            <a:ext cx="740619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800" b="0" i="0" u="none" strike="noStrike" cap="none" baseline="0" dirty="0" smtClean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1. Create </a:t>
            </a:r>
            <a:r>
              <a:rPr lang="en" sz="2800" b="0" i="0" u="none" strike="noStrike" cap="none" baseline="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entertaining process by </a:t>
            </a:r>
            <a:r>
              <a:rPr lang="en" sz="2800" b="0" i="0" u="none" strike="noStrike" cap="none" baseline="0" dirty="0" smtClean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gamification</a:t>
            </a:r>
            <a:endParaRPr lang="en" sz="2800" b="0" i="0" u="none" strike="noStrike" cap="none" baseline="0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en" sz="2800" b="0" i="0" u="none" strike="noStrike" cap="none" baseline="0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51519" y="2258870"/>
            <a:ext cx="542488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800" b="0" i="0" u="none" strike="noStrike" cap="none" baseline="0" dirty="0" smtClean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2. Provide favorite function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800" b="0" i="0" u="none" strike="noStrike" cap="none" baseline="0" dirty="0" smtClean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    to keep interested cars in a list</a:t>
            </a:r>
            <a:endParaRPr lang="en" sz="2800" b="0" i="0" u="none" strike="noStrike" cap="none" baseline="0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251519" y="3483006"/>
            <a:ext cx="5187638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800" b="0" i="0" u="none" strike="noStrike" cap="none" baseline="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3. Find or contact dealers easily</a:t>
            </a:r>
          </a:p>
          <a:p>
            <a:endParaRPr lang="en" sz="2800" b="0" i="0" u="none" strike="noStrike" cap="none" baseline="0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251519" y="4347102"/>
            <a:ext cx="421461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800" b="0" i="0" u="none" strike="noStrike" cap="none" baseline="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4. Intuitive filter function</a:t>
            </a:r>
          </a:p>
          <a:p>
            <a:endParaRPr lang="en" sz="2800" b="0" i="0" u="none" strike="noStrike" cap="none" baseline="0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251519" y="5212357"/>
            <a:ext cx="5381600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800" b="0" i="0" u="none" strike="noStrike" cap="none" baseline="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5. Clear list of price and features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800" b="0" i="0" u="none" strike="noStrike" cap="none" baseline="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   based on location</a:t>
            </a:r>
          </a:p>
          <a:p>
            <a:endParaRPr lang="en" sz="2800" b="0" i="0" u="none" strike="noStrike" cap="none" baseline="0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011888" y="3768080"/>
            <a:ext cx="1286271" cy="12862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516760" y="5237582"/>
            <a:ext cx="1224136" cy="5040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0" name="Shape 180"/>
          <p:cNvSpPr/>
          <p:nvPr/>
        </p:nvSpPr>
        <p:spPr>
          <a:xfrm>
            <a:off x="2932583" y="5165576"/>
            <a:ext cx="1368152" cy="92795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81" name="Shape 181"/>
          <p:cNvSpPr txBox="1"/>
          <p:nvPr/>
        </p:nvSpPr>
        <p:spPr>
          <a:xfrm>
            <a:off x="0" y="188640"/>
            <a:ext cx="9144000" cy="9221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44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Concept &amp; UX Strategy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59979" y="2132850"/>
            <a:ext cx="19143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000" b="0" i="0" u="none" strike="noStrike" cap="none" baseline="0" dirty="0">
                <a:solidFill>
                  <a:srgbClr val="F43A66"/>
                </a:solidFill>
                <a:latin typeface="Georgia"/>
                <a:ea typeface="Georgia"/>
                <a:cs typeface="Georgia"/>
                <a:sym typeface="Georgia"/>
              </a:rPr>
              <a:t>Define Persona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932644" y="1978949"/>
            <a:ext cx="2935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000" b="0" i="0" u="none" strike="noStrike" cap="none" baseline="0" dirty="0">
                <a:solidFill>
                  <a:srgbClr val="F43A66"/>
                </a:solidFill>
                <a:latin typeface="Georgia"/>
                <a:ea typeface="Georgia"/>
                <a:cs typeface="Georgia"/>
                <a:sym typeface="Georgia"/>
              </a:rPr>
              <a:t>Gathering FB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000" b="0" i="0" u="none" strike="noStrike" cap="none" baseline="0" dirty="0">
                <a:solidFill>
                  <a:srgbClr val="F43A66"/>
                </a:solidFill>
                <a:latin typeface="Georgia"/>
                <a:ea typeface="Georgia"/>
                <a:cs typeface="Georgia"/>
                <a:sym typeface="Georgia"/>
              </a:rPr>
              <a:t>Personal Information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995332" y="1978949"/>
            <a:ext cx="2894850" cy="934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000" dirty="0">
                <a:solidFill>
                  <a:srgbClr val="F43A66"/>
                </a:solidFill>
                <a:latin typeface="Georgia"/>
                <a:ea typeface="Georgia"/>
                <a:cs typeface="Georgia"/>
                <a:sym typeface="Georgia"/>
              </a:rPr>
              <a:t>Give</a:t>
            </a:r>
            <a:r>
              <a:rPr lang="en" sz="2000" b="0" i="0" u="none" strike="noStrike" cap="none" baseline="0" dirty="0">
                <a:solidFill>
                  <a:srgbClr val="F43A6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000" b="0" i="0" u="none" strike="noStrike" cap="none" baseline="0" dirty="0" smtClean="0">
                <a:solidFill>
                  <a:srgbClr val="F43A66"/>
                </a:solidFill>
                <a:latin typeface="Georgia"/>
                <a:ea typeface="Georgia"/>
                <a:cs typeface="Georgia"/>
                <a:sym typeface="Georgia"/>
              </a:rPr>
              <a:t>Recommendations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000" b="0" i="0" u="none" strike="noStrike" cap="none" baseline="0" dirty="0" smtClean="0">
                <a:solidFill>
                  <a:srgbClr val="F43A66"/>
                </a:solidFill>
                <a:latin typeface="Georgia"/>
                <a:ea typeface="Georgia"/>
                <a:cs typeface="Georgia"/>
                <a:sym typeface="Georgia"/>
              </a:rPr>
              <a:t>like </a:t>
            </a:r>
            <a:r>
              <a:rPr lang="en" sz="2000" b="0" i="0" u="none" strike="noStrike" cap="none" baseline="0" dirty="0">
                <a:solidFill>
                  <a:srgbClr val="F43A66"/>
                </a:solidFill>
                <a:latin typeface="Georgia"/>
                <a:ea typeface="Georgia"/>
                <a:cs typeface="Georgia"/>
                <a:sym typeface="Georgia"/>
              </a:rPr>
              <a:t>a friend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542625" y="5741650"/>
            <a:ext cx="3757200" cy="50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2000" b="0" i="0" u="none" strike="noStrike" cap="none" baseline="0">
                <a:solidFill>
                  <a:srgbClr val="538CD5"/>
                </a:solidFill>
                <a:latin typeface="Georgia"/>
                <a:ea typeface="Georgia"/>
                <a:cs typeface="Georgia"/>
                <a:sym typeface="Georgia"/>
              </a:rPr>
              <a:t>GET YOUR MATCHED CARS!</a:t>
            </a:r>
          </a:p>
        </p:txBody>
      </p:sp>
      <p:sp>
        <p:nvSpPr>
          <p:cNvPr id="186" name="Shape 186"/>
          <p:cNvSpPr/>
          <p:nvPr/>
        </p:nvSpPr>
        <p:spPr>
          <a:xfrm>
            <a:off x="354050" y="3067412"/>
            <a:ext cx="7984020" cy="202028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0" y="188640"/>
            <a:ext cx="9144000" cy="922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" sz="44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Concept &amp; UX Strategy</a:t>
            </a:r>
          </a:p>
        </p:txBody>
      </p:sp>
      <p:sp>
        <p:nvSpPr>
          <p:cNvPr id="192" name="Shape 192"/>
          <p:cNvSpPr/>
          <p:nvPr/>
        </p:nvSpPr>
        <p:spPr>
          <a:xfrm>
            <a:off x="600075" y="1454725"/>
            <a:ext cx="7943850" cy="5219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33909"/>
            <a:ext cx="8229600" cy="91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0" y="188640"/>
            <a:ext cx="9144000" cy="922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" sz="36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User Flow</a:t>
            </a:r>
          </a:p>
        </p:txBody>
      </p:sp>
      <p:pic>
        <p:nvPicPr>
          <p:cNvPr id="1026" name="Picture 2" descr="C:\Users\user\Desktop\COM597\final project\carmax_user 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83524"/>
            <a:ext cx="8671354" cy="562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33909"/>
            <a:ext cx="8229600" cy="91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itter"/>
              <a:buNone/>
            </a:pPr>
            <a:r>
              <a:rPr lang="en" sz="3600" b="0" i="0" u="none" strike="noStrike" cap="none" baseline="0">
                <a:solidFill>
                  <a:srgbClr val="012840"/>
                </a:solidFill>
                <a:latin typeface="Bitter"/>
                <a:ea typeface="Bitter"/>
                <a:cs typeface="Bitter"/>
                <a:sym typeface="Bitter"/>
              </a:rPr>
              <a:t>Sitemap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586625"/>
            <a:ext cx="8229600" cy="4146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egreya"/>
              <a:buNone/>
            </a:pPr>
            <a:r>
              <a:rPr lang="en" sz="1800" b="0" i="0" u="none" strike="noStrike" cap="none" baseline="0">
                <a:solidFill>
                  <a:srgbClr val="6D7076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</a:p>
        </p:txBody>
      </p:sp>
      <p:sp>
        <p:nvSpPr>
          <p:cNvPr id="206" name="Shape 206"/>
          <p:cNvSpPr/>
          <p:nvPr/>
        </p:nvSpPr>
        <p:spPr>
          <a:xfrm>
            <a:off x="152397" y="1146200"/>
            <a:ext cx="8810950" cy="4867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0" y="188640"/>
            <a:ext cx="9144000" cy="9221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" sz="36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Sitemap</a:t>
            </a:r>
          </a:p>
        </p:txBody>
      </p:sp>
      <p:sp>
        <p:nvSpPr>
          <p:cNvPr id="208" name="Shape 208"/>
          <p:cNvSpPr/>
          <p:nvPr/>
        </p:nvSpPr>
        <p:spPr>
          <a:xfrm>
            <a:off x="68175" y="1457325"/>
            <a:ext cx="8923424" cy="5018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709</Words>
  <Application>Microsoft Office PowerPoint</Application>
  <PresentationFormat>如螢幕大小 (4:3)</PresentationFormat>
  <Paragraphs>111</Paragraphs>
  <Slides>12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/>
      <vt:lpstr/>
      <vt:lpstr/>
      <vt:lpstr>PowerPoint 簡報</vt:lpstr>
      <vt:lpstr>Project Goal</vt:lpstr>
      <vt:lpstr>PowerPoint 簡報</vt:lpstr>
      <vt:lpstr>PowerPoint 簡報</vt:lpstr>
      <vt:lpstr> </vt:lpstr>
      <vt:lpstr>PowerPoint 簡報</vt:lpstr>
      <vt:lpstr>PowerPoint 簡報</vt:lpstr>
      <vt:lpstr>PowerPoint 簡報</vt:lpstr>
      <vt:lpstr>Sitemap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5</cp:revision>
  <dcterms:modified xsi:type="dcterms:W3CDTF">2013-06-05T17:20:52Z</dcterms:modified>
</cp:coreProperties>
</file>