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7" r:id="rId10"/>
    <p:sldId id="498" r:id="rId11"/>
    <p:sldId id="496" r:id="rId12"/>
    <p:sldId id="499" r:id="rId13"/>
    <p:sldId id="500" r:id="rId14"/>
    <p:sldId id="501" r:id="rId15"/>
    <p:sldId id="48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stenBrockhaus" initials="T" lastIdx="1" clrIdx="0">
    <p:extLst>
      <p:ext uri="{19B8F6BF-5375-455C-9EA6-DF929625EA0E}">
        <p15:presenceInfo xmlns:p15="http://schemas.microsoft.com/office/powerpoint/2012/main" userId="S::TorstenBrockhaus@stud.fh-westkueste.de::a7e08cdc-32fe-4bb4-8274-453e509b49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262"/>
    <a:srgbClr val="0065A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5695" autoAdjust="0"/>
  </p:normalViewPr>
  <p:slideViewPr>
    <p:cSldViewPr snapToGrid="0">
      <p:cViewPr varScale="1">
        <p:scale>
          <a:sx n="54" d="100"/>
          <a:sy n="54" d="100"/>
        </p:scale>
        <p:origin x="956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0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1A4F7-E411-4E3A-BB17-BCB09BEB43A8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DEA85-9902-40D4-846D-8E15795840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9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110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757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7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04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1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90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0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97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041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100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35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5BCE70-2D4C-4710-BE2A-8287647415B6}"/>
              </a:ext>
            </a:extLst>
          </p:cNvPr>
          <p:cNvSpPr/>
          <p:nvPr userDrawn="1"/>
        </p:nvSpPr>
        <p:spPr bwMode="ltGray">
          <a:xfrm>
            <a:off x="7315200" y="0"/>
            <a:ext cx="4873752" cy="6858000"/>
          </a:xfrm>
          <a:prstGeom prst="rect">
            <a:avLst/>
          </a:prstGeom>
          <a:solidFill>
            <a:srgbClr val="2A326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C087A1-05BC-F8AF-7EEB-049851740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05414" y="155704"/>
            <a:ext cx="2628385" cy="5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2042319"/>
            <a:ext cx="11532329" cy="1407874"/>
          </a:xfrm>
        </p:spPr>
        <p:txBody>
          <a:bodyPr anchor="t" anchorCtr="0">
            <a:noAutofit/>
          </a:bodyPr>
          <a:lstStyle>
            <a:lvl1pPr algn="l">
              <a:defRPr sz="5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50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471844"/>
            <a:ext cx="11532328" cy="7200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dirty="0"/>
              <a:t>Ergänzende Angaben (Untertitel, Name des Vortragenden, Ort, Datum etc.)</a:t>
            </a:r>
          </a:p>
        </p:txBody>
      </p:sp>
      <p:sp>
        <p:nvSpPr>
          <p:cNvPr id="18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10.06.2023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9436" y="1268413"/>
            <a:ext cx="11520000" cy="721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idx="1" hasCustomPrompt="1"/>
          </p:nvPr>
        </p:nvSpPr>
        <p:spPr>
          <a:xfrm>
            <a:off x="349242" y="2250000"/>
            <a:ext cx="11520000" cy="369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Formatvorlagen des Textmasters bearbeiten, Schriftgröße mind.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Zweite Ebene, Schriftgröße mind. 20 </a:t>
            </a:r>
            <a:r>
              <a:rPr lang="de-DE" dirty="0" err="1"/>
              <a:t>pt</a:t>
            </a:r>
            <a:endParaRPr lang="de-DE" dirty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Ebene, Schriftgröße mind. 18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10.06.2023</a:t>
            </a:fld>
            <a:endParaRPr lang="en-US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184338" y="6109835"/>
            <a:ext cx="1684904" cy="331285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1200" b="0" baseline="0"/>
            </a:lvl1pPr>
          </a:lstStyle>
          <a:p>
            <a:pPr lvl="0"/>
            <a:r>
              <a:rPr lang="de-DE" dirty="0"/>
              <a:t>Quellen- / Literaturangabe,</a:t>
            </a:r>
            <a:br>
              <a:rPr lang="de-DE" dirty="0"/>
            </a:br>
            <a:r>
              <a:rPr lang="de-DE" dirty="0"/>
              <a:t>mind. Schriftgröße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34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9436" y="1268413"/>
            <a:ext cx="11520000" cy="721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10.06.2023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mit Quellen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9436" y="1268413"/>
            <a:ext cx="11520000" cy="721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9915" y="2250000"/>
            <a:ext cx="9739999" cy="4140000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15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10.06.2023</a:t>
            </a:fld>
            <a:endParaRPr lang="en-US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173149" y="6048000"/>
            <a:ext cx="1684904" cy="358008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 b="0" baseline="0"/>
            </a:lvl1pPr>
          </a:lstStyle>
          <a:p>
            <a:pPr lvl="0"/>
            <a:r>
              <a:rPr lang="de-DE" dirty="0"/>
              <a:t>Quellen- / Literaturangabe,</a:t>
            </a:r>
            <a:br>
              <a:rPr lang="de-DE" dirty="0"/>
            </a:br>
            <a:r>
              <a:rPr lang="de-DE" dirty="0"/>
              <a:t>mind. Schriftgröße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1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10.06.2023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sldNum" idx="12"/>
          </p:nvPr>
        </p:nvSpPr>
        <p:spPr>
          <a:xfrm>
            <a:off x="10788996" y="6573243"/>
            <a:ext cx="55418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5414CC0-2263-4FF5-B07E-76AEFCC2FEC5}"/>
              </a:ext>
            </a:extLst>
          </p:cNvPr>
          <p:cNvSpPr txBox="1">
            <a:spLocks/>
          </p:cNvSpPr>
          <p:nvPr userDrawn="1"/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1D65E0-27A0-4601-B674-F007199D261F}" type="datetime1">
              <a:rPr lang="de-DE" smtClean="0"/>
              <a:pPr/>
              <a:t>10.06.2023</a:t>
            </a:fld>
            <a:endParaRPr lang="en-US" dirty="0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2C74E434-254B-47E2-8811-3F4B91476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73149" y="6048000"/>
            <a:ext cx="1684904" cy="358008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 b="0" baseline="0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Quellen- / Literaturangabe,</a:t>
            </a:r>
            <a:br>
              <a:rPr lang="de-DE" dirty="0"/>
            </a:br>
            <a:r>
              <a:rPr lang="de-DE" dirty="0"/>
              <a:t>mind. Schriftgröße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EB1C7E0A-2531-4E12-BB30-C4D89997ED6D}" type="datetime1">
              <a:rPr lang="de-DE" smtClean="0"/>
              <a:t>10.06.2023</a:t>
            </a:fld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sldNum" idx="12"/>
          </p:nvPr>
        </p:nvSpPr>
        <p:spPr>
          <a:xfrm>
            <a:off x="10788996" y="6573243"/>
            <a:ext cx="55418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body" idx="1"/>
          </p:nvPr>
        </p:nvSpPr>
        <p:spPr>
          <a:xfrm>
            <a:off x="1341119" y="1228436"/>
            <a:ext cx="4754881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193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40"/>
              <a:buChar char="▪"/>
              <a:defRPr sz="1050"/>
            </a:lvl3pPr>
            <a:lvl4pPr marL="1828800" lvl="3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4pPr>
            <a:lvl5pPr marL="2286000" lvl="4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body" idx="2"/>
          </p:nvPr>
        </p:nvSpPr>
        <p:spPr>
          <a:xfrm>
            <a:off x="133394" y="1228433"/>
            <a:ext cx="1204927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956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960"/>
              <a:buChar char="▪"/>
              <a:defRPr sz="12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193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40"/>
              <a:buChar char="▪"/>
              <a:defRPr sz="1050"/>
            </a:lvl3pPr>
            <a:lvl4pPr marL="1828800" lvl="3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  <a:defRPr sz="900">
                <a:solidFill>
                  <a:srgbClr val="333333"/>
                </a:solidFill>
              </a:defRPr>
            </a:lvl4pPr>
            <a:lvl5pPr marL="2286000" lvl="4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37" name="Google Shape;37;p60"/>
          <p:cNvSpPr txBox="1">
            <a:spLocks noGrp="1"/>
          </p:cNvSpPr>
          <p:nvPr>
            <p:ph type="body" idx="3"/>
          </p:nvPr>
        </p:nvSpPr>
        <p:spPr>
          <a:xfrm>
            <a:off x="7442715" y="1228435"/>
            <a:ext cx="4560909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448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880"/>
              <a:buChar char="▪"/>
              <a:defRPr sz="11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448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80"/>
              <a:buChar char="▪"/>
              <a:defRPr sz="1100"/>
            </a:lvl3pPr>
            <a:lvl4pPr marL="1828800" lvl="3" indent="-28448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80"/>
              <a:buChar char="▪"/>
              <a:defRPr sz="1100"/>
            </a:lvl4pPr>
            <a:lvl5pPr marL="2286000" lvl="4" indent="-28447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80"/>
              <a:buChar char="▪"/>
              <a:defRPr sz="11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body" idx="4"/>
          </p:nvPr>
        </p:nvSpPr>
        <p:spPr>
          <a:xfrm>
            <a:off x="6232192" y="1228433"/>
            <a:ext cx="1204927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956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960"/>
              <a:buChar char="▪"/>
              <a:defRPr sz="12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193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40"/>
              <a:buChar char="▪"/>
              <a:defRPr sz="1050"/>
            </a:lvl3pPr>
            <a:lvl4pPr marL="1828800" lvl="3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  <a:defRPr sz="900">
                <a:solidFill>
                  <a:srgbClr val="333333"/>
                </a:solidFill>
              </a:defRPr>
            </a:lvl4pPr>
            <a:lvl5pPr marL="2286000" lvl="4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20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4963" y="1268413"/>
            <a:ext cx="11497038" cy="721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4963" y="2248556"/>
            <a:ext cx="11497038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Formatvorlagen des Textmasters bearbeiten, Schriftgröße mind.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Zweite Ebene, Schriftgröße mind. 20 </a:t>
            </a:r>
            <a:r>
              <a:rPr lang="de-DE" dirty="0" err="1"/>
              <a:t>pt</a:t>
            </a:r>
            <a:endParaRPr lang="de-DE" dirty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Ebene, Schriftgröße mind. 18 </a:t>
            </a:r>
            <a:r>
              <a:rPr lang="de-DE" dirty="0" err="1"/>
              <a:t>pt</a:t>
            </a:r>
            <a:endParaRPr lang="de-DE" dirty="0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-5087" y="6534000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10.06.2023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FA2F8D8-6896-42DD-918C-9D15E908DAAE}"/>
              </a:ext>
            </a:extLst>
          </p:cNvPr>
          <p:cNvSpPr txBox="1"/>
          <p:nvPr userDrawn="1"/>
        </p:nvSpPr>
        <p:spPr>
          <a:xfrm>
            <a:off x="1654953" y="6573756"/>
            <a:ext cx="885705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/>
            </a:lvl1pPr>
          </a:lstStyle>
          <a:p>
            <a:r>
              <a:rPr lang="de-DE" sz="1100" b="0" dirty="0" err="1"/>
              <a:t>Application</a:t>
            </a:r>
            <a:r>
              <a:rPr lang="de-DE" sz="1100" b="0" dirty="0"/>
              <a:t> Project: </a:t>
            </a:r>
            <a:r>
              <a:rPr lang="de-DE" sz="1050" b="0" dirty="0" err="1"/>
              <a:t>Dangerous</a:t>
            </a:r>
            <a:r>
              <a:rPr lang="de-DE" sz="1100" b="0" dirty="0"/>
              <a:t> </a:t>
            </a:r>
            <a:r>
              <a:rPr lang="de-DE" sz="1100" b="0" dirty="0" err="1"/>
              <a:t>good</a:t>
            </a:r>
            <a:r>
              <a:rPr lang="de-DE" sz="1100" b="0" dirty="0"/>
              <a:t> </a:t>
            </a:r>
            <a:r>
              <a:rPr lang="de-DE" sz="1100" b="0" dirty="0" err="1"/>
              <a:t>classification</a:t>
            </a:r>
            <a:r>
              <a:rPr lang="de-DE" sz="1100" b="0" dirty="0"/>
              <a:t> </a:t>
            </a:r>
            <a:r>
              <a:rPr lang="de-DE" sz="1100" b="0" dirty="0" err="1"/>
              <a:t>for</a:t>
            </a:r>
            <a:r>
              <a:rPr lang="de-DE" sz="1100" b="0" dirty="0"/>
              <a:t> </a:t>
            </a:r>
            <a:r>
              <a:rPr lang="de-DE" sz="1100" b="0" dirty="0" err="1"/>
              <a:t>the</a:t>
            </a:r>
            <a:r>
              <a:rPr lang="de-DE" sz="1100" b="0" dirty="0"/>
              <a:t> LHG</a:t>
            </a:r>
            <a:endParaRPr lang="en-US" sz="1800" b="0" dirty="0"/>
          </a:p>
          <a:p>
            <a:pPr lvl="0"/>
            <a:endParaRPr lang="de-DE" b="0" dirty="0">
              <a:solidFill>
                <a:srgbClr val="0364A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81424B0-CB7D-365E-F7BB-D8EA697906D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06492" y="184518"/>
            <a:ext cx="2825509" cy="5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2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6" r:id="rId4"/>
    <p:sldLayoutId id="2147483653" r:id="rId5"/>
    <p:sldLayoutId id="2147483655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44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2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F613EA1-6FBC-4FB8-BCD5-8EA444CE40E3}"/>
              </a:ext>
            </a:extLst>
          </p:cNvPr>
          <p:cNvSpPr txBox="1">
            <a:spLocks/>
          </p:cNvSpPr>
          <p:nvPr/>
        </p:nvSpPr>
        <p:spPr>
          <a:xfrm>
            <a:off x="7454346" y="4501081"/>
            <a:ext cx="4180729" cy="10090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b="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2600" b="0" i="0" u="none" strike="noStrike" dirty="0">
                <a:effectLst/>
                <a:latin typeface="Calibri"/>
                <a:cs typeface="Calibri"/>
              </a:rPr>
              <a:t>Torsten Brockhaus</a:t>
            </a:r>
          </a:p>
          <a:p>
            <a:r>
              <a:rPr lang="de-DE" sz="2600" b="0" i="0" u="none" strike="noStrike" baseline="0" dirty="0" err="1">
                <a:latin typeface="Calibri" panose="020F0502020204030204" pitchFamily="34" charset="0"/>
              </a:rPr>
              <a:t>Damilare</a:t>
            </a:r>
            <a:r>
              <a:rPr lang="de-DE" sz="26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2600" b="0" i="0" u="none" strike="noStrike" baseline="0" dirty="0" err="1">
                <a:latin typeface="Calibri" panose="020F0502020204030204" pitchFamily="34" charset="0"/>
              </a:rPr>
              <a:t>Osunleke</a:t>
            </a:r>
            <a:r>
              <a:rPr lang="de-DE" sz="2600" b="0" i="0" u="none" strike="noStrike" baseline="0" dirty="0">
                <a:latin typeface="Calibri" panose="020F0502020204030204" pitchFamily="34" charset="0"/>
              </a:rPr>
              <a:t>	</a:t>
            </a:r>
          </a:p>
          <a:p>
            <a:r>
              <a:rPr lang="de-DE" sz="2600" b="0" i="0" u="none" strike="noStrike" baseline="0" dirty="0">
                <a:latin typeface="Calibri" panose="020F0502020204030204" pitchFamily="34" charset="0"/>
              </a:rPr>
              <a:t>Aleksei Trikoz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EFF3F48-5BB1-4FA0-8F00-DA1D09904F33}"/>
              </a:ext>
            </a:extLst>
          </p:cNvPr>
          <p:cNvSpPr txBox="1">
            <a:spLocks/>
          </p:cNvSpPr>
          <p:nvPr/>
        </p:nvSpPr>
        <p:spPr>
          <a:xfrm>
            <a:off x="7454346" y="2849540"/>
            <a:ext cx="4631636" cy="1164653"/>
          </a:xfrm>
          <a:prstGeom prst="rect">
            <a:avLst/>
          </a:prstGeom>
          <a:ln>
            <a:solidFill>
              <a:srgbClr val="2A3262"/>
            </a:solidFill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Application</a:t>
            </a:r>
            <a:r>
              <a:rPr lang="de-DE" sz="2800" b="1" dirty="0"/>
              <a:t> Project:</a:t>
            </a:r>
          </a:p>
          <a:p>
            <a:r>
              <a:rPr lang="de-DE" sz="2800" b="1" dirty="0" err="1"/>
              <a:t>Dangerous</a:t>
            </a:r>
            <a:r>
              <a:rPr lang="de-DE" sz="2800" b="1" dirty="0"/>
              <a:t> </a:t>
            </a:r>
            <a:r>
              <a:rPr lang="de-DE" sz="2800" b="1" dirty="0" err="1"/>
              <a:t>good</a:t>
            </a:r>
            <a:r>
              <a:rPr lang="de-DE" sz="2800" b="1" dirty="0"/>
              <a:t> </a:t>
            </a:r>
            <a:r>
              <a:rPr lang="de-DE" sz="2800" b="1" dirty="0" err="1"/>
              <a:t>classification</a:t>
            </a:r>
            <a:r>
              <a:rPr lang="de-DE" sz="2800" b="1" dirty="0"/>
              <a:t> </a:t>
            </a:r>
            <a:r>
              <a:rPr lang="de-DE" sz="2800" b="1" dirty="0" err="1"/>
              <a:t>for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LHG</a:t>
            </a:r>
            <a:endParaRPr lang="en-US" sz="4400" dirty="0"/>
          </a:p>
        </p:txBody>
      </p:sp>
      <p:pic>
        <p:nvPicPr>
          <p:cNvPr id="6" name="Grafik 5" descr="Ein Bild, das draußen, Himmel, Wolke, Fenster enthält.&#10;&#10;Automatisch generierte Beschreibung">
            <a:extLst>
              <a:ext uri="{FF2B5EF4-FFF2-40B4-BE49-F238E27FC236}">
                <a16:creationId xmlns:a16="http://schemas.microsoft.com/office/drawing/2014/main" id="{A475BFD5-7CEF-1847-938E-578963CF2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8"/>
          <a:stretch/>
        </p:blipFill>
        <p:spPr>
          <a:xfrm>
            <a:off x="-1" y="-1"/>
            <a:ext cx="732755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Test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60C1ED-41B3-9E81-DB52-1DCAE108F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5468"/>
              </p:ext>
            </p:extLst>
          </p:nvPr>
        </p:nvGraphicFramePr>
        <p:xfrm>
          <a:off x="1430019" y="1842150"/>
          <a:ext cx="8044180" cy="380934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51783">
                  <a:extLst>
                    <a:ext uri="{9D8B030D-6E8A-4147-A177-3AD203B41FA5}">
                      <a16:colId xmlns:a16="http://schemas.microsoft.com/office/drawing/2014/main" val="1939795768"/>
                    </a:ext>
                  </a:extLst>
                </a:gridCol>
                <a:gridCol w="1029313">
                  <a:extLst>
                    <a:ext uri="{9D8B030D-6E8A-4147-A177-3AD203B41FA5}">
                      <a16:colId xmlns:a16="http://schemas.microsoft.com/office/drawing/2014/main" val="979979877"/>
                    </a:ext>
                  </a:extLst>
                </a:gridCol>
                <a:gridCol w="1070979">
                  <a:extLst>
                    <a:ext uri="{9D8B030D-6E8A-4147-A177-3AD203B41FA5}">
                      <a16:colId xmlns:a16="http://schemas.microsoft.com/office/drawing/2014/main" val="1296253833"/>
                    </a:ext>
                  </a:extLst>
                </a:gridCol>
                <a:gridCol w="802997">
                  <a:extLst>
                    <a:ext uri="{9D8B030D-6E8A-4147-A177-3AD203B41FA5}">
                      <a16:colId xmlns:a16="http://schemas.microsoft.com/office/drawing/2014/main" val="2596950998"/>
                    </a:ext>
                  </a:extLst>
                </a:gridCol>
                <a:gridCol w="935568">
                  <a:extLst>
                    <a:ext uri="{9D8B030D-6E8A-4147-A177-3AD203B41FA5}">
                      <a16:colId xmlns:a16="http://schemas.microsoft.com/office/drawing/2014/main" val="369104980"/>
                    </a:ext>
                  </a:extLst>
                </a:gridCol>
                <a:gridCol w="1453540">
                  <a:extLst>
                    <a:ext uri="{9D8B030D-6E8A-4147-A177-3AD203B41FA5}">
                      <a16:colId xmlns:a16="http://schemas.microsoft.com/office/drawing/2014/main" val="4231178749"/>
                    </a:ext>
                  </a:extLst>
                </a:gridCol>
              </a:tblGrid>
              <a:tr h="389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Instances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mAP50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mAP50-95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064481"/>
                  </a:ext>
                </a:extLst>
              </a:tr>
              <a:tr h="378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all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135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0.902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0.915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0.951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0.793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2442052"/>
                  </a:ext>
                </a:extLst>
              </a:tr>
              <a:tr h="378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2 Gases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0.807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0.781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0.723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2436323"/>
                  </a:ext>
                </a:extLst>
              </a:tr>
              <a:tr h="378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Flammable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liquids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23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0.876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0.976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0.782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978847"/>
                  </a:ext>
                </a:extLst>
              </a:tr>
              <a:tr h="378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5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Oxidizing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substances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0.962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0.995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0.906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2535227"/>
                  </a:ext>
                </a:extLst>
              </a:tr>
              <a:tr h="378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6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Toxic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substances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3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0.778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0.995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0.764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490711"/>
                  </a:ext>
                </a:extLst>
              </a:tr>
              <a:tr h="378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8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Corrosive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substances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19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0.896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0.905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0.964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0.771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8778128"/>
                  </a:ext>
                </a:extLst>
              </a:tr>
              <a:tr h="378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9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Miscellaneous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dangerous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28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0.923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0.988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0.815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5099231"/>
                  </a:ext>
                </a:extLst>
              </a:tr>
              <a:tr h="378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MP Marine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pollutant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31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0.935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0.995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0.844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406773"/>
                  </a:ext>
                </a:extLst>
              </a:tr>
              <a:tr h="3894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LQ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0.889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0.917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0.741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8525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2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Test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E0EFA-A9F3-9DA8-48F5-F948226413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/>
          <a:stretch/>
        </p:blipFill>
        <p:spPr bwMode="auto">
          <a:xfrm>
            <a:off x="1216493" y="1547147"/>
            <a:ext cx="6040980" cy="49506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47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 err="1">
                <a:solidFill>
                  <a:srgbClr val="2A3262"/>
                </a:solidFill>
              </a:rPr>
              <a:t>Examples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DEA943-DF09-1C06-782D-6B31478F9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58" y="1629368"/>
            <a:ext cx="4692891" cy="4597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C43587-E518-670F-4B8E-FD804ECCE2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1"/>
          <a:stretch/>
        </p:blipFill>
        <p:spPr>
          <a:xfrm>
            <a:off x="6373196" y="1629368"/>
            <a:ext cx="4692891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Deployment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Model </a:t>
            </a:r>
            <a:r>
              <a:rPr lang="de-DE" sz="2200" b="1" dirty="0" err="1">
                <a:solidFill>
                  <a:srgbClr val="2A3262"/>
                </a:solidFill>
              </a:rPr>
              <a:t>deployment</a:t>
            </a:r>
            <a:endParaRPr lang="de-DE" sz="2200" b="1" dirty="0">
              <a:solidFill>
                <a:srgbClr val="2A3262"/>
              </a:solidFill>
            </a:endParaRPr>
          </a:p>
        </p:txBody>
      </p:sp>
      <p:sp>
        <p:nvSpPr>
          <p:cNvPr id="6" name="Textfeld 6">
            <a:extLst>
              <a:ext uri="{FF2B5EF4-FFF2-40B4-BE49-F238E27FC236}">
                <a16:creationId xmlns:a16="http://schemas.microsoft.com/office/drawing/2014/main" id="{7A218C9C-FCCF-625F-353D-EC5E05428209}"/>
              </a:ext>
            </a:extLst>
          </p:cNvPr>
          <p:cNvSpPr txBox="1"/>
          <p:nvPr/>
        </p:nvSpPr>
        <p:spPr>
          <a:xfrm>
            <a:off x="1341119" y="1727636"/>
            <a:ext cx="1051693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BentoML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 was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deployment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Model was </a:t>
            </a:r>
            <a:r>
              <a:rPr lang="de-DE" sz="2000" dirty="0" err="1"/>
              <a:t>containerized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docker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(5.92 GB)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Can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downloaded</a:t>
            </a:r>
            <a:r>
              <a:rPr lang="de-DE" sz="2000" dirty="0"/>
              <a:t> and </a:t>
            </a:r>
            <a:r>
              <a:rPr lang="de-DE" sz="2000" dirty="0" err="1"/>
              <a:t>run</a:t>
            </a:r>
            <a:r>
              <a:rPr lang="de-DE" sz="2000" dirty="0"/>
              <a:t> on </a:t>
            </a:r>
            <a:r>
              <a:rPr lang="de-DE" sz="2000" dirty="0" err="1"/>
              <a:t>local</a:t>
            </a:r>
            <a:r>
              <a:rPr lang="de-DE" sz="2000" dirty="0"/>
              <a:t> </a:t>
            </a:r>
            <a:r>
              <a:rPr lang="de-DE" sz="2000" dirty="0" err="1"/>
              <a:t>machines</a:t>
            </a:r>
            <a:endParaRPr lang="de-DE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90305A-B655-25EB-E2CE-1388D5418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710871"/>
            <a:ext cx="9337611" cy="10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7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b="1" kern="100" dirty="0">
                <a:solidFill>
                  <a:srgbClr val="2A326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and next steps</a:t>
            </a:r>
            <a:endParaRPr lang="en-GB" sz="2700" b="1" dirty="0">
              <a:solidFill>
                <a:srgbClr val="2A326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6">
            <a:extLst>
              <a:ext uri="{FF2B5EF4-FFF2-40B4-BE49-F238E27FC236}">
                <a16:creationId xmlns:a16="http://schemas.microsoft.com/office/drawing/2014/main" id="{7A218C9C-FCCF-625F-353D-EC5E05428209}"/>
              </a:ext>
            </a:extLst>
          </p:cNvPr>
          <p:cNvSpPr txBox="1"/>
          <p:nvPr/>
        </p:nvSpPr>
        <p:spPr>
          <a:xfrm>
            <a:off x="1341119" y="1276379"/>
            <a:ext cx="10516933" cy="4272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recommendations below are based on the outcome of the project:</a:t>
            </a:r>
            <a:endParaRPr lang="de-DE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Adopt this model for identifying dangerous goods labels on trucks.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meantime, perform second-level checks when label 2 is detected. This is due to relatively low recall for that class and its misidentification as label 3.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Retrain the model, but split label 2 into its constituent sub-labels before training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the model with the existing booking data from the LHG logistics system for auto verification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5700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279236" y="467360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de-DE" b="1" dirty="0">
                <a:solidFill>
                  <a:srgbClr val="2A3262"/>
                </a:solidFill>
              </a:rPr>
              <a:t>Sources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7299B4-4FC4-4984-80CF-36EE73E7E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CBA8D67-3C39-4B14-984B-CA6049DF8737}"/>
              </a:ext>
            </a:extLst>
          </p:cNvPr>
          <p:cNvSpPr txBox="1"/>
          <p:nvPr/>
        </p:nvSpPr>
        <p:spPr>
          <a:xfrm>
            <a:off x="1279236" y="1262507"/>
            <a:ext cx="1006394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https://www.fh-kiel.de/typo3conf/ext/fh_kiel/Resources/Public/Images/News/fachhhochschule-kiel-campus-ecke.jpg</a:t>
            </a:r>
          </a:p>
        </p:txBody>
      </p:sp>
    </p:spTree>
    <p:extLst>
      <p:ext uri="{BB962C8B-B14F-4D97-AF65-F5344CB8AC3E}">
        <p14:creationId xmlns:p14="http://schemas.microsoft.com/office/powerpoint/2010/main" val="1847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131F6-FAB2-4693-9EBC-B959D458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700" dirty="0">
                <a:solidFill>
                  <a:srgbClr val="2A3262"/>
                </a:solidFill>
              </a:rPr>
              <a:t> </a:t>
            </a:r>
            <a:r>
              <a:rPr lang="de-DE" sz="2700" b="1" dirty="0">
                <a:solidFill>
                  <a:srgbClr val="2A326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l. Contents</a:t>
            </a:r>
            <a:endParaRPr lang="de-DE" sz="2700" dirty="0">
              <a:solidFill>
                <a:srgbClr val="2A326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726D38-05D9-47DC-9BA3-32A97BE35F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26BFD9-4362-4709-97B0-7488A24878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19499-3C04-495B-B4E6-3A48362F388E}"/>
              </a:ext>
            </a:extLst>
          </p:cNvPr>
          <p:cNvSpPr txBox="1"/>
          <p:nvPr/>
        </p:nvSpPr>
        <p:spPr>
          <a:xfrm>
            <a:off x="1470991" y="1212574"/>
            <a:ext cx="950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02060"/>
                </a:solidFill>
              </a:rPr>
              <a:t>The </a:t>
            </a:r>
            <a:r>
              <a:rPr lang="de-DE" dirty="0" err="1">
                <a:solidFill>
                  <a:srgbClr val="002060"/>
                </a:solidFill>
              </a:rPr>
              <a:t>task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       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 </a:t>
            </a:r>
          </a:p>
          <a:p>
            <a:pPr lvl="1"/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39B4AFD-9B8B-3550-2A38-8122540FCF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262"/>
          </a:solidFill>
          <a:ln>
            <a:solidFill>
              <a:srgbClr val="2A3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1" y="1787150"/>
            <a:ext cx="9509760" cy="456276"/>
          </a:xfrm>
        </p:spPr>
        <p:txBody>
          <a:bodyPr>
            <a:normAutofit fontScale="90000"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The </a:t>
            </a:r>
            <a:r>
              <a:rPr lang="en-GB" b="1" dirty="0">
                <a:solidFill>
                  <a:schemeClr val="bg1"/>
                </a:solidFill>
              </a:rPr>
              <a:t>task</a:t>
            </a:r>
            <a:r>
              <a:rPr lang="de-DE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21" y="2723085"/>
            <a:ext cx="115436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Train a ML </a:t>
            </a:r>
            <a:r>
              <a:rPr lang="de-DE" sz="2400" dirty="0" err="1">
                <a:solidFill>
                  <a:schemeClr val="bg1"/>
                </a:solidFill>
              </a:rPr>
              <a:t>solution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to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classify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dangerous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goods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labels</a:t>
            </a:r>
            <a:r>
              <a:rPr lang="de-DE" sz="2400" dirty="0">
                <a:solidFill>
                  <a:schemeClr val="bg1"/>
                </a:solidFill>
              </a:rPr>
              <a:t> on </a:t>
            </a:r>
            <a:r>
              <a:rPr lang="de-DE" sz="2400" dirty="0" err="1">
                <a:solidFill>
                  <a:schemeClr val="bg1"/>
                </a:solidFill>
              </a:rPr>
              <a:t>trucks</a:t>
            </a:r>
            <a:r>
              <a:rPr lang="de-DE" sz="2400" dirty="0">
                <a:solidFill>
                  <a:schemeClr val="bg1"/>
                </a:solidFill>
              </a:rPr>
              <a:t> and</a:t>
            </a:r>
          </a:p>
          <a:p>
            <a:r>
              <a:rPr lang="de-DE" sz="2400" dirty="0">
                <a:solidFill>
                  <a:schemeClr val="bg1"/>
                </a:solidFill>
              </a:rPr>
              <a:t>deploy </a:t>
            </a:r>
            <a:r>
              <a:rPr lang="de-DE" sz="2400" dirty="0" err="1">
                <a:solidFill>
                  <a:schemeClr val="bg1"/>
                </a:solidFill>
              </a:rPr>
              <a:t>it</a:t>
            </a:r>
            <a:r>
              <a:rPr lang="de-DE" sz="2400" dirty="0">
                <a:solidFill>
                  <a:schemeClr val="bg1"/>
                </a:solidFill>
              </a:rPr>
              <a:t> in a Docker-Container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19" y="1727636"/>
            <a:ext cx="10516933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Six </a:t>
            </a:r>
            <a:r>
              <a:rPr lang="de-DE" sz="2000" dirty="0" err="1"/>
              <a:t>terabytes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in total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Stored</a:t>
            </a:r>
            <a:r>
              <a:rPr lang="de-DE" sz="2000" dirty="0"/>
              <a:t> in </a:t>
            </a:r>
            <a:r>
              <a:rPr lang="de-DE" sz="2000" dirty="0" err="1"/>
              <a:t>four</a:t>
            </a:r>
            <a:r>
              <a:rPr lang="de-DE" sz="2000" dirty="0"/>
              <a:t> </a:t>
            </a:r>
            <a:r>
              <a:rPr lang="de-DE" sz="2000" dirty="0" err="1"/>
              <a:t>folders</a:t>
            </a:r>
            <a:r>
              <a:rPr lang="de-DE" sz="2000" dirty="0"/>
              <a:t>,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gate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zip</a:t>
            </a:r>
            <a:r>
              <a:rPr lang="de-DE" sz="2000" dirty="0"/>
              <a:t> </a:t>
            </a:r>
            <a:r>
              <a:rPr lang="de-DE" sz="2000" dirty="0" err="1"/>
              <a:t>folder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truck</a:t>
            </a:r>
            <a:r>
              <a:rPr lang="de-DE" sz="2000" dirty="0"/>
              <a:t>,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passed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gate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About </a:t>
            </a:r>
            <a:r>
              <a:rPr lang="de-DE" sz="2000" dirty="0" err="1"/>
              <a:t>fourty</a:t>
            </a:r>
            <a:r>
              <a:rPr lang="de-DE" sz="2000" dirty="0"/>
              <a:t> </a:t>
            </a:r>
            <a:r>
              <a:rPr lang="de-DE" sz="2000" dirty="0" err="1"/>
              <a:t>photos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 </a:t>
            </a:r>
            <a:r>
              <a:rPr lang="de-DE" sz="2000" dirty="0" err="1"/>
              <a:t>single</a:t>
            </a:r>
            <a:r>
              <a:rPr lang="de-DE" sz="2000" dirty="0"/>
              <a:t> </a:t>
            </a:r>
            <a:r>
              <a:rPr lang="de-DE" sz="2000" dirty="0" err="1"/>
              <a:t>truck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pictures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rear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trucks</a:t>
            </a:r>
            <a:r>
              <a:rPr lang="de-DE" sz="2000" dirty="0"/>
              <a:t> was </a:t>
            </a:r>
            <a:r>
              <a:rPr lang="de-DE" sz="2000" dirty="0" err="1"/>
              <a:t>used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In total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collected</a:t>
            </a:r>
            <a:r>
              <a:rPr lang="de-DE" sz="2000" dirty="0"/>
              <a:t> a sample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b="1" dirty="0"/>
              <a:t>338.00 </a:t>
            </a:r>
            <a:r>
              <a:rPr lang="de-DE" sz="2000" b="1" dirty="0" err="1"/>
              <a:t>pictures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examined</a:t>
            </a:r>
            <a:r>
              <a:rPr lang="de-DE" sz="2000" dirty="0"/>
              <a:t> </a:t>
            </a:r>
            <a:r>
              <a:rPr lang="de-DE" sz="2000" b="1" dirty="0"/>
              <a:t>70.000 </a:t>
            </a:r>
            <a:r>
              <a:rPr lang="de-DE" sz="2000" b="1" dirty="0" err="1"/>
              <a:t>manually</a:t>
            </a:r>
            <a:endParaRPr lang="de-DE" sz="2000" b="1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en-GB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Raw </a:t>
            </a:r>
            <a:r>
              <a:rPr lang="de-DE" sz="2200" b="1" dirty="0" err="1">
                <a:solidFill>
                  <a:srgbClr val="2A3262"/>
                </a:solidFill>
              </a:rPr>
              <a:t>data</a:t>
            </a:r>
            <a:endParaRPr lang="de-DE" sz="2200" b="1" dirty="0">
              <a:solidFill>
                <a:srgbClr val="2A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37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 err="1">
                <a:solidFill>
                  <a:srgbClr val="2A3262"/>
                </a:solidFill>
              </a:rPr>
              <a:t>Labeling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305E5-C435-1137-6315-40D84768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69" y="1553164"/>
            <a:ext cx="9277108" cy="4852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9F34DE-B4CF-78D9-E78A-F915A7C7B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369" y="4975406"/>
            <a:ext cx="2921150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2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20" y="1727636"/>
            <a:ext cx="4157156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Out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70.000 </a:t>
            </a:r>
            <a:r>
              <a:rPr lang="de-DE" sz="2000" dirty="0" err="1"/>
              <a:t>pictures</a:t>
            </a:r>
            <a:r>
              <a:rPr lang="de-DE" sz="2000" dirty="0"/>
              <a:t>, 2.470 </a:t>
            </a:r>
            <a:r>
              <a:rPr lang="de-DE" sz="2000" dirty="0" err="1"/>
              <a:t>pictures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atleast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sign</a:t>
            </a:r>
            <a:r>
              <a:rPr lang="de-DE" sz="2000" dirty="0"/>
              <a:t> on </a:t>
            </a:r>
            <a:r>
              <a:rPr lang="de-DE" sz="2000" dirty="0" err="1"/>
              <a:t>them</a:t>
            </a:r>
            <a:r>
              <a:rPr lang="de-DE" sz="2000" dirty="0"/>
              <a:t>????????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Sample ist </a:t>
            </a:r>
            <a:r>
              <a:rPr lang="de-DE" sz="2000" dirty="0" err="1"/>
              <a:t>heavily</a:t>
            </a:r>
            <a:r>
              <a:rPr lang="de-DE" sz="2000" dirty="0"/>
              <a:t> </a:t>
            </a:r>
            <a:r>
              <a:rPr lang="de-DE" sz="2000" dirty="0" err="1"/>
              <a:t>unbalanced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Higher sample </a:t>
            </a:r>
            <a:r>
              <a:rPr lang="de-DE" sz="2000" dirty="0" err="1"/>
              <a:t>size</a:t>
            </a:r>
            <a:r>
              <a:rPr lang="de-DE" sz="2000" dirty="0"/>
              <a:t> </a:t>
            </a:r>
            <a:r>
              <a:rPr lang="de-DE" sz="2000" dirty="0" err="1"/>
              <a:t>led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higher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endParaRPr lang="de-DE" sz="20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F8A54-B139-13B0-ABD0-CDC3D6EE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20" y="1727636"/>
            <a:ext cx="5692459" cy="3699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2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19" y="1727636"/>
            <a:ext cx="1051693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Acronym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“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look</a:t>
            </a:r>
            <a:r>
              <a:rPr lang="de-DE" sz="2000" dirty="0"/>
              <a:t> </a:t>
            </a:r>
            <a:r>
              <a:rPr lang="de-DE" sz="2000" dirty="0" err="1"/>
              <a:t>once</a:t>
            </a:r>
            <a:r>
              <a:rPr lang="de-DE" sz="2000" dirty="0"/>
              <a:t>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First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developed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Redmon</a:t>
            </a:r>
            <a:r>
              <a:rPr lang="de-DE" sz="2000" dirty="0"/>
              <a:t> et al. in 2015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Version 5 </a:t>
            </a:r>
            <a:r>
              <a:rPr lang="de-DE" sz="2000" dirty="0" err="1"/>
              <a:t>released</a:t>
            </a:r>
            <a:r>
              <a:rPr lang="de-DE" sz="2000" dirty="0"/>
              <a:t> in 2020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Can </a:t>
            </a:r>
            <a:r>
              <a:rPr lang="de-DE" sz="2000" dirty="0" err="1"/>
              <a:t>predict</a:t>
            </a:r>
            <a:r>
              <a:rPr lang="de-DE" sz="2000" dirty="0"/>
              <a:t> multiple </a:t>
            </a:r>
            <a:r>
              <a:rPr lang="de-DE" sz="2000" dirty="0" err="1"/>
              <a:t>bounding</a:t>
            </a:r>
            <a:r>
              <a:rPr lang="de-DE" sz="2000" dirty="0"/>
              <a:t> </a:t>
            </a:r>
            <a:r>
              <a:rPr lang="de-DE" sz="2000" dirty="0" err="1"/>
              <a:t>boxes</a:t>
            </a:r>
            <a:r>
              <a:rPr lang="de-DE" sz="2000" dirty="0"/>
              <a:t> and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probabilities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Offers</a:t>
            </a:r>
            <a:r>
              <a:rPr lang="de-DE" sz="2000" dirty="0"/>
              <a:t> high </a:t>
            </a:r>
            <a:r>
              <a:rPr lang="de-DE" sz="2000" dirty="0" err="1"/>
              <a:t>speed</a:t>
            </a:r>
            <a:r>
              <a:rPr lang="de-DE" sz="2000" dirty="0"/>
              <a:t>, </a:t>
            </a:r>
            <a:r>
              <a:rPr lang="de-DE" sz="2000" dirty="0" err="1"/>
              <a:t>processing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in real-time </a:t>
            </a:r>
            <a:r>
              <a:rPr lang="de-DE" sz="2000" dirty="0" err="1"/>
              <a:t>with</a:t>
            </a:r>
            <a:r>
              <a:rPr lang="de-DE" sz="2000" dirty="0"/>
              <a:t> minimal </a:t>
            </a:r>
            <a:r>
              <a:rPr lang="de-DE" sz="2000" dirty="0" err="1"/>
              <a:t>latency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Pretrained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COCO </a:t>
            </a:r>
            <a:r>
              <a:rPr lang="de-DE" sz="2000" dirty="0" err="1"/>
              <a:t>dataset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Able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fine-tuned</a:t>
            </a:r>
            <a:r>
              <a:rPr lang="de-DE" sz="2000" dirty="0"/>
              <a:t> on </a:t>
            </a:r>
            <a:r>
              <a:rPr lang="de-DE" sz="2000" dirty="0" err="1"/>
              <a:t>custom</a:t>
            </a:r>
            <a:r>
              <a:rPr lang="de-DE" sz="2000" dirty="0"/>
              <a:t> </a:t>
            </a:r>
            <a:r>
              <a:rPr lang="de-DE" sz="2000" dirty="0" err="1"/>
              <a:t>datasets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Inbuilt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augmentation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en-GB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YOLOv5</a:t>
            </a:r>
          </a:p>
        </p:txBody>
      </p:sp>
    </p:spTree>
    <p:extLst>
      <p:ext uri="{BB962C8B-B14F-4D97-AF65-F5344CB8AC3E}">
        <p14:creationId xmlns:p14="http://schemas.microsoft.com/office/powerpoint/2010/main" val="38543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19" y="1727636"/>
            <a:ext cx="10516933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2.470 </a:t>
            </a:r>
            <a:r>
              <a:rPr lang="de-DE" sz="2000" dirty="0" err="1"/>
              <a:t>images</a:t>
            </a:r>
            <a:r>
              <a:rPr lang="de-DE" sz="2000" dirty="0"/>
              <a:t>, 2.270 </a:t>
            </a:r>
            <a:r>
              <a:rPr lang="de-DE" sz="2000" dirty="0" err="1"/>
              <a:t>were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, 200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testing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265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without</a:t>
            </a:r>
            <a:r>
              <a:rPr lang="de-DE" sz="2000" dirty="0"/>
              <a:t> </a:t>
            </a:r>
            <a:r>
              <a:rPr lang="de-DE" sz="2000" dirty="0" err="1"/>
              <a:t>sings</a:t>
            </a:r>
            <a:r>
              <a:rPr lang="de-DE" sz="2000" dirty="0"/>
              <a:t> </a:t>
            </a:r>
            <a:r>
              <a:rPr lang="de-DE" sz="2000" dirty="0" err="1"/>
              <a:t>added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reduce</a:t>
            </a:r>
            <a:r>
              <a:rPr lang="de-DE" sz="2000" dirty="0"/>
              <a:t> </a:t>
            </a:r>
            <a:r>
              <a:rPr lang="de-DE" sz="2000" dirty="0" err="1"/>
              <a:t>False</a:t>
            </a:r>
            <a:r>
              <a:rPr lang="de-DE" sz="2000" dirty="0"/>
              <a:t> Positives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 powerful </a:t>
            </a:r>
            <a:r>
              <a:rPr lang="de-DE" sz="2000" dirty="0" err="1"/>
              <a:t>hardware</a:t>
            </a:r>
            <a:r>
              <a:rPr lang="de-DE" sz="2000" dirty="0"/>
              <a:t>, </a:t>
            </a:r>
            <a:r>
              <a:rPr lang="de-DE" sz="2000" dirty="0" err="1"/>
              <a:t>especially</a:t>
            </a:r>
            <a:r>
              <a:rPr lang="de-DE" sz="2000" dirty="0"/>
              <a:t> </a:t>
            </a:r>
            <a:r>
              <a:rPr lang="de-DE" sz="2000" dirty="0" err="1"/>
              <a:t>GPU‘s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required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Due </a:t>
            </a:r>
            <a:r>
              <a:rPr lang="de-DE" sz="2000" dirty="0" err="1"/>
              <a:t>to</a:t>
            </a:r>
            <a:r>
              <a:rPr lang="de-DE" sz="2000" dirty="0"/>
              <a:t> a lack </a:t>
            </a:r>
            <a:r>
              <a:rPr lang="de-DE" sz="2000" dirty="0" err="1"/>
              <a:t>of</a:t>
            </a:r>
            <a:r>
              <a:rPr lang="de-DE" sz="2000" dirty="0"/>
              <a:t> powerful </a:t>
            </a:r>
            <a:r>
              <a:rPr lang="de-DE" sz="2000" dirty="0" err="1"/>
              <a:t>hardware</a:t>
            </a:r>
            <a:r>
              <a:rPr lang="de-DE" sz="2000" dirty="0"/>
              <a:t>, </a:t>
            </a:r>
            <a:r>
              <a:rPr lang="de-DE" sz="2000" dirty="0" err="1"/>
              <a:t>training</a:t>
            </a:r>
            <a:r>
              <a:rPr lang="de-DE" sz="2000" dirty="0"/>
              <a:t> was </a:t>
            </a:r>
            <a:r>
              <a:rPr lang="de-DE" sz="2000" dirty="0" err="1"/>
              <a:t>done</a:t>
            </a:r>
            <a:r>
              <a:rPr lang="de-DE" sz="2000" dirty="0"/>
              <a:t> on Google </a:t>
            </a:r>
            <a:r>
              <a:rPr lang="de-DE" sz="2000" dirty="0" err="1"/>
              <a:t>Colab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Google </a:t>
            </a:r>
            <a:r>
              <a:rPr lang="de-DE" sz="2000" dirty="0" err="1"/>
              <a:t>Colabs</a:t>
            </a:r>
            <a:r>
              <a:rPr lang="de-DE" sz="2000" dirty="0"/>
              <a:t> </a:t>
            </a:r>
            <a:r>
              <a:rPr lang="de-DE" sz="2000" dirty="0" err="1"/>
              <a:t>offers</a:t>
            </a:r>
            <a:r>
              <a:rPr lang="de-DE" sz="2000" dirty="0"/>
              <a:t> a limited </a:t>
            </a:r>
            <a:r>
              <a:rPr lang="de-DE" sz="2000" dirty="0" err="1"/>
              <a:t>access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powerful </a:t>
            </a:r>
            <a:r>
              <a:rPr lang="de-DE" sz="2000" dirty="0" err="1"/>
              <a:t>CPU‘s</a:t>
            </a:r>
            <a:r>
              <a:rPr lang="de-DE" sz="2000" dirty="0"/>
              <a:t>, </a:t>
            </a:r>
            <a:r>
              <a:rPr lang="de-DE" sz="2000" dirty="0" err="1"/>
              <a:t>GPU‘s</a:t>
            </a:r>
            <a:r>
              <a:rPr lang="de-DE" sz="2000" dirty="0"/>
              <a:t> and 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b="1" dirty="0"/>
              <a:t>100 </a:t>
            </a:r>
            <a:r>
              <a:rPr lang="de-DE" sz="2000" b="1" dirty="0" err="1"/>
              <a:t>epochs</a:t>
            </a:r>
            <a:r>
              <a:rPr lang="de-DE" sz="2000" dirty="0"/>
              <a:t> in </a:t>
            </a:r>
            <a:r>
              <a:rPr lang="de-DE" sz="2000" b="1" dirty="0"/>
              <a:t>16 </a:t>
            </a:r>
            <a:r>
              <a:rPr lang="de-DE" sz="2000" b="1" dirty="0" err="1"/>
              <a:t>batches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total </a:t>
            </a:r>
            <a:r>
              <a:rPr lang="de-DE" sz="2000" dirty="0" err="1"/>
              <a:t>run</a:t>
            </a:r>
            <a:r>
              <a:rPr lang="de-DE" sz="2000" dirty="0"/>
              <a:t> time in Google </a:t>
            </a:r>
            <a:r>
              <a:rPr lang="de-DE" sz="2000" dirty="0" err="1"/>
              <a:t>Colab</a:t>
            </a:r>
            <a:r>
              <a:rPr lang="de-DE" sz="2000" dirty="0"/>
              <a:t> was </a:t>
            </a:r>
            <a:r>
              <a:rPr lang="de-DE" sz="2000" dirty="0" err="1"/>
              <a:t>about</a:t>
            </a:r>
            <a:r>
              <a:rPr lang="de-DE" sz="2000" dirty="0"/>
              <a:t> </a:t>
            </a:r>
            <a:r>
              <a:rPr lang="de-DE" sz="2000" b="1" dirty="0"/>
              <a:t>3.5 </a:t>
            </a:r>
            <a:r>
              <a:rPr lang="de-DE" sz="2000" b="1" dirty="0" err="1"/>
              <a:t>hours</a:t>
            </a:r>
            <a:endParaRPr lang="de-DE" sz="2000" b="1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5661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Training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F301F-A01E-695A-4E34-9E847EA13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19" y="1661447"/>
            <a:ext cx="7351619" cy="39584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AD92F2-DF75-C802-EF90-8E85EA91B11A}"/>
              </a:ext>
            </a:extLst>
          </p:cNvPr>
          <p:cNvSpPr txBox="1"/>
          <p:nvPr/>
        </p:nvSpPr>
        <p:spPr>
          <a:xfrm>
            <a:off x="1341119" y="5767129"/>
            <a:ext cx="8539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Increasing</a:t>
            </a:r>
            <a:r>
              <a:rPr lang="en-US" dirty="0"/>
              <a:t> the epochs to 200 </a:t>
            </a:r>
            <a:r>
              <a:rPr lang="en-US" b="1" dirty="0"/>
              <a:t>did not </a:t>
            </a:r>
            <a:r>
              <a:rPr lang="en-US" dirty="0"/>
              <a:t>significantly improve the model's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37072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hhochschule Westküste">
  <a:themeElements>
    <a:clrScheme name="Fachhochschule Westküste">
      <a:dk1>
        <a:srgbClr val="0065AD"/>
      </a:dk1>
      <a:lt1>
        <a:sysClr val="window" lastClr="FFFFFF"/>
      </a:lt1>
      <a:dk2>
        <a:srgbClr val="000000"/>
      </a:dk2>
      <a:lt2>
        <a:srgbClr val="999999"/>
      </a:lt2>
      <a:accent1>
        <a:srgbClr val="F59C00"/>
      </a:accent1>
      <a:accent2>
        <a:srgbClr val="85C2EB"/>
      </a:accent2>
      <a:accent3>
        <a:srgbClr val="00849D"/>
      </a:accent3>
      <a:accent4>
        <a:srgbClr val="CF0565"/>
      </a:accent4>
      <a:accent5>
        <a:srgbClr val="194278"/>
      </a:accent5>
      <a:accent6>
        <a:srgbClr val="A2C613"/>
      </a:accent6>
      <a:hlink>
        <a:srgbClr val="85C2EB"/>
      </a:hlink>
      <a:folHlink>
        <a:srgbClr val="F59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Widescreen</PresentationFormat>
  <Paragraphs>171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Euphemia</vt:lpstr>
      <vt:lpstr>Wingdings</vt:lpstr>
      <vt:lpstr>Fachhochschule Westküste</vt:lpstr>
      <vt:lpstr>PowerPoint Presentation</vt:lpstr>
      <vt:lpstr> l. Contents</vt:lpstr>
      <vt:lpstr>The task:</vt:lpstr>
      <vt:lpstr>The data</vt:lpstr>
      <vt:lpstr>The data</vt:lpstr>
      <vt:lpstr>The data</vt:lpstr>
      <vt:lpstr>The model</vt:lpstr>
      <vt:lpstr>The model</vt:lpstr>
      <vt:lpstr>The model</vt:lpstr>
      <vt:lpstr>The model</vt:lpstr>
      <vt:lpstr>The model</vt:lpstr>
      <vt:lpstr>The model</vt:lpstr>
      <vt:lpstr>Deployment</vt:lpstr>
      <vt:lpstr>Recommendations and next steps</vt:lpstr>
      <vt:lpstr>Sources</vt:lpstr>
    </vt:vector>
  </TitlesOfParts>
  <Company>Fachhochschule Westküste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Modrow, Lena</dc:creator>
  <cp:lastModifiedBy>TorstenBrockhaus</cp:lastModifiedBy>
  <cp:revision>117</cp:revision>
  <dcterms:created xsi:type="dcterms:W3CDTF">2018-02-09T07:06:55Z</dcterms:created>
  <dcterms:modified xsi:type="dcterms:W3CDTF">2023-06-10T14:18:39Z</dcterms:modified>
</cp:coreProperties>
</file>