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489" r:id="rId3"/>
    <p:sldId id="490" r:id="rId4"/>
    <p:sldId id="491" r:id="rId5"/>
    <p:sldId id="492" r:id="rId6"/>
    <p:sldId id="493" r:id="rId7"/>
    <p:sldId id="494" r:id="rId8"/>
    <p:sldId id="504" r:id="rId9"/>
    <p:sldId id="495" r:id="rId10"/>
    <p:sldId id="497" r:id="rId11"/>
    <p:sldId id="498" r:id="rId12"/>
    <p:sldId id="496" r:id="rId13"/>
    <p:sldId id="503" r:id="rId14"/>
    <p:sldId id="499" r:id="rId15"/>
    <p:sldId id="500" r:id="rId16"/>
    <p:sldId id="501" r:id="rId17"/>
    <p:sldId id="482" r:id="rId18"/>
    <p:sldId id="50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Brockhaus" initials="T" lastIdx="1" clrIdx="0">
    <p:extLst>
      <p:ext uri="{19B8F6BF-5375-455C-9EA6-DF929625EA0E}">
        <p15:presenceInfo xmlns:p15="http://schemas.microsoft.com/office/powerpoint/2012/main" userId="S::TorstenBrockhaus@stud.fh-westkueste.de::a7e08cdc-32fe-4bb4-8274-453e509b4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D"/>
    <a:srgbClr val="2A326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695" autoAdjust="0"/>
  </p:normalViewPr>
  <p:slideViewPr>
    <p:cSldViewPr snapToGrid="0">
      <p:cViewPr varScale="1">
        <p:scale>
          <a:sx n="54" d="100"/>
          <a:sy n="54" d="100"/>
        </p:scale>
        <p:origin x="9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A4F7-E411-4E3A-BB17-BCB09BEB43A8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EA85-9902-40D4-846D-8E15795840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9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21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1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75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71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04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0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0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0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9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4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0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BCE70-2D4C-4710-BE2A-8287647415B6}"/>
              </a:ext>
            </a:extLst>
          </p:cNvPr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rgbClr val="2A32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C087A1-05BC-F8AF-7EEB-04985174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5414" y="155704"/>
            <a:ext cx="2628385" cy="5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2042319"/>
            <a:ext cx="11532329" cy="1407874"/>
          </a:xfrm>
        </p:spPr>
        <p:txBody>
          <a:bodyPr anchor="t" anchorCtr="0">
            <a:noAutofit/>
          </a:bodyPr>
          <a:lstStyle>
            <a:lvl1pPr algn="l">
              <a:defRPr sz="5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50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471844"/>
            <a:ext cx="11532328" cy="72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dirty="0"/>
              <a:t>Ergänzende Angaben (Untertitel, Name des Vortragenden, Ort, Datum etc.)</a:t>
            </a:r>
          </a:p>
        </p:txBody>
      </p:sp>
      <p:sp>
        <p:nvSpPr>
          <p:cNvPr id="18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349242" y="2250000"/>
            <a:ext cx="11520000" cy="36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84338" y="6109835"/>
            <a:ext cx="1684904" cy="33128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9915" y="2250000"/>
            <a:ext cx="9739999" cy="414000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15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5414CC0-2263-4FF5-B07E-76AEFCC2FEC5}"/>
              </a:ext>
            </a:extLst>
          </p:cNvPr>
          <p:cNvSpPr txBox="1">
            <a:spLocks/>
          </p:cNvSpPr>
          <p:nvPr userDrawn="1"/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C74E434-254B-47E2-8811-3F4B91476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EB1C7E0A-2531-4E12-BB30-C4D89997ED6D}" type="datetime1">
              <a:rPr lang="de-DE" smtClean="0"/>
              <a:t>15.06.2023</a:t>
            </a:fld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1341119" y="1228436"/>
            <a:ext cx="4754881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133394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3"/>
          </p:nvPr>
        </p:nvSpPr>
        <p:spPr>
          <a:xfrm>
            <a:off x="7442715" y="1228435"/>
            <a:ext cx="4560909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448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Char char="▪"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3pPr>
            <a:lvl4pPr marL="1828800" lvl="3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4pPr>
            <a:lvl5pPr marL="2286000" lvl="4" indent="-28447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4"/>
          </p:nvPr>
        </p:nvSpPr>
        <p:spPr>
          <a:xfrm>
            <a:off x="6232192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268413"/>
            <a:ext cx="11497038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2248556"/>
            <a:ext cx="11497038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-5087" y="6534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15.06.2023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A2F8D8-6896-42DD-918C-9D15E908DAAE}"/>
              </a:ext>
            </a:extLst>
          </p:cNvPr>
          <p:cNvSpPr txBox="1"/>
          <p:nvPr userDrawn="1"/>
        </p:nvSpPr>
        <p:spPr>
          <a:xfrm>
            <a:off x="1654953" y="6573756"/>
            <a:ext cx="885705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/>
            </a:lvl1pPr>
          </a:lstStyle>
          <a:p>
            <a:r>
              <a:rPr lang="de-DE" sz="1100" b="0" dirty="0" err="1"/>
              <a:t>Application</a:t>
            </a:r>
            <a:r>
              <a:rPr lang="de-DE" sz="1100" b="0" dirty="0"/>
              <a:t> Project: </a:t>
            </a:r>
            <a:r>
              <a:rPr lang="de-DE" sz="1050" b="0" dirty="0" err="1"/>
              <a:t>Dangerous</a:t>
            </a:r>
            <a:r>
              <a:rPr lang="de-DE" sz="1100" b="0" dirty="0"/>
              <a:t> </a:t>
            </a:r>
            <a:r>
              <a:rPr lang="de-DE" sz="1100" b="0" dirty="0" err="1"/>
              <a:t>good</a:t>
            </a:r>
            <a:r>
              <a:rPr lang="de-DE" sz="1100" b="0" dirty="0"/>
              <a:t> </a:t>
            </a:r>
            <a:r>
              <a:rPr lang="de-DE" sz="1100" b="0" dirty="0" err="1"/>
              <a:t>classification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LHG</a:t>
            </a:r>
            <a:endParaRPr lang="en-US" sz="1800" b="0" dirty="0"/>
          </a:p>
          <a:p>
            <a:pPr lvl="0"/>
            <a:endParaRPr lang="de-DE" b="0" dirty="0">
              <a:solidFill>
                <a:srgbClr val="0364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424B0-CB7D-365E-F7BB-D8EA697906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06492" y="184518"/>
            <a:ext cx="2825509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6" r:id="rId4"/>
    <p:sldLayoutId id="2147483653" r:id="rId5"/>
    <p:sldLayoutId id="2147483655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613EA1-6FBC-4FB8-BCD5-8EA444CE40E3}"/>
              </a:ext>
            </a:extLst>
          </p:cNvPr>
          <p:cNvSpPr txBox="1">
            <a:spLocks/>
          </p:cNvSpPr>
          <p:nvPr/>
        </p:nvSpPr>
        <p:spPr>
          <a:xfrm>
            <a:off x="7454346" y="4501081"/>
            <a:ext cx="4180729" cy="100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2600" b="0" i="0" u="none" strike="noStrike" dirty="0">
                <a:effectLst/>
                <a:latin typeface="Calibri"/>
                <a:cs typeface="Calibri"/>
              </a:rPr>
              <a:t>Torsten Brockhaus</a:t>
            </a:r>
          </a:p>
          <a:p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Damilare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Osunleke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de-DE" sz="2600" b="0" i="0" u="none" strike="noStrike" baseline="0" dirty="0">
                <a:latin typeface="Calibri" panose="020F0502020204030204" pitchFamily="34" charset="0"/>
              </a:rPr>
              <a:t>Aleksei Trikoz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F3F48-5BB1-4FA0-8F00-DA1D09904F33}"/>
              </a:ext>
            </a:extLst>
          </p:cNvPr>
          <p:cNvSpPr txBox="1">
            <a:spLocks/>
          </p:cNvSpPr>
          <p:nvPr/>
        </p:nvSpPr>
        <p:spPr>
          <a:xfrm>
            <a:off x="7454346" y="2849540"/>
            <a:ext cx="4631636" cy="1164653"/>
          </a:xfrm>
          <a:prstGeom prst="rect">
            <a:avLst/>
          </a:prstGeom>
          <a:ln>
            <a:solidFill>
              <a:srgbClr val="2A3262"/>
            </a:solidFill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Application</a:t>
            </a:r>
            <a:r>
              <a:rPr lang="de-DE" sz="2800" b="1" dirty="0"/>
              <a:t> Project:</a:t>
            </a:r>
          </a:p>
          <a:p>
            <a:r>
              <a:rPr lang="de-DE" sz="2800" b="1" dirty="0" err="1"/>
              <a:t>Dangerous</a:t>
            </a:r>
            <a:r>
              <a:rPr lang="de-DE" sz="2800" b="1" dirty="0"/>
              <a:t> </a:t>
            </a:r>
            <a:r>
              <a:rPr lang="de-DE" sz="2800" b="1" dirty="0" err="1"/>
              <a:t>good</a:t>
            </a:r>
            <a:r>
              <a:rPr lang="de-DE" sz="2800" b="1" dirty="0"/>
              <a:t> </a:t>
            </a:r>
            <a:r>
              <a:rPr lang="de-DE" sz="2800" b="1" dirty="0" err="1"/>
              <a:t>classification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LHG</a:t>
            </a:r>
            <a:endParaRPr lang="en-US" sz="4400" dirty="0"/>
          </a:p>
        </p:txBody>
      </p:sp>
      <p:pic>
        <p:nvPicPr>
          <p:cNvPr id="6" name="Grafik 5" descr="Ein Bild, das draußen, Himmel, Wolke, Fenster enthält.&#10;&#10;Automatisch generierte Beschreibung">
            <a:extLst>
              <a:ext uri="{FF2B5EF4-FFF2-40B4-BE49-F238E27FC236}">
                <a16:creationId xmlns:a16="http://schemas.microsoft.com/office/drawing/2014/main" id="{A475BFD5-7CEF-1847-938E-578963C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-1" y="-1"/>
            <a:ext cx="73275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301F-A01E-695A-4E34-9E847EA13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661447"/>
            <a:ext cx="7351619" cy="39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92F2-DF75-C802-EF90-8E85EA91B11A}"/>
              </a:ext>
            </a:extLst>
          </p:cNvPr>
          <p:cNvSpPr txBox="1"/>
          <p:nvPr/>
        </p:nvSpPr>
        <p:spPr>
          <a:xfrm>
            <a:off x="1341119" y="5767129"/>
            <a:ext cx="902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Increasing</a:t>
            </a:r>
            <a:r>
              <a:rPr lang="en-US" sz="2000" dirty="0"/>
              <a:t> the epochs to 200 </a:t>
            </a:r>
            <a:r>
              <a:rPr lang="en-US" sz="2000" b="1" dirty="0"/>
              <a:t>did not </a:t>
            </a:r>
            <a:r>
              <a:rPr lang="en-US" sz="2000" dirty="0"/>
              <a:t>significantly improve the model's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BDB76-F02E-720A-B2C3-6F656895AAC2}"/>
              </a:ext>
            </a:extLst>
          </p:cNvPr>
          <p:cNvSpPr txBox="1"/>
          <p:nvPr/>
        </p:nvSpPr>
        <p:spPr>
          <a:xfrm>
            <a:off x="8795903" y="4973554"/>
            <a:ext cx="2169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mAP_0.5 </a:t>
            </a:r>
            <a:r>
              <a:rPr lang="de-DE" dirty="0"/>
              <a:t>=</a:t>
            </a:r>
            <a:r>
              <a:rPr lang="en-US" dirty="0"/>
              <a:t> 0.99458</a:t>
            </a:r>
          </a:p>
          <a:p>
            <a:r>
              <a:rPr lang="en-US" dirty="0"/>
              <a:t>mAP_0.95 </a:t>
            </a:r>
            <a:r>
              <a:rPr lang="de-DE" dirty="0"/>
              <a:t>=</a:t>
            </a:r>
            <a:r>
              <a:rPr lang="en-US" dirty="0"/>
              <a:t> 0.8817</a:t>
            </a:r>
          </a:p>
        </p:txBody>
      </p:sp>
    </p:spTree>
    <p:extLst>
      <p:ext uri="{BB962C8B-B14F-4D97-AF65-F5344CB8AC3E}">
        <p14:creationId xmlns:p14="http://schemas.microsoft.com/office/powerpoint/2010/main" val="37072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0C1ED-41B3-9E81-DB52-1DCAE10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82982"/>
              </p:ext>
            </p:extLst>
          </p:nvPr>
        </p:nvGraphicFramePr>
        <p:xfrm>
          <a:off x="1430018" y="1842150"/>
          <a:ext cx="8283997" cy="42058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3820">
                  <a:extLst>
                    <a:ext uri="{9D8B030D-6E8A-4147-A177-3AD203B41FA5}">
                      <a16:colId xmlns:a16="http://schemas.microsoft.com/office/drawing/2014/main" val="1939795768"/>
                    </a:ext>
                  </a:extLst>
                </a:gridCol>
                <a:gridCol w="1059999">
                  <a:extLst>
                    <a:ext uri="{9D8B030D-6E8A-4147-A177-3AD203B41FA5}">
                      <a16:colId xmlns:a16="http://schemas.microsoft.com/office/drawing/2014/main" val="979979877"/>
                    </a:ext>
                  </a:extLst>
                </a:gridCol>
                <a:gridCol w="1102908">
                  <a:extLst>
                    <a:ext uri="{9D8B030D-6E8A-4147-A177-3AD203B41FA5}">
                      <a16:colId xmlns:a16="http://schemas.microsoft.com/office/drawing/2014/main" val="1296253833"/>
                    </a:ext>
                  </a:extLst>
                </a:gridCol>
                <a:gridCol w="826936">
                  <a:extLst>
                    <a:ext uri="{9D8B030D-6E8A-4147-A177-3AD203B41FA5}">
                      <a16:colId xmlns:a16="http://schemas.microsoft.com/office/drawing/2014/main" val="2596950998"/>
                    </a:ext>
                  </a:extLst>
                </a:gridCol>
                <a:gridCol w="963460">
                  <a:extLst>
                    <a:ext uri="{9D8B030D-6E8A-4147-A177-3AD203B41FA5}">
                      <a16:colId xmlns:a16="http://schemas.microsoft.com/office/drawing/2014/main" val="369104980"/>
                    </a:ext>
                  </a:extLst>
                </a:gridCol>
                <a:gridCol w="1496874">
                  <a:extLst>
                    <a:ext uri="{9D8B030D-6E8A-4147-A177-3AD203B41FA5}">
                      <a16:colId xmlns:a16="http://schemas.microsoft.com/office/drawing/2014/main" val="423117874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6448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135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0.951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0.793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442052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2 Gases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0.807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43632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Flammable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liquids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7884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Oxidizing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522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49071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Corrosive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0.896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778128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dangerous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0.923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0.988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9923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MP Marine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pollutant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31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0.935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0.844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406773"/>
                  </a:ext>
                </a:extLst>
              </a:tr>
              <a:tr h="429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LQ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0.889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0.917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0.741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5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E0EFA-A9F3-9DA8-48F5-F9482264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 bwMode="auto">
          <a:xfrm>
            <a:off x="1216493" y="1547147"/>
            <a:ext cx="6040980" cy="495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7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10" name="Picture 9" descr="A collection of warning signs&#10;&#10;Description automatically generated with low confidence">
            <a:extLst>
              <a:ext uri="{FF2B5EF4-FFF2-40B4-BE49-F238E27FC236}">
                <a16:creationId xmlns:a16="http://schemas.microsoft.com/office/drawing/2014/main" id="{3E1B6E6B-6496-18DD-D0F4-977D58E91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686676"/>
            <a:ext cx="8243752" cy="412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4D6A6-D4CF-CC85-4A52-6AA3FF91E75B}"/>
              </a:ext>
            </a:extLst>
          </p:cNvPr>
          <p:cNvSpPr txBox="1"/>
          <p:nvPr/>
        </p:nvSpPr>
        <p:spPr>
          <a:xfrm>
            <a:off x="1341118" y="5939183"/>
            <a:ext cx="944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5AD"/>
                </a:solidFill>
              </a:rPr>
              <a:t>Very </a:t>
            </a:r>
            <a:r>
              <a:rPr lang="en-US" b="1" dirty="0">
                <a:solidFill>
                  <a:srgbClr val="0065AD"/>
                </a:solidFill>
              </a:rPr>
              <a:t>similar signs </a:t>
            </a:r>
            <a:r>
              <a:rPr lang="en-US" dirty="0">
                <a:solidFill>
                  <a:srgbClr val="0065AD"/>
                </a:solidFill>
              </a:rPr>
              <a:t>for </a:t>
            </a:r>
            <a:r>
              <a:rPr lang="en-US" b="1" dirty="0">
                <a:solidFill>
                  <a:srgbClr val="0065AD"/>
                </a:solidFill>
              </a:rPr>
              <a:t>different classes </a:t>
            </a:r>
            <a:r>
              <a:rPr lang="en-US" dirty="0">
                <a:solidFill>
                  <a:srgbClr val="0065AD"/>
                </a:solidFill>
              </a:rPr>
              <a:t>can be an explanation for the </a:t>
            </a:r>
            <a:r>
              <a:rPr lang="en-US" b="1" dirty="0">
                <a:solidFill>
                  <a:srgbClr val="0065AD"/>
                </a:solidFill>
              </a:rPr>
              <a:t>underperformance </a:t>
            </a:r>
            <a:r>
              <a:rPr lang="en-US" dirty="0">
                <a:solidFill>
                  <a:srgbClr val="0065AD"/>
                </a:solidFill>
              </a:rPr>
              <a:t>of a class.</a:t>
            </a:r>
            <a:endParaRPr lang="de-DE" dirty="0">
              <a:solidFill>
                <a:srgbClr val="006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Examples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EA943-DF09-1C06-782D-6B31478F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8" y="1629368"/>
            <a:ext cx="4692891" cy="459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43587-E518-670F-4B8E-FD804EC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"/>
          <a:stretch/>
        </p:blipFill>
        <p:spPr>
          <a:xfrm>
            <a:off x="6373196" y="1629368"/>
            <a:ext cx="4692891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Deployment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Model </a:t>
            </a:r>
            <a:r>
              <a:rPr lang="de-DE" sz="2200" b="1" dirty="0" err="1">
                <a:solidFill>
                  <a:srgbClr val="2A3262"/>
                </a:solidFill>
              </a:rPr>
              <a:t>deployment</a:t>
            </a:r>
            <a:endParaRPr lang="de-DE" sz="2200" b="1" dirty="0">
              <a:solidFill>
                <a:srgbClr val="2A3262"/>
              </a:solidFill>
            </a:endParaRPr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727636"/>
            <a:ext cx="105169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BentoML</a:t>
            </a:r>
            <a:r>
              <a:rPr lang="en-US" sz="2000" dirty="0"/>
              <a:t> platform was used for the 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model was containerized as a Docker image (5.92 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downloaded and run on local machines</a:t>
            </a:r>
            <a:endParaRPr lang="de-DE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0305A-B655-25EB-E2CE-1388D5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710871"/>
            <a:ext cx="9337611" cy="1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GB" sz="2700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276379"/>
            <a:ext cx="10516933" cy="427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recommendations below are based on the outcome of the project:</a:t>
            </a:r>
            <a:endParaRPr lang="de-DE" sz="2000" b="1" kern="100" dirty="0">
              <a:solidFill>
                <a:srgbClr val="2A326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this model for identifying dangerous goods labels on trucks.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meantime, perform second-level checks when label 2 is detected. This is due to relatively low recall for that class and its misidentification as label 3.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 the model, but split label 2 into its constituent sub-labels before training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the model with the existing booking data from the LHG logistics system for auto verification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79236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de-DE" b="1" dirty="0">
                <a:solidFill>
                  <a:srgbClr val="2A3262"/>
                </a:solidFill>
              </a:rPr>
              <a:t>Image </a:t>
            </a:r>
            <a:r>
              <a:rPr lang="de-DE" b="1" dirty="0" err="1">
                <a:solidFill>
                  <a:srgbClr val="2A3262"/>
                </a:solidFill>
              </a:rPr>
              <a:t>sources</a:t>
            </a:r>
            <a:endParaRPr lang="de-DE" b="1" dirty="0">
              <a:solidFill>
                <a:srgbClr val="2A326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299B4-4FC4-4984-80CF-36EE73E7E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BA8D67-3C39-4B14-984B-CA6049DF8737}"/>
              </a:ext>
            </a:extLst>
          </p:cNvPr>
          <p:cNvSpPr txBox="1"/>
          <p:nvPr/>
        </p:nvSpPr>
        <p:spPr>
          <a:xfrm>
            <a:off x="1279236" y="1262507"/>
            <a:ext cx="1006394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(1)https://www.fh-kiel.de/typo3conf/ext/fh_kiel/Resources/Public/Images/News/fachhhochschule-kiel-campus-ecke.jpg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https://www.lubbers.net/wp-content/uploads/2022/06/ADR.png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Service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A494B-760F-6B86-64C1-70D899FA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1"/>
          <a:stretch/>
        </p:blipFill>
        <p:spPr>
          <a:xfrm>
            <a:off x="1341119" y="1678698"/>
            <a:ext cx="10609259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1F6-FAB2-4693-9EBC-B959D458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700" dirty="0">
                <a:solidFill>
                  <a:srgbClr val="2A3262"/>
                </a:solidFill>
              </a:rPr>
              <a:t> </a:t>
            </a:r>
            <a:r>
              <a:rPr lang="de-DE" sz="2700" b="1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Contents</a:t>
            </a:r>
            <a:endParaRPr lang="de-DE" sz="2700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726D38-05D9-47DC-9BA3-32A97BE3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BFD9-4362-4709-97B0-7488A2487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415F33E-4ED2-5754-B940-BCC515A15E9C}"/>
              </a:ext>
            </a:extLst>
          </p:cNvPr>
          <p:cNvSpPr txBox="1"/>
          <p:nvPr/>
        </p:nvSpPr>
        <p:spPr>
          <a:xfrm>
            <a:off x="1400495" y="1148691"/>
            <a:ext cx="9509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1.  The </a:t>
            </a:r>
            <a:r>
              <a:rPr lang="de-DE" dirty="0" err="1">
                <a:solidFill>
                  <a:srgbClr val="002060"/>
                </a:solidFill>
              </a:rPr>
              <a:t>task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2.  The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2.1  Raw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2.2  </a:t>
            </a:r>
            <a:r>
              <a:rPr lang="de-DE" dirty="0" err="1">
                <a:solidFill>
                  <a:srgbClr val="002060"/>
                </a:solidFill>
              </a:rPr>
              <a:t>Labeling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2.3  Sample</a:t>
            </a:r>
          </a:p>
          <a:p>
            <a:pPr marL="342900" indent="-342900">
              <a:buAutoNum type="arabicPeriod" startAt="3"/>
            </a:pPr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model</a:t>
            </a:r>
            <a:endParaRPr lang="de-DE" dirty="0">
              <a:solidFill>
                <a:srgbClr val="002060"/>
              </a:solidFill>
            </a:endParaRPr>
          </a:p>
          <a:p>
            <a:pPr lvl="2"/>
            <a:r>
              <a:rPr lang="de-DE" dirty="0">
                <a:solidFill>
                  <a:srgbClr val="002060"/>
                </a:solidFill>
              </a:rPr>
              <a:t>3.1  YOLOv5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3.2  Training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3.3  </a:t>
            </a:r>
            <a:r>
              <a:rPr lang="de-DE" dirty="0" err="1">
                <a:solidFill>
                  <a:srgbClr val="002060"/>
                </a:solidFill>
              </a:rPr>
              <a:t>Results</a:t>
            </a:r>
            <a:r>
              <a:rPr lang="de-DE" dirty="0">
                <a:solidFill>
                  <a:srgbClr val="002060"/>
                </a:solidFill>
              </a:rPr>
              <a:t>  </a:t>
            </a:r>
          </a:p>
          <a:p>
            <a:pPr marL="342900" indent="-342900">
              <a:buAutoNum type="arabicPeriod" startAt="4"/>
            </a:pPr>
            <a:r>
              <a:rPr lang="de-DE" dirty="0" err="1">
                <a:solidFill>
                  <a:srgbClr val="002060"/>
                </a:solidFill>
              </a:rPr>
              <a:t>Deployment</a:t>
            </a:r>
            <a:endParaRPr lang="de-DE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r>
              <a:rPr lang="en-US" sz="1800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     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9B4AFD-9B8B-3550-2A38-8122540FC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262"/>
          </a:solidFill>
          <a:ln>
            <a:solidFill>
              <a:srgbClr val="2A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787150"/>
            <a:ext cx="9509760" cy="456276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task</a:t>
            </a:r>
            <a:r>
              <a:rPr lang="de-DE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1" y="2723085"/>
            <a:ext cx="10002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a ML solution to classify dangerous goods labels on trucks and deploy it in a Docker container.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Six </a:t>
            </a:r>
            <a:r>
              <a:rPr lang="de-DE" sz="2000" dirty="0" err="1"/>
              <a:t>terabytes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Stored</a:t>
            </a:r>
            <a:r>
              <a:rPr lang="de-DE" sz="2000" dirty="0"/>
              <a:t> in </a:t>
            </a:r>
            <a:r>
              <a:rPr lang="de-DE" sz="2000" dirty="0" err="1"/>
              <a:t>four</a:t>
            </a:r>
            <a:r>
              <a:rPr lang="de-DE" sz="2000" dirty="0"/>
              <a:t> </a:t>
            </a:r>
            <a:r>
              <a:rPr lang="de-DE" sz="2000" dirty="0" err="1"/>
              <a:t>folders</a:t>
            </a:r>
            <a:r>
              <a:rPr lang="de-DE" sz="2000" dirty="0"/>
              <a:t>,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zip</a:t>
            </a:r>
            <a:r>
              <a:rPr lang="de-DE" sz="2000" dirty="0"/>
              <a:t> </a:t>
            </a:r>
            <a:r>
              <a:rPr lang="de-DE" sz="2000" dirty="0" err="1"/>
              <a:t>folder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passed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About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photos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trucks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In total,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collected</a:t>
            </a:r>
            <a:r>
              <a:rPr lang="de-DE" sz="2000" dirty="0"/>
              <a:t> a sample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b="1" dirty="0"/>
              <a:t>338.00 </a:t>
            </a:r>
            <a:r>
              <a:rPr lang="de-DE" sz="2000" b="1" dirty="0" err="1"/>
              <a:t>images</a:t>
            </a:r>
            <a:r>
              <a:rPr lang="de-DE" sz="2000" b="1" dirty="0"/>
              <a:t>,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examined</a:t>
            </a:r>
            <a:r>
              <a:rPr lang="de-DE" sz="2000" dirty="0"/>
              <a:t> </a:t>
            </a:r>
            <a:r>
              <a:rPr lang="de-DE" sz="2000" b="1" dirty="0"/>
              <a:t>70.000 </a:t>
            </a:r>
            <a:r>
              <a:rPr lang="de-DE" sz="2000" b="1" dirty="0" err="1"/>
              <a:t>manually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Raw </a:t>
            </a:r>
            <a:r>
              <a:rPr lang="de-DE" sz="2200" b="1" dirty="0" err="1">
                <a:solidFill>
                  <a:srgbClr val="2A3262"/>
                </a:solidFill>
              </a:rPr>
              <a:t>data</a:t>
            </a:r>
            <a:endParaRPr lang="de-DE" sz="2200" b="1" dirty="0">
              <a:solidFill>
                <a:srgbClr val="2A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Labeling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305E5-C435-1137-6315-40D8476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9" y="1553164"/>
            <a:ext cx="9277108" cy="485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9F34DE-B4CF-78D9-E78A-F915A7C7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69" y="4975406"/>
            <a:ext cx="292115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0" y="1727636"/>
            <a:ext cx="415715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70,000 </a:t>
            </a:r>
            <a:r>
              <a:rPr lang="de-DE" sz="2000" dirty="0" err="1"/>
              <a:t>images</a:t>
            </a:r>
            <a:r>
              <a:rPr lang="de-DE" sz="2000" dirty="0"/>
              <a:t>, 2.470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atleast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Sample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unbalanced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Consists of images of different times of day with different lighting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8A54-B139-13B0-ABD0-CDC3D6E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20" y="1727636"/>
            <a:ext cx="5692459" cy="369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Acronym for "You only look once“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Built on </a:t>
            </a:r>
            <a:r>
              <a:rPr lang="en-US" sz="2000" dirty="0" err="1"/>
              <a:t>PyTorch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Version 5 published in 2020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predict multiple bounding boxes and class probabilities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Provides high speed and processes images in real time with minimal latency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Pre-trained on COCO dataset (330K images, 1.5 million object instances, 80 object categories)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fine-tuned with user-defined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Built-in image augmentation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GNU </a:t>
            </a:r>
            <a:r>
              <a:rPr lang="en-US" sz="2000" dirty="0" err="1"/>
              <a:t>Affero</a:t>
            </a:r>
            <a:r>
              <a:rPr lang="en-US" sz="2000" dirty="0"/>
              <a:t> General Public License v3.0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</a:t>
            </a:r>
          </a:p>
        </p:txBody>
      </p:sp>
    </p:spTree>
    <p:extLst>
      <p:ext uri="{BB962C8B-B14F-4D97-AF65-F5344CB8AC3E}">
        <p14:creationId xmlns:p14="http://schemas.microsoft.com/office/powerpoint/2010/main" val="38543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YOLOv5m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284" y="1547147"/>
            <a:ext cx="7626742" cy="2502029"/>
          </a:xfrm>
          <a:prstGeom prst="rect">
            <a:avLst/>
          </a:prstGeom>
        </p:spPr>
      </p:pic>
      <p:sp>
        <p:nvSpPr>
          <p:cNvPr id="9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4323691"/>
            <a:ext cx="10516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Our choice </a:t>
            </a:r>
            <a:r>
              <a:rPr lang="en-DE" sz="2000" dirty="0"/>
              <a:t>–</a:t>
            </a:r>
            <a:r>
              <a:rPr lang="en-US" sz="2000" dirty="0"/>
              <a:t> Medium size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291 </a:t>
            </a:r>
            <a:r>
              <a:rPr lang="de-DE" sz="2000" dirty="0" err="1"/>
              <a:t>layers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20.915.769 </a:t>
            </a:r>
            <a:r>
              <a:rPr lang="de-DE" sz="2000" dirty="0" err="1"/>
              <a:t>parameters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good compromise between the speed and accuracy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869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 the 2,470 images, 2,270 were used for training and 200 for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265 images without sings were added to reduce false positives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Image size (resolution) </a:t>
            </a:r>
            <a:r>
              <a:rPr lang="en-DE" sz="2000" dirty="0"/>
              <a:t>–</a:t>
            </a:r>
            <a:r>
              <a:rPr lang="en-US" sz="2000" dirty="0"/>
              <a:t> 640. (Also, possible train at 1280 resolution).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Train and test pictures resolutions should be the same for better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Training requires powerful hardware, especially GPUs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Due to the lack of powerful hardware, the training was performed on Google </a:t>
            </a:r>
            <a:r>
              <a:rPr lang="en-US" sz="2000" dirty="0" err="1"/>
              <a:t>Colab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provides limited access to powerful CPUs, GPUs, and 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</a:t>
            </a:r>
            <a:r>
              <a:rPr lang="en-US" sz="2000" b="1" dirty="0"/>
              <a:t>100 epochs</a:t>
            </a:r>
            <a:r>
              <a:rPr lang="en-US" sz="2000" dirty="0"/>
              <a:t> in </a:t>
            </a:r>
            <a:r>
              <a:rPr lang="en-US" sz="2000" b="1" dirty="0"/>
              <a:t>16 batches</a:t>
            </a:r>
            <a:r>
              <a:rPr lang="en-US" sz="2000" dirty="0"/>
              <a:t>, the total runtime in Google </a:t>
            </a:r>
            <a:r>
              <a:rPr lang="en-US" sz="2000" dirty="0" err="1"/>
              <a:t>Colab</a:t>
            </a:r>
            <a:r>
              <a:rPr lang="en-US" sz="2000" dirty="0"/>
              <a:t> was about </a:t>
            </a:r>
            <a:r>
              <a:rPr lang="en-US" sz="2000" b="1" dirty="0"/>
              <a:t>3.5 hours</a:t>
            </a:r>
            <a:r>
              <a:rPr lang="en-US" sz="2000" dirty="0"/>
              <a:t>.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6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hhochschule Westküste">
  <a:themeElements>
    <a:clrScheme name="Fachhochschule Westküste">
      <a:dk1>
        <a:srgbClr val="0065AD"/>
      </a:dk1>
      <a:lt1>
        <a:sysClr val="window" lastClr="FFFFFF"/>
      </a:lt1>
      <a:dk2>
        <a:srgbClr val="000000"/>
      </a:dk2>
      <a:lt2>
        <a:srgbClr val="999999"/>
      </a:lt2>
      <a:accent1>
        <a:srgbClr val="F59C00"/>
      </a:accent1>
      <a:accent2>
        <a:srgbClr val="85C2EB"/>
      </a:accent2>
      <a:accent3>
        <a:srgbClr val="00849D"/>
      </a:accent3>
      <a:accent4>
        <a:srgbClr val="CF0565"/>
      </a:accent4>
      <a:accent5>
        <a:srgbClr val="194278"/>
      </a:accent5>
      <a:accent6>
        <a:srgbClr val="A2C613"/>
      </a:accent6>
      <a:hlink>
        <a:srgbClr val="85C2EB"/>
      </a:hlink>
      <a:folHlink>
        <a:srgbClr val="F59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Widescreen</PresentationFormat>
  <Paragraphs>195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Euphemia</vt:lpstr>
      <vt:lpstr>Wingdings</vt:lpstr>
      <vt:lpstr>Fachhochschule Westküste</vt:lpstr>
      <vt:lpstr>PowerPoint Presentation</vt:lpstr>
      <vt:lpstr> l. Contents</vt:lpstr>
      <vt:lpstr>The task:</vt:lpstr>
      <vt:lpstr>The data</vt:lpstr>
      <vt:lpstr>The data</vt:lpstr>
      <vt:lpstr>The data</vt:lpstr>
      <vt:lpstr>The model</vt:lpstr>
      <vt:lpstr>The model</vt:lpstr>
      <vt:lpstr>The model</vt:lpstr>
      <vt:lpstr>The model</vt:lpstr>
      <vt:lpstr>The model</vt:lpstr>
      <vt:lpstr>The model</vt:lpstr>
      <vt:lpstr>The model </vt:lpstr>
      <vt:lpstr>The model</vt:lpstr>
      <vt:lpstr>Deployment</vt:lpstr>
      <vt:lpstr>Recommendations and next steps</vt:lpstr>
      <vt:lpstr>Image sources</vt:lpstr>
      <vt:lpstr>Backup</vt:lpstr>
    </vt:vector>
  </TitlesOfParts>
  <Company>Fachhochschule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Modrow, Lena</dc:creator>
  <cp:lastModifiedBy>TorstenBrockhaus</cp:lastModifiedBy>
  <cp:revision>126</cp:revision>
  <dcterms:created xsi:type="dcterms:W3CDTF">2018-02-09T07:06:55Z</dcterms:created>
  <dcterms:modified xsi:type="dcterms:W3CDTF">2023-06-15T20:18:31Z</dcterms:modified>
</cp:coreProperties>
</file>