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Calibri" panose="020F0502020204030204" pitchFamily="34" charset="0"/>
      <p:regular r:id="rId9"/>
      <p:bold r:id="rId10"/>
      <p:italic r:id="rId11"/>
      <p:boldItalic r:id="rId12"/>
    </p:embeddedFont>
    <p:embeddedFont>
      <p:font typeface="Canva Sans" panose="020B0604020202020204" charset="0"/>
      <p:regular r:id="rId13"/>
    </p:embeddedFont>
    <p:embeddedFont>
      <p:font typeface="DM Sans Bold" panose="020B0604020202020204" charset="0"/>
      <p:regular r:id="rId14"/>
    </p:embeddedFont>
    <p:embeddedFont>
      <p:font typeface="Josefin Sans Bold" pitchFamily="2" charset="0"/>
      <p:regular r:id="rId15"/>
      <p:boldItalic r:id="rId16"/>
    </p:embeddedFont>
    <p:embeddedFont>
      <p:font typeface="League Spartan" panose="020B0604020202020204" charset="0"/>
      <p:regular r:id="rId17"/>
    </p:embeddedFont>
    <p:embeddedFont>
      <p:font typeface="Roboto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4.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6.svg"/><Relationship Id="rId7" Type="http://schemas.openxmlformats.org/officeDocument/2006/relationships/image" Target="../media/image4.svg"/><Relationship Id="rId12" Type="http://schemas.openxmlformats.org/officeDocument/2006/relationships/image" Target="../media/image19.png"/><Relationship Id="rId2" Type="http://schemas.openxmlformats.org/officeDocument/2006/relationships/image" Target="../media/image5.png"/><Relationship Id="rId16"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8.svg"/><Relationship Id="rId5" Type="http://schemas.openxmlformats.org/officeDocument/2006/relationships/image" Target="../media/image14.svg"/><Relationship Id="rId15" Type="http://schemas.openxmlformats.org/officeDocument/2006/relationships/image" Target="../media/image22.svg"/><Relationship Id="rId10"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16.svg"/><Relationship Id="rId1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5.svg"/><Relationship Id="rId7" Type="http://schemas.openxmlformats.org/officeDocument/2006/relationships/image" Target="../media/image4.sv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7.sv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606B"/>
        </a:solidFill>
        <a:effectLst/>
      </p:bgPr>
    </p:bg>
    <p:spTree>
      <p:nvGrpSpPr>
        <p:cNvPr id="1" name=""/>
        <p:cNvGrpSpPr/>
        <p:nvPr/>
      </p:nvGrpSpPr>
      <p:grpSpPr>
        <a:xfrm>
          <a:off x="0" y="0"/>
          <a:ext cx="0" cy="0"/>
          <a:chOff x="0" y="0"/>
          <a:chExt cx="0" cy="0"/>
        </a:xfrm>
      </p:grpSpPr>
      <p:grpSp>
        <p:nvGrpSpPr>
          <p:cNvPr id="2" name="Group 2"/>
          <p:cNvGrpSpPr/>
          <p:nvPr/>
        </p:nvGrpSpPr>
        <p:grpSpPr>
          <a:xfrm>
            <a:off x="0" y="6403497"/>
            <a:ext cx="18288000" cy="4116330"/>
            <a:chOff x="0" y="0"/>
            <a:chExt cx="4816593" cy="1084136"/>
          </a:xfrm>
        </p:grpSpPr>
        <p:sp>
          <p:nvSpPr>
            <p:cNvPr id="3" name="Freeform 3"/>
            <p:cNvSpPr/>
            <p:nvPr/>
          </p:nvSpPr>
          <p:spPr>
            <a:xfrm>
              <a:off x="0" y="0"/>
              <a:ext cx="4816592" cy="1084136"/>
            </a:xfrm>
            <a:custGeom>
              <a:avLst/>
              <a:gdLst/>
              <a:ahLst/>
              <a:cxnLst/>
              <a:rect l="l" t="t" r="r" b="b"/>
              <a:pathLst>
                <a:path w="4816592" h="1084136">
                  <a:moveTo>
                    <a:pt x="21590" y="0"/>
                  </a:moveTo>
                  <a:lnTo>
                    <a:pt x="4795002" y="0"/>
                  </a:lnTo>
                  <a:cubicBezTo>
                    <a:pt x="4800728" y="0"/>
                    <a:pt x="4806220" y="2275"/>
                    <a:pt x="4810269" y="6324"/>
                  </a:cubicBezTo>
                  <a:cubicBezTo>
                    <a:pt x="4814318" y="10372"/>
                    <a:pt x="4816592" y="15864"/>
                    <a:pt x="4816592" y="21590"/>
                  </a:cubicBezTo>
                  <a:lnTo>
                    <a:pt x="4816592" y="1062546"/>
                  </a:lnTo>
                  <a:cubicBezTo>
                    <a:pt x="4816592" y="1074470"/>
                    <a:pt x="4806926" y="1084136"/>
                    <a:pt x="4795002" y="1084136"/>
                  </a:cubicBezTo>
                  <a:lnTo>
                    <a:pt x="21590" y="1084136"/>
                  </a:lnTo>
                  <a:cubicBezTo>
                    <a:pt x="9666" y="1084136"/>
                    <a:pt x="0" y="1074470"/>
                    <a:pt x="0" y="1062546"/>
                  </a:cubicBezTo>
                  <a:lnTo>
                    <a:pt x="0" y="21590"/>
                  </a:lnTo>
                  <a:cubicBezTo>
                    <a:pt x="0" y="9666"/>
                    <a:pt x="9666" y="0"/>
                    <a:pt x="21590" y="0"/>
                  </a:cubicBezTo>
                  <a:close/>
                </a:path>
              </a:pathLst>
            </a:custGeom>
            <a:solidFill>
              <a:srgbClr val="FD717C"/>
            </a:solidFill>
          </p:spPr>
        </p:sp>
        <p:sp>
          <p:nvSpPr>
            <p:cNvPr id="4" name="TextBox 4"/>
            <p:cNvSpPr txBox="1"/>
            <p:nvPr/>
          </p:nvSpPr>
          <p:spPr>
            <a:xfrm>
              <a:off x="0" y="-28575"/>
              <a:ext cx="4816593" cy="1112711"/>
            </a:xfrm>
            <a:prstGeom prst="rect">
              <a:avLst/>
            </a:prstGeom>
          </p:spPr>
          <p:txBody>
            <a:bodyPr lIns="50800" tIns="50800" rIns="50800" bIns="50800" rtlCol="0" anchor="ctr"/>
            <a:lstStyle/>
            <a:p>
              <a:pPr algn="ctr">
                <a:lnSpc>
                  <a:spcPts val="2241"/>
                </a:lnSpc>
              </a:pPr>
              <a:endParaRPr/>
            </a:p>
          </p:txBody>
        </p:sp>
      </p:grpSp>
      <p:grpSp>
        <p:nvGrpSpPr>
          <p:cNvPr id="5" name="Group 5"/>
          <p:cNvGrpSpPr/>
          <p:nvPr/>
        </p:nvGrpSpPr>
        <p:grpSpPr>
          <a:xfrm>
            <a:off x="1080007" y="8021447"/>
            <a:ext cx="14664222" cy="2058203"/>
            <a:chOff x="0" y="0"/>
            <a:chExt cx="3974417" cy="557831"/>
          </a:xfrm>
        </p:grpSpPr>
        <p:sp>
          <p:nvSpPr>
            <p:cNvPr id="6" name="Freeform 6"/>
            <p:cNvSpPr/>
            <p:nvPr/>
          </p:nvSpPr>
          <p:spPr>
            <a:xfrm>
              <a:off x="0" y="0"/>
              <a:ext cx="3974417" cy="557831"/>
            </a:xfrm>
            <a:custGeom>
              <a:avLst/>
              <a:gdLst/>
              <a:ahLst/>
              <a:cxnLst/>
              <a:rect l="l" t="t" r="r" b="b"/>
              <a:pathLst>
                <a:path w="3974417" h="557831">
                  <a:moveTo>
                    <a:pt x="3771217" y="0"/>
                  </a:moveTo>
                  <a:cubicBezTo>
                    <a:pt x="3883441" y="0"/>
                    <a:pt x="3974417" y="124875"/>
                    <a:pt x="3974417" y="278916"/>
                  </a:cubicBezTo>
                  <a:cubicBezTo>
                    <a:pt x="3974417" y="432956"/>
                    <a:pt x="3883441" y="557831"/>
                    <a:pt x="3771217" y="557831"/>
                  </a:cubicBezTo>
                  <a:lnTo>
                    <a:pt x="203200" y="557831"/>
                  </a:lnTo>
                  <a:cubicBezTo>
                    <a:pt x="90976" y="557831"/>
                    <a:pt x="0" y="432956"/>
                    <a:pt x="0" y="278916"/>
                  </a:cubicBezTo>
                  <a:cubicBezTo>
                    <a:pt x="0" y="124875"/>
                    <a:pt x="90976" y="0"/>
                    <a:pt x="203200" y="0"/>
                  </a:cubicBezTo>
                  <a:close/>
                </a:path>
              </a:pathLst>
            </a:custGeom>
            <a:solidFill>
              <a:srgbClr val="FFFFFF"/>
            </a:solidFill>
            <a:ln cap="sq">
              <a:noFill/>
              <a:prstDash val="solid"/>
              <a:miter/>
            </a:ln>
          </p:spPr>
        </p:sp>
        <p:sp>
          <p:nvSpPr>
            <p:cNvPr id="7" name="TextBox 7"/>
            <p:cNvSpPr txBox="1"/>
            <p:nvPr/>
          </p:nvSpPr>
          <p:spPr>
            <a:xfrm>
              <a:off x="0" y="-66675"/>
              <a:ext cx="3974417" cy="624506"/>
            </a:xfrm>
            <a:prstGeom prst="rect">
              <a:avLst/>
            </a:prstGeom>
          </p:spPr>
          <p:txBody>
            <a:bodyPr lIns="50800" tIns="50800" rIns="50800" bIns="50800" rtlCol="0" anchor="ctr"/>
            <a:lstStyle/>
            <a:p>
              <a:pPr marL="0" lvl="0" indent="0" algn="ctr">
                <a:lnSpc>
                  <a:spcPts val="2609"/>
                </a:lnSpc>
                <a:spcBef>
                  <a:spcPct val="0"/>
                </a:spcBef>
              </a:pPr>
              <a:endParaRPr/>
            </a:p>
          </p:txBody>
        </p:sp>
      </p:grpSp>
      <p:sp>
        <p:nvSpPr>
          <p:cNvPr id="8" name="Freeform 8"/>
          <p:cNvSpPr/>
          <p:nvPr/>
        </p:nvSpPr>
        <p:spPr>
          <a:xfrm>
            <a:off x="2543770" y="1028700"/>
            <a:ext cx="13200459" cy="6552228"/>
          </a:xfrm>
          <a:custGeom>
            <a:avLst/>
            <a:gdLst/>
            <a:ahLst/>
            <a:cxnLst/>
            <a:rect l="l" t="t" r="r" b="b"/>
            <a:pathLst>
              <a:path w="13200459" h="6552228">
                <a:moveTo>
                  <a:pt x="0" y="0"/>
                </a:moveTo>
                <a:lnTo>
                  <a:pt x="13200460" y="0"/>
                </a:lnTo>
                <a:lnTo>
                  <a:pt x="13200460" y="6552228"/>
                </a:lnTo>
                <a:lnTo>
                  <a:pt x="0" y="65522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4037872" y="9067800"/>
            <a:ext cx="8147286" cy="916078"/>
          </a:xfrm>
          <a:prstGeom prst="rect">
            <a:avLst/>
          </a:prstGeom>
        </p:spPr>
        <p:txBody>
          <a:bodyPr lIns="0" tIns="0" rIns="0" bIns="0" rtlCol="0" anchor="t">
            <a:spAutoFit/>
          </a:bodyPr>
          <a:lstStyle/>
          <a:p>
            <a:pPr algn="ctr">
              <a:lnSpc>
                <a:spcPts val="7793"/>
              </a:lnSpc>
              <a:spcBef>
                <a:spcPct val="0"/>
              </a:spcBef>
            </a:pPr>
            <a:r>
              <a:rPr lang="en-US" sz="4781" spc="717">
                <a:solidFill>
                  <a:srgbClr val="FD717C"/>
                </a:solidFill>
                <a:latin typeface="League Spartan Bold"/>
              </a:rPr>
              <a:t>TEAM HYDRA </a:t>
            </a:r>
          </a:p>
        </p:txBody>
      </p:sp>
      <p:sp>
        <p:nvSpPr>
          <p:cNvPr id="10" name="Freeform 10"/>
          <p:cNvSpPr/>
          <p:nvPr/>
        </p:nvSpPr>
        <p:spPr>
          <a:xfrm>
            <a:off x="16623239" y="8622239"/>
            <a:ext cx="2236261" cy="2236261"/>
          </a:xfrm>
          <a:custGeom>
            <a:avLst/>
            <a:gdLst/>
            <a:ahLst/>
            <a:cxnLst/>
            <a:rect l="l" t="t" r="r" b="b"/>
            <a:pathLst>
              <a:path w="2236261" h="2236261">
                <a:moveTo>
                  <a:pt x="0" y="0"/>
                </a:moveTo>
                <a:lnTo>
                  <a:pt x="2236261" y="0"/>
                </a:lnTo>
                <a:lnTo>
                  <a:pt x="2236261" y="2236261"/>
                </a:lnTo>
                <a:lnTo>
                  <a:pt x="0" y="223626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4175715">
            <a:off x="-1954702" y="-1450990"/>
            <a:ext cx="5388429" cy="4114800"/>
          </a:xfrm>
          <a:custGeom>
            <a:avLst/>
            <a:gdLst/>
            <a:ahLst/>
            <a:cxnLst/>
            <a:rect l="l" t="t" r="r" b="b"/>
            <a:pathLst>
              <a:path w="5388429" h="4114800">
                <a:moveTo>
                  <a:pt x="0" y="0"/>
                </a:moveTo>
                <a:lnTo>
                  <a:pt x="5388429" y="0"/>
                </a:lnTo>
                <a:lnTo>
                  <a:pt x="538842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TextBox 12"/>
          <p:cNvSpPr txBox="1"/>
          <p:nvPr/>
        </p:nvSpPr>
        <p:spPr>
          <a:xfrm>
            <a:off x="3069890" y="7955804"/>
            <a:ext cx="11054383" cy="1094744"/>
          </a:xfrm>
          <a:prstGeom prst="rect">
            <a:avLst/>
          </a:prstGeom>
        </p:spPr>
        <p:txBody>
          <a:bodyPr lIns="0" tIns="0" rIns="0" bIns="0" rtlCol="0" anchor="t">
            <a:spAutoFit/>
          </a:bodyPr>
          <a:lstStyle/>
          <a:p>
            <a:pPr algn="ctr">
              <a:lnSpc>
                <a:spcPts val="9201"/>
              </a:lnSpc>
              <a:spcBef>
                <a:spcPct val="0"/>
              </a:spcBef>
            </a:pPr>
            <a:r>
              <a:rPr lang="en-US" sz="5645" spc="846">
                <a:solidFill>
                  <a:srgbClr val="FD717C"/>
                </a:solidFill>
                <a:latin typeface="League Spartan Bold"/>
              </a:rPr>
              <a:t>WINTER HACKATHON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606B"/>
        </a:solidFill>
        <a:effectLst/>
      </p:bgPr>
    </p:bg>
    <p:spTree>
      <p:nvGrpSpPr>
        <p:cNvPr id="1" name=""/>
        <p:cNvGrpSpPr/>
        <p:nvPr/>
      </p:nvGrpSpPr>
      <p:grpSpPr>
        <a:xfrm>
          <a:off x="0" y="0"/>
          <a:ext cx="0" cy="0"/>
          <a:chOff x="0" y="0"/>
          <a:chExt cx="0" cy="0"/>
        </a:xfrm>
      </p:grpSpPr>
      <p:grpSp>
        <p:nvGrpSpPr>
          <p:cNvPr id="2" name="Group 2"/>
          <p:cNvGrpSpPr/>
          <p:nvPr/>
        </p:nvGrpSpPr>
        <p:grpSpPr>
          <a:xfrm>
            <a:off x="7585952" y="546631"/>
            <a:ext cx="9901564" cy="9177111"/>
            <a:chOff x="0" y="0"/>
            <a:chExt cx="2607819" cy="2417017"/>
          </a:xfrm>
        </p:grpSpPr>
        <p:sp>
          <p:nvSpPr>
            <p:cNvPr id="3" name="Freeform 3"/>
            <p:cNvSpPr/>
            <p:nvPr/>
          </p:nvSpPr>
          <p:spPr>
            <a:xfrm>
              <a:off x="0" y="0"/>
              <a:ext cx="2607819" cy="2417017"/>
            </a:xfrm>
            <a:custGeom>
              <a:avLst/>
              <a:gdLst/>
              <a:ahLst/>
              <a:cxnLst/>
              <a:rect l="l" t="t" r="r" b="b"/>
              <a:pathLst>
                <a:path w="2607819" h="2417017">
                  <a:moveTo>
                    <a:pt x="39876" y="0"/>
                  </a:moveTo>
                  <a:lnTo>
                    <a:pt x="2567943" y="0"/>
                  </a:lnTo>
                  <a:cubicBezTo>
                    <a:pt x="2589966" y="0"/>
                    <a:pt x="2607819" y="17853"/>
                    <a:pt x="2607819" y="39876"/>
                  </a:cubicBezTo>
                  <a:lnTo>
                    <a:pt x="2607819" y="2377141"/>
                  </a:lnTo>
                  <a:cubicBezTo>
                    <a:pt x="2607819" y="2399164"/>
                    <a:pt x="2589966" y="2417017"/>
                    <a:pt x="2567943" y="2417017"/>
                  </a:cubicBezTo>
                  <a:lnTo>
                    <a:pt x="39876" y="2417017"/>
                  </a:lnTo>
                  <a:cubicBezTo>
                    <a:pt x="17853" y="2417017"/>
                    <a:pt x="0" y="2399164"/>
                    <a:pt x="0" y="2377141"/>
                  </a:cubicBezTo>
                  <a:lnTo>
                    <a:pt x="0" y="39876"/>
                  </a:lnTo>
                  <a:cubicBezTo>
                    <a:pt x="0" y="17853"/>
                    <a:pt x="17853" y="0"/>
                    <a:pt x="39876" y="0"/>
                  </a:cubicBezTo>
                  <a:close/>
                </a:path>
              </a:pathLst>
            </a:custGeom>
            <a:solidFill>
              <a:srgbClr val="FD717C"/>
            </a:solidFill>
          </p:spPr>
        </p:sp>
        <p:sp>
          <p:nvSpPr>
            <p:cNvPr id="4" name="TextBox 4"/>
            <p:cNvSpPr txBox="1"/>
            <p:nvPr/>
          </p:nvSpPr>
          <p:spPr>
            <a:xfrm>
              <a:off x="0" y="-28575"/>
              <a:ext cx="2607819" cy="2445592"/>
            </a:xfrm>
            <a:prstGeom prst="rect">
              <a:avLst/>
            </a:prstGeom>
          </p:spPr>
          <p:txBody>
            <a:bodyPr lIns="50800" tIns="50800" rIns="50800" bIns="50800" rtlCol="0" anchor="ctr"/>
            <a:lstStyle/>
            <a:p>
              <a:pPr algn="ctr">
                <a:lnSpc>
                  <a:spcPts val="2241"/>
                </a:lnSpc>
              </a:pPr>
              <a:endParaRPr/>
            </a:p>
          </p:txBody>
        </p:sp>
      </p:grpSp>
      <p:sp>
        <p:nvSpPr>
          <p:cNvPr id="5" name="Freeform 5"/>
          <p:cNvSpPr/>
          <p:nvPr/>
        </p:nvSpPr>
        <p:spPr>
          <a:xfrm>
            <a:off x="546631" y="546631"/>
            <a:ext cx="9179022" cy="8160985"/>
          </a:xfrm>
          <a:custGeom>
            <a:avLst/>
            <a:gdLst/>
            <a:ahLst/>
            <a:cxnLst/>
            <a:rect l="l" t="t" r="r" b="b"/>
            <a:pathLst>
              <a:path w="9179022" h="8160985">
                <a:moveTo>
                  <a:pt x="0" y="0"/>
                </a:moveTo>
                <a:lnTo>
                  <a:pt x="9179021" y="0"/>
                </a:lnTo>
                <a:lnTo>
                  <a:pt x="9179021" y="8160984"/>
                </a:lnTo>
                <a:lnTo>
                  <a:pt x="0" y="81609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9928581" y="2848679"/>
            <a:ext cx="10650798" cy="1008682"/>
          </a:xfrm>
          <a:prstGeom prst="rect">
            <a:avLst/>
          </a:prstGeom>
        </p:spPr>
        <p:txBody>
          <a:bodyPr lIns="0" tIns="0" rIns="0" bIns="0" rtlCol="0" anchor="t">
            <a:spAutoFit/>
          </a:bodyPr>
          <a:lstStyle/>
          <a:p>
            <a:pPr>
              <a:lnSpc>
                <a:spcPts val="8555"/>
              </a:lnSpc>
              <a:spcBef>
                <a:spcPct val="0"/>
              </a:spcBef>
            </a:pPr>
            <a:r>
              <a:rPr lang="en-US" sz="5249" spc="787">
                <a:solidFill>
                  <a:srgbClr val="293237"/>
                </a:solidFill>
                <a:latin typeface="League Spartan Bold"/>
              </a:rPr>
              <a:t>TEAM MEMBERS</a:t>
            </a:r>
          </a:p>
        </p:txBody>
      </p:sp>
      <p:sp>
        <p:nvSpPr>
          <p:cNvPr id="7" name="Freeform 7"/>
          <p:cNvSpPr/>
          <p:nvPr/>
        </p:nvSpPr>
        <p:spPr>
          <a:xfrm rot="1338289">
            <a:off x="13999532" y="-2038843"/>
            <a:ext cx="5941161" cy="4536887"/>
          </a:xfrm>
          <a:custGeom>
            <a:avLst/>
            <a:gdLst/>
            <a:ahLst/>
            <a:cxnLst/>
            <a:rect l="l" t="t" r="r" b="b"/>
            <a:pathLst>
              <a:path w="5941161" h="4536887">
                <a:moveTo>
                  <a:pt x="0" y="0"/>
                </a:moveTo>
                <a:lnTo>
                  <a:pt x="5941161" y="0"/>
                </a:lnTo>
                <a:lnTo>
                  <a:pt x="5941161" y="4536886"/>
                </a:lnTo>
                <a:lnTo>
                  <a:pt x="0" y="45368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571500" y="-571500"/>
            <a:ext cx="2236261" cy="2236261"/>
          </a:xfrm>
          <a:custGeom>
            <a:avLst/>
            <a:gdLst/>
            <a:ahLst/>
            <a:cxnLst/>
            <a:rect l="l" t="t" r="r" b="b"/>
            <a:pathLst>
              <a:path w="2236261" h="2236261">
                <a:moveTo>
                  <a:pt x="0" y="0"/>
                </a:moveTo>
                <a:lnTo>
                  <a:pt x="2236261" y="0"/>
                </a:lnTo>
                <a:lnTo>
                  <a:pt x="2236261" y="2236261"/>
                </a:lnTo>
                <a:lnTo>
                  <a:pt x="0" y="223626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9144000" y="9168869"/>
            <a:ext cx="2236261" cy="2236261"/>
          </a:xfrm>
          <a:custGeom>
            <a:avLst/>
            <a:gdLst/>
            <a:ahLst/>
            <a:cxnLst/>
            <a:rect l="l" t="t" r="r" b="b"/>
            <a:pathLst>
              <a:path w="2236261" h="2236261">
                <a:moveTo>
                  <a:pt x="0" y="0"/>
                </a:moveTo>
                <a:lnTo>
                  <a:pt x="2236261" y="0"/>
                </a:lnTo>
                <a:lnTo>
                  <a:pt x="2236261" y="2236262"/>
                </a:lnTo>
                <a:lnTo>
                  <a:pt x="0" y="22362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TextBox 10"/>
          <p:cNvSpPr txBox="1"/>
          <p:nvPr/>
        </p:nvSpPr>
        <p:spPr>
          <a:xfrm>
            <a:off x="9928581" y="4129095"/>
            <a:ext cx="8719739" cy="1162239"/>
          </a:xfrm>
          <a:prstGeom prst="rect">
            <a:avLst/>
          </a:prstGeom>
        </p:spPr>
        <p:txBody>
          <a:bodyPr lIns="0" tIns="0" rIns="0" bIns="0" rtlCol="0" anchor="t">
            <a:spAutoFit/>
          </a:bodyPr>
          <a:lstStyle/>
          <a:p>
            <a:pPr>
              <a:lnSpc>
                <a:spcPts val="4704"/>
              </a:lnSpc>
            </a:pPr>
            <a:r>
              <a:rPr lang="en-US" sz="3360">
                <a:solidFill>
                  <a:srgbClr val="293237"/>
                </a:solidFill>
                <a:latin typeface="League Spartan"/>
              </a:rPr>
              <a:t>SHRAVANI PAWAR(21CSE1033)</a:t>
            </a:r>
          </a:p>
          <a:p>
            <a:pPr>
              <a:lnSpc>
                <a:spcPts val="4704"/>
              </a:lnSpc>
            </a:pPr>
            <a:r>
              <a:rPr lang="en-US" sz="3360">
                <a:solidFill>
                  <a:srgbClr val="293237"/>
                </a:solidFill>
                <a:latin typeface="League Spartan"/>
              </a:rPr>
              <a:t>RIDDHI SINAI PRIOLKAR(21EEE1025)</a:t>
            </a:r>
          </a:p>
        </p:txBody>
      </p:sp>
      <p:sp>
        <p:nvSpPr>
          <p:cNvPr id="11" name="TextBox 11"/>
          <p:cNvSpPr txBox="1"/>
          <p:nvPr/>
        </p:nvSpPr>
        <p:spPr>
          <a:xfrm>
            <a:off x="10262131" y="6500827"/>
            <a:ext cx="6997169" cy="1143547"/>
          </a:xfrm>
          <a:prstGeom prst="rect">
            <a:avLst/>
          </a:prstGeom>
        </p:spPr>
        <p:txBody>
          <a:bodyPr lIns="0" tIns="0" rIns="0" bIns="0" rtlCol="0" anchor="t">
            <a:spAutoFit/>
          </a:bodyPr>
          <a:lstStyle/>
          <a:p>
            <a:pPr>
              <a:lnSpc>
                <a:spcPts val="4672"/>
              </a:lnSpc>
            </a:pPr>
            <a:r>
              <a:rPr lang="en-US" sz="3337">
                <a:solidFill>
                  <a:srgbClr val="293237"/>
                </a:solidFill>
                <a:latin typeface="League Spartan"/>
              </a:rPr>
              <a:t>TOPIC:- NIT Goa Training And Placement Cell Website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606B"/>
        </a:solidFill>
        <a:effectLst/>
      </p:bgPr>
    </p:bg>
    <p:spTree>
      <p:nvGrpSpPr>
        <p:cNvPr id="1" name=""/>
        <p:cNvGrpSpPr/>
        <p:nvPr/>
      </p:nvGrpSpPr>
      <p:grpSpPr>
        <a:xfrm>
          <a:off x="0" y="0"/>
          <a:ext cx="0" cy="0"/>
          <a:chOff x="0" y="0"/>
          <a:chExt cx="0" cy="0"/>
        </a:xfrm>
      </p:grpSpPr>
      <p:grpSp>
        <p:nvGrpSpPr>
          <p:cNvPr id="2" name="Group 2"/>
          <p:cNvGrpSpPr/>
          <p:nvPr/>
        </p:nvGrpSpPr>
        <p:grpSpPr>
          <a:xfrm>
            <a:off x="763377" y="823786"/>
            <a:ext cx="9901564" cy="9177111"/>
            <a:chOff x="0" y="0"/>
            <a:chExt cx="2607819" cy="2417017"/>
          </a:xfrm>
        </p:grpSpPr>
        <p:sp>
          <p:nvSpPr>
            <p:cNvPr id="3" name="Freeform 3"/>
            <p:cNvSpPr/>
            <p:nvPr/>
          </p:nvSpPr>
          <p:spPr>
            <a:xfrm>
              <a:off x="0" y="0"/>
              <a:ext cx="2607819" cy="2417017"/>
            </a:xfrm>
            <a:custGeom>
              <a:avLst/>
              <a:gdLst/>
              <a:ahLst/>
              <a:cxnLst/>
              <a:rect l="l" t="t" r="r" b="b"/>
              <a:pathLst>
                <a:path w="2607819" h="2417017">
                  <a:moveTo>
                    <a:pt x="39876" y="0"/>
                  </a:moveTo>
                  <a:lnTo>
                    <a:pt x="2567943" y="0"/>
                  </a:lnTo>
                  <a:cubicBezTo>
                    <a:pt x="2589966" y="0"/>
                    <a:pt x="2607819" y="17853"/>
                    <a:pt x="2607819" y="39876"/>
                  </a:cubicBezTo>
                  <a:lnTo>
                    <a:pt x="2607819" y="2377141"/>
                  </a:lnTo>
                  <a:cubicBezTo>
                    <a:pt x="2607819" y="2399164"/>
                    <a:pt x="2589966" y="2417017"/>
                    <a:pt x="2567943" y="2417017"/>
                  </a:cubicBezTo>
                  <a:lnTo>
                    <a:pt x="39876" y="2417017"/>
                  </a:lnTo>
                  <a:cubicBezTo>
                    <a:pt x="17853" y="2417017"/>
                    <a:pt x="0" y="2399164"/>
                    <a:pt x="0" y="2377141"/>
                  </a:cubicBezTo>
                  <a:lnTo>
                    <a:pt x="0" y="39876"/>
                  </a:lnTo>
                  <a:cubicBezTo>
                    <a:pt x="0" y="17853"/>
                    <a:pt x="17853" y="0"/>
                    <a:pt x="39876" y="0"/>
                  </a:cubicBezTo>
                  <a:close/>
                </a:path>
              </a:pathLst>
            </a:custGeom>
            <a:solidFill>
              <a:srgbClr val="FD717C"/>
            </a:solidFill>
          </p:spPr>
        </p:sp>
        <p:sp>
          <p:nvSpPr>
            <p:cNvPr id="4" name="TextBox 4"/>
            <p:cNvSpPr txBox="1"/>
            <p:nvPr/>
          </p:nvSpPr>
          <p:spPr>
            <a:xfrm>
              <a:off x="0" y="-28575"/>
              <a:ext cx="2607819" cy="2445592"/>
            </a:xfrm>
            <a:prstGeom prst="rect">
              <a:avLst/>
            </a:prstGeom>
          </p:spPr>
          <p:txBody>
            <a:bodyPr lIns="50800" tIns="50800" rIns="50800" bIns="50800" rtlCol="0" anchor="ctr"/>
            <a:lstStyle/>
            <a:p>
              <a:pPr algn="ctr">
                <a:lnSpc>
                  <a:spcPts val="2241"/>
                </a:lnSpc>
              </a:pPr>
              <a:endParaRPr/>
            </a:p>
          </p:txBody>
        </p:sp>
      </p:grpSp>
      <p:sp>
        <p:nvSpPr>
          <p:cNvPr id="5" name="TextBox 5"/>
          <p:cNvSpPr txBox="1"/>
          <p:nvPr/>
        </p:nvSpPr>
        <p:spPr>
          <a:xfrm>
            <a:off x="537658" y="828675"/>
            <a:ext cx="10353001" cy="928428"/>
          </a:xfrm>
          <a:prstGeom prst="rect">
            <a:avLst/>
          </a:prstGeom>
        </p:spPr>
        <p:txBody>
          <a:bodyPr lIns="0" tIns="0" rIns="0" bIns="0" rtlCol="0" anchor="t">
            <a:spAutoFit/>
          </a:bodyPr>
          <a:lstStyle/>
          <a:p>
            <a:pPr algn="ctr">
              <a:lnSpc>
                <a:spcPts val="7824"/>
              </a:lnSpc>
              <a:spcBef>
                <a:spcPct val="0"/>
              </a:spcBef>
            </a:pPr>
            <a:r>
              <a:rPr lang="en-US" sz="4800" spc="720">
                <a:solidFill>
                  <a:srgbClr val="EAEAEA"/>
                </a:solidFill>
                <a:latin typeface="League Spartan Bold"/>
              </a:rPr>
              <a:t>PROBLEM  STATEMENT</a:t>
            </a:r>
          </a:p>
        </p:txBody>
      </p:sp>
      <p:sp>
        <p:nvSpPr>
          <p:cNvPr id="6" name="Freeform 6"/>
          <p:cNvSpPr/>
          <p:nvPr/>
        </p:nvSpPr>
        <p:spPr>
          <a:xfrm rot="-824294">
            <a:off x="-1038216" y="-3154032"/>
            <a:ext cx="5941161" cy="4536887"/>
          </a:xfrm>
          <a:custGeom>
            <a:avLst/>
            <a:gdLst/>
            <a:ahLst/>
            <a:cxnLst/>
            <a:rect l="l" t="t" r="r" b="b"/>
            <a:pathLst>
              <a:path w="5941161" h="4536887">
                <a:moveTo>
                  <a:pt x="0" y="0"/>
                </a:moveTo>
                <a:lnTo>
                  <a:pt x="5941161" y="0"/>
                </a:lnTo>
                <a:lnTo>
                  <a:pt x="5941161" y="4536887"/>
                </a:lnTo>
                <a:lnTo>
                  <a:pt x="0" y="45368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1028700" y="2023429"/>
            <a:ext cx="8712400" cy="7234871"/>
            <a:chOff x="0" y="0"/>
            <a:chExt cx="2294624" cy="1905480"/>
          </a:xfrm>
        </p:grpSpPr>
        <p:sp>
          <p:nvSpPr>
            <p:cNvPr id="8" name="Freeform 8"/>
            <p:cNvSpPr/>
            <p:nvPr/>
          </p:nvSpPr>
          <p:spPr>
            <a:xfrm>
              <a:off x="0" y="0"/>
              <a:ext cx="2294624" cy="1905480"/>
            </a:xfrm>
            <a:custGeom>
              <a:avLst/>
              <a:gdLst/>
              <a:ahLst/>
              <a:cxnLst/>
              <a:rect l="l" t="t" r="r" b="b"/>
              <a:pathLst>
                <a:path w="2294624" h="1905480">
                  <a:moveTo>
                    <a:pt x="45319" y="0"/>
                  </a:moveTo>
                  <a:lnTo>
                    <a:pt x="2249305" y="0"/>
                  </a:lnTo>
                  <a:cubicBezTo>
                    <a:pt x="2274334" y="0"/>
                    <a:pt x="2294624" y="20290"/>
                    <a:pt x="2294624" y="45319"/>
                  </a:cubicBezTo>
                  <a:lnTo>
                    <a:pt x="2294624" y="1860161"/>
                  </a:lnTo>
                  <a:cubicBezTo>
                    <a:pt x="2294624" y="1885190"/>
                    <a:pt x="2274334" y="1905480"/>
                    <a:pt x="2249305" y="1905480"/>
                  </a:cubicBezTo>
                  <a:lnTo>
                    <a:pt x="45319" y="1905480"/>
                  </a:lnTo>
                  <a:cubicBezTo>
                    <a:pt x="20290" y="1905480"/>
                    <a:pt x="0" y="1885190"/>
                    <a:pt x="0" y="1860161"/>
                  </a:cubicBezTo>
                  <a:lnTo>
                    <a:pt x="0" y="45319"/>
                  </a:lnTo>
                  <a:cubicBezTo>
                    <a:pt x="0" y="20290"/>
                    <a:pt x="20290" y="0"/>
                    <a:pt x="45319" y="0"/>
                  </a:cubicBezTo>
                  <a:close/>
                </a:path>
              </a:pathLst>
            </a:custGeom>
            <a:solidFill>
              <a:srgbClr val="F5F5F5"/>
            </a:solidFill>
          </p:spPr>
        </p:sp>
        <p:sp>
          <p:nvSpPr>
            <p:cNvPr id="9" name="TextBox 9"/>
            <p:cNvSpPr txBox="1"/>
            <p:nvPr/>
          </p:nvSpPr>
          <p:spPr>
            <a:xfrm>
              <a:off x="0" y="-28575"/>
              <a:ext cx="2294624" cy="1934055"/>
            </a:xfrm>
            <a:prstGeom prst="rect">
              <a:avLst/>
            </a:prstGeom>
          </p:spPr>
          <p:txBody>
            <a:bodyPr lIns="50800" tIns="50800" rIns="50800" bIns="50800" rtlCol="0" anchor="ctr"/>
            <a:lstStyle/>
            <a:p>
              <a:pPr algn="ctr">
                <a:lnSpc>
                  <a:spcPts val="2241"/>
                </a:lnSpc>
              </a:pPr>
              <a:endParaRPr/>
            </a:p>
          </p:txBody>
        </p:sp>
      </p:grpSp>
      <p:sp>
        <p:nvSpPr>
          <p:cNvPr id="10" name="Freeform 10"/>
          <p:cNvSpPr/>
          <p:nvPr/>
        </p:nvSpPr>
        <p:spPr>
          <a:xfrm>
            <a:off x="3849194" y="8933905"/>
            <a:ext cx="2236261" cy="2236261"/>
          </a:xfrm>
          <a:custGeom>
            <a:avLst/>
            <a:gdLst/>
            <a:ahLst/>
            <a:cxnLst/>
            <a:rect l="l" t="t" r="r" b="b"/>
            <a:pathLst>
              <a:path w="2236261" h="2236261">
                <a:moveTo>
                  <a:pt x="0" y="0"/>
                </a:moveTo>
                <a:lnTo>
                  <a:pt x="2236261" y="0"/>
                </a:lnTo>
                <a:lnTo>
                  <a:pt x="2236261" y="2236261"/>
                </a:lnTo>
                <a:lnTo>
                  <a:pt x="0" y="223626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0268711" y="1988764"/>
            <a:ext cx="8019289" cy="8063271"/>
          </a:xfrm>
          <a:custGeom>
            <a:avLst/>
            <a:gdLst/>
            <a:ahLst/>
            <a:cxnLst/>
            <a:rect l="l" t="t" r="r" b="b"/>
            <a:pathLst>
              <a:path w="8019289" h="8063271">
                <a:moveTo>
                  <a:pt x="0" y="0"/>
                </a:moveTo>
                <a:lnTo>
                  <a:pt x="8019289" y="0"/>
                </a:lnTo>
                <a:lnTo>
                  <a:pt x="8019289" y="8063271"/>
                </a:lnTo>
                <a:lnTo>
                  <a:pt x="0" y="80632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TextBox 12"/>
          <p:cNvSpPr txBox="1"/>
          <p:nvPr/>
        </p:nvSpPr>
        <p:spPr>
          <a:xfrm>
            <a:off x="1244166" y="2368153"/>
            <a:ext cx="8212690" cy="6021702"/>
          </a:xfrm>
          <a:prstGeom prst="rect">
            <a:avLst/>
          </a:prstGeom>
        </p:spPr>
        <p:txBody>
          <a:bodyPr lIns="0" tIns="0" rIns="0" bIns="0" rtlCol="0" anchor="t">
            <a:spAutoFit/>
          </a:bodyPr>
          <a:lstStyle/>
          <a:p>
            <a:pPr>
              <a:lnSpc>
                <a:spcPts val="4288"/>
              </a:lnSpc>
            </a:pPr>
            <a:r>
              <a:rPr lang="en-US" sz="3062">
                <a:solidFill>
                  <a:srgbClr val="000000"/>
                </a:solidFill>
                <a:latin typeface="Roboto Bold"/>
              </a:rPr>
              <a:t>Training and placement cell is an important part of any college that helps students find suitable jobs and internships. However, managing the data of students and companies is a tedious and error-prone task that</a:t>
            </a:r>
          </a:p>
          <a:p>
            <a:pPr>
              <a:lnSpc>
                <a:spcPts val="4434"/>
              </a:lnSpc>
              <a:spcBef>
                <a:spcPct val="0"/>
              </a:spcBef>
            </a:pPr>
            <a:r>
              <a:rPr lang="en-US" sz="3167">
                <a:solidFill>
                  <a:srgbClr val="000000"/>
                </a:solidFill>
                <a:latin typeface="Roboto Bold"/>
              </a:rPr>
              <a:t>involves manual work and paper work. Even maintaining excel sheets has their own shortcomings. How can we design a website simplifies the activities of the training and placement cell and provides a user-friendly interface for both students and coordinators?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606B"/>
        </a:solidFill>
        <a:effectLst/>
      </p:bgPr>
    </p:bg>
    <p:spTree>
      <p:nvGrpSpPr>
        <p:cNvPr id="1" name=""/>
        <p:cNvGrpSpPr/>
        <p:nvPr/>
      </p:nvGrpSpPr>
      <p:grpSpPr>
        <a:xfrm>
          <a:off x="0" y="0"/>
          <a:ext cx="0" cy="0"/>
          <a:chOff x="0" y="0"/>
          <a:chExt cx="0" cy="0"/>
        </a:xfrm>
      </p:grpSpPr>
      <p:grpSp>
        <p:nvGrpSpPr>
          <p:cNvPr id="2" name="Group 2"/>
          <p:cNvGrpSpPr/>
          <p:nvPr/>
        </p:nvGrpSpPr>
        <p:grpSpPr>
          <a:xfrm>
            <a:off x="-6213604" y="1583645"/>
            <a:ext cx="16715543" cy="8703355"/>
            <a:chOff x="0" y="0"/>
            <a:chExt cx="4402448" cy="2292242"/>
          </a:xfrm>
        </p:grpSpPr>
        <p:sp>
          <p:nvSpPr>
            <p:cNvPr id="3" name="Freeform 3"/>
            <p:cNvSpPr/>
            <p:nvPr/>
          </p:nvSpPr>
          <p:spPr>
            <a:xfrm>
              <a:off x="0" y="0"/>
              <a:ext cx="4402448" cy="2292242"/>
            </a:xfrm>
            <a:custGeom>
              <a:avLst/>
              <a:gdLst/>
              <a:ahLst/>
              <a:cxnLst/>
              <a:rect l="l" t="t" r="r" b="b"/>
              <a:pathLst>
                <a:path w="4402448" h="2292242">
                  <a:moveTo>
                    <a:pt x="23621" y="0"/>
                  </a:moveTo>
                  <a:lnTo>
                    <a:pt x="4378827" y="0"/>
                  </a:lnTo>
                  <a:cubicBezTo>
                    <a:pt x="4391872" y="0"/>
                    <a:pt x="4402448" y="10575"/>
                    <a:pt x="4402448" y="23621"/>
                  </a:cubicBezTo>
                  <a:lnTo>
                    <a:pt x="4402448" y="2268621"/>
                  </a:lnTo>
                  <a:cubicBezTo>
                    <a:pt x="4402448" y="2281666"/>
                    <a:pt x="4391872" y="2292242"/>
                    <a:pt x="4378827" y="2292242"/>
                  </a:cubicBezTo>
                  <a:lnTo>
                    <a:pt x="23621" y="2292242"/>
                  </a:lnTo>
                  <a:cubicBezTo>
                    <a:pt x="10575" y="2292242"/>
                    <a:pt x="0" y="2281666"/>
                    <a:pt x="0" y="2268621"/>
                  </a:cubicBezTo>
                  <a:lnTo>
                    <a:pt x="0" y="23621"/>
                  </a:lnTo>
                  <a:cubicBezTo>
                    <a:pt x="0" y="10575"/>
                    <a:pt x="10575" y="0"/>
                    <a:pt x="23621" y="0"/>
                  </a:cubicBezTo>
                  <a:close/>
                </a:path>
              </a:pathLst>
            </a:custGeom>
            <a:solidFill>
              <a:srgbClr val="FD717C"/>
            </a:solidFill>
          </p:spPr>
        </p:sp>
        <p:sp>
          <p:nvSpPr>
            <p:cNvPr id="4" name="TextBox 4"/>
            <p:cNvSpPr txBox="1"/>
            <p:nvPr/>
          </p:nvSpPr>
          <p:spPr>
            <a:xfrm>
              <a:off x="0" y="-28575"/>
              <a:ext cx="4402448" cy="2320817"/>
            </a:xfrm>
            <a:prstGeom prst="rect">
              <a:avLst/>
            </a:prstGeom>
          </p:spPr>
          <p:txBody>
            <a:bodyPr lIns="50800" tIns="50800" rIns="50800" bIns="50800" rtlCol="0" anchor="ctr"/>
            <a:lstStyle/>
            <a:p>
              <a:pPr algn="ctr">
                <a:lnSpc>
                  <a:spcPts val="2241"/>
                </a:lnSpc>
              </a:pPr>
              <a:endParaRPr/>
            </a:p>
          </p:txBody>
        </p:sp>
      </p:grpSp>
      <p:sp>
        <p:nvSpPr>
          <p:cNvPr id="5" name="Freeform 5"/>
          <p:cNvSpPr/>
          <p:nvPr/>
        </p:nvSpPr>
        <p:spPr>
          <a:xfrm rot="1338289">
            <a:off x="16313032" y="7134425"/>
            <a:ext cx="5941161" cy="4536887"/>
          </a:xfrm>
          <a:custGeom>
            <a:avLst/>
            <a:gdLst/>
            <a:ahLst/>
            <a:cxnLst/>
            <a:rect l="l" t="t" r="r" b="b"/>
            <a:pathLst>
              <a:path w="5941161" h="4536887">
                <a:moveTo>
                  <a:pt x="0" y="0"/>
                </a:moveTo>
                <a:lnTo>
                  <a:pt x="5941161" y="0"/>
                </a:lnTo>
                <a:lnTo>
                  <a:pt x="5941161" y="4536887"/>
                </a:lnTo>
                <a:lnTo>
                  <a:pt x="0" y="45368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493319">
            <a:off x="87588" y="5177014"/>
            <a:ext cx="5669918" cy="5051382"/>
          </a:xfrm>
          <a:custGeom>
            <a:avLst/>
            <a:gdLst/>
            <a:ahLst/>
            <a:cxnLst/>
            <a:rect l="l" t="t" r="r" b="b"/>
            <a:pathLst>
              <a:path w="5669918" h="5051382">
                <a:moveTo>
                  <a:pt x="0" y="0"/>
                </a:moveTo>
                <a:lnTo>
                  <a:pt x="5669919" y="0"/>
                </a:lnTo>
                <a:lnTo>
                  <a:pt x="5669919" y="5051381"/>
                </a:lnTo>
                <a:lnTo>
                  <a:pt x="0" y="50513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383273" y="962216"/>
            <a:ext cx="11469712" cy="1119033"/>
          </a:xfrm>
          <a:prstGeom prst="rect">
            <a:avLst/>
          </a:prstGeom>
        </p:spPr>
        <p:txBody>
          <a:bodyPr lIns="0" tIns="0" rIns="0" bIns="0" rtlCol="0" anchor="t">
            <a:spAutoFit/>
          </a:bodyPr>
          <a:lstStyle/>
          <a:p>
            <a:pPr algn="ctr">
              <a:lnSpc>
                <a:spcPts val="9191"/>
              </a:lnSpc>
              <a:spcBef>
                <a:spcPct val="0"/>
              </a:spcBef>
            </a:pPr>
            <a:r>
              <a:rPr lang="en-US" sz="6565">
                <a:solidFill>
                  <a:srgbClr val="000000"/>
                </a:solidFill>
                <a:latin typeface="Josefin Sans Bold"/>
              </a:rPr>
              <a:t>WEBSITE FEATURES</a:t>
            </a:r>
          </a:p>
        </p:txBody>
      </p:sp>
      <p:grpSp>
        <p:nvGrpSpPr>
          <p:cNvPr id="8" name="Group 8"/>
          <p:cNvGrpSpPr/>
          <p:nvPr/>
        </p:nvGrpSpPr>
        <p:grpSpPr>
          <a:xfrm>
            <a:off x="4304773" y="1864532"/>
            <a:ext cx="3626714" cy="4233072"/>
            <a:chOff x="0" y="0"/>
            <a:chExt cx="4835618" cy="5644097"/>
          </a:xfrm>
        </p:grpSpPr>
        <p:grpSp>
          <p:nvGrpSpPr>
            <p:cNvPr id="9" name="Group 9"/>
            <p:cNvGrpSpPr/>
            <p:nvPr/>
          </p:nvGrpSpPr>
          <p:grpSpPr>
            <a:xfrm>
              <a:off x="0" y="808479"/>
              <a:ext cx="4835618" cy="4835618"/>
              <a:chOff x="0" y="0"/>
              <a:chExt cx="1913890" cy="1913890"/>
            </a:xfrm>
          </p:grpSpPr>
          <p:sp>
            <p:nvSpPr>
              <p:cNvPr id="10" name="Freeform 10"/>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3AB85C"/>
              </a:solidFill>
            </p:spPr>
          </p:sp>
        </p:grpSp>
        <p:grpSp>
          <p:nvGrpSpPr>
            <p:cNvPr id="11" name="Group 11"/>
            <p:cNvGrpSpPr/>
            <p:nvPr/>
          </p:nvGrpSpPr>
          <p:grpSpPr>
            <a:xfrm>
              <a:off x="1760670" y="0"/>
              <a:ext cx="1192877" cy="1185203"/>
              <a:chOff x="0" y="0"/>
              <a:chExt cx="735568" cy="730836"/>
            </a:xfrm>
          </p:grpSpPr>
          <p:sp>
            <p:nvSpPr>
              <p:cNvPr id="12" name="Freeform 12"/>
              <p:cNvSpPr/>
              <p:nvPr/>
            </p:nvSpPr>
            <p:spPr>
              <a:xfrm>
                <a:off x="0" y="0"/>
                <a:ext cx="735568" cy="730836"/>
              </a:xfrm>
              <a:custGeom>
                <a:avLst/>
                <a:gdLst/>
                <a:ahLst/>
                <a:cxnLst/>
                <a:rect l="l" t="t" r="r" b="b"/>
                <a:pathLst>
                  <a:path w="735568" h="730836">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77DF8E"/>
              </a:solidFill>
            </p:spPr>
          </p:sp>
          <p:sp>
            <p:nvSpPr>
              <p:cNvPr id="13" name="TextBox 13"/>
              <p:cNvSpPr txBox="1"/>
              <p:nvPr/>
            </p:nvSpPr>
            <p:spPr>
              <a:xfrm>
                <a:off x="68960" y="125666"/>
                <a:ext cx="597649" cy="536654"/>
              </a:xfrm>
              <a:prstGeom prst="rect">
                <a:avLst/>
              </a:prstGeom>
            </p:spPr>
            <p:txBody>
              <a:bodyPr lIns="50800" tIns="50800" rIns="50800" bIns="50800" rtlCol="0" anchor="ctr"/>
              <a:lstStyle/>
              <a:p>
                <a:pPr algn="ctr">
                  <a:lnSpc>
                    <a:spcPts val="2799"/>
                  </a:lnSpc>
                </a:pPr>
                <a:r>
                  <a:rPr lang="en-US" sz="2799" spc="-55">
                    <a:solidFill>
                      <a:srgbClr val="FFFFFF"/>
                    </a:solidFill>
                    <a:latin typeface="DM Sans Bold"/>
                  </a:rPr>
                  <a:t>1</a:t>
                </a:r>
              </a:p>
            </p:txBody>
          </p:sp>
        </p:grpSp>
        <p:sp>
          <p:nvSpPr>
            <p:cNvPr id="14" name="TextBox 14"/>
            <p:cNvSpPr txBox="1"/>
            <p:nvPr/>
          </p:nvSpPr>
          <p:spPr>
            <a:xfrm>
              <a:off x="336528" y="1585552"/>
              <a:ext cx="3724226" cy="587384"/>
            </a:xfrm>
            <a:prstGeom prst="rect">
              <a:avLst/>
            </a:prstGeom>
          </p:spPr>
          <p:txBody>
            <a:bodyPr lIns="0" tIns="0" rIns="0" bIns="0" rtlCol="0" anchor="t">
              <a:spAutoFit/>
            </a:bodyPr>
            <a:lstStyle/>
            <a:p>
              <a:pPr marL="0" lvl="1" indent="0" algn="ctr">
                <a:lnSpc>
                  <a:spcPts val="3528"/>
                </a:lnSpc>
                <a:spcBef>
                  <a:spcPct val="0"/>
                </a:spcBef>
              </a:pPr>
              <a:r>
                <a:rPr lang="en-US" sz="2800" u="sng" dirty="0">
                  <a:solidFill>
                    <a:srgbClr val="FFFFFF"/>
                  </a:solidFill>
                  <a:latin typeface="DM Sans Bold"/>
                </a:rPr>
                <a:t>HOME PAGE</a:t>
              </a:r>
            </a:p>
          </p:txBody>
        </p:sp>
      </p:grpSp>
      <p:grpSp>
        <p:nvGrpSpPr>
          <p:cNvPr id="15" name="Group 15"/>
          <p:cNvGrpSpPr/>
          <p:nvPr/>
        </p:nvGrpSpPr>
        <p:grpSpPr>
          <a:xfrm>
            <a:off x="10583871" y="2920038"/>
            <a:ext cx="3626714" cy="3626714"/>
            <a:chOff x="0" y="0"/>
            <a:chExt cx="1913890" cy="1913890"/>
          </a:xfrm>
        </p:grpSpPr>
        <p:sp>
          <p:nvSpPr>
            <p:cNvPr id="16" name="Freeform 16"/>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FA2AD"/>
            </a:solidFill>
          </p:spPr>
        </p:sp>
      </p:grpSp>
      <p:grpSp>
        <p:nvGrpSpPr>
          <p:cNvPr id="17" name="Group 17"/>
          <p:cNvGrpSpPr/>
          <p:nvPr/>
        </p:nvGrpSpPr>
        <p:grpSpPr>
          <a:xfrm>
            <a:off x="11852986" y="2475587"/>
            <a:ext cx="894658" cy="888902"/>
            <a:chOff x="0" y="0"/>
            <a:chExt cx="735568" cy="730836"/>
          </a:xfrm>
        </p:grpSpPr>
        <p:sp>
          <p:nvSpPr>
            <p:cNvPr id="18" name="Freeform 18"/>
            <p:cNvSpPr/>
            <p:nvPr/>
          </p:nvSpPr>
          <p:spPr>
            <a:xfrm>
              <a:off x="0" y="0"/>
              <a:ext cx="735568" cy="730836"/>
            </a:xfrm>
            <a:custGeom>
              <a:avLst/>
              <a:gdLst/>
              <a:ahLst/>
              <a:cxnLst/>
              <a:rect l="l" t="t" r="r" b="b"/>
              <a:pathLst>
                <a:path w="735568" h="730836">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FFCCD2"/>
            </a:solidFill>
          </p:spPr>
        </p:sp>
        <p:sp>
          <p:nvSpPr>
            <p:cNvPr id="19" name="TextBox 19"/>
            <p:cNvSpPr txBox="1"/>
            <p:nvPr/>
          </p:nvSpPr>
          <p:spPr>
            <a:xfrm>
              <a:off x="68960" y="125666"/>
              <a:ext cx="597649" cy="536654"/>
            </a:xfrm>
            <a:prstGeom prst="rect">
              <a:avLst/>
            </a:prstGeom>
          </p:spPr>
          <p:txBody>
            <a:bodyPr lIns="50800" tIns="50800" rIns="50800" bIns="50800" rtlCol="0" anchor="ctr"/>
            <a:lstStyle/>
            <a:p>
              <a:pPr algn="ctr">
                <a:lnSpc>
                  <a:spcPts val="2799"/>
                </a:lnSpc>
              </a:pPr>
              <a:r>
                <a:rPr lang="en-US" sz="2799" spc="-55">
                  <a:solidFill>
                    <a:srgbClr val="FFFFFF"/>
                  </a:solidFill>
                  <a:latin typeface="DM Sans Bold"/>
                </a:rPr>
                <a:t>3</a:t>
              </a:r>
            </a:p>
          </p:txBody>
        </p:sp>
      </p:grpSp>
      <p:sp>
        <p:nvSpPr>
          <p:cNvPr id="20" name="TextBox 20"/>
          <p:cNvSpPr txBox="1"/>
          <p:nvPr/>
        </p:nvSpPr>
        <p:spPr>
          <a:xfrm>
            <a:off x="10920735" y="3440603"/>
            <a:ext cx="3124290" cy="445301"/>
          </a:xfrm>
          <a:prstGeom prst="rect">
            <a:avLst/>
          </a:prstGeom>
        </p:spPr>
        <p:txBody>
          <a:bodyPr lIns="0" tIns="0" rIns="0" bIns="0" rtlCol="0" anchor="t">
            <a:spAutoFit/>
          </a:bodyPr>
          <a:lstStyle/>
          <a:p>
            <a:pPr marL="0" lvl="1" indent="0" algn="ctr">
              <a:lnSpc>
                <a:spcPts val="3528"/>
              </a:lnSpc>
              <a:spcBef>
                <a:spcPct val="0"/>
              </a:spcBef>
            </a:pPr>
            <a:r>
              <a:rPr lang="en-US" sz="2800" u="sng">
                <a:solidFill>
                  <a:srgbClr val="FFFFFF"/>
                </a:solidFill>
                <a:latin typeface="DM Sans Bold"/>
              </a:rPr>
              <a:t>ADMIN LOGIN</a:t>
            </a:r>
          </a:p>
        </p:txBody>
      </p:sp>
      <p:grpSp>
        <p:nvGrpSpPr>
          <p:cNvPr id="21" name="Group 21"/>
          <p:cNvGrpSpPr/>
          <p:nvPr/>
        </p:nvGrpSpPr>
        <p:grpSpPr>
          <a:xfrm>
            <a:off x="13554594" y="5838565"/>
            <a:ext cx="3626714" cy="3626714"/>
            <a:chOff x="0" y="0"/>
            <a:chExt cx="1913890" cy="1913890"/>
          </a:xfrm>
        </p:grpSpPr>
        <p:sp>
          <p:nvSpPr>
            <p:cNvPr id="22" name="Freeform 22"/>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8E77F8"/>
            </a:solidFill>
          </p:spPr>
        </p:sp>
      </p:grpSp>
      <p:grpSp>
        <p:nvGrpSpPr>
          <p:cNvPr id="23" name="Group 23"/>
          <p:cNvGrpSpPr/>
          <p:nvPr/>
        </p:nvGrpSpPr>
        <p:grpSpPr>
          <a:xfrm>
            <a:off x="14982252" y="5187135"/>
            <a:ext cx="894658" cy="888902"/>
            <a:chOff x="0" y="0"/>
            <a:chExt cx="735568" cy="730836"/>
          </a:xfrm>
        </p:grpSpPr>
        <p:sp>
          <p:nvSpPr>
            <p:cNvPr id="24" name="Freeform 24"/>
            <p:cNvSpPr/>
            <p:nvPr/>
          </p:nvSpPr>
          <p:spPr>
            <a:xfrm>
              <a:off x="0" y="0"/>
              <a:ext cx="735568" cy="730836"/>
            </a:xfrm>
            <a:custGeom>
              <a:avLst/>
              <a:gdLst/>
              <a:ahLst/>
              <a:cxnLst/>
              <a:rect l="l" t="t" r="r" b="b"/>
              <a:pathLst>
                <a:path w="735568" h="730836">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D2D5FF"/>
            </a:solidFill>
          </p:spPr>
        </p:sp>
        <p:sp>
          <p:nvSpPr>
            <p:cNvPr id="25" name="TextBox 25"/>
            <p:cNvSpPr txBox="1"/>
            <p:nvPr/>
          </p:nvSpPr>
          <p:spPr>
            <a:xfrm>
              <a:off x="68960" y="125666"/>
              <a:ext cx="597649" cy="536654"/>
            </a:xfrm>
            <a:prstGeom prst="rect">
              <a:avLst/>
            </a:prstGeom>
          </p:spPr>
          <p:txBody>
            <a:bodyPr lIns="50800" tIns="50800" rIns="50800" bIns="50800" rtlCol="0" anchor="ctr"/>
            <a:lstStyle/>
            <a:p>
              <a:pPr algn="ctr">
                <a:lnSpc>
                  <a:spcPts val="2799"/>
                </a:lnSpc>
              </a:pPr>
              <a:r>
                <a:rPr lang="en-US" sz="2799" spc="-55">
                  <a:solidFill>
                    <a:srgbClr val="FFFFFF"/>
                  </a:solidFill>
                  <a:latin typeface="DM Sans Bold"/>
                </a:rPr>
                <a:t>4</a:t>
              </a:r>
            </a:p>
          </p:txBody>
        </p:sp>
      </p:grpSp>
      <p:sp>
        <p:nvSpPr>
          <p:cNvPr id="26" name="TextBox 26"/>
          <p:cNvSpPr txBox="1"/>
          <p:nvPr/>
        </p:nvSpPr>
        <p:spPr>
          <a:xfrm>
            <a:off x="13687556" y="6276231"/>
            <a:ext cx="3013922" cy="892887"/>
          </a:xfrm>
          <a:prstGeom prst="rect">
            <a:avLst/>
          </a:prstGeom>
        </p:spPr>
        <p:txBody>
          <a:bodyPr lIns="0" tIns="0" rIns="0" bIns="0" rtlCol="0" anchor="t">
            <a:spAutoFit/>
          </a:bodyPr>
          <a:lstStyle/>
          <a:p>
            <a:pPr marL="0" lvl="1" indent="0" algn="ctr">
              <a:lnSpc>
                <a:spcPts val="3528"/>
              </a:lnSpc>
              <a:spcBef>
                <a:spcPct val="0"/>
              </a:spcBef>
            </a:pPr>
            <a:r>
              <a:rPr lang="en-US" sz="2800" u="sng" dirty="0">
                <a:solidFill>
                  <a:srgbClr val="FFFFFF"/>
                </a:solidFill>
                <a:latin typeface="DM Sans Bold"/>
              </a:rPr>
              <a:t>KNOW THE RECRUITER</a:t>
            </a:r>
          </a:p>
        </p:txBody>
      </p:sp>
      <p:sp>
        <p:nvSpPr>
          <p:cNvPr id="27" name="TextBox 27"/>
          <p:cNvSpPr txBox="1"/>
          <p:nvPr/>
        </p:nvSpPr>
        <p:spPr>
          <a:xfrm>
            <a:off x="4518384" y="3577569"/>
            <a:ext cx="3324639" cy="2025426"/>
          </a:xfrm>
          <a:prstGeom prst="rect">
            <a:avLst/>
          </a:prstGeom>
        </p:spPr>
        <p:txBody>
          <a:bodyPr wrap="square" lIns="0" tIns="0" rIns="0" bIns="0" rtlCol="0" anchor="t">
            <a:spAutoFit/>
          </a:bodyPr>
          <a:lstStyle/>
          <a:p>
            <a:pPr marL="342900" indent="-342900">
              <a:lnSpc>
                <a:spcPts val="3220"/>
              </a:lnSpc>
              <a:buFont typeface="Arial" panose="020B0604020202020204" pitchFamily="34" charset="0"/>
              <a:buChar char="•"/>
            </a:pPr>
            <a:r>
              <a:rPr lang="en-US" sz="2300" dirty="0">
                <a:solidFill>
                  <a:srgbClr val="FFFFFF"/>
                </a:solidFill>
                <a:latin typeface="Canva Sans"/>
              </a:rPr>
              <a:t>About TNP Cell and Navigation to other pages</a:t>
            </a:r>
          </a:p>
          <a:p>
            <a:pPr marL="342900" indent="-342900">
              <a:lnSpc>
                <a:spcPts val="3220"/>
              </a:lnSpc>
              <a:buFont typeface="Arial" panose="020B0604020202020204" pitchFamily="34" charset="0"/>
              <a:buChar char="•"/>
            </a:pPr>
            <a:r>
              <a:rPr lang="en-US" sz="2300" dirty="0">
                <a:solidFill>
                  <a:srgbClr val="FFFFFF"/>
                </a:solidFill>
                <a:latin typeface="Canva Sans"/>
              </a:rPr>
              <a:t>Points for recruiters to opt NIT Goa</a:t>
            </a:r>
          </a:p>
        </p:txBody>
      </p:sp>
      <p:grpSp>
        <p:nvGrpSpPr>
          <p:cNvPr id="28" name="Group 28"/>
          <p:cNvGrpSpPr/>
          <p:nvPr/>
        </p:nvGrpSpPr>
        <p:grpSpPr>
          <a:xfrm>
            <a:off x="7105482" y="5325000"/>
            <a:ext cx="3626714" cy="3626714"/>
            <a:chOff x="0" y="0"/>
            <a:chExt cx="4835618" cy="4835618"/>
          </a:xfrm>
        </p:grpSpPr>
        <p:grpSp>
          <p:nvGrpSpPr>
            <p:cNvPr id="29" name="Group 29"/>
            <p:cNvGrpSpPr/>
            <p:nvPr/>
          </p:nvGrpSpPr>
          <p:grpSpPr>
            <a:xfrm>
              <a:off x="0" y="0"/>
              <a:ext cx="4835618" cy="4835618"/>
              <a:chOff x="0" y="0"/>
              <a:chExt cx="1913890" cy="1913890"/>
            </a:xfrm>
          </p:grpSpPr>
          <p:sp>
            <p:nvSpPr>
              <p:cNvPr id="30" name="Freeform 30"/>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FFB001"/>
              </a:solidFill>
            </p:spPr>
          </p:sp>
        </p:grpSp>
        <p:sp>
          <p:nvSpPr>
            <p:cNvPr id="31" name="TextBox 31"/>
            <p:cNvSpPr txBox="1"/>
            <p:nvPr/>
          </p:nvSpPr>
          <p:spPr>
            <a:xfrm>
              <a:off x="408528" y="1268308"/>
              <a:ext cx="4018563" cy="587384"/>
            </a:xfrm>
            <a:prstGeom prst="rect">
              <a:avLst/>
            </a:prstGeom>
          </p:spPr>
          <p:txBody>
            <a:bodyPr lIns="0" tIns="0" rIns="0" bIns="0" rtlCol="0" anchor="t">
              <a:spAutoFit/>
            </a:bodyPr>
            <a:lstStyle/>
            <a:p>
              <a:pPr marL="0" lvl="1" indent="0" algn="ctr">
                <a:lnSpc>
                  <a:spcPts val="3528"/>
                </a:lnSpc>
                <a:spcBef>
                  <a:spcPct val="0"/>
                </a:spcBef>
              </a:pPr>
              <a:r>
                <a:rPr lang="en-US" sz="2800" u="sng">
                  <a:solidFill>
                    <a:srgbClr val="FFFFFF"/>
                  </a:solidFill>
                  <a:latin typeface="DM Sans Bold"/>
                </a:rPr>
                <a:t>STUDENT LOGIN</a:t>
              </a:r>
            </a:p>
          </p:txBody>
        </p:sp>
        <p:sp>
          <p:nvSpPr>
            <p:cNvPr id="32" name="TextBox 32"/>
            <p:cNvSpPr txBox="1"/>
            <p:nvPr/>
          </p:nvSpPr>
          <p:spPr>
            <a:xfrm>
              <a:off x="326476" y="2281849"/>
              <a:ext cx="4254174" cy="1606252"/>
            </a:xfrm>
            <a:prstGeom prst="rect">
              <a:avLst/>
            </a:prstGeom>
          </p:spPr>
          <p:txBody>
            <a:bodyPr wrap="square" lIns="0" tIns="0" rIns="0" bIns="0" rtlCol="0" anchor="t">
              <a:spAutoFit/>
            </a:bodyPr>
            <a:lstStyle/>
            <a:p>
              <a:pPr marL="342900" indent="-342900">
                <a:lnSpc>
                  <a:spcPts val="3220"/>
                </a:lnSpc>
                <a:buFont typeface="Arial" panose="020B0604020202020204" pitchFamily="34" charset="0"/>
                <a:buChar char="•"/>
              </a:pPr>
              <a:r>
                <a:rPr lang="en-US" sz="2300" dirty="0">
                  <a:solidFill>
                    <a:srgbClr val="FFFFFF"/>
                  </a:solidFill>
                  <a:latin typeface="Canva Sans"/>
                </a:rPr>
                <a:t>Student Authorization </a:t>
              </a:r>
            </a:p>
            <a:p>
              <a:pPr marL="342900" indent="-342900">
                <a:lnSpc>
                  <a:spcPts val="3220"/>
                </a:lnSpc>
                <a:buFont typeface="Arial" panose="020B0604020202020204" pitchFamily="34" charset="0"/>
                <a:buChar char="•"/>
              </a:pPr>
              <a:r>
                <a:rPr lang="en-US" sz="2300" dirty="0">
                  <a:solidFill>
                    <a:srgbClr val="FFFFFF"/>
                  </a:solidFill>
                  <a:latin typeface="Canva Sans"/>
                </a:rPr>
                <a:t> Job Applications</a:t>
              </a:r>
            </a:p>
          </p:txBody>
        </p:sp>
      </p:grpSp>
      <p:grpSp>
        <p:nvGrpSpPr>
          <p:cNvPr id="33" name="Group 33"/>
          <p:cNvGrpSpPr/>
          <p:nvPr/>
        </p:nvGrpSpPr>
        <p:grpSpPr>
          <a:xfrm>
            <a:off x="8471510" y="4880549"/>
            <a:ext cx="894658" cy="888902"/>
            <a:chOff x="0" y="0"/>
            <a:chExt cx="735568" cy="730836"/>
          </a:xfrm>
        </p:grpSpPr>
        <p:sp>
          <p:nvSpPr>
            <p:cNvPr id="34" name="Freeform 34"/>
            <p:cNvSpPr/>
            <p:nvPr/>
          </p:nvSpPr>
          <p:spPr>
            <a:xfrm>
              <a:off x="0" y="0"/>
              <a:ext cx="735568" cy="730836"/>
            </a:xfrm>
            <a:custGeom>
              <a:avLst/>
              <a:gdLst/>
              <a:ahLst/>
              <a:cxnLst/>
              <a:rect l="l" t="t" r="r" b="b"/>
              <a:pathLst>
                <a:path w="735568" h="730836">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FFDC5D"/>
            </a:solidFill>
          </p:spPr>
        </p:sp>
        <p:sp>
          <p:nvSpPr>
            <p:cNvPr id="35" name="TextBox 35"/>
            <p:cNvSpPr txBox="1"/>
            <p:nvPr/>
          </p:nvSpPr>
          <p:spPr>
            <a:xfrm>
              <a:off x="68960" y="125666"/>
              <a:ext cx="597649" cy="536654"/>
            </a:xfrm>
            <a:prstGeom prst="rect">
              <a:avLst/>
            </a:prstGeom>
          </p:spPr>
          <p:txBody>
            <a:bodyPr lIns="50800" tIns="50800" rIns="50800" bIns="50800" rtlCol="0" anchor="ctr"/>
            <a:lstStyle/>
            <a:p>
              <a:pPr algn="ctr">
                <a:lnSpc>
                  <a:spcPts val="2799"/>
                </a:lnSpc>
              </a:pPr>
              <a:r>
                <a:rPr lang="en-US" sz="2799" spc="-55">
                  <a:solidFill>
                    <a:srgbClr val="FFFFFF"/>
                  </a:solidFill>
                  <a:latin typeface="DM Sans Bold"/>
                </a:rPr>
                <a:t>2</a:t>
              </a:r>
            </a:p>
          </p:txBody>
        </p:sp>
      </p:grpSp>
      <p:sp>
        <p:nvSpPr>
          <p:cNvPr id="36" name="TextBox 36"/>
          <p:cNvSpPr txBox="1"/>
          <p:nvPr/>
        </p:nvSpPr>
        <p:spPr>
          <a:xfrm>
            <a:off x="11000643" y="3933443"/>
            <a:ext cx="2793169" cy="2025426"/>
          </a:xfrm>
          <a:prstGeom prst="rect">
            <a:avLst/>
          </a:prstGeom>
        </p:spPr>
        <p:txBody>
          <a:bodyPr lIns="0" tIns="0" rIns="0" bIns="0" rtlCol="0" anchor="t">
            <a:spAutoFit/>
          </a:bodyPr>
          <a:lstStyle/>
          <a:p>
            <a:pPr marL="342900" indent="-342900">
              <a:lnSpc>
                <a:spcPts val="3220"/>
              </a:lnSpc>
              <a:buFont typeface="Arial" panose="020B0604020202020204" pitchFamily="34" charset="0"/>
              <a:buChar char="•"/>
            </a:pPr>
            <a:r>
              <a:rPr lang="en-US" sz="2300" dirty="0">
                <a:solidFill>
                  <a:srgbClr val="FFFFFF"/>
                </a:solidFill>
                <a:latin typeface="Canva Sans"/>
              </a:rPr>
              <a:t>Dashboard to watch the placed, unplaced and packages of student</a:t>
            </a:r>
          </a:p>
        </p:txBody>
      </p:sp>
      <p:sp>
        <p:nvSpPr>
          <p:cNvPr id="37" name="Freeform 37"/>
          <p:cNvSpPr/>
          <p:nvPr/>
        </p:nvSpPr>
        <p:spPr>
          <a:xfrm rot="1338289">
            <a:off x="12703765" y="-1513525"/>
            <a:ext cx="5941161" cy="4536887"/>
          </a:xfrm>
          <a:custGeom>
            <a:avLst/>
            <a:gdLst/>
            <a:ahLst/>
            <a:cxnLst/>
            <a:rect l="l" t="t" r="r" b="b"/>
            <a:pathLst>
              <a:path w="5941161" h="4536887">
                <a:moveTo>
                  <a:pt x="0" y="0"/>
                </a:moveTo>
                <a:lnTo>
                  <a:pt x="5941161" y="0"/>
                </a:lnTo>
                <a:lnTo>
                  <a:pt x="5941161" y="4536887"/>
                </a:lnTo>
                <a:lnTo>
                  <a:pt x="0" y="45368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0" name="TextBox 36">
            <a:extLst>
              <a:ext uri="{FF2B5EF4-FFF2-40B4-BE49-F238E27FC236}">
                <a16:creationId xmlns:a16="http://schemas.microsoft.com/office/drawing/2014/main" id="{AC841F63-6A92-624F-EE76-FFBBD82A73A7}"/>
              </a:ext>
            </a:extLst>
          </p:cNvPr>
          <p:cNvSpPr txBox="1"/>
          <p:nvPr/>
        </p:nvSpPr>
        <p:spPr>
          <a:xfrm>
            <a:off x="14032996" y="7403671"/>
            <a:ext cx="2793169" cy="1615058"/>
          </a:xfrm>
          <a:prstGeom prst="rect">
            <a:avLst/>
          </a:prstGeom>
        </p:spPr>
        <p:txBody>
          <a:bodyPr lIns="0" tIns="0" rIns="0" bIns="0" rtlCol="0" anchor="t">
            <a:spAutoFit/>
          </a:bodyPr>
          <a:lstStyle/>
          <a:p>
            <a:pPr marL="342900" indent="-342900">
              <a:lnSpc>
                <a:spcPts val="3220"/>
              </a:lnSpc>
              <a:buFont typeface="Arial" panose="020B0604020202020204" pitchFamily="34" charset="0"/>
              <a:buChar char="•"/>
            </a:pPr>
            <a:r>
              <a:rPr lang="en-US" sz="2300" dirty="0">
                <a:solidFill>
                  <a:srgbClr val="FFFFFF"/>
                </a:solidFill>
                <a:latin typeface="Canva Sans"/>
              </a:rPr>
              <a:t>List the Recruiter Requirements and eligibility Criteria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606B"/>
        </a:solidFill>
        <a:effectLst/>
      </p:bgPr>
    </p:bg>
    <p:spTree>
      <p:nvGrpSpPr>
        <p:cNvPr id="1" name=""/>
        <p:cNvGrpSpPr/>
        <p:nvPr/>
      </p:nvGrpSpPr>
      <p:grpSpPr>
        <a:xfrm>
          <a:off x="0" y="0"/>
          <a:ext cx="0" cy="0"/>
          <a:chOff x="0" y="0"/>
          <a:chExt cx="0" cy="0"/>
        </a:xfrm>
      </p:grpSpPr>
      <p:sp>
        <p:nvSpPr>
          <p:cNvPr id="2" name="Freeform 2"/>
          <p:cNvSpPr/>
          <p:nvPr/>
        </p:nvSpPr>
        <p:spPr>
          <a:xfrm rot="1338289">
            <a:off x="-2285291" y="1988702"/>
            <a:ext cx="5941161" cy="4536887"/>
          </a:xfrm>
          <a:custGeom>
            <a:avLst/>
            <a:gdLst/>
            <a:ahLst/>
            <a:cxnLst/>
            <a:rect l="l" t="t" r="r" b="b"/>
            <a:pathLst>
              <a:path w="5941161" h="4536887">
                <a:moveTo>
                  <a:pt x="0" y="0"/>
                </a:moveTo>
                <a:lnTo>
                  <a:pt x="5941161" y="0"/>
                </a:lnTo>
                <a:lnTo>
                  <a:pt x="5941161" y="4536886"/>
                </a:lnTo>
                <a:lnTo>
                  <a:pt x="0" y="45368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8700" y="896064"/>
            <a:ext cx="9522005" cy="1607934"/>
            <a:chOff x="0" y="0"/>
            <a:chExt cx="2507853" cy="423489"/>
          </a:xfrm>
        </p:grpSpPr>
        <p:sp>
          <p:nvSpPr>
            <p:cNvPr id="4" name="Freeform 4"/>
            <p:cNvSpPr/>
            <p:nvPr/>
          </p:nvSpPr>
          <p:spPr>
            <a:xfrm>
              <a:off x="0" y="0"/>
              <a:ext cx="2507853" cy="423489"/>
            </a:xfrm>
            <a:custGeom>
              <a:avLst/>
              <a:gdLst/>
              <a:ahLst/>
              <a:cxnLst/>
              <a:rect l="l" t="t" r="r" b="b"/>
              <a:pathLst>
                <a:path w="2507853" h="423489">
                  <a:moveTo>
                    <a:pt x="41466" y="0"/>
                  </a:moveTo>
                  <a:lnTo>
                    <a:pt x="2466387" y="0"/>
                  </a:lnTo>
                  <a:cubicBezTo>
                    <a:pt x="2477385" y="0"/>
                    <a:pt x="2487932" y="4369"/>
                    <a:pt x="2495708" y="12145"/>
                  </a:cubicBezTo>
                  <a:cubicBezTo>
                    <a:pt x="2503485" y="19921"/>
                    <a:pt x="2507853" y="30468"/>
                    <a:pt x="2507853" y="41466"/>
                  </a:cubicBezTo>
                  <a:lnTo>
                    <a:pt x="2507853" y="382023"/>
                  </a:lnTo>
                  <a:cubicBezTo>
                    <a:pt x="2507853" y="393020"/>
                    <a:pt x="2503485" y="403567"/>
                    <a:pt x="2495708" y="411344"/>
                  </a:cubicBezTo>
                  <a:cubicBezTo>
                    <a:pt x="2487932" y="419120"/>
                    <a:pt x="2477385" y="423489"/>
                    <a:pt x="2466387" y="423489"/>
                  </a:cubicBezTo>
                  <a:lnTo>
                    <a:pt x="41466" y="423489"/>
                  </a:lnTo>
                  <a:cubicBezTo>
                    <a:pt x="30468" y="423489"/>
                    <a:pt x="19921" y="419120"/>
                    <a:pt x="12145" y="411344"/>
                  </a:cubicBezTo>
                  <a:cubicBezTo>
                    <a:pt x="4369" y="403567"/>
                    <a:pt x="0" y="393020"/>
                    <a:pt x="0" y="382023"/>
                  </a:cubicBezTo>
                  <a:lnTo>
                    <a:pt x="0" y="41466"/>
                  </a:lnTo>
                  <a:cubicBezTo>
                    <a:pt x="0" y="30468"/>
                    <a:pt x="4369" y="19921"/>
                    <a:pt x="12145" y="12145"/>
                  </a:cubicBezTo>
                  <a:cubicBezTo>
                    <a:pt x="19921" y="4369"/>
                    <a:pt x="30468" y="0"/>
                    <a:pt x="41466" y="0"/>
                  </a:cubicBezTo>
                  <a:close/>
                </a:path>
              </a:pathLst>
            </a:custGeom>
            <a:solidFill>
              <a:srgbClr val="FD717C"/>
            </a:solidFill>
          </p:spPr>
        </p:sp>
        <p:sp>
          <p:nvSpPr>
            <p:cNvPr id="5" name="TextBox 5"/>
            <p:cNvSpPr txBox="1"/>
            <p:nvPr/>
          </p:nvSpPr>
          <p:spPr>
            <a:xfrm>
              <a:off x="0" y="-28575"/>
              <a:ext cx="2507853" cy="452064"/>
            </a:xfrm>
            <a:prstGeom prst="rect">
              <a:avLst/>
            </a:prstGeom>
          </p:spPr>
          <p:txBody>
            <a:bodyPr lIns="50800" tIns="50800" rIns="50800" bIns="50800" rtlCol="0" anchor="ctr"/>
            <a:lstStyle/>
            <a:p>
              <a:pPr algn="ctr">
                <a:lnSpc>
                  <a:spcPts val="2241"/>
                </a:lnSpc>
              </a:pPr>
              <a:endParaRPr/>
            </a:p>
          </p:txBody>
        </p:sp>
      </p:grpSp>
      <p:grpSp>
        <p:nvGrpSpPr>
          <p:cNvPr id="6" name="Group 6"/>
          <p:cNvGrpSpPr/>
          <p:nvPr/>
        </p:nvGrpSpPr>
        <p:grpSpPr>
          <a:xfrm>
            <a:off x="943104" y="2870157"/>
            <a:ext cx="9254323" cy="6594676"/>
            <a:chOff x="0" y="0"/>
            <a:chExt cx="2437353" cy="1736870"/>
          </a:xfrm>
        </p:grpSpPr>
        <p:sp>
          <p:nvSpPr>
            <p:cNvPr id="7" name="Freeform 7"/>
            <p:cNvSpPr/>
            <p:nvPr/>
          </p:nvSpPr>
          <p:spPr>
            <a:xfrm>
              <a:off x="0" y="0"/>
              <a:ext cx="2437353" cy="1736870"/>
            </a:xfrm>
            <a:custGeom>
              <a:avLst/>
              <a:gdLst/>
              <a:ahLst/>
              <a:cxnLst/>
              <a:rect l="l" t="t" r="r" b="b"/>
              <a:pathLst>
                <a:path w="2437353" h="1736870">
                  <a:moveTo>
                    <a:pt x="42665" y="0"/>
                  </a:moveTo>
                  <a:lnTo>
                    <a:pt x="2394687" y="0"/>
                  </a:lnTo>
                  <a:cubicBezTo>
                    <a:pt x="2406003" y="0"/>
                    <a:pt x="2416855" y="4495"/>
                    <a:pt x="2424856" y="12496"/>
                  </a:cubicBezTo>
                  <a:cubicBezTo>
                    <a:pt x="2432858" y="20498"/>
                    <a:pt x="2437353" y="31350"/>
                    <a:pt x="2437353" y="42665"/>
                  </a:cubicBezTo>
                  <a:lnTo>
                    <a:pt x="2437353" y="1694204"/>
                  </a:lnTo>
                  <a:cubicBezTo>
                    <a:pt x="2437353" y="1717768"/>
                    <a:pt x="2418251" y="1736870"/>
                    <a:pt x="2394687" y="1736870"/>
                  </a:cubicBezTo>
                  <a:lnTo>
                    <a:pt x="42665" y="1736870"/>
                  </a:lnTo>
                  <a:cubicBezTo>
                    <a:pt x="19102" y="1736870"/>
                    <a:pt x="0" y="1717768"/>
                    <a:pt x="0" y="1694204"/>
                  </a:cubicBezTo>
                  <a:lnTo>
                    <a:pt x="0" y="42665"/>
                  </a:lnTo>
                  <a:cubicBezTo>
                    <a:pt x="0" y="19102"/>
                    <a:pt x="19102" y="0"/>
                    <a:pt x="42665" y="0"/>
                  </a:cubicBezTo>
                  <a:close/>
                </a:path>
              </a:pathLst>
            </a:custGeom>
            <a:solidFill>
              <a:srgbClr val="FD717C"/>
            </a:solidFill>
          </p:spPr>
        </p:sp>
        <p:sp>
          <p:nvSpPr>
            <p:cNvPr id="8" name="TextBox 8"/>
            <p:cNvSpPr txBox="1"/>
            <p:nvPr/>
          </p:nvSpPr>
          <p:spPr>
            <a:xfrm>
              <a:off x="0" y="-28575"/>
              <a:ext cx="2437353" cy="1765445"/>
            </a:xfrm>
            <a:prstGeom prst="rect">
              <a:avLst/>
            </a:prstGeom>
          </p:spPr>
          <p:txBody>
            <a:bodyPr lIns="50800" tIns="50800" rIns="50800" bIns="50800" rtlCol="0" anchor="ctr"/>
            <a:lstStyle/>
            <a:p>
              <a:pPr algn="ctr">
                <a:lnSpc>
                  <a:spcPts val="2241"/>
                </a:lnSpc>
              </a:pPr>
              <a:endParaRPr/>
            </a:p>
          </p:txBody>
        </p:sp>
      </p:grpSp>
      <p:sp>
        <p:nvSpPr>
          <p:cNvPr id="9" name="Freeform 9"/>
          <p:cNvSpPr/>
          <p:nvPr/>
        </p:nvSpPr>
        <p:spPr>
          <a:xfrm>
            <a:off x="10197427" y="1260267"/>
            <a:ext cx="8577421" cy="7766465"/>
          </a:xfrm>
          <a:custGeom>
            <a:avLst/>
            <a:gdLst/>
            <a:ahLst/>
            <a:cxnLst/>
            <a:rect l="l" t="t" r="r" b="b"/>
            <a:pathLst>
              <a:path w="8577421" h="7766465">
                <a:moveTo>
                  <a:pt x="0" y="0"/>
                </a:moveTo>
                <a:lnTo>
                  <a:pt x="8577421" y="0"/>
                </a:lnTo>
                <a:lnTo>
                  <a:pt x="8577421" y="7766466"/>
                </a:lnTo>
                <a:lnTo>
                  <a:pt x="0" y="77664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1439425" y="-1052194"/>
            <a:ext cx="2236261" cy="2236261"/>
          </a:xfrm>
          <a:custGeom>
            <a:avLst/>
            <a:gdLst/>
            <a:ahLst/>
            <a:cxnLst/>
            <a:rect l="l" t="t" r="r" b="b"/>
            <a:pathLst>
              <a:path w="2236261" h="2236261">
                <a:moveTo>
                  <a:pt x="0" y="0"/>
                </a:moveTo>
                <a:lnTo>
                  <a:pt x="2236262" y="0"/>
                </a:lnTo>
                <a:lnTo>
                  <a:pt x="2236262" y="2236261"/>
                </a:lnTo>
                <a:lnTo>
                  <a:pt x="0" y="223626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6549075" y="3368495"/>
            <a:ext cx="1610414" cy="1775005"/>
          </a:xfrm>
          <a:custGeom>
            <a:avLst/>
            <a:gdLst/>
            <a:ahLst/>
            <a:cxnLst/>
            <a:rect l="l" t="t" r="r" b="b"/>
            <a:pathLst>
              <a:path w="1610414" h="1775005">
                <a:moveTo>
                  <a:pt x="0" y="0"/>
                </a:moveTo>
                <a:lnTo>
                  <a:pt x="1610414" y="0"/>
                </a:lnTo>
                <a:lnTo>
                  <a:pt x="1610414" y="1775005"/>
                </a:lnTo>
                <a:lnTo>
                  <a:pt x="0" y="177500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a:off x="1743441" y="3913216"/>
            <a:ext cx="3657600" cy="1230284"/>
          </a:xfrm>
          <a:custGeom>
            <a:avLst/>
            <a:gdLst/>
            <a:ahLst/>
            <a:cxnLst/>
            <a:rect l="l" t="t" r="r" b="b"/>
            <a:pathLst>
              <a:path w="3657600" h="1230284">
                <a:moveTo>
                  <a:pt x="0" y="0"/>
                </a:moveTo>
                <a:lnTo>
                  <a:pt x="3657600" y="0"/>
                </a:lnTo>
                <a:lnTo>
                  <a:pt x="3657600" y="1230284"/>
                </a:lnTo>
                <a:lnTo>
                  <a:pt x="0" y="123028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a:off x="4265388" y="5859415"/>
            <a:ext cx="1853799" cy="2137504"/>
          </a:xfrm>
          <a:custGeom>
            <a:avLst/>
            <a:gdLst/>
            <a:ahLst/>
            <a:cxnLst/>
            <a:rect l="l" t="t" r="r" b="b"/>
            <a:pathLst>
              <a:path w="1853799" h="2137504">
                <a:moveTo>
                  <a:pt x="0" y="0"/>
                </a:moveTo>
                <a:lnTo>
                  <a:pt x="1853799" y="0"/>
                </a:lnTo>
                <a:lnTo>
                  <a:pt x="1853799" y="2137505"/>
                </a:lnTo>
                <a:lnTo>
                  <a:pt x="0" y="213750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Freeform 14"/>
          <p:cNvSpPr/>
          <p:nvPr/>
        </p:nvSpPr>
        <p:spPr>
          <a:xfrm>
            <a:off x="7090737" y="5611073"/>
            <a:ext cx="2137504" cy="2137504"/>
          </a:xfrm>
          <a:custGeom>
            <a:avLst/>
            <a:gdLst/>
            <a:ahLst/>
            <a:cxnLst/>
            <a:rect l="l" t="t" r="r" b="b"/>
            <a:pathLst>
              <a:path w="2137504" h="2137504">
                <a:moveTo>
                  <a:pt x="0" y="0"/>
                </a:moveTo>
                <a:lnTo>
                  <a:pt x="2137504" y="0"/>
                </a:lnTo>
                <a:lnTo>
                  <a:pt x="2137504" y="2137505"/>
                </a:lnTo>
                <a:lnTo>
                  <a:pt x="0" y="2137505"/>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Freeform 15"/>
          <p:cNvSpPr/>
          <p:nvPr/>
        </p:nvSpPr>
        <p:spPr>
          <a:xfrm>
            <a:off x="1512615" y="6497890"/>
            <a:ext cx="2263314" cy="2528843"/>
          </a:xfrm>
          <a:custGeom>
            <a:avLst/>
            <a:gdLst/>
            <a:ahLst/>
            <a:cxnLst/>
            <a:rect l="l" t="t" r="r" b="b"/>
            <a:pathLst>
              <a:path w="2263314" h="2528843">
                <a:moveTo>
                  <a:pt x="0" y="0"/>
                </a:moveTo>
                <a:lnTo>
                  <a:pt x="2263314" y="0"/>
                </a:lnTo>
                <a:lnTo>
                  <a:pt x="2263314" y="2528843"/>
                </a:lnTo>
                <a:lnTo>
                  <a:pt x="0" y="2528843"/>
                </a:lnTo>
                <a:lnTo>
                  <a:pt x="0" y="0"/>
                </a:lnTo>
                <a:close/>
              </a:path>
            </a:pathLst>
          </a:custGeom>
          <a:blipFill>
            <a:blip r:embed="rId16"/>
            <a:stretch>
              <a:fillRect/>
            </a:stretch>
          </a:blipFill>
        </p:spPr>
      </p:sp>
      <p:sp>
        <p:nvSpPr>
          <p:cNvPr id="16" name="TextBox 16"/>
          <p:cNvSpPr txBox="1"/>
          <p:nvPr/>
        </p:nvSpPr>
        <p:spPr>
          <a:xfrm>
            <a:off x="1512615" y="1135804"/>
            <a:ext cx="8115300" cy="928431"/>
          </a:xfrm>
          <a:prstGeom prst="rect">
            <a:avLst/>
          </a:prstGeom>
        </p:spPr>
        <p:txBody>
          <a:bodyPr lIns="0" tIns="0" rIns="0" bIns="0" rtlCol="0" anchor="t">
            <a:spAutoFit/>
          </a:bodyPr>
          <a:lstStyle/>
          <a:p>
            <a:pPr algn="ctr">
              <a:lnSpc>
                <a:spcPts val="7823"/>
              </a:lnSpc>
              <a:spcBef>
                <a:spcPct val="0"/>
              </a:spcBef>
            </a:pPr>
            <a:r>
              <a:rPr lang="en-US" sz="4800" spc="720">
                <a:solidFill>
                  <a:srgbClr val="000000"/>
                </a:solidFill>
                <a:latin typeface="League Spartan Bold"/>
              </a:rPr>
              <a:t>TECH STACK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606B"/>
        </a:solidFill>
        <a:effectLst/>
      </p:bgPr>
    </p:bg>
    <p:spTree>
      <p:nvGrpSpPr>
        <p:cNvPr id="1" name=""/>
        <p:cNvGrpSpPr/>
        <p:nvPr/>
      </p:nvGrpSpPr>
      <p:grpSpPr>
        <a:xfrm>
          <a:off x="0" y="0"/>
          <a:ext cx="0" cy="0"/>
          <a:chOff x="0" y="0"/>
          <a:chExt cx="0" cy="0"/>
        </a:xfrm>
      </p:grpSpPr>
      <p:grpSp>
        <p:nvGrpSpPr>
          <p:cNvPr id="2" name="Group 2"/>
          <p:cNvGrpSpPr/>
          <p:nvPr/>
        </p:nvGrpSpPr>
        <p:grpSpPr>
          <a:xfrm>
            <a:off x="3913068" y="740660"/>
            <a:ext cx="13606778" cy="8805679"/>
            <a:chOff x="0" y="0"/>
            <a:chExt cx="3583678" cy="2319191"/>
          </a:xfrm>
        </p:grpSpPr>
        <p:sp>
          <p:nvSpPr>
            <p:cNvPr id="3" name="Freeform 3"/>
            <p:cNvSpPr/>
            <p:nvPr/>
          </p:nvSpPr>
          <p:spPr>
            <a:xfrm>
              <a:off x="0" y="0"/>
              <a:ext cx="3583678" cy="2319191"/>
            </a:xfrm>
            <a:custGeom>
              <a:avLst/>
              <a:gdLst/>
              <a:ahLst/>
              <a:cxnLst/>
              <a:rect l="l" t="t" r="r" b="b"/>
              <a:pathLst>
                <a:path w="3583678" h="2319191">
                  <a:moveTo>
                    <a:pt x="29018" y="0"/>
                  </a:moveTo>
                  <a:lnTo>
                    <a:pt x="3554661" y="0"/>
                  </a:lnTo>
                  <a:cubicBezTo>
                    <a:pt x="3570686" y="0"/>
                    <a:pt x="3583678" y="12992"/>
                    <a:pt x="3583678" y="29018"/>
                  </a:cubicBezTo>
                  <a:lnTo>
                    <a:pt x="3583678" y="2290174"/>
                  </a:lnTo>
                  <a:cubicBezTo>
                    <a:pt x="3583678" y="2297870"/>
                    <a:pt x="3580621" y="2305250"/>
                    <a:pt x="3575179" y="2310692"/>
                  </a:cubicBezTo>
                  <a:cubicBezTo>
                    <a:pt x="3569737" y="2316134"/>
                    <a:pt x="3562357" y="2319191"/>
                    <a:pt x="3554661" y="2319191"/>
                  </a:cubicBezTo>
                  <a:lnTo>
                    <a:pt x="29018" y="2319191"/>
                  </a:lnTo>
                  <a:cubicBezTo>
                    <a:pt x="21322" y="2319191"/>
                    <a:pt x="13941" y="2316134"/>
                    <a:pt x="8499" y="2310692"/>
                  </a:cubicBezTo>
                  <a:cubicBezTo>
                    <a:pt x="3057" y="2305250"/>
                    <a:pt x="0" y="2297870"/>
                    <a:pt x="0" y="2290174"/>
                  </a:cubicBezTo>
                  <a:lnTo>
                    <a:pt x="0" y="29018"/>
                  </a:lnTo>
                  <a:cubicBezTo>
                    <a:pt x="0" y="21322"/>
                    <a:pt x="3057" y="13941"/>
                    <a:pt x="8499" y="8499"/>
                  </a:cubicBezTo>
                  <a:cubicBezTo>
                    <a:pt x="13941" y="3057"/>
                    <a:pt x="21322" y="0"/>
                    <a:pt x="29018" y="0"/>
                  </a:cubicBezTo>
                  <a:close/>
                </a:path>
              </a:pathLst>
            </a:custGeom>
            <a:solidFill>
              <a:srgbClr val="FD717C"/>
            </a:solidFill>
          </p:spPr>
        </p:sp>
        <p:sp>
          <p:nvSpPr>
            <p:cNvPr id="4" name="TextBox 4"/>
            <p:cNvSpPr txBox="1"/>
            <p:nvPr/>
          </p:nvSpPr>
          <p:spPr>
            <a:xfrm>
              <a:off x="0" y="-28575"/>
              <a:ext cx="3583678" cy="2347766"/>
            </a:xfrm>
            <a:prstGeom prst="rect">
              <a:avLst/>
            </a:prstGeom>
          </p:spPr>
          <p:txBody>
            <a:bodyPr lIns="50800" tIns="50800" rIns="50800" bIns="50800" rtlCol="0" anchor="ctr"/>
            <a:lstStyle/>
            <a:p>
              <a:pPr algn="ctr">
                <a:lnSpc>
                  <a:spcPts val="2241"/>
                </a:lnSpc>
              </a:pPr>
              <a:endParaRPr/>
            </a:p>
          </p:txBody>
        </p:sp>
      </p:grpSp>
      <p:sp>
        <p:nvSpPr>
          <p:cNvPr id="5" name="Freeform 5"/>
          <p:cNvSpPr/>
          <p:nvPr/>
        </p:nvSpPr>
        <p:spPr>
          <a:xfrm>
            <a:off x="-9513150" y="-1681301"/>
            <a:ext cx="14962536" cy="11534755"/>
          </a:xfrm>
          <a:custGeom>
            <a:avLst/>
            <a:gdLst/>
            <a:ahLst/>
            <a:cxnLst/>
            <a:rect l="l" t="t" r="r" b="b"/>
            <a:pathLst>
              <a:path w="14962536" h="11534755">
                <a:moveTo>
                  <a:pt x="0" y="0"/>
                </a:moveTo>
                <a:lnTo>
                  <a:pt x="14962536" y="0"/>
                </a:lnTo>
                <a:lnTo>
                  <a:pt x="14962536" y="11534755"/>
                </a:lnTo>
                <a:lnTo>
                  <a:pt x="0" y="1153475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5068287" y="1793304"/>
            <a:ext cx="11296339" cy="1158129"/>
          </a:xfrm>
          <a:prstGeom prst="rect">
            <a:avLst/>
          </a:prstGeom>
        </p:spPr>
        <p:txBody>
          <a:bodyPr lIns="0" tIns="0" rIns="0" bIns="0" rtlCol="0" anchor="t">
            <a:spAutoFit/>
          </a:bodyPr>
          <a:lstStyle/>
          <a:p>
            <a:pPr algn="ctr">
              <a:lnSpc>
                <a:spcPts val="9780"/>
              </a:lnSpc>
              <a:spcBef>
                <a:spcPct val="0"/>
              </a:spcBef>
            </a:pPr>
            <a:r>
              <a:rPr lang="en-US" sz="6000" spc="900">
                <a:solidFill>
                  <a:srgbClr val="F5F5F5"/>
                </a:solidFill>
                <a:latin typeface="League Spartan Bold"/>
              </a:rPr>
              <a:t>FUTURE PROSPECTS</a:t>
            </a:r>
          </a:p>
        </p:txBody>
      </p:sp>
      <p:grpSp>
        <p:nvGrpSpPr>
          <p:cNvPr id="7" name="Group 7"/>
          <p:cNvGrpSpPr/>
          <p:nvPr/>
        </p:nvGrpSpPr>
        <p:grpSpPr>
          <a:xfrm>
            <a:off x="5782199" y="3338175"/>
            <a:ext cx="10582428" cy="5611512"/>
            <a:chOff x="0" y="0"/>
            <a:chExt cx="2787141" cy="1477929"/>
          </a:xfrm>
        </p:grpSpPr>
        <p:sp>
          <p:nvSpPr>
            <p:cNvPr id="8" name="Freeform 8"/>
            <p:cNvSpPr/>
            <p:nvPr/>
          </p:nvSpPr>
          <p:spPr>
            <a:xfrm>
              <a:off x="0" y="0"/>
              <a:ext cx="2787142" cy="1477929"/>
            </a:xfrm>
            <a:custGeom>
              <a:avLst/>
              <a:gdLst/>
              <a:ahLst/>
              <a:cxnLst/>
              <a:rect l="l" t="t" r="r" b="b"/>
              <a:pathLst>
                <a:path w="2787142" h="1477929">
                  <a:moveTo>
                    <a:pt x="37311" y="0"/>
                  </a:moveTo>
                  <a:lnTo>
                    <a:pt x="2749831" y="0"/>
                  </a:lnTo>
                  <a:cubicBezTo>
                    <a:pt x="2759726" y="0"/>
                    <a:pt x="2769216" y="3931"/>
                    <a:pt x="2776213" y="10928"/>
                  </a:cubicBezTo>
                  <a:cubicBezTo>
                    <a:pt x="2783211" y="17925"/>
                    <a:pt x="2787142" y="27415"/>
                    <a:pt x="2787142" y="37311"/>
                  </a:cubicBezTo>
                  <a:lnTo>
                    <a:pt x="2787142" y="1440618"/>
                  </a:lnTo>
                  <a:cubicBezTo>
                    <a:pt x="2787142" y="1461225"/>
                    <a:pt x="2770437" y="1477929"/>
                    <a:pt x="2749831" y="1477929"/>
                  </a:cubicBezTo>
                  <a:lnTo>
                    <a:pt x="37311" y="1477929"/>
                  </a:lnTo>
                  <a:cubicBezTo>
                    <a:pt x="16705" y="1477929"/>
                    <a:pt x="0" y="1461225"/>
                    <a:pt x="0" y="1440618"/>
                  </a:cubicBezTo>
                  <a:lnTo>
                    <a:pt x="0" y="37311"/>
                  </a:lnTo>
                  <a:cubicBezTo>
                    <a:pt x="0" y="16705"/>
                    <a:pt x="16705" y="0"/>
                    <a:pt x="37311" y="0"/>
                  </a:cubicBezTo>
                  <a:close/>
                </a:path>
              </a:pathLst>
            </a:custGeom>
            <a:solidFill>
              <a:srgbClr val="FFFFFF"/>
            </a:solidFill>
          </p:spPr>
        </p:sp>
        <p:sp>
          <p:nvSpPr>
            <p:cNvPr id="9" name="TextBox 9"/>
            <p:cNvSpPr txBox="1"/>
            <p:nvPr/>
          </p:nvSpPr>
          <p:spPr>
            <a:xfrm>
              <a:off x="0" y="-28575"/>
              <a:ext cx="2787141" cy="1506504"/>
            </a:xfrm>
            <a:prstGeom prst="rect">
              <a:avLst/>
            </a:prstGeom>
          </p:spPr>
          <p:txBody>
            <a:bodyPr lIns="50800" tIns="50800" rIns="50800" bIns="50800" rtlCol="0" anchor="ctr"/>
            <a:lstStyle/>
            <a:p>
              <a:pPr algn="ctr">
                <a:lnSpc>
                  <a:spcPts val="2241"/>
                </a:lnSpc>
              </a:pPr>
              <a:endParaRPr/>
            </a:p>
          </p:txBody>
        </p:sp>
      </p:grpSp>
      <p:sp>
        <p:nvSpPr>
          <p:cNvPr id="10" name="Freeform 10"/>
          <p:cNvSpPr/>
          <p:nvPr/>
        </p:nvSpPr>
        <p:spPr>
          <a:xfrm rot="2157744" flipH="1">
            <a:off x="14287370" y="-1935366"/>
            <a:ext cx="6464951" cy="4936872"/>
          </a:xfrm>
          <a:custGeom>
            <a:avLst/>
            <a:gdLst/>
            <a:ahLst/>
            <a:cxnLst/>
            <a:rect l="l" t="t" r="r" b="b"/>
            <a:pathLst>
              <a:path w="6464951" h="4936872">
                <a:moveTo>
                  <a:pt x="6464952" y="0"/>
                </a:moveTo>
                <a:lnTo>
                  <a:pt x="0" y="0"/>
                </a:lnTo>
                <a:lnTo>
                  <a:pt x="0" y="4936872"/>
                </a:lnTo>
                <a:lnTo>
                  <a:pt x="6464952" y="4936872"/>
                </a:lnTo>
                <a:lnTo>
                  <a:pt x="646495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5023039" y="8621024"/>
            <a:ext cx="2236261" cy="2236261"/>
          </a:xfrm>
          <a:custGeom>
            <a:avLst/>
            <a:gdLst/>
            <a:ahLst/>
            <a:cxnLst/>
            <a:rect l="l" t="t" r="r" b="b"/>
            <a:pathLst>
              <a:path w="2236261" h="2236261">
                <a:moveTo>
                  <a:pt x="0" y="0"/>
                </a:moveTo>
                <a:lnTo>
                  <a:pt x="2236261" y="0"/>
                </a:lnTo>
                <a:lnTo>
                  <a:pt x="2236261" y="2236261"/>
                </a:lnTo>
                <a:lnTo>
                  <a:pt x="0" y="223626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574937" y="-816777"/>
            <a:ext cx="2236261" cy="2236261"/>
          </a:xfrm>
          <a:custGeom>
            <a:avLst/>
            <a:gdLst/>
            <a:ahLst/>
            <a:cxnLst/>
            <a:rect l="l" t="t" r="r" b="b"/>
            <a:pathLst>
              <a:path w="2236261" h="2236261">
                <a:moveTo>
                  <a:pt x="0" y="0"/>
                </a:moveTo>
                <a:lnTo>
                  <a:pt x="2236262" y="0"/>
                </a:lnTo>
                <a:lnTo>
                  <a:pt x="2236262" y="2236261"/>
                </a:lnTo>
                <a:lnTo>
                  <a:pt x="0" y="223626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TextBox 13"/>
          <p:cNvSpPr txBox="1"/>
          <p:nvPr/>
        </p:nvSpPr>
        <p:spPr>
          <a:xfrm>
            <a:off x="6410907" y="3837934"/>
            <a:ext cx="8611100" cy="4146871"/>
          </a:xfrm>
          <a:prstGeom prst="rect">
            <a:avLst/>
          </a:prstGeom>
        </p:spPr>
        <p:txBody>
          <a:bodyPr lIns="0" tIns="0" rIns="0" bIns="0" rtlCol="0" anchor="t">
            <a:spAutoFit/>
          </a:bodyPr>
          <a:lstStyle/>
          <a:p>
            <a:pPr marL="562241" lvl="1" indent="-281121">
              <a:lnSpc>
                <a:spcPts val="3645"/>
              </a:lnSpc>
              <a:buFont typeface="Arial"/>
              <a:buChar char="•"/>
            </a:pPr>
            <a:r>
              <a:rPr lang="en-US" sz="2604">
                <a:solidFill>
                  <a:srgbClr val="000000"/>
                </a:solidFill>
                <a:latin typeface="League Spartan"/>
              </a:rPr>
              <a:t>Linking of live servers and backend databases.</a:t>
            </a:r>
          </a:p>
          <a:p>
            <a:pPr marL="562241" lvl="1" indent="-281121">
              <a:lnSpc>
                <a:spcPts val="3645"/>
              </a:lnSpc>
              <a:buFont typeface="Arial"/>
              <a:buChar char="•"/>
            </a:pPr>
            <a:r>
              <a:rPr lang="en-US" sz="2604">
                <a:solidFill>
                  <a:srgbClr val="000000"/>
                </a:solidFill>
                <a:latin typeface="League Spartan"/>
              </a:rPr>
              <a:t>Branch specific placement record statistics.</a:t>
            </a:r>
          </a:p>
          <a:p>
            <a:pPr marL="562241" lvl="1" indent="-281121">
              <a:lnSpc>
                <a:spcPts val="3645"/>
              </a:lnSpc>
              <a:buFont typeface="Arial"/>
              <a:buChar char="•"/>
            </a:pPr>
            <a:r>
              <a:rPr lang="en-US" sz="2604">
                <a:solidFill>
                  <a:srgbClr val="000000"/>
                </a:solidFill>
                <a:latin typeface="League Spartan"/>
              </a:rPr>
              <a:t>Improvising of the student’s section by including the frequently asked interview questions, resume building and placement talk series and lot more in order to not just help the students find their dream jobs but also pave their way to success.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606B"/>
        </a:solidFill>
        <a:effectLst/>
      </p:bgPr>
    </p:bg>
    <p:spTree>
      <p:nvGrpSpPr>
        <p:cNvPr id="1" name=""/>
        <p:cNvGrpSpPr/>
        <p:nvPr/>
      </p:nvGrpSpPr>
      <p:grpSpPr>
        <a:xfrm>
          <a:off x="0" y="0"/>
          <a:ext cx="0" cy="0"/>
          <a:chOff x="0" y="0"/>
          <a:chExt cx="0" cy="0"/>
        </a:xfrm>
      </p:grpSpPr>
      <p:sp>
        <p:nvSpPr>
          <p:cNvPr id="2" name="Freeform 2"/>
          <p:cNvSpPr/>
          <p:nvPr/>
        </p:nvSpPr>
        <p:spPr>
          <a:xfrm rot="10052028" flipH="1">
            <a:off x="-2203776" y="-1799690"/>
            <a:ext cx="6464951" cy="4936872"/>
          </a:xfrm>
          <a:custGeom>
            <a:avLst/>
            <a:gdLst/>
            <a:ahLst/>
            <a:cxnLst/>
            <a:rect l="l" t="t" r="r" b="b"/>
            <a:pathLst>
              <a:path w="6464951" h="4936872">
                <a:moveTo>
                  <a:pt x="6464952" y="0"/>
                </a:moveTo>
                <a:lnTo>
                  <a:pt x="0" y="0"/>
                </a:lnTo>
                <a:lnTo>
                  <a:pt x="0" y="4936872"/>
                </a:lnTo>
                <a:lnTo>
                  <a:pt x="6464952" y="4936872"/>
                </a:lnTo>
                <a:lnTo>
                  <a:pt x="6464952"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32598" y="668746"/>
            <a:ext cx="17022805" cy="4474754"/>
            <a:chOff x="0" y="0"/>
            <a:chExt cx="4483372" cy="1178536"/>
          </a:xfrm>
        </p:grpSpPr>
        <p:sp>
          <p:nvSpPr>
            <p:cNvPr id="4" name="Freeform 4"/>
            <p:cNvSpPr/>
            <p:nvPr/>
          </p:nvSpPr>
          <p:spPr>
            <a:xfrm>
              <a:off x="0" y="0"/>
              <a:ext cx="4483372" cy="1178536"/>
            </a:xfrm>
            <a:custGeom>
              <a:avLst/>
              <a:gdLst/>
              <a:ahLst/>
              <a:cxnLst/>
              <a:rect l="l" t="t" r="r" b="b"/>
              <a:pathLst>
                <a:path w="4483372" h="1178536">
                  <a:moveTo>
                    <a:pt x="23195" y="0"/>
                  </a:moveTo>
                  <a:lnTo>
                    <a:pt x="4460178" y="0"/>
                  </a:lnTo>
                  <a:cubicBezTo>
                    <a:pt x="4472988" y="0"/>
                    <a:pt x="4483372" y="10385"/>
                    <a:pt x="4483372" y="23195"/>
                  </a:cubicBezTo>
                  <a:lnTo>
                    <a:pt x="4483372" y="1155341"/>
                  </a:lnTo>
                  <a:cubicBezTo>
                    <a:pt x="4483372" y="1168151"/>
                    <a:pt x="4472988" y="1178536"/>
                    <a:pt x="4460178" y="1178536"/>
                  </a:cubicBezTo>
                  <a:lnTo>
                    <a:pt x="23195" y="1178536"/>
                  </a:lnTo>
                  <a:cubicBezTo>
                    <a:pt x="10385" y="1178536"/>
                    <a:pt x="0" y="1168151"/>
                    <a:pt x="0" y="1155341"/>
                  </a:cubicBezTo>
                  <a:lnTo>
                    <a:pt x="0" y="23195"/>
                  </a:lnTo>
                  <a:cubicBezTo>
                    <a:pt x="0" y="10385"/>
                    <a:pt x="10385" y="0"/>
                    <a:pt x="23195" y="0"/>
                  </a:cubicBezTo>
                  <a:close/>
                </a:path>
              </a:pathLst>
            </a:custGeom>
            <a:solidFill>
              <a:srgbClr val="FD717C"/>
            </a:solidFill>
          </p:spPr>
        </p:sp>
        <p:sp>
          <p:nvSpPr>
            <p:cNvPr id="5" name="TextBox 5"/>
            <p:cNvSpPr txBox="1"/>
            <p:nvPr/>
          </p:nvSpPr>
          <p:spPr>
            <a:xfrm>
              <a:off x="0" y="-28575"/>
              <a:ext cx="4483372" cy="1207111"/>
            </a:xfrm>
            <a:prstGeom prst="rect">
              <a:avLst/>
            </a:prstGeom>
          </p:spPr>
          <p:txBody>
            <a:bodyPr lIns="50800" tIns="50800" rIns="50800" bIns="50800" rtlCol="0" anchor="ctr"/>
            <a:lstStyle/>
            <a:p>
              <a:pPr algn="ctr">
                <a:lnSpc>
                  <a:spcPts val="2241"/>
                </a:lnSpc>
              </a:pPr>
              <a:endParaRPr/>
            </a:p>
          </p:txBody>
        </p:sp>
      </p:grpSp>
      <p:sp>
        <p:nvSpPr>
          <p:cNvPr id="6" name="Freeform 6"/>
          <p:cNvSpPr/>
          <p:nvPr/>
        </p:nvSpPr>
        <p:spPr>
          <a:xfrm>
            <a:off x="8241744" y="1467915"/>
            <a:ext cx="10261786" cy="7351171"/>
          </a:xfrm>
          <a:custGeom>
            <a:avLst/>
            <a:gdLst/>
            <a:ahLst/>
            <a:cxnLst/>
            <a:rect l="l" t="t" r="r" b="b"/>
            <a:pathLst>
              <a:path w="10261786" h="7351171">
                <a:moveTo>
                  <a:pt x="0" y="0"/>
                </a:moveTo>
                <a:lnTo>
                  <a:pt x="10261786" y="0"/>
                </a:lnTo>
                <a:lnTo>
                  <a:pt x="10261786" y="7351170"/>
                </a:lnTo>
                <a:lnTo>
                  <a:pt x="0" y="73511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1724557" y="1579436"/>
            <a:ext cx="6235559" cy="3063727"/>
          </a:xfrm>
          <a:prstGeom prst="rect">
            <a:avLst/>
          </a:prstGeom>
        </p:spPr>
        <p:txBody>
          <a:bodyPr lIns="0" tIns="0" rIns="0" bIns="0" rtlCol="0" anchor="t">
            <a:spAutoFit/>
          </a:bodyPr>
          <a:lstStyle/>
          <a:p>
            <a:pPr>
              <a:lnSpc>
                <a:spcPts val="12099"/>
              </a:lnSpc>
            </a:pPr>
            <a:r>
              <a:rPr lang="en-US" sz="9999" spc="1499">
                <a:solidFill>
                  <a:srgbClr val="FFE75B"/>
                </a:solidFill>
                <a:latin typeface="League Spartan Bold"/>
              </a:rPr>
              <a:t>THANK</a:t>
            </a:r>
          </a:p>
          <a:p>
            <a:pPr>
              <a:lnSpc>
                <a:spcPts val="12099"/>
              </a:lnSpc>
            </a:pPr>
            <a:r>
              <a:rPr lang="en-US" sz="9999" spc="1499">
                <a:solidFill>
                  <a:srgbClr val="FFE75B"/>
                </a:solidFill>
                <a:latin typeface="League Spartan Bold"/>
              </a:rPr>
              <a:t>YOU</a:t>
            </a:r>
          </a:p>
        </p:txBody>
      </p:sp>
      <p:sp>
        <p:nvSpPr>
          <p:cNvPr id="8" name="Freeform 8"/>
          <p:cNvSpPr/>
          <p:nvPr/>
        </p:nvSpPr>
        <p:spPr>
          <a:xfrm>
            <a:off x="11136376" y="9305060"/>
            <a:ext cx="2236261" cy="2236261"/>
          </a:xfrm>
          <a:custGeom>
            <a:avLst/>
            <a:gdLst/>
            <a:ahLst/>
            <a:cxnLst/>
            <a:rect l="l" t="t" r="r" b="b"/>
            <a:pathLst>
              <a:path w="2236261" h="2236261">
                <a:moveTo>
                  <a:pt x="0" y="0"/>
                </a:moveTo>
                <a:lnTo>
                  <a:pt x="2236261" y="0"/>
                </a:lnTo>
                <a:lnTo>
                  <a:pt x="2236261" y="2236261"/>
                </a:lnTo>
                <a:lnTo>
                  <a:pt x="0" y="223626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6391031" y="-1207561"/>
            <a:ext cx="2236261" cy="2236261"/>
          </a:xfrm>
          <a:custGeom>
            <a:avLst/>
            <a:gdLst/>
            <a:ahLst/>
            <a:cxnLst/>
            <a:rect l="l" t="t" r="r" b="b"/>
            <a:pathLst>
              <a:path w="2236261" h="2236261">
                <a:moveTo>
                  <a:pt x="0" y="0"/>
                </a:moveTo>
                <a:lnTo>
                  <a:pt x="2236261" y="0"/>
                </a:lnTo>
                <a:lnTo>
                  <a:pt x="2236261" y="2236261"/>
                </a:lnTo>
                <a:lnTo>
                  <a:pt x="0" y="223626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221</Words>
  <Application>Microsoft Office PowerPoint</Application>
  <PresentationFormat>Custom</PresentationFormat>
  <Paragraphs>31</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Josefin Sans Bold</vt:lpstr>
      <vt:lpstr>DM Sans Bold</vt:lpstr>
      <vt:lpstr>League Spartan Bold</vt:lpstr>
      <vt:lpstr>Canva Sans</vt:lpstr>
      <vt:lpstr>Calibri</vt:lpstr>
      <vt:lpstr>Arial</vt:lpstr>
      <vt:lpstr>League Spartan</vt:lpstr>
      <vt:lpstr>Roboto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hope you liked this presentation!</dc:title>
  <cp:lastModifiedBy>Shravani Pawar</cp:lastModifiedBy>
  <cp:revision>2</cp:revision>
  <dcterms:created xsi:type="dcterms:W3CDTF">2006-08-16T00:00:00Z</dcterms:created>
  <dcterms:modified xsi:type="dcterms:W3CDTF">2023-11-05T07:12:46Z</dcterms:modified>
  <dc:identifier>DAFzQ9k12oE</dc:identifier>
</cp:coreProperties>
</file>