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78" r:id="rId4"/>
    <p:sldId id="279" r:id="rId5"/>
    <p:sldId id="280" r:id="rId6"/>
    <p:sldId id="282" r:id="rId7"/>
    <p:sldId id="284" r:id="rId8"/>
    <p:sldId id="285" r:id="rId9"/>
    <p:sldId id="287" r:id="rId10"/>
    <p:sldId id="289" r:id="rId11"/>
    <p:sldId id="283" r:id="rId12"/>
    <p:sldId id="286" r:id="rId13"/>
    <p:sldId id="288" r:id="rId14"/>
    <p:sldId id="290" r:id="rId15"/>
    <p:sldId id="291" r:id="rId16"/>
    <p:sldId id="293" r:id="rId17"/>
    <p:sldId id="292" r:id="rId18"/>
    <p:sldId id="295" r:id="rId19"/>
    <p:sldId id="294" r:id="rId20"/>
    <p:sldId id="296" r:id="rId21"/>
    <p:sldId id="297" r:id="rId22"/>
    <p:sldId id="273" r:id="rId23"/>
    <p:sldId id="274" r:id="rId24"/>
    <p:sldId id="275" r:id="rId25"/>
    <p:sldId id="276" r:id="rId26"/>
    <p:sldId id="277" r:id="rId27"/>
    <p:sldId id="298" r:id="rId28"/>
    <p:sldId id="299" r:id="rId29"/>
    <p:sldId id="300" r:id="rId30"/>
    <p:sldId id="301" r:id="rId31"/>
    <p:sldId id="307" r:id="rId32"/>
    <p:sldId id="303" r:id="rId33"/>
    <p:sldId id="304" r:id="rId34"/>
    <p:sldId id="305" r:id="rId35"/>
    <p:sldId id="302" r:id="rId36"/>
    <p:sldId id="306" r:id="rId37"/>
    <p:sldId id="271" r:id="rId3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121GfIbCQDCP/G/8p/ItQ==" hashData="9UqkGgq0hZQloD+5JwdD2RW0fEQ5hOfCxuE0zpE8cXbgkE87yPUAIRyeM44JdLRUEGnw2V1kE4byT/okYv4Kf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85143" autoAdjust="0"/>
  </p:normalViewPr>
  <p:slideViewPr>
    <p:cSldViewPr snapToGrid="0">
      <p:cViewPr varScale="1">
        <p:scale>
          <a:sx n="130" d="100"/>
          <a:sy n="130" d="100"/>
        </p:scale>
        <p:origin x="22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2022-09-12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00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30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0AE-51A1-455E-9657-815C631B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5A042-881E-41B9-9717-111E0C1D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C42A-476F-4B41-A0DD-52640F7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4D60-897F-B740-9555-6DFF4145282B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715A-FA66-4703-8B5B-20B00833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7384-AC81-43F4-9E98-34F9E51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5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92F-32B2-472E-9766-9CED0CC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545F3-881A-45AF-B776-F5ED7071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3167-1B2F-4532-8AB8-1DA535E7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A1AB-9337-594A-BAB2-A0409C830F32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E59C-6418-43A4-B1AD-C44D4376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8FD3-41F0-4600-87B0-43D073C9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25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C7E90-F4EA-41E8-9328-652EE2D0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67809-F6D9-4EB9-BE9D-A45721296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8973-246F-46CD-8D63-7967B259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A908-FE1F-364C-9311-AA8BCEFD1156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A84A-BC8F-41ED-A937-4E4B7C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005-A845-42A4-B561-6F7C0BF4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44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6A4A-4C6A-4409-AB9B-8A51FF0E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18FB-BD29-471B-83BC-8D2C4955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9B19-1396-4A09-8D9F-7C186577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8129-A79B-724E-A087-150F10704C0C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7FF4-1B90-4655-9192-B99FAE7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7954-050E-4C94-A0CF-EE76A38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59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CF99-A010-440F-A6B9-F65CB3EA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F220-DA45-4376-A48F-DCC5E96E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A1EF-CEBC-486C-931A-8F1ACCFF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C68-9B6D-CA40-90EC-779849CCD215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5F76-AAC8-43B9-A3C7-FB67407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52A20-3BF4-4649-A575-4860210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26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4D59-DC87-49F6-AC33-553A2A3C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A3-87F4-4B97-ADB8-716EAE815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CD376-5B95-42F6-BCFC-3178D2AD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F312-08E7-45F3-8049-81A954E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D95A-69DE-F341-A849-D3756F349EC5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618AE-A531-4728-8836-F6F91EB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3C33-37B5-49D5-8002-4C804B6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80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421-5C2E-4A7B-A670-CBB75640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84BE-8D40-4655-B9D3-04E4565E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2EED6-25D8-4009-AE5D-7D7455F6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D22BD-6258-47B5-9A6F-E7462083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0BF70-E066-43F5-8446-272C52725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4F471-3E60-4E8E-9CEC-0577517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2F75-C0E8-FB44-B79C-60B09F2B49ED}" type="datetime1">
              <a:rPr lang="sv-SE" smtClean="0"/>
              <a:t>2022-09-12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E59AA-596C-4F51-B32C-A65FD0DA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DEFED-44D0-484D-846E-CCA5D33D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918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49B-B9A4-407A-8C8A-96862B7F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91D0-91FA-4163-BBBF-5707B131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7DAA-8574-DD4D-8058-1E51D2D962B2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326E-A080-4C5E-A972-12B478EC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6AE3-7E69-48B7-A92F-F1063E5C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710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32DD1-DD95-450B-BF97-E59FC11A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4CC6-996D-114A-A0B7-52D3A8D16909}" type="datetime1">
              <a:rPr lang="sv-SE" smtClean="0"/>
              <a:t>2022-09-12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4069-D964-44F9-BE12-7C41998C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4D737-6E45-4104-B066-6B61EC80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754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562A-840B-4E64-988F-13F738EA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B9EB-A864-498D-AF70-AC00ED3B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BFAD2-C65B-43A4-A157-765FE99D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95B51-D8A1-4484-803B-7B4BE567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F466-241B-5240-B8E3-DA978B6D117B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2CF2-B7BE-46A7-B5FD-B18FDCA3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2E38-9CB5-42C7-A2F8-D0D04381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39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D371-A513-42FF-98A0-302DE02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D53F7-CBA0-44F5-B0F0-AFB310048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6A750-EDF9-438B-82D5-4AAA6864A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6FAD-5B73-4905-B555-8CC5CF07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CC6D-9709-4244-8A8E-0CC7E51B0CCA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EFC2-3090-41DA-99AD-A680AAAA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D0B9-8A21-4161-BE84-519DF06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2AC5C-1B5E-4A79-BECD-3DAD0DBF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336A-DD4D-43D3-99F9-0161F0C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D953-2230-46E7-A7AF-15A09866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4299-595F-F943-B2F9-7E9A8CFD6CE2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7841-A58A-485D-A134-3EA03C7F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662A-9AD2-4366-B685-916D9F490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32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uan.yao@it.uu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27307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Lecture 05 Verilog III</a:t>
            </a: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2022 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3FFF-119F-E34F-4FF5-9E85A3D9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F6C4-2E54-5E49-B001-D937DAA93B72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B673-B9B0-1F41-2858-0AAE4009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8EAC-92EB-43CC-B970-80FE0A5B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deep if-else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C211A-0594-46E4-8EDB-04400EBE8D2E}"/>
              </a:ext>
            </a:extLst>
          </p:cNvPr>
          <p:cNvSpPr txBox="1"/>
          <p:nvPr/>
        </p:nvSpPr>
        <p:spPr>
          <a:xfrm>
            <a:off x="6417906" y="58846"/>
            <a:ext cx="3463212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(in)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(in[2]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(in[1]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0_1</a:t>
            </a:r>
            <a:r>
              <a:rPr lang="en-SE" dirty="0"/>
              <a:t>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0_2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 in[1] == 1’b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SE" dirty="0">
              <a:solidFill>
                <a:srgbClr val="7030A0"/>
              </a:solidFill>
            </a:endParaRP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0_4</a:t>
            </a:r>
            <a:r>
              <a:rPr lang="en-SE" dirty="0"/>
              <a:t>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0_8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(in[1]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1_0</a:t>
            </a:r>
            <a:r>
              <a:rPr lang="en-SE" dirty="0"/>
              <a:t>;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2_0</a:t>
            </a:r>
            <a:r>
              <a:rPr lang="en-SE" dirty="0"/>
              <a:t>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 in[1] == 1’b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SE" dirty="0">
              <a:solidFill>
                <a:srgbClr val="7030A0"/>
              </a:solidFill>
            </a:endParaRP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(in[0] == 1'b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)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4_0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            else</a:t>
            </a:r>
          </a:p>
          <a:p>
            <a:r>
              <a:rPr lang="en-SE" dirty="0"/>
              <a:t>        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8_0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//demo_12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0DC421-8C02-415D-9E38-F5C0A754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947"/>
            <a:ext cx="5257800" cy="4975205"/>
          </a:xfrm>
        </p:spPr>
        <p:txBody>
          <a:bodyPr>
            <a:noAutofit/>
          </a:bodyPr>
          <a:lstStyle/>
          <a:p>
            <a:r>
              <a:rPr lang="en-US" sz="3600" dirty="0"/>
              <a:t>Insight: </a:t>
            </a:r>
            <a:r>
              <a:rPr lang="en-US" sz="3600" b="1" dirty="0">
                <a:solidFill>
                  <a:srgbClr val="FF0000"/>
                </a:solidFill>
              </a:rPr>
              <a:t>balance</a:t>
            </a:r>
            <a:r>
              <a:rPr lang="en-US" sz="3600" dirty="0"/>
              <a:t> the HW structure.</a:t>
            </a:r>
          </a:p>
          <a:p>
            <a:pPr lvl="1"/>
            <a:r>
              <a:rPr lang="en-US" sz="3200" dirty="0"/>
              <a:t>3’b000 </a:t>
            </a:r>
            <a:r>
              <a:rPr lang="en-US" sz="3200" dirty="0">
                <a:sym typeface="Wingdings" panose="05000000000000000000" pitchFamily="2" charset="2"/>
              </a:rPr>
              <a:t> 8’h01</a:t>
            </a:r>
          </a:p>
          <a:p>
            <a:pPr lvl="1"/>
            <a:r>
              <a:rPr lang="en-US" sz="3200" dirty="0"/>
              <a:t>3’b</a:t>
            </a:r>
            <a:r>
              <a:rPr lang="en-US" sz="3200" dirty="0">
                <a:sym typeface="Wingdings" panose="05000000000000000000" pitchFamily="2" charset="2"/>
              </a:rPr>
              <a:t>001  8’h02</a:t>
            </a:r>
          </a:p>
          <a:p>
            <a:pPr lvl="1"/>
            <a:r>
              <a:rPr lang="en-US" sz="3200" dirty="0"/>
              <a:t>3’b</a:t>
            </a:r>
            <a:r>
              <a:rPr lang="en-US" sz="3200" dirty="0">
                <a:sym typeface="Wingdings" panose="05000000000000000000" pitchFamily="2" charset="2"/>
              </a:rPr>
              <a:t>010  8’h04</a:t>
            </a:r>
          </a:p>
          <a:p>
            <a:pPr lvl="1"/>
            <a:r>
              <a:rPr lang="en-US" sz="3200" dirty="0"/>
              <a:t>3’b</a:t>
            </a:r>
            <a:r>
              <a:rPr lang="en-US" sz="3200" dirty="0">
                <a:sym typeface="Wingdings" panose="05000000000000000000" pitchFamily="2" charset="2"/>
              </a:rPr>
              <a:t>011  8’h08</a:t>
            </a:r>
          </a:p>
          <a:p>
            <a:pPr lvl="1"/>
            <a:r>
              <a:rPr lang="en-US" sz="3200" dirty="0"/>
              <a:t>3’b</a:t>
            </a:r>
            <a:r>
              <a:rPr lang="en-US" sz="3200" dirty="0">
                <a:sym typeface="Wingdings" panose="05000000000000000000" pitchFamily="2" charset="2"/>
              </a:rPr>
              <a:t>100  8’h10</a:t>
            </a:r>
          </a:p>
          <a:p>
            <a:pPr lvl="1"/>
            <a:r>
              <a:rPr lang="en-US" sz="3200" dirty="0"/>
              <a:t>3’b</a:t>
            </a:r>
            <a:r>
              <a:rPr lang="en-US" sz="3200" dirty="0">
                <a:sym typeface="Wingdings" panose="05000000000000000000" pitchFamily="2" charset="2"/>
              </a:rPr>
              <a:t>101  8’h20</a:t>
            </a:r>
          </a:p>
          <a:p>
            <a:pPr lvl="1"/>
            <a:r>
              <a:rPr lang="en-US" sz="3200" dirty="0"/>
              <a:t>3’b</a:t>
            </a:r>
            <a:r>
              <a:rPr lang="en-US" sz="3200" dirty="0">
                <a:sym typeface="Wingdings" panose="05000000000000000000" pitchFamily="2" charset="2"/>
              </a:rPr>
              <a:t>110  8’h40</a:t>
            </a:r>
          </a:p>
          <a:p>
            <a:pPr lvl="1"/>
            <a:r>
              <a:rPr lang="en-US" sz="3200" dirty="0"/>
              <a:t>3’b</a:t>
            </a:r>
            <a:r>
              <a:rPr lang="en-US" sz="3200" dirty="0">
                <a:sym typeface="Wingdings" panose="05000000000000000000" pitchFamily="2" charset="2"/>
              </a:rPr>
              <a:t>111  8’h80</a:t>
            </a:r>
            <a:endParaRPr lang="en-SE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B306-B3B3-4EB1-A638-8CB581270994}"/>
              </a:ext>
            </a:extLst>
          </p:cNvPr>
          <p:cNvSpPr/>
          <p:nvPr/>
        </p:nvSpPr>
        <p:spPr>
          <a:xfrm>
            <a:off x="606490" y="2901819"/>
            <a:ext cx="4152122" cy="190058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C2DD9-6469-45B8-A937-6EF63D3392C4}"/>
              </a:ext>
            </a:extLst>
          </p:cNvPr>
          <p:cNvSpPr/>
          <p:nvPr/>
        </p:nvSpPr>
        <p:spPr>
          <a:xfrm>
            <a:off x="1033366" y="2932326"/>
            <a:ext cx="3615612" cy="9050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0AAD8-500B-4911-8FFB-4584AACEF340}"/>
              </a:ext>
            </a:extLst>
          </p:cNvPr>
          <p:cNvSpPr/>
          <p:nvPr/>
        </p:nvSpPr>
        <p:spPr>
          <a:xfrm>
            <a:off x="1033366" y="3860007"/>
            <a:ext cx="3615612" cy="9050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A0AB79-0DCE-48AB-9D61-211966A7323B}"/>
              </a:ext>
            </a:extLst>
          </p:cNvPr>
          <p:cNvSpPr/>
          <p:nvPr/>
        </p:nvSpPr>
        <p:spPr>
          <a:xfrm>
            <a:off x="606490" y="4898569"/>
            <a:ext cx="4152122" cy="190058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67993-2FCF-421D-B7D0-5FECDD04B40A}"/>
              </a:ext>
            </a:extLst>
          </p:cNvPr>
          <p:cNvSpPr/>
          <p:nvPr/>
        </p:nvSpPr>
        <p:spPr>
          <a:xfrm>
            <a:off x="1033366" y="4929076"/>
            <a:ext cx="3615612" cy="9050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4FE02-235B-41DA-891B-E8EBC274B0C0}"/>
              </a:ext>
            </a:extLst>
          </p:cNvPr>
          <p:cNvSpPr/>
          <p:nvPr/>
        </p:nvSpPr>
        <p:spPr>
          <a:xfrm>
            <a:off x="1033366" y="5856757"/>
            <a:ext cx="3615612" cy="90507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4D029-B683-441F-B183-FD979D3E3C00}"/>
              </a:ext>
            </a:extLst>
          </p:cNvPr>
          <p:cNvSpPr txBox="1"/>
          <p:nvPr/>
        </p:nvSpPr>
        <p:spPr>
          <a:xfrm>
            <a:off x="12130" y="3652731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in[2]</a:t>
            </a:r>
            <a:r>
              <a:rPr lang="en-US" dirty="0"/>
              <a:t>=0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FBDD9-EA05-4E10-93E4-03C7216264B3}"/>
              </a:ext>
            </a:extLst>
          </p:cNvPr>
          <p:cNvSpPr txBox="1"/>
          <p:nvPr/>
        </p:nvSpPr>
        <p:spPr>
          <a:xfrm>
            <a:off x="12130" y="5664194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in[2]</a:t>
            </a:r>
            <a:r>
              <a:rPr lang="en-US" dirty="0"/>
              <a:t>=1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F3663-9783-4A21-864C-36434677E78C}"/>
              </a:ext>
            </a:extLst>
          </p:cNvPr>
          <p:cNvSpPr txBox="1"/>
          <p:nvPr/>
        </p:nvSpPr>
        <p:spPr>
          <a:xfrm>
            <a:off x="711460" y="3239380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in[</a:t>
            </a:r>
            <a:r>
              <a:rPr lang="en-US" dirty="0"/>
              <a:t>1</a:t>
            </a:r>
            <a:r>
              <a:rPr lang="en-SE" dirty="0"/>
              <a:t>]</a:t>
            </a:r>
            <a:r>
              <a:rPr lang="en-US" dirty="0"/>
              <a:t>=0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566AF-CA2D-4FB5-9B42-1F0A2B92FD1D}"/>
              </a:ext>
            </a:extLst>
          </p:cNvPr>
          <p:cNvSpPr txBox="1"/>
          <p:nvPr/>
        </p:nvSpPr>
        <p:spPr>
          <a:xfrm>
            <a:off x="711554" y="4122311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in[</a:t>
            </a:r>
            <a:r>
              <a:rPr lang="en-US" dirty="0"/>
              <a:t>1</a:t>
            </a:r>
            <a:r>
              <a:rPr lang="en-SE" dirty="0"/>
              <a:t>]</a:t>
            </a:r>
            <a:r>
              <a:rPr lang="en-US" dirty="0"/>
              <a:t>=1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AAD3B-3041-4313-90B5-A08158D0C9C0}"/>
              </a:ext>
            </a:extLst>
          </p:cNvPr>
          <p:cNvSpPr txBox="1"/>
          <p:nvPr/>
        </p:nvSpPr>
        <p:spPr>
          <a:xfrm>
            <a:off x="711366" y="5219766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in[</a:t>
            </a:r>
            <a:r>
              <a:rPr lang="en-US" dirty="0"/>
              <a:t>1</a:t>
            </a:r>
            <a:r>
              <a:rPr lang="en-SE" dirty="0"/>
              <a:t>]</a:t>
            </a:r>
            <a:r>
              <a:rPr lang="en-US" dirty="0"/>
              <a:t>=0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5D099-6099-4F9A-86F5-B061AD57B065}"/>
              </a:ext>
            </a:extLst>
          </p:cNvPr>
          <p:cNvSpPr txBox="1"/>
          <p:nvPr/>
        </p:nvSpPr>
        <p:spPr>
          <a:xfrm>
            <a:off x="711460" y="6102697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in[</a:t>
            </a:r>
            <a:r>
              <a:rPr lang="en-US" dirty="0"/>
              <a:t>1</a:t>
            </a:r>
            <a:r>
              <a:rPr lang="en-SE" dirty="0"/>
              <a:t>]</a:t>
            </a:r>
            <a:r>
              <a:rPr lang="en-US" dirty="0"/>
              <a:t>=1</a:t>
            </a:r>
            <a:endParaRPr lang="en-S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40B263-DB7E-4B1E-B140-7D591B1D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54"/>
            <a:ext cx="12192000" cy="61166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15FAC5-CE8B-48E9-B01B-3A2778571D94}"/>
              </a:ext>
            </a:extLst>
          </p:cNvPr>
          <p:cNvSpPr txBox="1"/>
          <p:nvPr/>
        </p:nvSpPr>
        <p:spPr>
          <a:xfrm>
            <a:off x="12130" y="2775568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rgbClr val="00B050"/>
                </a:solidFill>
              </a:rPr>
              <a:t>Balanced</a:t>
            </a:r>
            <a:r>
              <a:rPr lang="en-US" sz="3600" dirty="0">
                <a:solidFill>
                  <a:schemeClr val="tx1"/>
                </a:solidFill>
              </a:rPr>
              <a:t> data-path, no ROM.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Hard</a:t>
            </a:r>
            <a:r>
              <a:rPr lang="en-US" sz="3600" dirty="0">
                <a:solidFill>
                  <a:schemeClr val="tx1"/>
                </a:solidFill>
              </a:rPr>
              <a:t> to tune. </a:t>
            </a:r>
            <a:r>
              <a:rPr lang="en-US" sz="3600" dirty="0">
                <a:solidFill>
                  <a:srgbClr val="FF0000"/>
                </a:solidFill>
              </a:rPr>
              <a:t>Not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always possible </a:t>
            </a:r>
            <a:r>
              <a:rPr lang="en-US" sz="3600" dirty="0">
                <a:solidFill>
                  <a:schemeClr val="tx1"/>
                </a:solidFill>
              </a:rPr>
              <a:t>to balance.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F4A160-2FF0-4EFA-87DF-E78F6DE7B1F8}"/>
              </a:ext>
            </a:extLst>
          </p:cNvPr>
          <p:cNvSpPr txBox="1"/>
          <p:nvPr/>
        </p:nvSpPr>
        <p:spPr>
          <a:xfrm>
            <a:off x="12130" y="3964504"/>
            <a:ext cx="121935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Use case statement.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1E7F-3219-2404-6346-C66C0915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CE50-9947-E34D-AAE8-28A484762592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AEA25-BBE0-48A8-413B-84477A2F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472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D2D9-3B04-4583-BBF0-5168EFC8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“: ?” conditional operator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2F8E-B938-40CB-B291-617A9949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as </a:t>
            </a:r>
            <a:r>
              <a:rPr lang="en-US" i="1" dirty="0"/>
              <a:t>inline if</a:t>
            </a:r>
            <a:r>
              <a:rPr lang="en-US" dirty="0"/>
              <a:t>.</a:t>
            </a:r>
          </a:p>
          <a:p>
            <a:r>
              <a:rPr lang="en-US" dirty="0"/>
              <a:t>Syntax </a:t>
            </a:r>
          </a:p>
          <a:p>
            <a:pPr marL="457200" lvl="1" indent="0">
              <a:buNone/>
            </a:pPr>
            <a:r>
              <a:rPr lang="en-US" b="1" dirty="0"/>
              <a:t>condition ? </a:t>
            </a:r>
            <a:r>
              <a:rPr lang="en-US" b="1" dirty="0" err="1"/>
              <a:t>value_if_true</a:t>
            </a:r>
            <a:r>
              <a:rPr lang="en-US" b="1" dirty="0"/>
              <a:t> : </a:t>
            </a:r>
            <a:r>
              <a:rPr lang="en-US" b="1" dirty="0" err="1"/>
              <a:t>value_if_false</a:t>
            </a:r>
            <a:endParaRPr lang="en-US" b="1" dirty="0"/>
          </a:p>
          <a:p>
            <a:pPr marL="0" indent="0">
              <a:buNone/>
            </a:pPr>
            <a:endParaRPr lang="en-S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B31D7-9C80-4504-B56B-7BD0982DFC69}"/>
              </a:ext>
            </a:extLst>
          </p:cNvPr>
          <p:cNvSpPr txBox="1"/>
          <p:nvPr/>
        </p:nvSpPr>
        <p:spPr>
          <a:xfrm>
            <a:off x="508456" y="3429000"/>
            <a:ext cx="33821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…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demo_4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(D,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endParaRPr lang="en-SE" dirty="0"/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!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SE" dirty="0">
                <a:highlight>
                  <a:srgbClr val="FFFF00"/>
                </a:highlight>
              </a:rPr>
              <a:t>) 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1'b0; 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D;</a:t>
            </a:r>
          </a:p>
          <a:p>
            <a:r>
              <a:rPr lang="en-SE" dirty="0"/>
              <a:t>    </a:t>
            </a:r>
            <a:endParaRPr lang="en-US" dirty="0"/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66AD0-B208-4332-AC4E-A1CC166A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2377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2CB4A-5181-42BD-9458-FA0AB4EEDAA8}"/>
              </a:ext>
            </a:extLst>
          </p:cNvPr>
          <p:cNvSpPr txBox="1"/>
          <p:nvPr/>
        </p:nvSpPr>
        <p:spPr>
          <a:xfrm>
            <a:off x="7862231" y="3437975"/>
            <a:ext cx="405295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…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demo_13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endParaRPr lang="en-SE" dirty="0"/>
          </a:p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assign Q =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? D : 1’b0;</a:t>
            </a:r>
            <a:endParaRPr lang="en-SE" dirty="0">
              <a:highlight>
                <a:srgbClr val="FFFF00"/>
              </a:highlight>
            </a:endParaRP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300A8-2894-452A-809A-C4D494C6BC0D}"/>
              </a:ext>
            </a:extLst>
          </p:cNvPr>
          <p:cNvSpPr txBox="1"/>
          <p:nvPr/>
        </p:nvSpPr>
        <p:spPr>
          <a:xfrm>
            <a:off x="7862232" y="5093459"/>
            <a:ext cx="40529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…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demo_14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endParaRPr lang="en-SE" dirty="0"/>
          </a:p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assign</a:t>
            </a:r>
            <a:r>
              <a:rPr lang="en-US" dirty="0">
                <a:highlight>
                  <a:srgbClr val="FFFF00"/>
                </a:highlight>
              </a:rPr>
              <a:t> Q = 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[1] ? C :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[0] ? B : A);</a:t>
            </a:r>
          </a:p>
          <a:p>
            <a:r>
              <a:rPr lang="en-US" dirty="0">
                <a:highlight>
                  <a:srgbClr val="FFFF00"/>
                </a:highlight>
              </a:rPr>
              <a:t> </a:t>
            </a:r>
            <a:endParaRPr lang="en-SE" dirty="0">
              <a:highlight>
                <a:srgbClr val="FFFF00"/>
              </a:highlight>
            </a:endParaRPr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17E38-E985-4657-B8CD-04A6AF60C0A1}"/>
              </a:ext>
            </a:extLst>
          </p:cNvPr>
          <p:cNvSpPr txBox="1"/>
          <p:nvPr/>
        </p:nvSpPr>
        <p:spPr>
          <a:xfrm>
            <a:off x="4185344" y="3442908"/>
            <a:ext cx="33821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…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demo_9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endParaRPr lang="en-SE" dirty="0"/>
          </a:p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B, C,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A;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B;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C;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7A5AB-8F98-4E51-8BDD-9A629E73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075"/>
            <a:ext cx="6096000" cy="1913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58B50-6B3D-47F9-ADF0-A4606F284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6459"/>
            <a:ext cx="6096000" cy="2335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5ADD56-E1CD-4E6E-93BB-81D60861A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64384"/>
            <a:ext cx="6096000" cy="18007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2910B4-9556-4C24-ADD3-78B912D60C79}"/>
              </a:ext>
            </a:extLst>
          </p:cNvPr>
          <p:cNvSpPr txBox="1"/>
          <p:nvPr/>
        </p:nvSpPr>
        <p:spPr>
          <a:xfrm>
            <a:off x="3780026" y="1640586"/>
            <a:ext cx="200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demo_4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A4D17-AB02-4743-BF9C-CE888394DF9F}"/>
              </a:ext>
            </a:extLst>
          </p:cNvPr>
          <p:cNvSpPr txBox="1"/>
          <p:nvPr/>
        </p:nvSpPr>
        <p:spPr>
          <a:xfrm>
            <a:off x="10185918" y="1640586"/>
            <a:ext cx="200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demo_9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63BDC-09E7-41D2-9DD7-40614D4F80C4}"/>
              </a:ext>
            </a:extLst>
          </p:cNvPr>
          <p:cNvSpPr txBox="1"/>
          <p:nvPr/>
        </p:nvSpPr>
        <p:spPr>
          <a:xfrm>
            <a:off x="3790918" y="3979228"/>
            <a:ext cx="200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demo_11</a:t>
            </a:r>
            <a:endParaRPr lang="en-S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B6524-58B3-47CC-A3F0-06AF7932E3C4}"/>
              </a:ext>
            </a:extLst>
          </p:cNvPr>
          <p:cNvSpPr txBox="1"/>
          <p:nvPr/>
        </p:nvSpPr>
        <p:spPr>
          <a:xfrm>
            <a:off x="10185918" y="3496296"/>
            <a:ext cx="2006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demo_12</a:t>
            </a:r>
            <a:endParaRPr lang="en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54B696-4823-8BAA-22A7-D3381E85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A3D-28B9-9A4A-9A56-1D3FB14883CD}" type="datetime1">
              <a:rPr lang="sv-SE" smtClean="0"/>
              <a:t>2022-09-12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F99B8-93D4-1E60-6751-01F8B9BE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35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9" grpId="0"/>
      <p:bldP spid="20" grpId="0"/>
      <p:bldP spid="21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3DDB-77CC-4895-B008-D8F8F326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D648-FFEB-493D-BF1F-EE10E015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882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The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case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statement checks if the given </a:t>
            </a:r>
            <a:r>
              <a:rPr lang="en-US" b="1" i="1" dirty="0">
                <a:solidFill>
                  <a:srgbClr val="333333"/>
                </a:solidFill>
                <a:effectLst/>
              </a:rPr>
              <a:t>expression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matches one among the </a:t>
            </a:r>
            <a:r>
              <a:rPr lang="en-US" b="1" i="1" dirty="0">
                <a:solidFill>
                  <a:srgbClr val="333333"/>
                </a:solidFill>
                <a:effectLst/>
              </a:rPr>
              <a:t>case branches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If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none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of the case matches the given expression, statements within the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default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branch are evaluated.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9ABDF-6042-4D91-BF57-A8637AF5145C}"/>
              </a:ext>
            </a:extLst>
          </p:cNvPr>
          <p:cNvSpPr txBox="1"/>
          <p:nvPr/>
        </p:nvSpPr>
        <p:spPr>
          <a:xfrm>
            <a:off x="5126736" y="3824430"/>
            <a:ext cx="2965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case</a:t>
            </a:r>
            <a:r>
              <a:rPr lang="en-US" dirty="0"/>
              <a:t> (expression)  </a:t>
            </a:r>
          </a:p>
          <a:p>
            <a:r>
              <a:rPr lang="en-US" dirty="0"/>
              <a:t>    case_branch_1 :   A</a:t>
            </a:r>
          </a:p>
          <a:p>
            <a:r>
              <a:rPr lang="en-US" dirty="0"/>
              <a:t>    case_branch_2,  </a:t>
            </a:r>
          </a:p>
          <a:p>
            <a:r>
              <a:rPr lang="en-US" dirty="0"/>
              <a:t>    case_branch_3 :   B</a:t>
            </a:r>
          </a:p>
          <a:p>
            <a:r>
              <a:rPr lang="en-US" dirty="0"/>
              <a:t>    case_branch_4 :    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7030A0"/>
                </a:solidFill>
              </a:rPr>
              <a:t>begin</a:t>
            </a:r>
            <a:r>
              <a:rPr lang="en-US" dirty="0"/>
              <a:t>  </a:t>
            </a:r>
          </a:p>
          <a:p>
            <a:r>
              <a:rPr lang="en-US" dirty="0"/>
              <a:t>             C1, C2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7030A0"/>
                </a:solidFill>
              </a:rPr>
              <a:t>end</a:t>
            </a:r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:  D </a:t>
            </a:r>
          </a:p>
          <a:p>
            <a:r>
              <a:rPr lang="en-US" dirty="0" err="1">
                <a:solidFill>
                  <a:srgbClr val="7030A0"/>
                </a:solidFill>
              </a:rPr>
              <a:t>endcase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158375C-3685-4FED-B964-D827ABDDA8A8}"/>
              </a:ext>
            </a:extLst>
          </p:cNvPr>
          <p:cNvSpPr/>
          <p:nvPr/>
        </p:nvSpPr>
        <p:spPr>
          <a:xfrm>
            <a:off x="1837944" y="3719385"/>
            <a:ext cx="2468880" cy="1124712"/>
          </a:xfrm>
          <a:prstGeom prst="wedgeRectCallout">
            <a:avLst>
              <a:gd name="adj1" fmla="val 83072"/>
              <a:gd name="adj2" fmla="val 2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i="1" dirty="0">
                <a:solidFill>
                  <a:schemeClr val="bg1"/>
                </a:solidFill>
              </a:rPr>
              <a:t>expression</a:t>
            </a:r>
            <a:r>
              <a:rPr lang="en-US" dirty="0">
                <a:solidFill>
                  <a:schemeClr val="bg1"/>
                </a:solidFill>
              </a:rPr>
              <a:t> matches </a:t>
            </a:r>
            <a:r>
              <a:rPr lang="en-US" i="1" dirty="0">
                <a:solidFill>
                  <a:schemeClr val="bg1"/>
                </a:solidFill>
              </a:rPr>
              <a:t>case_branch_1 </a:t>
            </a:r>
            <a:r>
              <a:rPr lang="en-US" dirty="0">
                <a:solidFill>
                  <a:schemeClr val="bg1"/>
                </a:solidFill>
              </a:rPr>
              <a:t>then A is evaluated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548EBEA-81F3-4720-B050-97605D177939}"/>
              </a:ext>
            </a:extLst>
          </p:cNvPr>
          <p:cNvSpPr/>
          <p:nvPr/>
        </p:nvSpPr>
        <p:spPr>
          <a:xfrm>
            <a:off x="1837944" y="5230633"/>
            <a:ext cx="2468880" cy="1351963"/>
          </a:xfrm>
          <a:prstGeom prst="wedgeRectCallout">
            <a:avLst>
              <a:gd name="adj1" fmla="val 82331"/>
              <a:gd name="adj2" fmla="val -80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i="1" dirty="0">
                <a:solidFill>
                  <a:schemeClr val="bg1"/>
                </a:solidFill>
              </a:rPr>
              <a:t>expression</a:t>
            </a:r>
            <a:r>
              <a:rPr lang="en-US" dirty="0">
                <a:solidFill>
                  <a:schemeClr val="bg1"/>
                </a:solidFill>
              </a:rPr>
              <a:t> matches </a:t>
            </a:r>
            <a:r>
              <a:rPr lang="en-US" i="1" dirty="0">
                <a:solidFill>
                  <a:schemeClr val="bg1"/>
                </a:solidFill>
              </a:rPr>
              <a:t>case_branch_2 or case_branch_3 </a:t>
            </a:r>
            <a:r>
              <a:rPr lang="en-US" dirty="0">
                <a:solidFill>
                  <a:schemeClr val="bg1"/>
                </a:solidFill>
              </a:rPr>
              <a:t>then B is evaluated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FCD01AD-87C7-4230-BCCE-A7103A4EED0C}"/>
              </a:ext>
            </a:extLst>
          </p:cNvPr>
          <p:cNvSpPr/>
          <p:nvPr/>
        </p:nvSpPr>
        <p:spPr>
          <a:xfrm>
            <a:off x="8409432" y="3250083"/>
            <a:ext cx="2468880" cy="1583884"/>
          </a:xfrm>
          <a:prstGeom prst="wedgeRectCallout">
            <a:avLst>
              <a:gd name="adj1" fmla="val -92484"/>
              <a:gd name="adj2" fmla="val 8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i="1" dirty="0">
                <a:solidFill>
                  <a:schemeClr val="bg1"/>
                </a:solidFill>
              </a:rPr>
              <a:t>expression</a:t>
            </a:r>
            <a:r>
              <a:rPr lang="en-US" dirty="0">
                <a:solidFill>
                  <a:schemeClr val="bg1"/>
                </a:solidFill>
              </a:rPr>
              <a:t> matches </a:t>
            </a:r>
            <a:r>
              <a:rPr lang="en-US" i="1" dirty="0">
                <a:solidFill>
                  <a:schemeClr val="bg1"/>
                </a:solidFill>
              </a:rPr>
              <a:t>case_branch_4 </a:t>
            </a:r>
            <a:r>
              <a:rPr lang="en-US" dirty="0">
                <a:solidFill>
                  <a:schemeClr val="bg1"/>
                </a:solidFill>
              </a:rPr>
              <a:t>then C1 and C2 in the begin-end block are evaluated sequentially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E40C635-E5D2-412E-8D35-3BA645122354}"/>
              </a:ext>
            </a:extLst>
          </p:cNvPr>
          <p:cNvSpPr/>
          <p:nvPr/>
        </p:nvSpPr>
        <p:spPr>
          <a:xfrm>
            <a:off x="8409432" y="5102868"/>
            <a:ext cx="2468880" cy="1583884"/>
          </a:xfrm>
          <a:prstGeom prst="wedgeRectCallout">
            <a:avLst>
              <a:gd name="adj1" fmla="val -93596"/>
              <a:gd name="adj2" fmla="val 22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If none of the above matches, D in the </a:t>
            </a:r>
            <a:r>
              <a:rPr lang="en-US" i="1" dirty="0">
                <a:solidFill>
                  <a:schemeClr val="bg1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branch is evaluated.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8434-3778-8F3C-08A2-6285A0F4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7A74-C871-F94E-BB5B-BBAB6EB560E3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B3A8F-F58D-A094-2C74-6074A1A4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46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6A7-91A8-4233-AC4F-ACDE3CB1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98B94-B098-4472-8E38-2AA298351C83}"/>
              </a:ext>
            </a:extLst>
          </p:cNvPr>
          <p:cNvSpPr txBox="1"/>
          <p:nvPr/>
        </p:nvSpPr>
        <p:spPr>
          <a:xfrm>
            <a:off x="931507" y="1384626"/>
            <a:ext cx="361250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demo_6 (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[1:0] </a:t>
            </a:r>
            <a:r>
              <a:rPr lang="en-SE" dirty="0" err="1"/>
              <a:t>sel</a:t>
            </a:r>
            <a:r>
              <a:rPr lang="en-SE" dirty="0"/>
              <a:t>,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A,</a:t>
            </a:r>
            <a:r>
              <a:rPr lang="en-US" dirty="0"/>
              <a:t> </a:t>
            </a:r>
            <a:r>
              <a:rPr lang="en-SE" dirty="0"/>
              <a:t>B,</a:t>
            </a:r>
            <a:r>
              <a:rPr lang="en-US" dirty="0"/>
              <a:t> </a:t>
            </a:r>
            <a:r>
              <a:rPr lang="en-SE" dirty="0"/>
              <a:t>C,</a:t>
            </a:r>
            <a:r>
              <a:rPr lang="en-US" dirty="0"/>
              <a:t> </a:t>
            </a:r>
            <a:r>
              <a:rPr lang="en-SE" dirty="0"/>
              <a:t>D,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Q);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Q =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(A, B, C, D</a:t>
            </a:r>
            <a:r>
              <a:rPr lang="en-US" dirty="0"/>
              <a:t>, </a:t>
            </a:r>
            <a:r>
              <a:rPr lang="en-US" dirty="0" err="1"/>
              <a:t>sel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A;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B;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10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C;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endParaRPr lang="en-SE" dirty="0">
              <a:highlight>
                <a:srgbClr val="FFFF00"/>
              </a:highlight>
            </a:endParaRPr>
          </a:p>
          <a:p>
            <a:r>
              <a:rPr lang="en-SE" dirty="0">
                <a:highlight>
                  <a:srgbClr val="FFFF00"/>
                </a:highlight>
              </a:rPr>
              <a:t>        reg_Q = D;</a:t>
            </a:r>
            <a:endParaRPr lang="en-SE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S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EB2CC-93D7-49FC-97E7-A5593DB62FFA}"/>
              </a:ext>
            </a:extLst>
          </p:cNvPr>
          <p:cNvSpPr txBox="1"/>
          <p:nvPr/>
        </p:nvSpPr>
        <p:spPr>
          <a:xfrm>
            <a:off x="4953001" y="830628"/>
            <a:ext cx="353319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demo_15 (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[1:0] </a:t>
            </a:r>
            <a:r>
              <a:rPr lang="en-US" dirty="0" err="1"/>
              <a:t>sel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A, B, C, D,</a:t>
            </a:r>
          </a:p>
          <a:p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Q);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</a:t>
            </a:r>
            <a:r>
              <a:rPr lang="en-US" dirty="0" err="1"/>
              <a:t>reg_Q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assign</a:t>
            </a:r>
            <a:r>
              <a:rPr lang="en-US" dirty="0"/>
              <a:t> Q = </a:t>
            </a:r>
            <a:r>
              <a:rPr lang="en-US" dirty="0" err="1"/>
              <a:t>reg_Q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B, C, D,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case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) </a:t>
            </a:r>
          </a:p>
          <a:p>
            <a:r>
              <a:rPr lang="en-US" dirty="0">
                <a:highlight>
                  <a:srgbClr val="FFFF00"/>
                </a:highlight>
              </a:rPr>
              <a:t>    2'b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A;</a:t>
            </a:r>
          </a:p>
          <a:p>
            <a:r>
              <a:rPr lang="en-US" dirty="0">
                <a:highlight>
                  <a:srgbClr val="FFFF00"/>
                </a:highlight>
              </a:rPr>
              <a:t>    2'b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B;</a:t>
            </a:r>
          </a:p>
          <a:p>
            <a:r>
              <a:rPr lang="en-US" dirty="0">
                <a:highlight>
                  <a:srgbClr val="FFFF00"/>
                </a:highlight>
              </a:rPr>
              <a:t>    2'b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10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C;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default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D;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endcase</a:t>
            </a:r>
            <a:r>
              <a:rPr lang="en-US" dirty="0">
                <a:highlight>
                  <a:srgbClr val="FFFF00"/>
                </a:highlight>
              </a:rPr>
              <a:t>               </a:t>
            </a: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</a:p>
          <a:p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0D23A-52A0-4364-A507-5435CBFB7283}"/>
              </a:ext>
            </a:extLst>
          </p:cNvPr>
          <p:cNvSpPr txBox="1"/>
          <p:nvPr/>
        </p:nvSpPr>
        <p:spPr>
          <a:xfrm>
            <a:off x="8658810" y="830628"/>
            <a:ext cx="353319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demo_15 (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[1:0] </a:t>
            </a:r>
            <a:r>
              <a:rPr lang="en-US" dirty="0" err="1"/>
              <a:t>sel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A, B, C, D,</a:t>
            </a:r>
          </a:p>
          <a:p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Q);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reg</a:t>
            </a:r>
            <a:r>
              <a:rPr lang="en-US" dirty="0"/>
              <a:t> </a:t>
            </a:r>
            <a:r>
              <a:rPr lang="en-US" dirty="0" err="1"/>
              <a:t>reg_Q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assign</a:t>
            </a:r>
            <a:r>
              <a:rPr lang="en-US" dirty="0"/>
              <a:t> Q = </a:t>
            </a:r>
            <a:r>
              <a:rPr lang="en-US" dirty="0" err="1"/>
              <a:t>reg_Q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B, C, D,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case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) </a:t>
            </a:r>
          </a:p>
          <a:p>
            <a:r>
              <a:rPr lang="en-US" dirty="0">
                <a:highlight>
                  <a:srgbClr val="FFFF00"/>
                </a:highlight>
              </a:rPr>
              <a:t>    2'b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A;</a:t>
            </a:r>
          </a:p>
          <a:p>
            <a:r>
              <a:rPr lang="en-US" dirty="0">
                <a:highlight>
                  <a:srgbClr val="FFFF00"/>
                </a:highlight>
              </a:rPr>
              <a:t>    2'b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B;</a:t>
            </a:r>
          </a:p>
          <a:p>
            <a:r>
              <a:rPr lang="en-US" dirty="0">
                <a:highlight>
                  <a:srgbClr val="FFFF00"/>
                </a:highlight>
              </a:rPr>
              <a:t>    2'b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10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C;</a:t>
            </a:r>
          </a:p>
          <a:p>
            <a:r>
              <a:rPr lang="en-US" dirty="0">
                <a:highlight>
                  <a:srgbClr val="FFFF00"/>
                </a:highlight>
              </a:rPr>
              <a:t>     2’b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11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D;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endcase</a:t>
            </a:r>
            <a:r>
              <a:rPr lang="en-US" dirty="0">
                <a:highlight>
                  <a:srgbClr val="FFFF00"/>
                </a:highlight>
              </a:rPr>
              <a:t>               </a:t>
            </a: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</a:p>
          <a:p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871A7-9715-4A77-BE6F-A5E3481FEC5D}"/>
              </a:ext>
            </a:extLst>
          </p:cNvPr>
          <p:cNvSpPr/>
          <p:nvPr/>
        </p:nvSpPr>
        <p:spPr>
          <a:xfrm>
            <a:off x="5169159" y="5253135"/>
            <a:ext cx="5393094" cy="6344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306A5-F18B-4822-A5BC-F38E8052C969}"/>
              </a:ext>
            </a:extLst>
          </p:cNvPr>
          <p:cNvSpPr txBox="1"/>
          <p:nvPr/>
        </p:nvSpPr>
        <p:spPr>
          <a:xfrm>
            <a:off x="7247555" y="4883803"/>
            <a:ext cx="1454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Equivalent </a:t>
            </a:r>
            <a:endParaRPr lang="en-SE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BE70ED-4EA9-445E-9775-FCFEF0B0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742" cy="32111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308D43-44A8-4A48-946A-F297EEEF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" y="3482452"/>
            <a:ext cx="4697186" cy="24051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532E3F-35BD-4F9B-9F28-628C489C379A}"/>
              </a:ext>
            </a:extLst>
          </p:cNvPr>
          <p:cNvSpPr txBox="1"/>
          <p:nvPr/>
        </p:nvSpPr>
        <p:spPr>
          <a:xfrm>
            <a:off x="10213848" y="2691109"/>
            <a:ext cx="1666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if-else</a:t>
            </a:r>
            <a:endParaRPr lang="en-SE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C3838-4D02-4FD4-AEAB-2EFC784C5ED7}"/>
              </a:ext>
            </a:extLst>
          </p:cNvPr>
          <p:cNvSpPr txBox="1"/>
          <p:nvPr/>
        </p:nvSpPr>
        <p:spPr>
          <a:xfrm>
            <a:off x="3063240" y="5570375"/>
            <a:ext cx="1633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case</a:t>
            </a:r>
            <a:endParaRPr lang="en-SE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54FDF-5E18-E285-1AD0-88787B73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CFEB-7082-AF4F-AD49-98EA61EADCF8}" type="datetime1">
              <a:rPr lang="sv-SE" smtClean="0"/>
              <a:t>2022-09-12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46ADF-69CC-1367-9E1F-07200CE3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83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D432-FAA1-4148-9B9F-5D13D5AD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depth of a case (3-8 decoder)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B1BD-D960-4C8F-9C63-587457D75C07}"/>
              </a:ext>
            </a:extLst>
          </p:cNvPr>
          <p:cNvSpPr txBox="1"/>
          <p:nvPr/>
        </p:nvSpPr>
        <p:spPr>
          <a:xfrm>
            <a:off x="838200" y="2293134"/>
            <a:ext cx="35526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(in)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case</a:t>
            </a:r>
            <a:r>
              <a:rPr lang="en-SE" dirty="0"/>
              <a:t> (in) </a:t>
            </a:r>
          </a:p>
          <a:p>
            <a:r>
              <a:rPr lang="en-SE" dirty="0"/>
              <a:t>    3'b</a:t>
            </a:r>
            <a:r>
              <a:rPr lang="en-SE" dirty="0">
                <a:solidFill>
                  <a:srgbClr val="FF00FF"/>
                </a:solidFill>
              </a:rPr>
              <a:t>000</a:t>
            </a:r>
            <a:r>
              <a:rPr lang="en-SE" dirty="0"/>
              <a:t>:</a:t>
            </a:r>
            <a:r>
              <a:rPr lang="en-US" dirty="0"/>
              <a:t>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01</a:t>
            </a:r>
            <a:r>
              <a:rPr lang="en-SE" dirty="0"/>
              <a:t>;</a:t>
            </a:r>
          </a:p>
          <a:p>
            <a:r>
              <a:rPr lang="en-SE" dirty="0"/>
              <a:t>    3'b</a:t>
            </a:r>
            <a:r>
              <a:rPr lang="en-SE" dirty="0">
                <a:solidFill>
                  <a:srgbClr val="FF00FF"/>
                </a:solidFill>
              </a:rPr>
              <a:t>001</a:t>
            </a:r>
            <a:r>
              <a:rPr lang="en-SE" dirty="0"/>
              <a:t>:</a:t>
            </a:r>
            <a:r>
              <a:rPr lang="en-US" dirty="0"/>
              <a:t>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02</a:t>
            </a:r>
            <a:r>
              <a:rPr lang="en-SE" dirty="0"/>
              <a:t>;</a:t>
            </a:r>
          </a:p>
          <a:p>
            <a:r>
              <a:rPr lang="en-SE" dirty="0"/>
              <a:t>    3'b</a:t>
            </a:r>
            <a:r>
              <a:rPr lang="en-SE" dirty="0">
                <a:solidFill>
                  <a:srgbClr val="FF00FF"/>
                </a:solidFill>
              </a:rPr>
              <a:t>010</a:t>
            </a:r>
            <a:r>
              <a:rPr lang="en-SE" dirty="0"/>
              <a:t>:</a:t>
            </a:r>
            <a:r>
              <a:rPr lang="en-US" dirty="0"/>
              <a:t>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04</a:t>
            </a:r>
            <a:r>
              <a:rPr lang="en-SE" dirty="0"/>
              <a:t>;</a:t>
            </a:r>
          </a:p>
          <a:p>
            <a:r>
              <a:rPr lang="en-SE" dirty="0"/>
              <a:t>    3'b</a:t>
            </a:r>
            <a:r>
              <a:rPr lang="en-SE" dirty="0">
                <a:solidFill>
                  <a:srgbClr val="FF00FF"/>
                </a:solidFill>
              </a:rPr>
              <a:t>011</a:t>
            </a:r>
            <a:r>
              <a:rPr lang="en-SE" dirty="0"/>
              <a:t>: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08</a:t>
            </a:r>
            <a:r>
              <a:rPr lang="en-SE" dirty="0"/>
              <a:t>;</a:t>
            </a:r>
          </a:p>
          <a:p>
            <a:r>
              <a:rPr lang="en-SE" dirty="0"/>
              <a:t>    3'b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SE" dirty="0"/>
              <a:t>:</a:t>
            </a:r>
            <a:r>
              <a:rPr lang="en-US" dirty="0"/>
              <a:t>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10</a:t>
            </a:r>
            <a:r>
              <a:rPr lang="en-SE" dirty="0"/>
              <a:t>;</a:t>
            </a:r>
          </a:p>
          <a:p>
            <a:r>
              <a:rPr lang="en-SE" dirty="0"/>
              <a:t>    3'b</a:t>
            </a:r>
            <a:r>
              <a:rPr lang="en-SE" dirty="0">
                <a:solidFill>
                  <a:srgbClr val="FF00FF"/>
                </a:solidFill>
              </a:rPr>
              <a:t>101</a:t>
            </a:r>
            <a:r>
              <a:rPr lang="en-SE" dirty="0"/>
              <a:t>: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20</a:t>
            </a:r>
            <a:r>
              <a:rPr lang="en-SE" dirty="0"/>
              <a:t>;</a:t>
            </a:r>
          </a:p>
          <a:p>
            <a:r>
              <a:rPr lang="en-SE" dirty="0"/>
              <a:t>    3'b</a:t>
            </a:r>
            <a:r>
              <a:rPr lang="en-SE" dirty="0">
                <a:solidFill>
                  <a:srgbClr val="FF00FF"/>
                </a:solidFill>
              </a:rPr>
              <a:t>110</a:t>
            </a:r>
            <a:r>
              <a:rPr lang="en-SE" dirty="0"/>
              <a:t>: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40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default</a:t>
            </a:r>
            <a:r>
              <a:rPr lang="en-SE" dirty="0"/>
              <a:t>: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80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 err="1">
                <a:solidFill>
                  <a:srgbClr val="7030A0"/>
                </a:solidFill>
              </a:rPr>
              <a:t>endcase</a:t>
            </a:r>
            <a:r>
              <a:rPr lang="en-SE" dirty="0"/>
              <a:t>               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080BB428-D818-4792-98E1-45E4EC06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7074" y="2883160"/>
            <a:ext cx="2532288" cy="253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B3B17-9D9F-4346-A701-84492832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9558"/>
            <a:ext cx="12192000" cy="30788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B6A82-E68E-5EC6-7E25-478A75EE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4F94-84AA-A441-BA2D-8637E901126A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2C673-3DE1-BCF6-C753-F17B32E7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477C-1DAC-471C-8431-EFAA6267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don’t-care “?” in case statement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A29ED-28D7-476B-A5F0-04ACCCFAAA47}"/>
              </a:ext>
            </a:extLst>
          </p:cNvPr>
          <p:cNvSpPr txBox="1"/>
          <p:nvPr/>
        </p:nvSpPr>
        <p:spPr>
          <a:xfrm>
            <a:off x="461010" y="3557878"/>
            <a:ext cx="33718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B, C,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A;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B;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C;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1D5C8-2412-47C8-ABE0-C2719E67F646}"/>
              </a:ext>
            </a:extLst>
          </p:cNvPr>
          <p:cNvSpPr txBox="1"/>
          <p:nvPr/>
        </p:nvSpPr>
        <p:spPr>
          <a:xfrm>
            <a:off x="478116" y="3180089"/>
            <a:ext cx="335474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demo_8</a:t>
            </a:r>
            <a:endParaRPr lang="en-SE" dirty="0">
              <a:highlight>
                <a:srgbClr val="FFFF00"/>
              </a:highlight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DCD20CAC-D078-42E9-83D7-1A78E9FA5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9279" y="4092124"/>
            <a:ext cx="2532288" cy="2532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1CD16-6F90-491A-AA9B-1AF7EEEA27DE}"/>
              </a:ext>
            </a:extLst>
          </p:cNvPr>
          <p:cNvSpPr txBox="1"/>
          <p:nvPr/>
        </p:nvSpPr>
        <p:spPr>
          <a:xfrm>
            <a:off x="4648315" y="3557878"/>
            <a:ext cx="33718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B, C,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case</a:t>
            </a:r>
            <a:r>
              <a:rPr lang="en-US" dirty="0"/>
              <a:t>(</a:t>
            </a:r>
            <a:r>
              <a:rPr lang="en-US" dirty="0" err="1"/>
              <a:t>sel</a:t>
            </a:r>
            <a:r>
              <a:rPr lang="en-US" dirty="0"/>
              <a:t>)</a:t>
            </a:r>
          </a:p>
          <a:p>
            <a:r>
              <a:rPr lang="en-US" dirty="0"/>
              <a:t>    2'b</a:t>
            </a:r>
            <a:r>
              <a:rPr lang="en-US" dirty="0">
                <a:solidFill>
                  <a:srgbClr val="FF00FF"/>
                </a:solidFill>
              </a:rPr>
              <a:t>00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reg_Q</a:t>
            </a:r>
            <a:r>
              <a:rPr lang="en-US" dirty="0"/>
              <a:t> = A;</a:t>
            </a:r>
          </a:p>
          <a:p>
            <a:r>
              <a:rPr lang="en-US" dirty="0"/>
              <a:t>    2'b</a:t>
            </a:r>
            <a:r>
              <a:rPr lang="en-US" dirty="0">
                <a:solidFill>
                  <a:srgbClr val="FF00FF"/>
                </a:solidFill>
              </a:rPr>
              <a:t>01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reg_Q</a:t>
            </a:r>
            <a:r>
              <a:rPr lang="en-US" dirty="0"/>
              <a:t> = B;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reg_Q</a:t>
            </a:r>
            <a:r>
              <a:rPr lang="en-US" dirty="0"/>
              <a:t> = C;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7030A0"/>
                </a:solidFill>
              </a:rPr>
              <a:t>endcase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ECFEB-F0CB-45D4-8C20-3D9F2F57211E}"/>
              </a:ext>
            </a:extLst>
          </p:cNvPr>
          <p:cNvSpPr txBox="1"/>
          <p:nvPr/>
        </p:nvSpPr>
        <p:spPr>
          <a:xfrm>
            <a:off x="4665421" y="3180089"/>
            <a:ext cx="335474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demo_16</a:t>
            </a:r>
            <a:endParaRPr lang="en-SE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47954-8BDE-482E-A13A-628A59F8CE0F}"/>
              </a:ext>
            </a:extLst>
          </p:cNvPr>
          <p:cNvSpPr txBox="1"/>
          <p:nvPr/>
        </p:nvSpPr>
        <p:spPr>
          <a:xfrm>
            <a:off x="8508128" y="3557878"/>
            <a:ext cx="33718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B, C,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casex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//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casez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sel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dirty="0"/>
              <a:t>    2'b</a:t>
            </a:r>
            <a:r>
              <a:rPr lang="en-US" dirty="0">
                <a:solidFill>
                  <a:srgbClr val="FF00FF"/>
                </a:solidFill>
              </a:rPr>
              <a:t>00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reg_Q</a:t>
            </a:r>
            <a:r>
              <a:rPr lang="en-US" dirty="0"/>
              <a:t> = A;</a:t>
            </a:r>
          </a:p>
          <a:p>
            <a:r>
              <a:rPr lang="en-US" dirty="0"/>
              <a:t>    2'b</a:t>
            </a:r>
            <a:r>
              <a:rPr lang="en-US" dirty="0">
                <a:solidFill>
                  <a:srgbClr val="FF00FF"/>
                </a:solidFill>
              </a:rPr>
              <a:t>01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reg_Q</a:t>
            </a:r>
            <a:r>
              <a:rPr lang="en-US" dirty="0"/>
              <a:t> = B;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2’b1?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// for both ’10’ and ’11’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       </a:t>
            </a:r>
            <a:r>
              <a:rPr lang="en-US" dirty="0" err="1"/>
              <a:t>reg_Q</a:t>
            </a:r>
            <a:r>
              <a:rPr lang="en-US" dirty="0"/>
              <a:t> = C;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7030A0"/>
                </a:solidFill>
              </a:rPr>
              <a:t>endcase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913FC-D63F-4D81-9DEE-55F8CAAAC3A5}"/>
              </a:ext>
            </a:extLst>
          </p:cNvPr>
          <p:cNvSpPr txBox="1"/>
          <p:nvPr/>
        </p:nvSpPr>
        <p:spPr>
          <a:xfrm>
            <a:off x="8525234" y="3180089"/>
            <a:ext cx="335474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demo_16</a:t>
            </a:r>
            <a:endParaRPr lang="en-SE" dirty="0">
              <a:highlight>
                <a:srgbClr val="FFFF0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A7CDCB-E593-449D-8531-19AD4E01C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922" y="1499732"/>
            <a:ext cx="3988638" cy="16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0CD59-76D0-48A2-98BF-937BF7B47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504" y="1499732"/>
            <a:ext cx="3988638" cy="1719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D5885-D325-D5D5-EAEA-980270E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8129-B38E-BC44-8CD0-2EFC069FF471}" type="datetime1">
              <a:rPr lang="sv-SE" smtClean="0"/>
              <a:t>2022-09-12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6C0C97B-B3C0-EE78-A13A-D7862D56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78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BB57-DE58-4913-B68D-E363B42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Case, </a:t>
            </a:r>
            <a:r>
              <a:rPr lang="en-US" dirty="0" err="1"/>
              <a:t>casez</a:t>
            </a:r>
            <a:r>
              <a:rPr lang="en-US" dirty="0"/>
              <a:t>, </a:t>
            </a:r>
            <a:r>
              <a:rPr lang="en-US" dirty="0" err="1"/>
              <a:t>casex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DD66D3-17D8-4003-8703-96816021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756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 Verilog, </a:t>
            </a:r>
            <a:r>
              <a:rPr lang="en-US" sz="3600" b="1" dirty="0" err="1"/>
              <a:t>casez</a:t>
            </a:r>
            <a:r>
              <a:rPr lang="en-US" sz="3600" dirty="0"/>
              <a:t> and </a:t>
            </a:r>
            <a:r>
              <a:rPr lang="en-US" sz="3600" b="1" dirty="0" err="1"/>
              <a:t>casex</a:t>
            </a:r>
            <a:r>
              <a:rPr lang="en-US" sz="3600" dirty="0"/>
              <a:t> are special case statement.</a:t>
            </a:r>
          </a:p>
          <a:p>
            <a:pPr lvl="1"/>
            <a:r>
              <a:rPr lang="en-US" sz="3200" dirty="0"/>
              <a:t>In </a:t>
            </a:r>
            <a:r>
              <a:rPr lang="en-US" sz="3200" b="1" dirty="0" err="1"/>
              <a:t>casez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‘Z’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‘?’</a:t>
            </a:r>
            <a:r>
              <a:rPr lang="en-US" sz="3200" dirty="0"/>
              <a:t> are treated as don’t-care </a:t>
            </a:r>
            <a:br>
              <a:rPr lang="en-US" sz="3200" dirty="0"/>
            </a:br>
            <a:r>
              <a:rPr lang="en-US" sz="3200" dirty="0"/>
              <a:t>in both </a:t>
            </a:r>
            <a:r>
              <a:rPr lang="en-US" sz="3200" i="1" dirty="0"/>
              <a:t>case expression</a:t>
            </a:r>
            <a:r>
              <a:rPr lang="en-US" sz="3200" b="1" i="1" dirty="0"/>
              <a:t> </a:t>
            </a:r>
            <a:r>
              <a:rPr lang="en-US" sz="3200" dirty="0"/>
              <a:t>and </a:t>
            </a:r>
            <a:r>
              <a:rPr lang="en-US" sz="3200" i="1" dirty="0"/>
              <a:t>case branch</a:t>
            </a:r>
          </a:p>
          <a:p>
            <a:pPr lvl="1"/>
            <a:r>
              <a:rPr lang="en-US" sz="3200" dirty="0"/>
              <a:t>In </a:t>
            </a:r>
            <a:r>
              <a:rPr lang="en-US" sz="3200" b="1" dirty="0" err="1"/>
              <a:t>casex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‘Z’,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‘X’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FF0000"/>
                </a:solidFill>
              </a:rPr>
              <a:t>‘?’</a:t>
            </a:r>
            <a:r>
              <a:rPr lang="en-US" sz="3200" dirty="0"/>
              <a:t> are treated as don’t-care</a:t>
            </a:r>
            <a:br>
              <a:rPr lang="en-US" sz="3200" dirty="0"/>
            </a:br>
            <a:r>
              <a:rPr lang="en-US" sz="3200" dirty="0"/>
              <a:t>in both </a:t>
            </a:r>
            <a:r>
              <a:rPr lang="en-US" sz="3200" i="1" dirty="0"/>
              <a:t>case expression </a:t>
            </a:r>
            <a:r>
              <a:rPr lang="en-US" sz="3200" dirty="0"/>
              <a:t>and </a:t>
            </a:r>
            <a:r>
              <a:rPr lang="en-US" sz="3200" i="1" dirty="0"/>
              <a:t>case branch</a:t>
            </a:r>
          </a:p>
          <a:p>
            <a:pPr lvl="1"/>
            <a:r>
              <a:rPr lang="en-US" sz="3200" dirty="0"/>
              <a:t>In </a:t>
            </a:r>
            <a:r>
              <a:rPr lang="en-US" sz="3200" b="1" dirty="0"/>
              <a:t>case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‘1’, ‘0’, ‘X’, ‘Z’</a:t>
            </a:r>
            <a:r>
              <a:rPr lang="en-US" sz="3200" b="1" dirty="0"/>
              <a:t> </a:t>
            </a:r>
            <a:r>
              <a:rPr lang="en-US" sz="3200" dirty="0"/>
              <a:t>are treated as four different values</a:t>
            </a:r>
            <a:br>
              <a:rPr lang="en-US" sz="3200" dirty="0"/>
            </a:br>
            <a:r>
              <a:rPr lang="en-US" sz="3200" dirty="0"/>
              <a:t>Don’t use don’t-care in </a:t>
            </a:r>
            <a:r>
              <a:rPr lang="en-US" sz="3200" b="1" dirty="0"/>
              <a:t>case, </a:t>
            </a:r>
            <a:r>
              <a:rPr lang="en-US" sz="3200" dirty="0"/>
              <a:t>use them in </a:t>
            </a:r>
            <a:r>
              <a:rPr lang="en-US" sz="3200" b="1" dirty="0" err="1"/>
              <a:t>casez</a:t>
            </a:r>
            <a:r>
              <a:rPr lang="en-US" sz="3200" b="1" dirty="0"/>
              <a:t>/</a:t>
            </a:r>
            <a:r>
              <a:rPr lang="en-US" sz="3200" b="1" dirty="0" err="1"/>
              <a:t>casex</a:t>
            </a:r>
            <a:endParaRPr lang="en-US" sz="3200" b="1" dirty="0"/>
          </a:p>
          <a:p>
            <a:r>
              <a:rPr lang="en-US" sz="3600" dirty="0"/>
              <a:t>In </a:t>
            </a:r>
            <a:r>
              <a:rPr lang="en-US" sz="3600" b="1" dirty="0" err="1"/>
              <a:t>casez</a:t>
            </a:r>
            <a:r>
              <a:rPr lang="en-US" sz="3600" dirty="0"/>
              <a:t> and </a:t>
            </a:r>
            <a:r>
              <a:rPr lang="en-US" sz="3600" b="1" dirty="0" err="1"/>
              <a:t>casex</a:t>
            </a:r>
            <a:r>
              <a:rPr lang="en-US" sz="3600" dirty="0"/>
              <a:t>, if multiple case branches matches the expression, the first match dominates.</a:t>
            </a:r>
          </a:p>
          <a:p>
            <a:pPr lvl="1"/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B70EA-3B09-1DC2-1789-1A7F84D0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45B2-4EDE-1D4D-843F-D15BCAEA6C2D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6E1EB-D0B6-375C-7605-9C92B9DF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53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A810-418F-4441-841D-6B60862A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case, </a:t>
            </a:r>
            <a:r>
              <a:rPr lang="en-US" dirty="0" err="1"/>
              <a:t>casex</a:t>
            </a:r>
            <a:r>
              <a:rPr lang="en-US" dirty="0"/>
              <a:t>, </a:t>
            </a:r>
            <a:r>
              <a:rPr lang="en-US" dirty="0" err="1"/>
              <a:t>casez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6F3DF-4B01-4457-BD8E-06C6C641DD6F}"/>
              </a:ext>
            </a:extLst>
          </p:cNvPr>
          <p:cNvSpPr txBox="1"/>
          <p:nvPr/>
        </p:nvSpPr>
        <p:spPr>
          <a:xfrm>
            <a:off x="171939" y="1502163"/>
            <a:ext cx="237587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= 1'b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initial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begin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dirty="0">
                <a:solidFill>
                  <a:srgbClr val="7030A0"/>
                </a:solidFill>
                <a:highlight>
                  <a:srgbClr val="FFFF00"/>
                </a:highlight>
              </a:rPr>
              <a:t>case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sel</a:t>
            </a:r>
            <a:r>
              <a:rPr lang="en-US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("A");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("B");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("C");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("D");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7030A0"/>
                </a:solidFill>
              </a:rPr>
              <a:t>default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("default");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7030A0"/>
                </a:solidFill>
              </a:rPr>
              <a:t>endcase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end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//demo_17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FF00FF"/>
                </a:solidFill>
              </a:rPr>
              <a:t>C</a:t>
            </a:r>
            <a:endParaRPr lang="en-SE" sz="1600" dirty="0">
              <a:solidFill>
                <a:srgbClr val="FF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3F56F-63D8-4007-BD2C-2963A4B9DC15}"/>
              </a:ext>
            </a:extLst>
          </p:cNvPr>
          <p:cNvSpPr txBox="1"/>
          <p:nvPr/>
        </p:nvSpPr>
        <p:spPr>
          <a:xfrm>
            <a:off x="2547817" y="1502162"/>
            <a:ext cx="2375878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=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initial begin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dirty="0" err="1">
                <a:solidFill>
                  <a:srgbClr val="7030A0"/>
                </a:solidFill>
                <a:highlight>
                  <a:srgbClr val="FFFF00"/>
                </a:highlight>
              </a:rPr>
              <a:t>casez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sel</a:t>
            </a:r>
            <a:r>
              <a:rPr lang="en-US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("A");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("B");</a:t>
            </a:r>
          </a:p>
          <a:p>
            <a:r>
              <a:rPr lang="en-US" sz="1600" dirty="0"/>
              <a:t>    1’b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("C");</a:t>
            </a:r>
          </a:p>
          <a:p>
            <a:r>
              <a:rPr lang="en-US" sz="1600" dirty="0"/>
              <a:t>    1’b</a:t>
            </a:r>
            <a:r>
              <a:rPr lang="en-US" sz="1600" dirty="0">
                <a:solidFill>
                  <a:srgbClr val="FF00FF"/>
                </a:solidFill>
              </a:rPr>
              <a:t>?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("E");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7030A0"/>
                </a:solidFill>
              </a:rPr>
              <a:t>default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("default");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7030A0"/>
                </a:solidFill>
              </a:rPr>
              <a:t>endcase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end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//demo_18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5F01F-997D-4B71-9B9D-0A9F57590470}"/>
              </a:ext>
            </a:extLst>
          </p:cNvPr>
          <p:cNvSpPr txBox="1"/>
          <p:nvPr/>
        </p:nvSpPr>
        <p:spPr>
          <a:xfrm>
            <a:off x="4922599" y="1502161"/>
            <a:ext cx="237587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=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initial begin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dirty="0" err="1">
                <a:solidFill>
                  <a:srgbClr val="7030A0"/>
                </a:solidFill>
                <a:highlight>
                  <a:srgbClr val="FFFF00"/>
                </a:highlight>
              </a:rPr>
              <a:t>casez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sel</a:t>
            </a:r>
            <a:r>
              <a:rPr lang="en-US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("A");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("B");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("C");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?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("E");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7030A0"/>
                </a:solidFill>
              </a:rPr>
              <a:t>default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("default");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7030A0"/>
                </a:solidFill>
              </a:rPr>
              <a:t>endcase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end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//demo_19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FF00FF"/>
                </a:solidFill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92114-15CF-462D-B2E5-34FB2D6C9BA2}"/>
              </a:ext>
            </a:extLst>
          </p:cNvPr>
          <p:cNvSpPr txBox="1"/>
          <p:nvPr/>
        </p:nvSpPr>
        <p:spPr>
          <a:xfrm>
            <a:off x="7298477" y="1502161"/>
            <a:ext cx="23747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= 1'b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initial begin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dirty="0" err="1">
                <a:solidFill>
                  <a:srgbClr val="7030A0"/>
                </a:solidFill>
                <a:highlight>
                  <a:srgbClr val="FFFF00"/>
                </a:highlight>
              </a:rPr>
              <a:t>casez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sel</a:t>
            </a:r>
            <a:r>
              <a:rPr lang="en-US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("A");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("B");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("C");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?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("E");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7030A0"/>
                </a:solidFill>
              </a:rPr>
              <a:t>default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("default");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7030A0"/>
                </a:solidFill>
              </a:rPr>
              <a:t>endcase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end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//demo_20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783CC-0AC1-4359-8A5E-71C00A4C1D8C}"/>
              </a:ext>
            </a:extLst>
          </p:cNvPr>
          <p:cNvSpPr txBox="1"/>
          <p:nvPr/>
        </p:nvSpPr>
        <p:spPr>
          <a:xfrm>
            <a:off x="9673260" y="1502161"/>
            <a:ext cx="237587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=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initial begin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dirty="0" err="1">
                <a:solidFill>
                  <a:srgbClr val="7030A0"/>
                </a:solidFill>
                <a:highlight>
                  <a:srgbClr val="FFFF00"/>
                </a:highlight>
              </a:rPr>
              <a:t>casex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sel</a:t>
            </a:r>
            <a:r>
              <a:rPr lang="en-US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("A");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("B");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("C");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?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("E");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7030A0"/>
                </a:solidFill>
              </a:rPr>
              <a:t>default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("default");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7030A0"/>
                </a:solidFill>
              </a:rPr>
              <a:t>endcase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end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//demo_21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FF00FF"/>
                </a:solidFill>
              </a:rPr>
              <a:t>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507591-F07E-43CB-A536-B773D8AE039E}"/>
              </a:ext>
            </a:extLst>
          </p:cNvPr>
          <p:cNvSpPr/>
          <p:nvPr/>
        </p:nvSpPr>
        <p:spPr>
          <a:xfrm>
            <a:off x="239697" y="6116715"/>
            <a:ext cx="399495" cy="3195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C16AD6-3C23-4606-8E58-908C15704D1B}"/>
              </a:ext>
            </a:extLst>
          </p:cNvPr>
          <p:cNvSpPr/>
          <p:nvPr/>
        </p:nvSpPr>
        <p:spPr>
          <a:xfrm>
            <a:off x="2615574" y="6116715"/>
            <a:ext cx="399495" cy="3195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B5FE97-079C-4686-97D0-6E1768471729}"/>
              </a:ext>
            </a:extLst>
          </p:cNvPr>
          <p:cNvSpPr/>
          <p:nvPr/>
        </p:nvSpPr>
        <p:spPr>
          <a:xfrm>
            <a:off x="4982580" y="6116715"/>
            <a:ext cx="399495" cy="3195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030FE-D8AF-4FDB-BA1F-0AC5167A1503}"/>
              </a:ext>
            </a:extLst>
          </p:cNvPr>
          <p:cNvSpPr/>
          <p:nvPr/>
        </p:nvSpPr>
        <p:spPr>
          <a:xfrm>
            <a:off x="7357362" y="6116715"/>
            <a:ext cx="399495" cy="3195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05A3EA-09FA-4275-B571-B843F3C132B6}"/>
              </a:ext>
            </a:extLst>
          </p:cNvPr>
          <p:cNvSpPr/>
          <p:nvPr/>
        </p:nvSpPr>
        <p:spPr>
          <a:xfrm>
            <a:off x="9732144" y="6146057"/>
            <a:ext cx="399495" cy="3195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D5AFA-0CCE-4FD7-ADAE-765B6F3E309E}"/>
              </a:ext>
            </a:extLst>
          </p:cNvPr>
          <p:cNvSpPr txBox="1"/>
          <p:nvPr/>
        </p:nvSpPr>
        <p:spPr>
          <a:xfrm>
            <a:off x="32992" y="3105834"/>
            <a:ext cx="12193588" cy="646331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All don’t-cares are non-synthesizable.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5CC1-5F72-6298-FDEE-0DBDC0A8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C5E7-CE2F-F640-8675-30773850B6D0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4052-C66F-4875-3524-7CAA7EA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76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7" grpId="0" animBg="1"/>
      <p:bldP spid="12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64E2-54CF-4B1D-912B-547FF562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case, </a:t>
            </a:r>
            <a:r>
              <a:rPr lang="en-US" dirty="0" err="1"/>
              <a:t>casex</a:t>
            </a:r>
            <a:r>
              <a:rPr lang="en-US" dirty="0"/>
              <a:t>, </a:t>
            </a:r>
            <a:r>
              <a:rPr lang="en-US" dirty="0" err="1"/>
              <a:t>casez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B562A-D893-4888-9C72-CBC692861DC5}"/>
              </a:ext>
            </a:extLst>
          </p:cNvPr>
          <p:cNvSpPr txBox="1"/>
          <p:nvPr/>
        </p:nvSpPr>
        <p:spPr>
          <a:xfrm>
            <a:off x="4520403" y="1575991"/>
            <a:ext cx="237587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reg</a:t>
            </a:r>
            <a:r>
              <a:rPr lang="en-US" sz="1600" dirty="0"/>
              <a:t> </a:t>
            </a:r>
            <a:r>
              <a:rPr lang="en-US" sz="1600" dirty="0" err="1"/>
              <a:t>sel</a:t>
            </a:r>
            <a:r>
              <a:rPr lang="en-US" sz="1600" dirty="0"/>
              <a:t> =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7030A0"/>
                </a:solidFill>
              </a:rPr>
              <a:t>always @ (</a:t>
            </a:r>
            <a:r>
              <a:rPr lang="en-US" sz="1600" dirty="0" err="1">
                <a:solidFill>
                  <a:srgbClr val="7030A0"/>
                </a:solidFill>
              </a:rPr>
              <a:t>sel</a:t>
            </a:r>
            <a:r>
              <a:rPr lang="en-US" sz="1600" dirty="0">
                <a:solidFill>
                  <a:srgbClr val="7030A0"/>
                </a:solidFill>
              </a:rPr>
              <a:t>) begin</a:t>
            </a:r>
          </a:p>
          <a:p>
            <a:r>
              <a:rPr lang="en-US" sz="1600" dirty="0">
                <a:highlight>
                  <a:srgbClr val="FFFF00"/>
                </a:highlight>
              </a:rPr>
              <a:t>    </a:t>
            </a:r>
            <a:r>
              <a:rPr lang="en-US" sz="1600" dirty="0" err="1">
                <a:solidFill>
                  <a:srgbClr val="7030A0"/>
                </a:solidFill>
                <a:highlight>
                  <a:srgbClr val="FFFF00"/>
                </a:highlight>
              </a:rPr>
              <a:t>casex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sel</a:t>
            </a:r>
            <a:r>
              <a:rPr lang="en-US" sz="1600" dirty="0">
                <a:highlight>
                  <a:srgbClr val="FFFF00"/>
                </a:highlight>
              </a:rPr>
              <a:t>)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("A");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1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("B");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X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("C");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Z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("D");</a:t>
            </a:r>
          </a:p>
          <a:p>
            <a:r>
              <a:rPr lang="en-US" sz="1600" dirty="0"/>
              <a:t>    1'b</a:t>
            </a:r>
            <a:r>
              <a:rPr lang="en-US" sz="1600" dirty="0">
                <a:solidFill>
                  <a:srgbClr val="FF00FF"/>
                </a:solidFill>
              </a:rPr>
              <a:t>?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("E");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7030A0"/>
                </a:solidFill>
              </a:rPr>
              <a:t>default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C00000"/>
                </a:solidFill>
              </a:rPr>
              <a:t>$display</a:t>
            </a:r>
            <a:r>
              <a:rPr lang="en-US" sz="1600" dirty="0"/>
              <a:t>("default");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7030A0"/>
                </a:solidFill>
              </a:rPr>
              <a:t>endcase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end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//demo_22</a:t>
            </a:r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FF00FF"/>
                </a:solidFill>
              </a:rPr>
              <a:t>always doesn’t trigger</a:t>
            </a:r>
            <a:endParaRPr lang="en-SE" sz="1600" dirty="0">
              <a:solidFill>
                <a:srgbClr val="FF00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1194B-3D01-4746-8F88-B3C83C7A0A06}"/>
              </a:ext>
            </a:extLst>
          </p:cNvPr>
          <p:cNvSpPr/>
          <p:nvPr/>
        </p:nvSpPr>
        <p:spPr>
          <a:xfrm>
            <a:off x="4565289" y="6199727"/>
            <a:ext cx="2049892" cy="31959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49D69F5-F884-4171-8B2B-0843A1F38B0A}"/>
              </a:ext>
            </a:extLst>
          </p:cNvPr>
          <p:cNvSpPr/>
          <p:nvPr/>
        </p:nvSpPr>
        <p:spPr>
          <a:xfrm>
            <a:off x="7874493" y="3036163"/>
            <a:ext cx="2077375" cy="1325563"/>
          </a:xfrm>
          <a:prstGeom prst="wedgeRectCallout">
            <a:avLst>
              <a:gd name="adj1" fmla="val -140491"/>
              <a:gd name="adj2" fmla="val -96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value is indeed ‘X’.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F16F0-2CE8-588D-120A-F4C090FE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1BA7-371E-814F-AF14-09AE0567455F}" type="datetime1">
              <a:rPr lang="sv-SE" smtClean="0"/>
              <a:t>2022-09-12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6B0B-2E7A-6565-FAC0-F239987C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02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58AF-4B5E-4003-99AF-90CB418B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C7E-323D-4756-A935-0E41589B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84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A digital system can generally be divided into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control unit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datapath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For example, in a processor circuit:</a:t>
            </a:r>
          </a:p>
        </p:txBody>
      </p:sp>
      <p:pic>
        <p:nvPicPr>
          <p:cNvPr id="1026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9F4275-AEF2-4C90-B7E4-FC259C45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07" y="3843216"/>
            <a:ext cx="5378785" cy="24141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288A-C14C-7FE2-9CD5-08B4A065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E160-FF5A-284C-9594-1958786AA2A2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8825B-0140-1892-9908-C33B4F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27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7991-5FEE-4118-8A49-5A36F34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5204-2DF5-4323-88DC-7A6F4A01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Conditional statement </a:t>
            </a:r>
          </a:p>
          <a:p>
            <a:pPr lvl="1"/>
            <a:r>
              <a:rPr lang="en-US" sz="2800" dirty="0"/>
              <a:t>If-else statement</a:t>
            </a:r>
          </a:p>
          <a:p>
            <a:pPr lvl="1"/>
            <a:r>
              <a:rPr lang="en-US" sz="2800" dirty="0"/>
              <a:t>The “: ?” conditional operator</a:t>
            </a:r>
          </a:p>
          <a:p>
            <a:pPr lvl="1"/>
            <a:r>
              <a:rPr lang="en-US" sz="2800" dirty="0"/>
              <a:t>Case statement</a:t>
            </a:r>
          </a:p>
          <a:p>
            <a:r>
              <a:rPr lang="en-US" sz="3200" dirty="0"/>
              <a:t>Finite state machine (FSM)</a:t>
            </a:r>
          </a:p>
          <a:p>
            <a:r>
              <a:rPr lang="en-US" sz="3200" dirty="0"/>
              <a:t>A mini project</a:t>
            </a:r>
          </a:p>
          <a:p>
            <a:pPr lvl="1"/>
            <a:r>
              <a:rPr lang="en-US" sz="2800" dirty="0"/>
              <a:t>We will do it together</a:t>
            </a:r>
            <a:endParaRPr lang="en-SE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4629-ADE6-9BA1-51A9-D31F573F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A5AA-4916-D644-B864-13436A011238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BB198-8BC9-90DA-9613-E478C900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212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5F4F-8733-4B11-B02E-5363ACFB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665B-2992-4433-A4D9-651EB1D7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9727"/>
            <a:ext cx="11158723" cy="28868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FSM is a method to model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control logic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FSM consists of </a:t>
            </a:r>
            <a:r>
              <a:rPr lang="en-US" b="1" i="0" dirty="0">
                <a:effectLst/>
                <a:latin typeface="arial" panose="020B0604020202020204" pitchFamily="34" charset="0"/>
              </a:rPr>
              <a:t>combinational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</a:rPr>
              <a:t>sequential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output logic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combinational logic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used to decide the next state of the FSM.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sequential logic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used to store the current state of the FSM.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 logic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used to generate output based on the current state of the FSM.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Without taking the input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Type Moore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With input (green line)  Type Mealy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04255-615F-4B9F-8A48-43959B679E47}"/>
              </a:ext>
            </a:extLst>
          </p:cNvPr>
          <p:cNvSpPr/>
          <p:nvPr/>
        </p:nvSpPr>
        <p:spPr>
          <a:xfrm>
            <a:off x="3064282" y="4780054"/>
            <a:ext cx="1606859" cy="172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Next state</a:t>
            </a:r>
          </a:p>
          <a:p>
            <a:pPr algn="ctr"/>
            <a:r>
              <a:rPr lang="en-US" dirty="0"/>
              <a:t>Logic</a:t>
            </a:r>
            <a:endParaRPr lang="en-S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262223-E1AF-48B0-B1DB-4E3A4615D239}"/>
              </a:ext>
            </a:extLst>
          </p:cNvPr>
          <p:cNvGrpSpPr/>
          <p:nvPr/>
        </p:nvGrpSpPr>
        <p:grpSpPr>
          <a:xfrm>
            <a:off x="3197404" y="5641188"/>
            <a:ext cx="1340613" cy="634179"/>
            <a:chOff x="4042896" y="1715660"/>
            <a:chExt cx="1566675" cy="741118"/>
          </a:xfrm>
          <a:solidFill>
            <a:schemeClr val="bg1"/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83F4EA-13B6-4E8C-B7A1-2E41580A9035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26E70F-55E8-410C-AA12-9076865ECFD1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00B83F-FA58-4496-9398-16B4316C794C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68">
              <a:extLst>
                <a:ext uri="{FF2B5EF4-FFF2-40B4-BE49-F238E27FC236}">
                  <a16:creationId xmlns:a16="http://schemas.microsoft.com/office/drawing/2014/main" id="{39054916-6485-4E7A-B51E-342825DAE517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0E4B783-535F-43F7-A0A9-B54268832563}"/>
              </a:ext>
            </a:extLst>
          </p:cNvPr>
          <p:cNvSpPr/>
          <p:nvPr/>
        </p:nvSpPr>
        <p:spPr>
          <a:xfrm>
            <a:off x="5373215" y="4780054"/>
            <a:ext cx="1606859" cy="172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Current state</a:t>
            </a:r>
          </a:p>
          <a:p>
            <a:pPr algn="ctr"/>
            <a:r>
              <a:rPr lang="en-US" dirty="0"/>
              <a:t>Logic</a:t>
            </a:r>
            <a:endParaRPr lang="en-SE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B8DCDE-0DC7-4167-A5F0-FBCA544D39C7}"/>
              </a:ext>
            </a:extLst>
          </p:cNvPr>
          <p:cNvGrpSpPr/>
          <p:nvPr/>
        </p:nvGrpSpPr>
        <p:grpSpPr>
          <a:xfrm>
            <a:off x="5632329" y="5523766"/>
            <a:ext cx="1057310" cy="869021"/>
            <a:chOff x="7479057" y="4835794"/>
            <a:chExt cx="1261718" cy="103702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A44F2F5-9FD6-4279-9200-8236681706F4}"/>
                </a:ext>
              </a:extLst>
            </p:cNvPr>
            <p:cNvSpPr/>
            <p:nvPr/>
          </p:nvSpPr>
          <p:spPr>
            <a:xfrm>
              <a:off x="7688133" y="4835794"/>
              <a:ext cx="868144" cy="103702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D_FF</a:t>
              </a:r>
              <a:endParaRPr lang="en-SE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75025A2-9D87-454F-B712-BA0A1B408826}"/>
                </a:ext>
              </a:extLst>
            </p:cNvPr>
            <p:cNvSpPr/>
            <p:nvPr/>
          </p:nvSpPr>
          <p:spPr>
            <a:xfrm rot="5400000">
              <a:off x="7707538" y="5578046"/>
              <a:ext cx="121976" cy="160787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7EA54F-C3DF-4EC8-B6A5-07B01BC1260B}"/>
                </a:ext>
              </a:extLst>
            </p:cNvPr>
            <p:cNvSpPr txBox="1"/>
            <p:nvPr/>
          </p:nvSpPr>
          <p:spPr>
            <a:xfrm>
              <a:off x="7586249" y="4895682"/>
              <a:ext cx="440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</a:t>
              </a:r>
              <a:endParaRPr lang="en-SE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0FCB86-4695-434A-B538-FA0259D59AAC}"/>
                </a:ext>
              </a:extLst>
            </p:cNvPr>
            <p:cNvSpPr txBox="1"/>
            <p:nvPr/>
          </p:nvSpPr>
          <p:spPr>
            <a:xfrm>
              <a:off x="8205055" y="4884547"/>
              <a:ext cx="440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</a:t>
              </a:r>
              <a:endParaRPr lang="en-SE" sz="12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B34E74-68EA-4076-8056-9740F297B753}"/>
                </a:ext>
              </a:extLst>
            </p:cNvPr>
            <p:cNvCxnSpPr>
              <a:cxnSpLocks/>
            </p:cNvCxnSpPr>
            <p:nvPr/>
          </p:nvCxnSpPr>
          <p:spPr>
            <a:xfrm>
              <a:off x="7479057" y="5658440"/>
              <a:ext cx="2090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C5986-5B05-45A4-9DA0-6867CFF6F202}"/>
                </a:ext>
              </a:extLst>
            </p:cNvPr>
            <p:cNvSpPr txBox="1"/>
            <p:nvPr/>
          </p:nvSpPr>
          <p:spPr>
            <a:xfrm>
              <a:off x="7827904" y="551993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SE" sz="12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B46C36-C032-4581-9BD5-096F2A66192C}"/>
                </a:ext>
              </a:extLst>
            </p:cNvPr>
            <p:cNvCxnSpPr>
              <a:cxnSpLocks/>
            </p:cNvCxnSpPr>
            <p:nvPr/>
          </p:nvCxnSpPr>
          <p:spPr>
            <a:xfrm>
              <a:off x="7491702" y="5024909"/>
              <a:ext cx="1964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2A34C-58EA-401C-80E1-70A6B7E81F05}"/>
                </a:ext>
              </a:extLst>
            </p:cNvPr>
            <p:cNvCxnSpPr>
              <a:cxnSpLocks/>
            </p:cNvCxnSpPr>
            <p:nvPr/>
          </p:nvCxnSpPr>
          <p:spPr>
            <a:xfrm>
              <a:off x="8552105" y="5023048"/>
              <a:ext cx="1886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3A7E1CA-2390-49AD-AC4F-948828C99BF5}"/>
              </a:ext>
            </a:extLst>
          </p:cNvPr>
          <p:cNvSpPr/>
          <p:nvPr/>
        </p:nvSpPr>
        <p:spPr>
          <a:xfrm>
            <a:off x="7682148" y="4780054"/>
            <a:ext cx="1606859" cy="172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Output Logic</a:t>
            </a:r>
            <a:endParaRPr lang="en-SE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DD1168-8A0D-4F93-BC72-E99747021751}"/>
              </a:ext>
            </a:extLst>
          </p:cNvPr>
          <p:cNvGrpSpPr/>
          <p:nvPr/>
        </p:nvGrpSpPr>
        <p:grpSpPr>
          <a:xfrm>
            <a:off x="8171180" y="5154410"/>
            <a:ext cx="628794" cy="297452"/>
            <a:chOff x="4042896" y="1715660"/>
            <a:chExt cx="1566675" cy="741118"/>
          </a:xfrm>
          <a:solidFill>
            <a:schemeClr val="bg1"/>
          </a:solidFill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18D391-3504-48FA-8CD4-92175EB2E4F7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1E65D6-CE30-444B-B37D-414A17B9A6C0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3AEBD1-42BA-416B-BA2A-506576E294AB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elay 68">
              <a:extLst>
                <a:ext uri="{FF2B5EF4-FFF2-40B4-BE49-F238E27FC236}">
                  <a16:creationId xmlns:a16="http://schemas.microsoft.com/office/drawing/2014/main" id="{C90D0233-4114-4D92-A3B2-54BB7929A48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CCB287-F507-4139-ABEC-66F39DBF9885}"/>
              </a:ext>
            </a:extLst>
          </p:cNvPr>
          <p:cNvGrpSpPr/>
          <p:nvPr/>
        </p:nvGrpSpPr>
        <p:grpSpPr>
          <a:xfrm>
            <a:off x="7956922" y="5568833"/>
            <a:ext cx="1057310" cy="869021"/>
            <a:chOff x="7479057" y="4835794"/>
            <a:chExt cx="1261718" cy="103702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B923A94-3265-4D01-A8FE-75337EB5D2CA}"/>
                </a:ext>
              </a:extLst>
            </p:cNvPr>
            <p:cNvSpPr/>
            <p:nvPr/>
          </p:nvSpPr>
          <p:spPr>
            <a:xfrm>
              <a:off x="7688133" y="4835794"/>
              <a:ext cx="868144" cy="103702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D_FF</a:t>
              </a:r>
              <a:endParaRPr lang="en-SE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1EC62478-1915-4E3C-91A9-2C504272AC05}"/>
                </a:ext>
              </a:extLst>
            </p:cNvPr>
            <p:cNvSpPr/>
            <p:nvPr/>
          </p:nvSpPr>
          <p:spPr>
            <a:xfrm rot="5400000">
              <a:off x="7707538" y="5578046"/>
              <a:ext cx="121976" cy="160787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B131AF-CEE1-441A-9236-1EECDE9C3D78}"/>
                </a:ext>
              </a:extLst>
            </p:cNvPr>
            <p:cNvSpPr txBox="1"/>
            <p:nvPr/>
          </p:nvSpPr>
          <p:spPr>
            <a:xfrm>
              <a:off x="7586249" y="4895682"/>
              <a:ext cx="440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</a:t>
              </a:r>
              <a:endParaRPr lang="en-SE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A3A9027-B2D4-45BD-9014-6B4FA36DEBA4}"/>
                </a:ext>
              </a:extLst>
            </p:cNvPr>
            <p:cNvSpPr txBox="1"/>
            <p:nvPr/>
          </p:nvSpPr>
          <p:spPr>
            <a:xfrm>
              <a:off x="8205055" y="4884547"/>
              <a:ext cx="440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</a:t>
              </a:r>
              <a:endParaRPr lang="en-SE" sz="1200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D7CD44-2AE7-4B2C-9FA9-5EA98F9BDC6B}"/>
                </a:ext>
              </a:extLst>
            </p:cNvPr>
            <p:cNvCxnSpPr>
              <a:cxnSpLocks/>
            </p:cNvCxnSpPr>
            <p:nvPr/>
          </p:nvCxnSpPr>
          <p:spPr>
            <a:xfrm>
              <a:off x="7479057" y="5658440"/>
              <a:ext cx="2090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A5FB80-5FD7-43B8-950D-51FBA510EB54}"/>
                </a:ext>
              </a:extLst>
            </p:cNvPr>
            <p:cNvSpPr txBox="1"/>
            <p:nvPr/>
          </p:nvSpPr>
          <p:spPr>
            <a:xfrm>
              <a:off x="7827904" y="5519939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clk</a:t>
              </a:r>
              <a:endParaRPr lang="en-SE" sz="12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7E63F4C-0CEC-4784-A85A-B4FCF3F4B064}"/>
                </a:ext>
              </a:extLst>
            </p:cNvPr>
            <p:cNvCxnSpPr>
              <a:cxnSpLocks/>
            </p:cNvCxnSpPr>
            <p:nvPr/>
          </p:nvCxnSpPr>
          <p:spPr>
            <a:xfrm>
              <a:off x="7491702" y="5024909"/>
              <a:ext cx="1964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8EA951-7729-4C73-AE50-20A455C67787}"/>
                </a:ext>
              </a:extLst>
            </p:cNvPr>
            <p:cNvCxnSpPr>
              <a:cxnSpLocks/>
            </p:cNvCxnSpPr>
            <p:nvPr/>
          </p:nvCxnSpPr>
          <p:spPr>
            <a:xfrm>
              <a:off x="8552105" y="5023048"/>
              <a:ext cx="1886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0BBD4A-0195-44D0-AE53-656905101F5B}"/>
              </a:ext>
            </a:extLst>
          </p:cNvPr>
          <p:cNvCxnSpPr>
            <a:cxnSpLocks/>
          </p:cNvCxnSpPr>
          <p:nvPr/>
        </p:nvCxnSpPr>
        <p:spPr>
          <a:xfrm flipV="1">
            <a:off x="4538017" y="5680683"/>
            <a:ext cx="1104201" cy="277593"/>
          </a:xfrm>
          <a:prstGeom prst="bentConnector3">
            <a:avLst/>
          </a:prstGeom>
          <a:ln w="28575">
            <a:solidFill>
              <a:srgbClr val="FF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A5CD31-5175-4C3D-BFFC-5D0DB0E71C0C}"/>
              </a:ext>
            </a:extLst>
          </p:cNvPr>
          <p:cNvCxnSpPr/>
          <p:nvPr/>
        </p:nvCxnSpPr>
        <p:spPr>
          <a:xfrm>
            <a:off x="8785688" y="5293911"/>
            <a:ext cx="0" cy="22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801EEA-B14A-4AF8-93D2-3DBDCB4BF1B2}"/>
              </a:ext>
            </a:extLst>
          </p:cNvPr>
          <p:cNvCxnSpPr/>
          <p:nvPr/>
        </p:nvCxnSpPr>
        <p:spPr>
          <a:xfrm>
            <a:off x="7981619" y="5508853"/>
            <a:ext cx="0" cy="220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0D21F0-A71D-4895-B80F-E0FCB3BD7666}"/>
              </a:ext>
            </a:extLst>
          </p:cNvPr>
          <p:cNvCxnSpPr>
            <a:cxnSpLocks/>
          </p:cNvCxnSpPr>
          <p:nvPr/>
        </p:nvCxnSpPr>
        <p:spPr>
          <a:xfrm>
            <a:off x="7967518" y="5508853"/>
            <a:ext cx="8324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2D62D4E-E95B-433A-A0B9-4AB002D79773}"/>
              </a:ext>
            </a:extLst>
          </p:cNvPr>
          <p:cNvCxnSpPr>
            <a:cxnSpLocks/>
          </p:cNvCxnSpPr>
          <p:nvPr/>
        </p:nvCxnSpPr>
        <p:spPr>
          <a:xfrm flipV="1">
            <a:off x="7194688" y="5374905"/>
            <a:ext cx="971746" cy="311304"/>
          </a:xfrm>
          <a:prstGeom prst="bentConnector3">
            <a:avLst>
              <a:gd name="adj1" fmla="val 25068"/>
            </a:avLst>
          </a:prstGeom>
          <a:ln w="28575">
            <a:solidFill>
              <a:srgbClr val="FF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B6791F8-602F-44E0-A1C2-DA50403B7960}"/>
              </a:ext>
            </a:extLst>
          </p:cNvPr>
          <p:cNvCxnSpPr>
            <a:cxnSpLocks/>
          </p:cNvCxnSpPr>
          <p:nvPr/>
        </p:nvCxnSpPr>
        <p:spPr>
          <a:xfrm flipV="1">
            <a:off x="2247753" y="6213777"/>
            <a:ext cx="3378451" cy="458777"/>
          </a:xfrm>
          <a:prstGeom prst="bentConnector3">
            <a:avLst>
              <a:gd name="adj1" fmla="val 84302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990E6C8-9563-4776-8B26-ED5DF6B2CC57}"/>
              </a:ext>
            </a:extLst>
          </p:cNvPr>
          <p:cNvCxnSpPr>
            <a:cxnSpLocks/>
          </p:cNvCxnSpPr>
          <p:nvPr/>
        </p:nvCxnSpPr>
        <p:spPr>
          <a:xfrm flipV="1">
            <a:off x="3936853" y="6256278"/>
            <a:ext cx="4020068" cy="416276"/>
          </a:xfrm>
          <a:prstGeom prst="bentConnector3">
            <a:avLst>
              <a:gd name="adj1" fmla="val 87673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5562ECE-4450-4F1E-9BCD-FEAFE4751773}"/>
              </a:ext>
            </a:extLst>
          </p:cNvPr>
          <p:cNvCxnSpPr>
            <a:cxnSpLocks/>
          </p:cNvCxnSpPr>
          <p:nvPr/>
        </p:nvCxnSpPr>
        <p:spPr>
          <a:xfrm>
            <a:off x="9017301" y="5725749"/>
            <a:ext cx="676873" cy="1"/>
          </a:xfrm>
          <a:prstGeom prst="bentConnector3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3332586-137C-4C18-9375-4E49ADC8CBCB}"/>
              </a:ext>
            </a:extLst>
          </p:cNvPr>
          <p:cNvCxnSpPr>
            <a:cxnSpLocks/>
          </p:cNvCxnSpPr>
          <p:nvPr/>
        </p:nvCxnSpPr>
        <p:spPr>
          <a:xfrm>
            <a:off x="2520512" y="5803650"/>
            <a:ext cx="676873" cy="1"/>
          </a:xfrm>
          <a:prstGeom prst="bentConnector3">
            <a:avLst/>
          </a:prstGeom>
          <a:ln w="28575">
            <a:solidFill>
              <a:srgbClr val="FF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525400A-D084-415C-B7C8-25588C08DFCF}"/>
              </a:ext>
            </a:extLst>
          </p:cNvPr>
          <p:cNvCxnSpPr>
            <a:cxnSpLocks/>
          </p:cNvCxnSpPr>
          <p:nvPr/>
        </p:nvCxnSpPr>
        <p:spPr>
          <a:xfrm>
            <a:off x="2532092" y="4694529"/>
            <a:ext cx="0" cy="1109121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DC4060D-8D1A-43CE-B445-98385A62622C}"/>
              </a:ext>
            </a:extLst>
          </p:cNvPr>
          <p:cNvCxnSpPr>
            <a:cxnSpLocks/>
          </p:cNvCxnSpPr>
          <p:nvPr/>
        </p:nvCxnSpPr>
        <p:spPr>
          <a:xfrm>
            <a:off x="2519392" y="4694529"/>
            <a:ext cx="468007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C71A5A2-CFC8-4A21-8903-800EAAA56BAB}"/>
              </a:ext>
            </a:extLst>
          </p:cNvPr>
          <p:cNvCxnSpPr>
            <a:cxnSpLocks/>
          </p:cNvCxnSpPr>
          <p:nvPr/>
        </p:nvCxnSpPr>
        <p:spPr>
          <a:xfrm>
            <a:off x="7186762" y="4694529"/>
            <a:ext cx="0" cy="995484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25921F2-7B60-4941-8637-FE0142D9F8A5}"/>
              </a:ext>
            </a:extLst>
          </p:cNvPr>
          <p:cNvCxnSpPr>
            <a:cxnSpLocks/>
          </p:cNvCxnSpPr>
          <p:nvPr/>
        </p:nvCxnSpPr>
        <p:spPr>
          <a:xfrm>
            <a:off x="2242020" y="6112465"/>
            <a:ext cx="955384" cy="0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D85E0C-6921-495E-92C9-66DA59109470}"/>
              </a:ext>
            </a:extLst>
          </p:cNvPr>
          <p:cNvGrpSpPr/>
          <p:nvPr/>
        </p:nvGrpSpPr>
        <p:grpSpPr>
          <a:xfrm>
            <a:off x="2363182" y="4548479"/>
            <a:ext cx="5803252" cy="1548596"/>
            <a:chOff x="1642604" y="4578350"/>
            <a:chExt cx="5803252" cy="154859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99DE33F-4362-45ED-9704-83E8AB88859E}"/>
                </a:ext>
              </a:extLst>
            </p:cNvPr>
            <p:cNvCxnSpPr>
              <a:cxnSpLocks/>
            </p:cNvCxnSpPr>
            <p:nvPr/>
          </p:nvCxnSpPr>
          <p:spPr>
            <a:xfrm>
              <a:off x="1659114" y="4578350"/>
              <a:ext cx="0" cy="154859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9F5E372-A71D-499B-B355-B069C32BEDEF}"/>
                </a:ext>
              </a:extLst>
            </p:cNvPr>
            <p:cNvCxnSpPr>
              <a:cxnSpLocks/>
            </p:cNvCxnSpPr>
            <p:nvPr/>
          </p:nvCxnSpPr>
          <p:spPr>
            <a:xfrm>
              <a:off x="1642604" y="4578350"/>
              <a:ext cx="509633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F33DE59-E46B-463D-A3C5-769CA51D7403}"/>
                </a:ext>
              </a:extLst>
            </p:cNvPr>
            <p:cNvCxnSpPr>
              <a:cxnSpLocks/>
            </p:cNvCxnSpPr>
            <p:nvPr/>
          </p:nvCxnSpPr>
          <p:spPr>
            <a:xfrm>
              <a:off x="6723734" y="4578350"/>
              <a:ext cx="0" cy="6748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75673F9D-C759-49EC-90E2-2352B0EE6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744" y="5259870"/>
              <a:ext cx="733112" cy="311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B398EC71-5E39-4628-A857-E535194B6130}"/>
              </a:ext>
            </a:extLst>
          </p:cNvPr>
          <p:cNvSpPr txBox="1"/>
          <p:nvPr/>
        </p:nvSpPr>
        <p:spPr>
          <a:xfrm>
            <a:off x="1752940" y="597396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  <a:endParaRPr lang="en-SE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DBC940-D181-419A-B052-430CD7C617B6}"/>
              </a:ext>
            </a:extLst>
          </p:cNvPr>
          <p:cNvSpPr txBox="1"/>
          <p:nvPr/>
        </p:nvSpPr>
        <p:spPr>
          <a:xfrm>
            <a:off x="1897210" y="652731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clk</a:t>
            </a:r>
            <a:endParaRPr lang="en-SE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F644FA1-3200-442F-A7C2-E222F3D02FCB}"/>
              </a:ext>
            </a:extLst>
          </p:cNvPr>
          <p:cNvSpPr txBox="1"/>
          <p:nvPr/>
        </p:nvSpPr>
        <p:spPr>
          <a:xfrm>
            <a:off x="9696837" y="5601938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</a:t>
            </a:r>
            <a:endParaRPr lang="en-SE" sz="12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54C053C-B6B4-4EBD-B79E-CB9BA4315FD9}"/>
              </a:ext>
            </a:extLst>
          </p:cNvPr>
          <p:cNvCxnSpPr>
            <a:cxnSpLocks/>
          </p:cNvCxnSpPr>
          <p:nvPr/>
        </p:nvCxnSpPr>
        <p:spPr>
          <a:xfrm>
            <a:off x="6692814" y="5686209"/>
            <a:ext cx="509823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D997D00-3912-B86C-88EE-544D0854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D66F-B12B-264C-AAFB-58E0367A4D0B}" type="datetime1">
              <a:rPr lang="sv-SE" smtClean="0"/>
              <a:t>2022-09-12</a:t>
            </a:fld>
            <a:endParaRPr lang="en-SE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E2C12DB-6351-9BFB-0B37-F27E4AC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571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  <p:bldP spid="33" grpId="0" animBg="1"/>
      <p:bldP spid="134" grpId="0"/>
      <p:bldP spid="135" grpId="0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E57-251D-4DC2-9C23-1E582939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an FSM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A564-5A5B-4114-A939-381AB255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643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Specification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state diagrams</a:t>
            </a:r>
          </a:p>
          <a:p>
            <a:pPr lvl="1"/>
            <a:r>
              <a:rPr lang="en-US" dirty="0"/>
              <a:t>Choose type Moore or Mealy</a:t>
            </a:r>
          </a:p>
          <a:p>
            <a:pPr lvl="1"/>
            <a:r>
              <a:rPr lang="en-US" dirty="0"/>
              <a:t>Minimize state diagram using Karnaugh map (out of scope here)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codes for states</a:t>
            </a:r>
          </a:p>
          <a:p>
            <a:pPr lvl="1"/>
            <a:r>
              <a:rPr lang="en-US" dirty="0"/>
              <a:t>One-hot? Binary? Gray code?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seq-logic for storing the next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the output logic</a:t>
            </a:r>
          </a:p>
          <a:p>
            <a:pPr lvl="1"/>
            <a:r>
              <a:rPr lang="en-US" dirty="0"/>
              <a:t>May use both combi- and seq-logic for output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combi-logic for calculating the next state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Core of the FSM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3C4F-82EE-D258-6D98-92ABECC1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58A0-94C2-B949-9AD4-38A4BDAC3E4B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FE30C-CC5C-F92B-D247-3F1E7F42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904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15EE-8DBE-4655-B3F2-AD509E25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Mini project – Traffic light control</a:t>
            </a:r>
            <a:endParaRPr lang="en-SE" dirty="0"/>
          </a:p>
        </p:txBody>
      </p:sp>
      <p:pic>
        <p:nvPicPr>
          <p:cNvPr id="1026" name="Picture 2" descr="A picture containing light, traffic, green, traffic light&#10;&#10;Description automatically generated">
            <a:extLst>
              <a:ext uri="{FF2B5EF4-FFF2-40B4-BE49-F238E27FC236}">
                <a16:creationId xmlns:a16="http://schemas.microsoft.com/office/drawing/2014/main" id="{1CACF469-3BE1-4A6B-B5A5-BB985041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77" y="2081091"/>
            <a:ext cx="4341446" cy="4341446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0BAEC-3052-2621-96E0-75950E48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E0E3-9FED-4446-AE43-0F3F5014BDC0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04F1-C9FD-43DE-FBE4-3994C5BE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745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3E4-8832-43D5-87D4-0BE25F76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9EF4-CA26-4D65-B14B-8965A309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69" y="1778732"/>
            <a:ext cx="5257800" cy="507926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Oscar wants a system containing two traffic lights, governing a junction of two (one-way) streets.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In the default case, traffic light 1 is green, traffic light 2 is red.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When a car is detected at traffic light 2, the system switches traffic light 1 to red, light 2 to green, waits some amount of time for the car to pass.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Then the system switches back to the default situation.</a:t>
            </a:r>
            <a:endParaRPr lang="en-S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CE4037-15B4-4D43-8300-F0859E3FFF8F}"/>
              </a:ext>
            </a:extLst>
          </p:cNvPr>
          <p:cNvGrpSpPr/>
          <p:nvPr/>
        </p:nvGrpSpPr>
        <p:grpSpPr>
          <a:xfrm>
            <a:off x="5553270" y="0"/>
            <a:ext cx="6753690" cy="6858000"/>
            <a:chOff x="5553270" y="0"/>
            <a:chExt cx="6753690" cy="6858000"/>
          </a:xfrm>
        </p:grpSpPr>
        <p:pic>
          <p:nvPicPr>
            <p:cNvPr id="4" name="Picture 2" descr="A picture containing light, traffic, green, traffic light&#10;&#10;Description automatically generated">
              <a:extLst>
                <a:ext uri="{FF2B5EF4-FFF2-40B4-BE49-F238E27FC236}">
                  <a16:creationId xmlns:a16="http://schemas.microsoft.com/office/drawing/2014/main" id="{0F9102C5-65FE-49A7-A7F3-3A94C683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92438" y="118346"/>
              <a:ext cx="1362706" cy="1362706"/>
            </a:xfrm>
            <a:prstGeom prst="rect">
              <a:avLst/>
            </a:prstGeom>
            <a:noFill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A4F522-FCFF-4819-88E6-47CF6FE03BDF}"/>
                </a:ext>
              </a:extLst>
            </p:cNvPr>
            <p:cNvSpPr/>
            <p:nvPr/>
          </p:nvSpPr>
          <p:spPr>
            <a:xfrm>
              <a:off x="9290737" y="0"/>
              <a:ext cx="1800809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AE3738-E23A-44B0-BDE6-530ED3E7F5DB}"/>
                </a:ext>
              </a:extLst>
            </p:cNvPr>
            <p:cNvSpPr/>
            <p:nvPr/>
          </p:nvSpPr>
          <p:spPr>
            <a:xfrm rot="16200000">
              <a:off x="7972231" y="-892151"/>
              <a:ext cx="1800809" cy="66387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7" name="Picture 2" descr="A picture containing light, traffic, green, traffic light&#10;&#10;Description automatically generated">
              <a:extLst>
                <a:ext uri="{FF2B5EF4-FFF2-40B4-BE49-F238E27FC236}">
                  <a16:creationId xmlns:a16="http://schemas.microsoft.com/office/drawing/2014/main" id="{1D6F2A48-17AB-4470-A3AB-A511C7268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44254" y="4058590"/>
              <a:ext cx="1362706" cy="1362706"/>
            </a:xfrm>
            <a:prstGeom prst="rect">
              <a:avLst/>
            </a:prstGeom>
            <a:noFill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4B4AF1-C84E-459A-8225-049F34FC1735}"/>
                </a:ext>
              </a:extLst>
            </p:cNvPr>
            <p:cNvSpPr/>
            <p:nvPr/>
          </p:nvSpPr>
          <p:spPr>
            <a:xfrm>
              <a:off x="9103167" y="1798075"/>
              <a:ext cx="187569" cy="1258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BC5AFD-ADCF-43F2-A464-8CC61B541C01}"/>
                </a:ext>
              </a:extLst>
            </p:cNvPr>
            <p:cNvSpPr/>
            <p:nvPr/>
          </p:nvSpPr>
          <p:spPr>
            <a:xfrm rot="16200000">
              <a:off x="10097355" y="2783121"/>
              <a:ext cx="187569" cy="1258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Web cam with solid fill">
              <a:extLst>
                <a:ext uri="{FF2B5EF4-FFF2-40B4-BE49-F238E27FC236}">
                  <a16:creationId xmlns:a16="http://schemas.microsoft.com/office/drawing/2014/main" id="{3C754C9E-6DE9-425E-8BB6-3CA76C640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41799" y="118346"/>
              <a:ext cx="461368" cy="46136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481535-78B8-46A4-82B8-0E357F0C09D1}"/>
                </a:ext>
              </a:extLst>
            </p:cNvPr>
            <p:cNvSpPr txBox="1"/>
            <p:nvPr/>
          </p:nvSpPr>
          <p:spPr>
            <a:xfrm>
              <a:off x="11122737" y="3412259"/>
              <a:ext cx="10057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Traffic </a:t>
              </a:r>
            </a:p>
            <a:p>
              <a:pPr algn="ctr"/>
              <a:r>
                <a:rPr lang="en-US" dirty="0"/>
                <a:t>light 1 </a:t>
              </a:r>
              <a:endParaRPr lang="en-S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EDBC38-66A0-4EDC-9903-5E7E799CFDF0}"/>
                </a:ext>
              </a:extLst>
            </p:cNvPr>
            <p:cNvSpPr txBox="1"/>
            <p:nvPr/>
          </p:nvSpPr>
          <p:spPr>
            <a:xfrm>
              <a:off x="6848831" y="185269"/>
              <a:ext cx="136270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Traffic </a:t>
              </a:r>
            </a:p>
            <a:p>
              <a:pPr algn="ctr"/>
              <a:r>
                <a:rPr lang="en-US" dirty="0"/>
                <a:t>light 2 with car sensor </a:t>
              </a:r>
              <a:endParaRPr lang="en-SE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B9FB45-B1A7-4496-8618-06C0A5EA5A08}"/>
              </a:ext>
            </a:extLst>
          </p:cNvPr>
          <p:cNvGrpSpPr/>
          <p:nvPr/>
        </p:nvGrpSpPr>
        <p:grpSpPr>
          <a:xfrm rot="16200000">
            <a:off x="9768763" y="3323619"/>
            <a:ext cx="844752" cy="1258277"/>
            <a:chOff x="8874786" y="2914050"/>
            <a:chExt cx="493531" cy="642009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4ADCE03-9B5E-4C52-A526-B8B218523DC2}"/>
                </a:ext>
              </a:extLst>
            </p:cNvPr>
            <p:cNvSpPr/>
            <p:nvPr/>
          </p:nvSpPr>
          <p:spPr>
            <a:xfrm>
              <a:off x="8886278" y="2914050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7E2A542-F44C-443D-9593-87C0D8BC7467}"/>
                </a:ext>
              </a:extLst>
            </p:cNvPr>
            <p:cNvSpPr/>
            <p:nvPr/>
          </p:nvSpPr>
          <p:spPr>
            <a:xfrm>
              <a:off x="8874786" y="3383093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45C8ACB-1C4E-4715-AD66-E42244BA7DBC}"/>
                </a:ext>
              </a:extLst>
            </p:cNvPr>
            <p:cNvSpPr/>
            <p:nvPr/>
          </p:nvSpPr>
          <p:spPr>
            <a:xfrm>
              <a:off x="8886277" y="3145859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CD300F-F3ED-4E61-A4E3-C7C03D909822}"/>
              </a:ext>
            </a:extLst>
          </p:cNvPr>
          <p:cNvGrpSpPr/>
          <p:nvPr/>
        </p:nvGrpSpPr>
        <p:grpSpPr>
          <a:xfrm>
            <a:off x="8236672" y="1800279"/>
            <a:ext cx="844752" cy="1258277"/>
            <a:chOff x="8874786" y="2914050"/>
            <a:chExt cx="493531" cy="64200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03F2B951-79F4-4F21-A939-11DFF246E3EC}"/>
                </a:ext>
              </a:extLst>
            </p:cNvPr>
            <p:cNvSpPr/>
            <p:nvPr/>
          </p:nvSpPr>
          <p:spPr>
            <a:xfrm>
              <a:off x="8886278" y="2914050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9EA43871-4A22-417D-B356-C878CAF46F99}"/>
                </a:ext>
              </a:extLst>
            </p:cNvPr>
            <p:cNvSpPr/>
            <p:nvPr/>
          </p:nvSpPr>
          <p:spPr>
            <a:xfrm>
              <a:off x="8874786" y="3383093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FA88E62-4A4F-43C0-9EE6-9E029FDFE34B}"/>
                </a:ext>
              </a:extLst>
            </p:cNvPr>
            <p:cNvSpPr/>
            <p:nvPr/>
          </p:nvSpPr>
          <p:spPr>
            <a:xfrm>
              <a:off x="8886277" y="3145859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909068F-0A11-9BDF-B672-97F44FBA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89B3-7057-8740-BEC8-23F01222C629}" type="datetime1">
              <a:rPr lang="sv-SE" smtClean="0"/>
              <a:t>2022-09-12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A390A1-A4BE-DE1C-149B-470805E2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930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7481-0156-4E24-9BD1-64846ED4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analysis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9DF0-2BF7-4EE6-92D2-75D1409E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31097" cy="5032376"/>
          </a:xfrm>
        </p:spPr>
        <p:txBody>
          <a:bodyPr>
            <a:normAutofit/>
          </a:bodyPr>
          <a:lstStyle/>
          <a:p>
            <a:r>
              <a:rPr lang="en-US" dirty="0"/>
              <a:t>First thing first, how traffic light works?</a:t>
            </a:r>
          </a:p>
          <a:p>
            <a:r>
              <a:rPr lang="en-US" dirty="0"/>
              <a:t>Traffic lights change their colors in the same order every time.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light on: This tells drivers to stop.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light on: This means the driver can start driving or keep driving.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Yellow</a:t>
            </a:r>
            <a:r>
              <a:rPr lang="en-US" dirty="0"/>
              <a:t> light on: This tells drivers to stop when it is safe to, because the light is about to turn red.</a:t>
            </a:r>
          </a:p>
          <a:p>
            <a:r>
              <a:rPr lang="en-US" dirty="0"/>
              <a:t>In our case:</a:t>
            </a:r>
          </a:p>
          <a:p>
            <a:pPr lvl="1"/>
            <a:r>
              <a:rPr lang="en-US" dirty="0"/>
              <a:t>Car comes</a:t>
            </a:r>
          </a:p>
          <a:p>
            <a:pPr lvl="2"/>
            <a:r>
              <a:rPr lang="en-US" dirty="0"/>
              <a:t>Light 1: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Yellow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lvl="2"/>
            <a:r>
              <a:rPr lang="en-US" dirty="0"/>
              <a:t>Light 2: </a:t>
            </a:r>
            <a:r>
              <a:rPr lang="en-US" b="1" dirty="0">
                <a:solidFill>
                  <a:srgbClr val="FF0000"/>
                </a:solidFill>
              </a:rPr>
              <a:t>Red (wait)</a:t>
            </a:r>
            <a:r>
              <a:rPr lang="en-US" dirty="0"/>
              <a:t>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endParaRPr lang="en-US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656CDC52-8ED0-4018-90F3-7658BB91761F}"/>
              </a:ext>
            </a:extLst>
          </p:cNvPr>
          <p:cNvSpPr/>
          <p:nvPr/>
        </p:nvSpPr>
        <p:spPr>
          <a:xfrm rot="10800000">
            <a:off x="821337" y="3245736"/>
            <a:ext cx="443523" cy="12504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7362D-31D7-443B-BF8D-92013F4B5F7D}"/>
              </a:ext>
            </a:extLst>
          </p:cNvPr>
          <p:cNvSpPr txBox="1"/>
          <p:nvPr/>
        </p:nvSpPr>
        <p:spPr>
          <a:xfrm>
            <a:off x="6564311" y="5497760"/>
            <a:ext cx="5460993" cy="1106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Car leaves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Light 1: </a:t>
            </a:r>
            <a:r>
              <a:rPr lang="en-US" sz="2000" b="1" dirty="0">
                <a:solidFill>
                  <a:srgbClr val="FF0000"/>
                </a:solidFill>
              </a:rPr>
              <a:t>Red (wait)</a:t>
            </a:r>
            <a:r>
              <a:rPr lang="en-US" sz="2000" dirty="0"/>
              <a:t>          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Green</a:t>
            </a:r>
            <a:endParaRPr lang="en-US" sz="2000" b="1" dirty="0">
              <a:solidFill>
                <a:srgbClr val="00B05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Light 2: </a:t>
            </a:r>
            <a:r>
              <a:rPr lang="en-US" sz="2000" b="1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chemeClr val="accent2"/>
                </a:solidFill>
                <a:sym typeface="Wingdings" panose="05000000000000000000" pitchFamily="2" charset="2"/>
              </a:rPr>
              <a:t>Yellow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sz="2000" dirty="0"/>
              <a:t> </a:t>
            </a:r>
          </a:p>
        </p:txBody>
      </p:sp>
      <p:pic>
        <p:nvPicPr>
          <p:cNvPr id="8" name="Picture 2" descr="A picture containing light, traffic, green, traffic light&#10;&#10;Description automatically generated">
            <a:extLst>
              <a:ext uri="{FF2B5EF4-FFF2-40B4-BE49-F238E27FC236}">
                <a16:creationId xmlns:a16="http://schemas.microsoft.com/office/drawing/2014/main" id="{D406BE8A-718A-4168-AE84-159361EF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70211" y="1906724"/>
            <a:ext cx="736717" cy="722367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A390AA-5C3F-4C06-AFD6-7CBDBC88B6C4}"/>
              </a:ext>
            </a:extLst>
          </p:cNvPr>
          <p:cNvSpPr/>
          <p:nvPr/>
        </p:nvSpPr>
        <p:spPr>
          <a:xfrm>
            <a:off x="10380233" y="1843989"/>
            <a:ext cx="973567" cy="3635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F8F03-F25B-4026-B48B-03F20621BF6B}"/>
              </a:ext>
            </a:extLst>
          </p:cNvPr>
          <p:cNvSpPr/>
          <p:nvPr/>
        </p:nvSpPr>
        <p:spPr>
          <a:xfrm rot="16200000">
            <a:off x="9676894" y="1336107"/>
            <a:ext cx="954604" cy="3589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1" name="Picture 2" descr="A picture containing light, traffic, green, traffic light&#10;&#10;Description automatically generated">
            <a:extLst>
              <a:ext uri="{FF2B5EF4-FFF2-40B4-BE49-F238E27FC236}">
                <a16:creationId xmlns:a16="http://schemas.microsoft.com/office/drawing/2014/main" id="{0AEB48A5-3A64-448C-BF42-8DD9C10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74170" y="3995436"/>
            <a:ext cx="736717" cy="722367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EEBADD-6B82-4C1B-B230-0A5378437721}"/>
              </a:ext>
            </a:extLst>
          </p:cNvPr>
          <p:cNvSpPr/>
          <p:nvPr/>
        </p:nvSpPr>
        <p:spPr>
          <a:xfrm>
            <a:off x="10278828" y="2797143"/>
            <a:ext cx="101405" cy="667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BD15C1-6644-4542-9892-C8B705E72B35}"/>
              </a:ext>
            </a:extLst>
          </p:cNvPr>
          <p:cNvSpPr/>
          <p:nvPr/>
        </p:nvSpPr>
        <p:spPr>
          <a:xfrm rot="16200000">
            <a:off x="10817301" y="3312688"/>
            <a:ext cx="99430" cy="68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20EF82-DDC5-4148-8249-DBD5614A94CB}"/>
              </a:ext>
            </a:extLst>
          </p:cNvPr>
          <p:cNvSpPr/>
          <p:nvPr/>
        </p:nvSpPr>
        <p:spPr>
          <a:xfrm>
            <a:off x="9796788" y="2827567"/>
            <a:ext cx="482039" cy="1729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6" name="Graphic 15" descr="Web cam with solid fill">
            <a:extLst>
              <a:ext uri="{FF2B5EF4-FFF2-40B4-BE49-F238E27FC236}">
                <a16:creationId xmlns:a16="http://schemas.microsoft.com/office/drawing/2014/main" id="{AF3DDEF6-BC6E-4DB5-9432-610EB8DC6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9399" y="1906724"/>
            <a:ext cx="249428" cy="2445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ADD4B3-DF11-418C-B663-C4B17CC8AB12}"/>
              </a:ext>
            </a:extLst>
          </p:cNvPr>
          <p:cNvSpPr txBox="1"/>
          <p:nvPr/>
        </p:nvSpPr>
        <p:spPr>
          <a:xfrm>
            <a:off x="11370663" y="3637156"/>
            <a:ext cx="543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8D6AE-E305-49B9-A063-FBF8397F60DA}"/>
              </a:ext>
            </a:extLst>
          </p:cNvPr>
          <p:cNvSpPr txBox="1"/>
          <p:nvPr/>
        </p:nvSpPr>
        <p:spPr>
          <a:xfrm>
            <a:off x="9309649" y="1942200"/>
            <a:ext cx="4871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E1161F34-F8E0-4B92-997F-385BFB802733}"/>
              </a:ext>
            </a:extLst>
          </p:cNvPr>
          <p:cNvSpPr/>
          <p:nvPr/>
        </p:nvSpPr>
        <p:spPr>
          <a:xfrm>
            <a:off x="6205490" y="5850384"/>
            <a:ext cx="895753" cy="5504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7F4FC3-1D42-434B-8B14-79F2DA28840B}"/>
              </a:ext>
            </a:extLst>
          </p:cNvPr>
          <p:cNvSpPr txBox="1"/>
          <p:nvPr/>
        </p:nvSpPr>
        <p:spPr>
          <a:xfrm>
            <a:off x="6320741" y="5684919"/>
            <a:ext cx="48713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</a:t>
            </a:r>
            <a:endParaRPr lang="en-SE" dirty="0"/>
          </a:p>
        </p:txBody>
      </p: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C4BCBF71-1477-4BCE-A217-DC051CD67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5777" y="2797143"/>
            <a:ext cx="667369" cy="667369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BABB42-0FA3-4187-AFC7-5CF03B11B8B3}"/>
              </a:ext>
            </a:extLst>
          </p:cNvPr>
          <p:cNvSpPr/>
          <p:nvPr/>
        </p:nvSpPr>
        <p:spPr>
          <a:xfrm>
            <a:off x="9785296" y="3296610"/>
            <a:ext cx="482039" cy="1729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4FC11F1-D469-4FC1-A885-8D0D41F1E48C}"/>
              </a:ext>
            </a:extLst>
          </p:cNvPr>
          <p:cNvSpPr/>
          <p:nvPr/>
        </p:nvSpPr>
        <p:spPr>
          <a:xfrm>
            <a:off x="9796787" y="3059376"/>
            <a:ext cx="482039" cy="17296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DDEB94-30D2-4629-8D6F-017588CA94E7}"/>
              </a:ext>
            </a:extLst>
          </p:cNvPr>
          <p:cNvGrpSpPr/>
          <p:nvPr/>
        </p:nvGrpSpPr>
        <p:grpSpPr>
          <a:xfrm rot="16200000">
            <a:off x="10620250" y="3646659"/>
            <a:ext cx="493531" cy="642009"/>
            <a:chOff x="8874786" y="2914050"/>
            <a:chExt cx="493531" cy="64200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CB33E56-7495-4350-A27E-F595BEDD59C7}"/>
                </a:ext>
              </a:extLst>
            </p:cNvPr>
            <p:cNvSpPr/>
            <p:nvPr/>
          </p:nvSpPr>
          <p:spPr>
            <a:xfrm>
              <a:off x="8886278" y="2914050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9322810-791D-4ED7-B4F4-4A56DE3D140F}"/>
                </a:ext>
              </a:extLst>
            </p:cNvPr>
            <p:cNvSpPr/>
            <p:nvPr/>
          </p:nvSpPr>
          <p:spPr>
            <a:xfrm>
              <a:off x="8874786" y="3383093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8E927340-241C-4E3F-8552-CEAF7412F11F}"/>
                </a:ext>
              </a:extLst>
            </p:cNvPr>
            <p:cNvSpPr/>
            <p:nvPr/>
          </p:nvSpPr>
          <p:spPr>
            <a:xfrm>
              <a:off x="8886277" y="3145859"/>
              <a:ext cx="482039" cy="172966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44119-48D3-7B24-4F65-FF2F47AC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9A7A-8C78-0643-8CAF-643C1534C0CC}" type="datetime1">
              <a:rPr lang="sv-SE" smtClean="0"/>
              <a:t>2022-09-12</a:t>
            </a:fld>
            <a:endParaRPr lang="en-S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9F7B550-02A5-1F99-1D26-248F3F12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72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uiExpand="1" build="p" bldLvl="2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1463-F8B0-4905-9B88-1EFE7603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 diagrams</a:t>
            </a:r>
            <a:endParaRPr lang="en-SE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BE944DD-FBAF-41A3-A747-D0BC526C9E1C}"/>
              </a:ext>
            </a:extLst>
          </p:cNvPr>
          <p:cNvSpPr/>
          <p:nvPr/>
        </p:nvSpPr>
        <p:spPr>
          <a:xfrm>
            <a:off x="2477479" y="3173045"/>
            <a:ext cx="1906952" cy="1844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L1: Green</a:t>
            </a:r>
          </a:p>
          <a:p>
            <a:pPr algn="ctr"/>
            <a:r>
              <a:rPr lang="en-US" dirty="0"/>
              <a:t>L2: Red</a:t>
            </a:r>
            <a:endParaRPr lang="en-SE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DD422C0-65AC-4296-AA72-9AFDDB21608B}"/>
              </a:ext>
            </a:extLst>
          </p:cNvPr>
          <p:cNvSpPr/>
          <p:nvPr/>
        </p:nvSpPr>
        <p:spPr>
          <a:xfrm>
            <a:off x="5142524" y="1584568"/>
            <a:ext cx="1906952" cy="1844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L1: Yellow</a:t>
            </a:r>
          </a:p>
          <a:p>
            <a:pPr algn="ctr"/>
            <a:r>
              <a:rPr lang="en-US" dirty="0"/>
              <a:t>L2: Red</a:t>
            </a:r>
            <a:endParaRPr lang="en-SE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1F498C2-276B-4C92-A809-2C1BA8416D48}"/>
              </a:ext>
            </a:extLst>
          </p:cNvPr>
          <p:cNvSpPr/>
          <p:nvPr/>
        </p:nvSpPr>
        <p:spPr>
          <a:xfrm>
            <a:off x="7807569" y="3173045"/>
            <a:ext cx="1906952" cy="1844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  <a:p>
            <a:pPr algn="ctr"/>
            <a:r>
              <a:rPr lang="en-US" dirty="0"/>
              <a:t>L1: Red</a:t>
            </a:r>
          </a:p>
          <a:p>
            <a:pPr algn="ctr"/>
            <a:r>
              <a:rPr lang="en-US" dirty="0"/>
              <a:t>L2: Green</a:t>
            </a:r>
            <a:endParaRPr lang="en-SE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78A9325-8BD5-4FB1-8C2A-785136567964}"/>
              </a:ext>
            </a:extLst>
          </p:cNvPr>
          <p:cNvSpPr/>
          <p:nvPr/>
        </p:nvSpPr>
        <p:spPr>
          <a:xfrm>
            <a:off x="5142524" y="4728308"/>
            <a:ext cx="1906952" cy="18444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  <a:p>
            <a:pPr algn="ctr"/>
            <a:r>
              <a:rPr lang="en-US" dirty="0"/>
              <a:t>L1: Red</a:t>
            </a:r>
          </a:p>
          <a:p>
            <a:pPr algn="ctr"/>
            <a:r>
              <a:rPr lang="en-US" dirty="0"/>
              <a:t>L2: Yellow</a:t>
            </a:r>
            <a:endParaRPr lang="en-SE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8D0473-62F0-4F32-A45D-39DD753F45E2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3953609" y="1984131"/>
            <a:ext cx="666261" cy="1711569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D66035-3ED5-467D-BE6C-0FD2407494DC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7049476" y="2506784"/>
            <a:ext cx="1711569" cy="666261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52DDDC7-0871-4AD0-958F-A0B2180E4931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rot="5400000">
            <a:off x="7588738" y="4478216"/>
            <a:ext cx="633047" cy="1711569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A54B9F2-ABE6-4B85-83EA-723F49EB48B0}"/>
              </a:ext>
            </a:extLst>
          </p:cNvPr>
          <p:cNvCxnSpPr>
            <a:cxnSpLocks/>
            <a:stCxn id="7" idx="2"/>
            <a:endCxn id="4" idx="4"/>
          </p:cNvCxnSpPr>
          <p:nvPr/>
        </p:nvCxnSpPr>
        <p:spPr>
          <a:xfrm rot="10800000">
            <a:off x="3430956" y="5017478"/>
            <a:ext cx="1711569" cy="633047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9C017B-9380-405C-98CF-1E74111513B8}"/>
              </a:ext>
            </a:extLst>
          </p:cNvPr>
          <p:cNvSpPr txBox="1"/>
          <p:nvPr/>
        </p:nvSpPr>
        <p:spPr>
          <a:xfrm>
            <a:off x="3235572" y="2098987"/>
            <a:ext cx="149194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Sensor input</a:t>
            </a:r>
          </a:p>
          <a:p>
            <a:pPr algn="ctr"/>
            <a:r>
              <a:rPr lang="en-US" dirty="0" err="1"/>
              <a:t>car_sensor</a:t>
            </a:r>
            <a:endParaRPr lang="en-S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6C74D9-027E-4E52-AC04-787D43585268}"/>
              </a:ext>
            </a:extLst>
          </p:cNvPr>
          <p:cNvSpPr txBox="1"/>
          <p:nvPr/>
        </p:nvSpPr>
        <p:spPr>
          <a:xfrm>
            <a:off x="7269104" y="2098987"/>
            <a:ext cx="14919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SE"/>
            </a:defPPr>
            <a:lvl1pPr algn="ctr"/>
          </a:lstStyle>
          <a:p>
            <a:r>
              <a:rPr lang="en-US" dirty="0"/>
              <a:t>5s</a:t>
            </a:r>
            <a:endParaRPr lang="en-S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074757-91B4-4474-9C3C-824278E11384}"/>
              </a:ext>
            </a:extLst>
          </p:cNvPr>
          <p:cNvSpPr txBox="1"/>
          <p:nvPr/>
        </p:nvSpPr>
        <p:spPr>
          <a:xfrm>
            <a:off x="7417436" y="5683738"/>
            <a:ext cx="14919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SE"/>
            </a:defPPr>
            <a:lvl1pPr algn="ctr"/>
          </a:lstStyle>
          <a:p>
            <a:r>
              <a:rPr lang="en-US" dirty="0"/>
              <a:t>30s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BB5F0-D091-4BD7-A094-41D62B320C01}"/>
              </a:ext>
            </a:extLst>
          </p:cNvPr>
          <p:cNvSpPr txBox="1"/>
          <p:nvPr/>
        </p:nvSpPr>
        <p:spPr>
          <a:xfrm>
            <a:off x="3430955" y="5683738"/>
            <a:ext cx="14919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SE"/>
            </a:defPPr>
            <a:lvl1pPr algn="ctr"/>
          </a:lstStyle>
          <a:p>
            <a:r>
              <a:rPr lang="en-US" dirty="0"/>
              <a:t>5s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536E-0B5B-4C3E-9B29-F1FF25EEC9A6}"/>
              </a:ext>
            </a:extLst>
          </p:cNvPr>
          <p:cNvSpPr txBox="1"/>
          <p:nvPr/>
        </p:nvSpPr>
        <p:spPr>
          <a:xfrm>
            <a:off x="-1588" y="3268355"/>
            <a:ext cx="12193588" cy="646331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Let’s code the FSM together in </a:t>
            </a:r>
            <a:r>
              <a:rPr lang="en-US" sz="3600" dirty="0" err="1">
                <a:solidFill>
                  <a:schemeClr val="tx1"/>
                </a:solidFill>
              </a:rPr>
              <a:t>Vivado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7375-5B8A-80B9-9771-5C59D4B7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F3F7-4D6A-9A40-8609-C6EBCB31AD2B}" type="datetime1">
              <a:rPr lang="sv-SE" smtClean="0"/>
              <a:t>2022-09-12</a:t>
            </a:fld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4E6A8E-AA44-3CDB-DCA8-34F562D7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11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1" grpId="0"/>
      <p:bldP spid="32" grpId="0"/>
      <p:bldP spid="33" grpId="0"/>
      <p:bldP spid="34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4F48-2828-4729-9930-B513E836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codes for states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46061-E0AD-460F-B7CD-CA8B76A29849}"/>
              </a:ext>
            </a:extLst>
          </p:cNvPr>
          <p:cNvSpPr txBox="1"/>
          <p:nvPr/>
        </p:nvSpPr>
        <p:spPr>
          <a:xfrm>
            <a:off x="214745" y="3037010"/>
            <a:ext cx="588125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`timescale </a:t>
            </a:r>
            <a:r>
              <a:rPr lang="en-US" dirty="0"/>
              <a:t>1ms / 1ms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traffic(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</a:t>
            </a:r>
            <a:r>
              <a:rPr lang="en-SE" dirty="0" err="1"/>
              <a:t>car_sensor</a:t>
            </a:r>
            <a:r>
              <a:rPr lang="en-SE" dirty="0"/>
              <a:t>,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</a:t>
            </a:r>
            <a:r>
              <a:rPr lang="en-SE" dirty="0" err="1"/>
              <a:t>n_rst</a:t>
            </a:r>
            <a:r>
              <a:rPr lang="en-SE" dirty="0"/>
              <a:t>,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[2:0] light_1, // 3: Red, 2: Yellow, 1: Green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[2:0] light_2  // 3: Red, 2: Yellow, 1: Green </a:t>
            </a:r>
          </a:p>
          <a:p>
            <a:r>
              <a:rPr lang="en-SE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735BA-D07B-4644-9288-06F195592F14}"/>
              </a:ext>
            </a:extLst>
          </p:cNvPr>
          <p:cNvSpPr txBox="1"/>
          <p:nvPr/>
        </p:nvSpPr>
        <p:spPr>
          <a:xfrm>
            <a:off x="6320871" y="1513515"/>
            <a:ext cx="565638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SE"/>
            </a:defPPr>
          </a:lstStyle>
          <a:p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//------------ Codes for states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------------</a:t>
            </a:r>
          </a:p>
          <a:p>
            <a:r>
              <a:rPr lang="en-SE" dirty="0" err="1">
                <a:solidFill>
                  <a:srgbClr val="7030A0"/>
                </a:solidFill>
              </a:rPr>
              <a:t>localparam</a:t>
            </a:r>
            <a:r>
              <a:rPr lang="en-SE" dirty="0"/>
              <a:t> </a:t>
            </a:r>
          </a:p>
          <a:p>
            <a:r>
              <a:rPr lang="en-SE" dirty="0"/>
              <a:t>    S_1 = 4'b</a:t>
            </a:r>
            <a:r>
              <a:rPr lang="en-SE" dirty="0">
                <a:solidFill>
                  <a:srgbClr val="FF00FF"/>
                </a:solidFill>
              </a:rPr>
              <a:t>0001</a:t>
            </a:r>
            <a:r>
              <a:rPr lang="en-SE" dirty="0"/>
              <a:t>,</a:t>
            </a:r>
          </a:p>
          <a:p>
            <a:r>
              <a:rPr lang="en-SE" dirty="0"/>
              <a:t>    S_2 = 4'b</a:t>
            </a:r>
            <a:r>
              <a:rPr lang="en-SE" dirty="0">
                <a:solidFill>
                  <a:srgbClr val="FF00FF"/>
                </a:solidFill>
              </a:rPr>
              <a:t>0010</a:t>
            </a:r>
            <a:r>
              <a:rPr lang="en-SE" dirty="0"/>
              <a:t>,</a:t>
            </a:r>
          </a:p>
          <a:p>
            <a:r>
              <a:rPr lang="en-SE" dirty="0"/>
              <a:t>    S_3 = 4'b</a:t>
            </a:r>
            <a:r>
              <a:rPr lang="en-SE" dirty="0">
                <a:solidFill>
                  <a:srgbClr val="FF00FF"/>
                </a:solidFill>
              </a:rPr>
              <a:t>0100</a:t>
            </a:r>
            <a:r>
              <a:rPr lang="en-SE" dirty="0"/>
              <a:t>,</a:t>
            </a:r>
          </a:p>
          <a:p>
            <a:r>
              <a:rPr lang="en-SE" dirty="0"/>
              <a:t>    S_4 = 4'b</a:t>
            </a:r>
            <a:r>
              <a:rPr lang="en-SE" dirty="0">
                <a:solidFill>
                  <a:srgbClr val="FF00FF"/>
                </a:solidFill>
              </a:rPr>
              <a:t>1000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[2:0] reg_light_1;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[2:0] reg_light_2;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light_1 = reg_light_1;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light_2 = reg_light_2;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[3:0] </a:t>
            </a:r>
            <a:r>
              <a:rPr lang="en-SE" dirty="0" err="1"/>
              <a:t>cur_state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[3:0] </a:t>
            </a:r>
            <a:r>
              <a:rPr lang="en-SE" dirty="0" err="1"/>
              <a:t>next_state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integer</a:t>
            </a:r>
            <a:r>
              <a:rPr lang="en-SE" dirty="0"/>
              <a:t> counter;</a:t>
            </a:r>
          </a:p>
          <a:p>
            <a:r>
              <a:rPr lang="en-SE" dirty="0">
                <a:solidFill>
                  <a:srgbClr val="7030A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counter_enable</a:t>
            </a:r>
            <a:r>
              <a:rPr lang="en-SE" dirty="0"/>
              <a:t>;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DEF9BD-B4EF-475E-BC64-84F3FC21F0A4}"/>
              </a:ext>
            </a:extLst>
          </p:cNvPr>
          <p:cNvSpPr/>
          <p:nvPr/>
        </p:nvSpPr>
        <p:spPr>
          <a:xfrm>
            <a:off x="8942575" y="1811045"/>
            <a:ext cx="2953502" cy="1028033"/>
          </a:xfrm>
          <a:prstGeom prst="wedgeRectCallout">
            <a:avLst>
              <a:gd name="adj1" fmla="val -71743"/>
              <a:gd name="adj2" fmla="val 25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use </a:t>
            </a:r>
            <a:br>
              <a:rPr lang="en-US" dirty="0"/>
            </a:br>
            <a:r>
              <a:rPr lang="en-US" dirty="0"/>
              <a:t>one-hot code.</a:t>
            </a:r>
          </a:p>
          <a:p>
            <a:pPr algn="ctr"/>
            <a:r>
              <a:rPr lang="en-US" dirty="0"/>
              <a:t>You can choose other coding style, too.</a:t>
            </a:r>
            <a:endParaRPr lang="en-SE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7AC0C13-62D4-4939-B5AF-841234EF2A05}"/>
              </a:ext>
            </a:extLst>
          </p:cNvPr>
          <p:cNvSpPr/>
          <p:nvPr/>
        </p:nvSpPr>
        <p:spPr>
          <a:xfrm>
            <a:off x="3292050" y="3219938"/>
            <a:ext cx="2600749" cy="1305170"/>
          </a:xfrm>
          <a:prstGeom prst="wedgeRectCallout">
            <a:avLst>
              <a:gd name="adj1" fmla="val -76648"/>
              <a:gd name="adj2" fmla="val -4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 for a traffic light.</a:t>
            </a:r>
          </a:p>
          <a:p>
            <a:pPr algn="ctr"/>
            <a:r>
              <a:rPr lang="en-US" dirty="0"/>
              <a:t>This affect later how we design our counter to count time.</a:t>
            </a:r>
            <a:endParaRPr lang="en-SE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B691C3C-117F-43DB-AA08-9F248D014B76}"/>
              </a:ext>
            </a:extLst>
          </p:cNvPr>
          <p:cNvSpPr/>
          <p:nvPr/>
        </p:nvSpPr>
        <p:spPr>
          <a:xfrm>
            <a:off x="8942575" y="2979615"/>
            <a:ext cx="1772772" cy="898770"/>
          </a:xfrm>
          <a:prstGeom prst="wedgeRectCallout">
            <a:avLst>
              <a:gd name="adj1" fmla="val -64678"/>
              <a:gd name="adj2" fmla="val 85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driving signals.</a:t>
            </a:r>
            <a:endParaRPr lang="en-SE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0B4CCBB-CAA2-49F4-9061-16A6041E6B2C}"/>
              </a:ext>
            </a:extLst>
          </p:cNvPr>
          <p:cNvSpPr/>
          <p:nvPr/>
        </p:nvSpPr>
        <p:spPr>
          <a:xfrm>
            <a:off x="9469824" y="4363994"/>
            <a:ext cx="2426253" cy="2010174"/>
          </a:xfrm>
          <a:prstGeom prst="wedgeRectCallout">
            <a:avLst>
              <a:gd name="adj1" fmla="val -86647"/>
              <a:gd name="adj2" fmla="val 4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counter is used to count time between light changes.</a:t>
            </a:r>
          </a:p>
          <a:p>
            <a:pPr algn="ctr"/>
            <a:r>
              <a:rPr lang="en-US" dirty="0"/>
              <a:t>The counter is only enabled when we are in S_2, S_3, and S_4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509B-4413-F077-C2F0-7B34C1D0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7006-352C-5A48-ADF4-8333DD8F1C38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DD7F-FE2C-A69A-AA29-17E5084C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8405-C27C-44EA-B9E2-A030DE0C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seq-logic for storing the next state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CF55-96DB-4F95-A54A-FC5369BB93F0}"/>
              </a:ext>
            </a:extLst>
          </p:cNvPr>
          <p:cNvSpPr txBox="1"/>
          <p:nvPr/>
        </p:nvSpPr>
        <p:spPr>
          <a:xfrm>
            <a:off x="838200" y="2641041"/>
            <a:ext cx="5257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//------------ </a:t>
            </a:r>
            <a:r>
              <a:rPr lang="en-SE" dirty="0" err="1"/>
              <a:t>Seq</a:t>
            </a:r>
            <a:r>
              <a:rPr lang="en-SE" dirty="0"/>
              <a:t> logic -----------------------------------</a:t>
            </a:r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US" dirty="0"/>
              <a:t> </a:t>
            </a:r>
            <a:r>
              <a:rPr lang="en-SE" dirty="0"/>
              <a:t>(</a:t>
            </a:r>
            <a:r>
              <a:rPr lang="en-SE" dirty="0" err="1">
                <a:solidFill>
                  <a:srgbClr val="7030A0"/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</a:t>
            </a:r>
            <a:r>
              <a:rPr lang="en-SE" dirty="0" err="1">
                <a:solidFill>
                  <a:srgbClr val="7030A0"/>
                </a:solidFill>
              </a:rPr>
              <a:t>negedge</a:t>
            </a:r>
            <a:r>
              <a:rPr lang="en-SE" dirty="0"/>
              <a:t> </a:t>
            </a:r>
            <a:r>
              <a:rPr lang="en-SE" dirty="0" err="1"/>
              <a:t>n_rst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(!</a:t>
            </a:r>
            <a:r>
              <a:rPr lang="en-SE" dirty="0" err="1"/>
              <a:t>n_rst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 err="1"/>
              <a:t>cur_state</a:t>
            </a:r>
            <a:r>
              <a:rPr lang="en-SE" dirty="0"/>
              <a:t> &lt;= S_1;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 err="1"/>
              <a:t>cur_state</a:t>
            </a:r>
            <a:r>
              <a:rPr lang="en-SE" dirty="0"/>
              <a:t> &lt;= </a:t>
            </a:r>
            <a:r>
              <a:rPr lang="en-SE" dirty="0" err="1"/>
              <a:t>next_state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10E63E0-B582-4693-A354-485460CAC619}"/>
              </a:ext>
            </a:extLst>
          </p:cNvPr>
          <p:cNvSpPr/>
          <p:nvPr/>
        </p:nvSpPr>
        <p:spPr>
          <a:xfrm>
            <a:off x="7180470" y="1781756"/>
            <a:ext cx="2600749" cy="1305170"/>
          </a:xfrm>
          <a:prstGeom prst="wedgeRectCallout">
            <a:avLst>
              <a:gd name="adj1" fmla="val -86206"/>
              <a:gd name="adj2" fmla="val 43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 but a asynchronous reset D_FF.</a:t>
            </a:r>
            <a:endParaRPr lang="en-SE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F864E0E-2827-4490-912D-65DE10D06CB9}"/>
              </a:ext>
            </a:extLst>
          </p:cNvPr>
          <p:cNvSpPr/>
          <p:nvPr/>
        </p:nvSpPr>
        <p:spPr>
          <a:xfrm>
            <a:off x="7180469" y="3429000"/>
            <a:ext cx="2600749" cy="1305170"/>
          </a:xfrm>
          <a:prstGeom prst="wedgeRectCallout">
            <a:avLst>
              <a:gd name="adj1" fmla="val -175298"/>
              <a:gd name="adj2" fmla="val -25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to S_1.</a:t>
            </a:r>
            <a:endParaRPr lang="en-SE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9323B04-DE3F-44F2-81D3-E25BA5EC7CB4}"/>
              </a:ext>
            </a:extLst>
          </p:cNvPr>
          <p:cNvSpPr/>
          <p:nvPr/>
        </p:nvSpPr>
        <p:spPr>
          <a:xfrm>
            <a:off x="7180469" y="5076244"/>
            <a:ext cx="2600749" cy="1305170"/>
          </a:xfrm>
          <a:prstGeom prst="wedgeRectCallout">
            <a:avLst>
              <a:gd name="adj1" fmla="val -171543"/>
              <a:gd name="adj2" fmla="val -96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next state on each clock edge.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481F0-57F8-E135-ED08-EA34FFD3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6184-95EE-E346-8D37-67D960CD9E63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7DCDC-78F3-43F4-FAD7-87EF1D79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18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006F-CE15-4179-A97F-4331BC40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 output logic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9B709-E939-4573-936D-D8EE02407D95}"/>
              </a:ext>
            </a:extLst>
          </p:cNvPr>
          <p:cNvSpPr txBox="1"/>
          <p:nvPr/>
        </p:nvSpPr>
        <p:spPr>
          <a:xfrm>
            <a:off x="838200" y="2640599"/>
            <a:ext cx="625505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//------------ Output logic --------------------------------</a:t>
            </a:r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US" dirty="0"/>
              <a:t> </a:t>
            </a:r>
            <a:r>
              <a:rPr lang="en-SE" dirty="0"/>
              <a:t>(</a:t>
            </a:r>
            <a:r>
              <a:rPr lang="en-SE" dirty="0">
                <a:solidFill>
                  <a:srgbClr val="7030A0"/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</a:t>
            </a:r>
            <a:r>
              <a:rPr lang="en-SE" dirty="0" err="1">
                <a:solidFill>
                  <a:srgbClr val="7030A0"/>
                </a:solidFill>
              </a:rPr>
              <a:t>negedge</a:t>
            </a:r>
            <a:r>
              <a:rPr lang="en-SE" dirty="0"/>
              <a:t> </a:t>
            </a:r>
            <a:r>
              <a:rPr lang="en-SE" dirty="0" err="1"/>
              <a:t>n_rst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(!</a:t>
            </a:r>
            <a:r>
              <a:rPr lang="en-SE" dirty="0" err="1"/>
              <a:t>n_rst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reg_light_1 &lt;= 3'b</a:t>
            </a:r>
            <a:r>
              <a:rPr lang="en-SE" dirty="0">
                <a:solidFill>
                  <a:srgbClr val="FF00FF"/>
                </a:solidFill>
              </a:rPr>
              <a:t>111</a:t>
            </a:r>
            <a:r>
              <a:rPr lang="en-SE" dirty="0"/>
              <a:t>;</a:t>
            </a:r>
          </a:p>
          <a:p>
            <a:r>
              <a:rPr lang="en-SE" dirty="0"/>
              <a:t>        reg_light_2 &lt;= 3'b</a:t>
            </a:r>
            <a:r>
              <a:rPr lang="en-SE" dirty="0">
                <a:solidFill>
                  <a:srgbClr val="FF00FF"/>
                </a:solidFill>
              </a:rPr>
              <a:t>111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case</a:t>
            </a:r>
            <a:r>
              <a:rPr lang="en-SE" dirty="0"/>
              <a:t>(</a:t>
            </a:r>
            <a:r>
              <a:rPr lang="en-SE" dirty="0" err="1"/>
              <a:t>cur_state</a:t>
            </a:r>
            <a:r>
              <a:rPr lang="en-SE" dirty="0"/>
              <a:t>)</a:t>
            </a:r>
          </a:p>
          <a:p>
            <a:r>
              <a:rPr lang="en-SE" dirty="0"/>
              <a:t>        S_1:</a:t>
            </a:r>
            <a:r>
              <a:rPr lang="en-US" dirty="0"/>
              <a:t> {</a:t>
            </a:r>
            <a:r>
              <a:rPr lang="en-SE" dirty="0"/>
              <a:t>reg_light_1</a:t>
            </a:r>
            <a:r>
              <a:rPr lang="en-US" dirty="0"/>
              <a:t>, </a:t>
            </a:r>
            <a:r>
              <a:rPr lang="en-SE" dirty="0"/>
              <a:t>reg_light_2</a:t>
            </a:r>
            <a:r>
              <a:rPr lang="en-US" dirty="0"/>
              <a:t>}</a:t>
            </a:r>
            <a:r>
              <a:rPr lang="en-SE" dirty="0"/>
              <a:t> &lt;= </a:t>
            </a:r>
            <a:r>
              <a:rPr lang="en-US" dirty="0"/>
              <a:t>{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001</a:t>
            </a:r>
            <a:r>
              <a:rPr lang="en-US" dirty="0"/>
              <a:t>, 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US" dirty="0"/>
              <a:t>}</a:t>
            </a:r>
            <a:r>
              <a:rPr lang="en-SE" dirty="0"/>
              <a:t>;</a:t>
            </a:r>
            <a:endParaRPr lang="en-SE" b="1" dirty="0">
              <a:solidFill>
                <a:srgbClr val="FF0000"/>
              </a:solidFill>
            </a:endParaRPr>
          </a:p>
          <a:p>
            <a:r>
              <a:rPr lang="en-US" dirty="0"/>
              <a:t>        </a:t>
            </a:r>
            <a:r>
              <a:rPr lang="en-SE" dirty="0"/>
              <a:t>S_2: </a:t>
            </a:r>
            <a:r>
              <a:rPr lang="en-US" dirty="0"/>
              <a:t>{</a:t>
            </a:r>
            <a:r>
              <a:rPr lang="en-SE" dirty="0"/>
              <a:t>reg_light_1</a:t>
            </a:r>
            <a:r>
              <a:rPr lang="en-US" dirty="0"/>
              <a:t>, reg_light_2}</a:t>
            </a:r>
            <a:r>
              <a:rPr lang="en-SE" dirty="0"/>
              <a:t> &lt;= </a:t>
            </a:r>
            <a:r>
              <a:rPr lang="en-US" dirty="0"/>
              <a:t>{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010</a:t>
            </a:r>
            <a:r>
              <a:rPr lang="en-US" dirty="0"/>
              <a:t>, 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US" dirty="0"/>
              <a:t>}</a:t>
            </a:r>
            <a:r>
              <a:rPr lang="en-SE" dirty="0"/>
              <a:t>;</a:t>
            </a:r>
            <a:endParaRPr lang="en-SE" b="1" dirty="0">
              <a:solidFill>
                <a:srgbClr val="FF0000"/>
              </a:solidFill>
            </a:endParaRPr>
          </a:p>
          <a:p>
            <a:r>
              <a:rPr lang="en-US" dirty="0"/>
              <a:t>        </a:t>
            </a:r>
            <a:r>
              <a:rPr lang="en-SE" dirty="0"/>
              <a:t>S_3: </a:t>
            </a:r>
            <a:r>
              <a:rPr lang="en-US" dirty="0"/>
              <a:t>{</a:t>
            </a:r>
            <a:r>
              <a:rPr lang="en-SE" dirty="0"/>
              <a:t>reg_light_1</a:t>
            </a:r>
            <a:r>
              <a:rPr lang="en-US" dirty="0"/>
              <a:t>, reg_light_2} &lt;= {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US" dirty="0"/>
              <a:t>, 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001</a:t>
            </a:r>
            <a:r>
              <a:rPr lang="en-US" dirty="0"/>
              <a:t>};</a:t>
            </a:r>
            <a:endParaRPr lang="en-SE" b="1" dirty="0">
              <a:solidFill>
                <a:srgbClr val="00B050"/>
              </a:solidFill>
            </a:endParaRPr>
          </a:p>
          <a:p>
            <a:r>
              <a:rPr lang="en-US" dirty="0"/>
              <a:t>        </a:t>
            </a:r>
            <a:r>
              <a:rPr lang="en-SE" dirty="0"/>
              <a:t>S_4: </a:t>
            </a:r>
            <a:r>
              <a:rPr lang="en-US" dirty="0"/>
              <a:t>{</a:t>
            </a:r>
            <a:r>
              <a:rPr lang="en-SE" dirty="0"/>
              <a:t>reg_light_1</a:t>
            </a:r>
            <a:r>
              <a:rPr lang="en-US" dirty="0"/>
              <a:t>, reg_light_2} &lt;= {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US" dirty="0"/>
              <a:t>, </a:t>
            </a:r>
            <a:r>
              <a:rPr lang="en-SE" dirty="0"/>
              <a:t>3'b</a:t>
            </a:r>
            <a:r>
              <a:rPr lang="en-SE" dirty="0">
                <a:solidFill>
                  <a:srgbClr val="FF00FF"/>
                </a:solidFill>
              </a:rPr>
              <a:t>010</a:t>
            </a:r>
            <a:r>
              <a:rPr lang="en-US" dirty="0"/>
              <a:t>};</a:t>
            </a:r>
            <a:endParaRPr lang="en-SE" b="1" dirty="0">
              <a:solidFill>
                <a:schemeClr val="accent2"/>
              </a:solidFill>
            </a:endParaRPr>
          </a:p>
          <a:p>
            <a:r>
              <a:rPr lang="en-US" dirty="0"/>
              <a:t>        </a:t>
            </a:r>
            <a:r>
              <a:rPr lang="en-SE" dirty="0" err="1">
                <a:solidFill>
                  <a:srgbClr val="7030A0"/>
                </a:solidFill>
              </a:rPr>
              <a:t>endcase</a:t>
            </a:r>
            <a:endParaRPr lang="en-SE" dirty="0">
              <a:solidFill>
                <a:srgbClr val="7030A0"/>
              </a:solidFill>
            </a:endParaRP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727A419-71AD-43F3-805C-3A937BFB57B8}"/>
              </a:ext>
            </a:extLst>
          </p:cNvPr>
          <p:cNvSpPr/>
          <p:nvPr/>
        </p:nvSpPr>
        <p:spPr>
          <a:xfrm>
            <a:off x="7093259" y="5146102"/>
            <a:ext cx="4838329" cy="1464815"/>
          </a:xfrm>
          <a:prstGeom prst="wedgeRectCallout">
            <a:avLst>
              <a:gd name="adj1" fmla="val -58629"/>
              <a:gd name="adj2" fmla="val -33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S_1</a:t>
            </a:r>
            <a:r>
              <a:rPr lang="en-US" dirty="0"/>
              <a:t>: Light 1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,  Light 2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r>
              <a:rPr lang="en-US" b="1" dirty="0"/>
              <a:t>S_2</a:t>
            </a:r>
            <a:r>
              <a:rPr lang="en-US" dirty="0"/>
              <a:t>: Light 1 </a:t>
            </a:r>
            <a:r>
              <a:rPr lang="en-US" b="1" dirty="0">
                <a:solidFill>
                  <a:schemeClr val="accent2"/>
                </a:solidFill>
              </a:rPr>
              <a:t>yellow</a:t>
            </a:r>
            <a:r>
              <a:rPr lang="en-US" dirty="0"/>
              <a:t>, Light 2 </a:t>
            </a:r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b="1" dirty="0">
                <a:solidFill>
                  <a:srgbClr val="FFFF00"/>
                </a:solidFill>
              </a:rPr>
              <a:t>(car comes!)</a:t>
            </a:r>
          </a:p>
          <a:p>
            <a:r>
              <a:rPr lang="en-US" b="1" dirty="0"/>
              <a:t>S_3</a:t>
            </a:r>
            <a:r>
              <a:rPr lang="en-US" dirty="0"/>
              <a:t>: Light 1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,      Light 2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</a:p>
          <a:p>
            <a:r>
              <a:rPr lang="en-US" b="1" dirty="0"/>
              <a:t>S_4</a:t>
            </a:r>
            <a:r>
              <a:rPr lang="en-US" dirty="0"/>
              <a:t>: Light 1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,      Light 2 </a:t>
            </a:r>
            <a:r>
              <a:rPr lang="en-US" b="1" dirty="0">
                <a:solidFill>
                  <a:schemeClr val="accent2"/>
                </a:solidFill>
              </a:rPr>
              <a:t>yellow</a:t>
            </a:r>
            <a:endParaRPr lang="en-SE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06EC2EB-D323-4A49-8A70-6724C2379962}"/>
              </a:ext>
            </a:extLst>
          </p:cNvPr>
          <p:cNvSpPr/>
          <p:nvPr/>
        </p:nvSpPr>
        <p:spPr>
          <a:xfrm>
            <a:off x="6590746" y="2644530"/>
            <a:ext cx="4763054" cy="1842721"/>
          </a:xfrm>
          <a:prstGeom prst="wedgeRectCallout">
            <a:avLst>
              <a:gd name="adj1" fmla="val -81317"/>
              <a:gd name="adj2" fmla="val -1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reset, both Light_1 and Light_2 turn all lights on to test if they work properly.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Note! At this moment, the </a:t>
            </a:r>
            <a:r>
              <a:rPr lang="en-SE" dirty="0" err="1">
                <a:solidFill>
                  <a:srgbClr val="FFFF00"/>
                </a:solidFill>
              </a:rPr>
              <a:t>cur_state</a:t>
            </a:r>
            <a:r>
              <a:rPr lang="en-SE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is also reset to S_1, but that can only pass to the output logic 1 cycle later. </a:t>
            </a:r>
            <a:endParaRPr lang="en-SE" dirty="0">
              <a:solidFill>
                <a:srgbClr val="FFFF00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8209AE-E702-4420-BF82-0C7B69B3BA63}"/>
              </a:ext>
            </a:extLst>
          </p:cNvPr>
          <p:cNvGrpSpPr/>
          <p:nvPr/>
        </p:nvGrpSpPr>
        <p:grpSpPr>
          <a:xfrm>
            <a:off x="6489577" y="1109743"/>
            <a:ext cx="5356998" cy="1426201"/>
            <a:chOff x="1752940" y="4548479"/>
            <a:chExt cx="8645502" cy="23017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DE81C0-ECAF-4BE5-9433-83727B1FAA4A}"/>
                </a:ext>
              </a:extLst>
            </p:cNvPr>
            <p:cNvSpPr/>
            <p:nvPr/>
          </p:nvSpPr>
          <p:spPr>
            <a:xfrm>
              <a:off x="3064282" y="4780054"/>
              <a:ext cx="1606859" cy="1722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Next state</a:t>
              </a:r>
            </a:p>
            <a:p>
              <a:pPr algn="ctr"/>
              <a:r>
                <a:rPr lang="en-US" sz="1000" dirty="0"/>
                <a:t>Logic</a:t>
              </a:r>
              <a:endParaRPr lang="en-SE" sz="10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9A25A4-3C44-4027-8272-E6EE186B7723}"/>
                </a:ext>
              </a:extLst>
            </p:cNvPr>
            <p:cNvGrpSpPr/>
            <p:nvPr/>
          </p:nvGrpSpPr>
          <p:grpSpPr>
            <a:xfrm>
              <a:off x="3197404" y="5641188"/>
              <a:ext cx="1340613" cy="634179"/>
              <a:chOff x="4042896" y="1715660"/>
              <a:chExt cx="1566675" cy="741118"/>
            </a:xfrm>
            <a:solidFill>
              <a:schemeClr val="bg1"/>
            </a:solidFill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54FC22-BC55-4822-84D2-C2A1136F137F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282CA2-93F8-4BC8-9D50-CA1A8DD811C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AC56058-A8AD-4D62-A53C-1693767BEA8B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Delay 68">
                <a:extLst>
                  <a:ext uri="{FF2B5EF4-FFF2-40B4-BE49-F238E27FC236}">
                    <a16:creationId xmlns:a16="http://schemas.microsoft.com/office/drawing/2014/main" id="{2DFA2A46-BAD9-4B07-ADAC-94B15442934C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A0DC4E-84C0-480F-9822-F7127B6E784E}"/>
                </a:ext>
              </a:extLst>
            </p:cNvPr>
            <p:cNvSpPr/>
            <p:nvPr/>
          </p:nvSpPr>
          <p:spPr>
            <a:xfrm>
              <a:off x="5373215" y="4780054"/>
              <a:ext cx="1606859" cy="1722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Current state</a:t>
              </a:r>
            </a:p>
            <a:p>
              <a:pPr algn="ctr"/>
              <a:r>
                <a:rPr lang="en-US" sz="1000" dirty="0"/>
                <a:t>Logic</a:t>
              </a:r>
              <a:endParaRPr lang="en-SE" sz="10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126E135-755D-4E8A-87AD-15CE434CFA39}"/>
                </a:ext>
              </a:extLst>
            </p:cNvPr>
            <p:cNvGrpSpPr/>
            <p:nvPr/>
          </p:nvGrpSpPr>
          <p:grpSpPr>
            <a:xfrm>
              <a:off x="5632329" y="5523762"/>
              <a:ext cx="1057310" cy="896171"/>
              <a:chOff x="7479057" y="4835794"/>
              <a:chExt cx="1261718" cy="1069427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3E39FAC-9645-4433-8346-6BE2B2847A26}"/>
                  </a:ext>
                </a:extLst>
              </p:cNvPr>
              <p:cNvSpPr/>
              <p:nvPr/>
            </p:nvSpPr>
            <p:spPr>
              <a:xfrm>
                <a:off x="7688133" y="4835794"/>
                <a:ext cx="868144" cy="103702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D_FF</a:t>
                </a:r>
                <a:endParaRPr lang="en-SE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5EBF53B2-7FAB-417A-8A7F-092041950022}"/>
                  </a:ext>
                </a:extLst>
              </p:cNvPr>
              <p:cNvSpPr/>
              <p:nvPr/>
            </p:nvSpPr>
            <p:spPr>
              <a:xfrm rot="5400000">
                <a:off x="7707538" y="5578046"/>
                <a:ext cx="121976" cy="160787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sz="7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7E59EA-F798-4166-A311-EFE5AB8B0694}"/>
                  </a:ext>
                </a:extLst>
              </p:cNvPr>
              <p:cNvSpPr txBox="1"/>
              <p:nvPr/>
            </p:nvSpPr>
            <p:spPr>
              <a:xfrm>
                <a:off x="7586249" y="4895681"/>
                <a:ext cx="440331" cy="38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D</a:t>
                </a:r>
                <a:endParaRPr lang="en-SE" sz="7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C1159D-9B01-42BB-9FE1-00A227FAB452}"/>
                  </a:ext>
                </a:extLst>
              </p:cNvPr>
              <p:cNvSpPr txBox="1"/>
              <p:nvPr/>
            </p:nvSpPr>
            <p:spPr>
              <a:xfrm>
                <a:off x="8205055" y="4884548"/>
                <a:ext cx="440331" cy="38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Q</a:t>
                </a:r>
                <a:endParaRPr lang="en-SE" sz="700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85757F-EFCB-4F93-BBF9-50C202300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9057" y="5658440"/>
                <a:ext cx="2090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7A6B17-B7A8-4672-B40C-331A3A20D2BE}"/>
                  </a:ext>
                </a:extLst>
              </p:cNvPr>
              <p:cNvSpPr txBox="1"/>
              <p:nvPr/>
            </p:nvSpPr>
            <p:spPr>
              <a:xfrm>
                <a:off x="7827905" y="5519939"/>
                <a:ext cx="565573" cy="38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/>
                  <a:t>clk</a:t>
                </a:r>
                <a:endParaRPr lang="en-SE" sz="700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6F58EEB-17CD-4D75-A424-A4FD99F3E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1702" y="5024909"/>
                <a:ext cx="1964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619571-A69F-46DA-BA67-0AC57C150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2105" y="5023048"/>
                <a:ext cx="1886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1D2A50-3230-48AB-AAE4-6A6130652AA7}"/>
                </a:ext>
              </a:extLst>
            </p:cNvPr>
            <p:cNvSpPr/>
            <p:nvPr/>
          </p:nvSpPr>
          <p:spPr>
            <a:xfrm>
              <a:off x="7682148" y="4780054"/>
              <a:ext cx="1606859" cy="1722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Output Logic</a:t>
              </a:r>
              <a:endParaRPr lang="en-SE" sz="1000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7E252A-38C2-4252-85F5-F621F2942478}"/>
                </a:ext>
              </a:extLst>
            </p:cNvPr>
            <p:cNvGrpSpPr/>
            <p:nvPr/>
          </p:nvGrpSpPr>
          <p:grpSpPr>
            <a:xfrm>
              <a:off x="8171180" y="5154410"/>
              <a:ext cx="628794" cy="297452"/>
              <a:chOff x="4042896" y="1715660"/>
              <a:chExt cx="1566675" cy="741118"/>
            </a:xfrm>
            <a:solidFill>
              <a:schemeClr val="bg1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1405657-4281-45A1-B35A-887F8AFE60C4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0A36061-DB7B-4614-8FC5-8775E1A30C0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A335897-75CB-4BFD-8235-62E0AD69DD00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Delay 68">
                <a:extLst>
                  <a:ext uri="{FF2B5EF4-FFF2-40B4-BE49-F238E27FC236}">
                    <a16:creationId xmlns:a16="http://schemas.microsoft.com/office/drawing/2014/main" id="{B07A5938-830D-4803-9361-040BEF6289BA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204F3B-E9FF-4992-BFF8-1E3333D3E163}"/>
                </a:ext>
              </a:extLst>
            </p:cNvPr>
            <p:cNvGrpSpPr/>
            <p:nvPr/>
          </p:nvGrpSpPr>
          <p:grpSpPr>
            <a:xfrm>
              <a:off x="7956922" y="5568829"/>
              <a:ext cx="1057310" cy="896171"/>
              <a:chOff x="7479057" y="4835794"/>
              <a:chExt cx="1261718" cy="106942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ADD3A96-A833-40E6-8021-24FAEFC3DB05}"/>
                  </a:ext>
                </a:extLst>
              </p:cNvPr>
              <p:cNvSpPr/>
              <p:nvPr/>
            </p:nvSpPr>
            <p:spPr>
              <a:xfrm>
                <a:off x="7688133" y="4835794"/>
                <a:ext cx="868144" cy="103702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</a:rPr>
                  <a:t>D_FF</a:t>
                </a:r>
                <a:endParaRPr lang="en-SE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11FDBF58-7A96-4E3A-9736-BDDC1CAEF8B4}"/>
                  </a:ext>
                </a:extLst>
              </p:cNvPr>
              <p:cNvSpPr/>
              <p:nvPr/>
            </p:nvSpPr>
            <p:spPr>
              <a:xfrm rot="5400000">
                <a:off x="7707538" y="5578046"/>
                <a:ext cx="121976" cy="160787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sz="7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A6049E-EE98-41E4-ABEE-15FA2C52F52A}"/>
                  </a:ext>
                </a:extLst>
              </p:cNvPr>
              <p:cNvSpPr txBox="1"/>
              <p:nvPr/>
            </p:nvSpPr>
            <p:spPr>
              <a:xfrm>
                <a:off x="7586249" y="4895681"/>
                <a:ext cx="440331" cy="38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D</a:t>
                </a:r>
                <a:endParaRPr lang="en-SE" sz="7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4F1B280-7D79-4A93-8864-65F5D3E52F26}"/>
                  </a:ext>
                </a:extLst>
              </p:cNvPr>
              <p:cNvSpPr txBox="1"/>
              <p:nvPr/>
            </p:nvSpPr>
            <p:spPr>
              <a:xfrm>
                <a:off x="8205055" y="4884548"/>
                <a:ext cx="440331" cy="38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Q</a:t>
                </a:r>
                <a:endParaRPr lang="en-SE" sz="70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25C775-B3D5-466C-AA0F-A10F6247A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9057" y="5658440"/>
                <a:ext cx="2090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1AACBE-EE03-4D8A-9CDA-09AE92A31DE8}"/>
                  </a:ext>
                </a:extLst>
              </p:cNvPr>
              <p:cNvSpPr txBox="1"/>
              <p:nvPr/>
            </p:nvSpPr>
            <p:spPr>
              <a:xfrm>
                <a:off x="7827905" y="5519939"/>
                <a:ext cx="565573" cy="385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/>
                  <a:t>clk</a:t>
                </a:r>
                <a:endParaRPr lang="en-SE" sz="70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24EA8C7-5B58-4FCA-97A4-35BD20CC5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1702" y="5024909"/>
                <a:ext cx="1964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81F39A-3892-4634-8689-4ACA1CD95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2105" y="5023048"/>
                <a:ext cx="1886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5A625760-1CC7-4D3D-BFCA-19030EB27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017" y="5680683"/>
              <a:ext cx="1104201" cy="277593"/>
            </a:xfrm>
            <a:prstGeom prst="bentConnector3">
              <a:avLst/>
            </a:prstGeom>
            <a:ln w="28575">
              <a:solidFill>
                <a:srgbClr val="FF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514B8A-1882-4C49-9580-F3B2CF80BB9C}"/>
                </a:ext>
              </a:extLst>
            </p:cNvPr>
            <p:cNvCxnSpPr/>
            <p:nvPr/>
          </p:nvCxnSpPr>
          <p:spPr>
            <a:xfrm>
              <a:off x="8785688" y="5293911"/>
              <a:ext cx="0" cy="2203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5950E3-9C36-4D2D-B839-CF14DC150F52}"/>
                </a:ext>
              </a:extLst>
            </p:cNvPr>
            <p:cNvCxnSpPr/>
            <p:nvPr/>
          </p:nvCxnSpPr>
          <p:spPr>
            <a:xfrm>
              <a:off x="7981619" y="5508853"/>
              <a:ext cx="0" cy="2203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896234-629A-4E2D-A077-C981ABAEA69E}"/>
                </a:ext>
              </a:extLst>
            </p:cNvPr>
            <p:cNvCxnSpPr>
              <a:cxnSpLocks/>
            </p:cNvCxnSpPr>
            <p:nvPr/>
          </p:nvCxnSpPr>
          <p:spPr>
            <a:xfrm>
              <a:off x="7967518" y="5508853"/>
              <a:ext cx="8324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4C4234F-535F-45B5-8838-92036258D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4688" y="5374905"/>
              <a:ext cx="971746" cy="311304"/>
            </a:xfrm>
            <a:prstGeom prst="bentConnector3">
              <a:avLst>
                <a:gd name="adj1" fmla="val 25068"/>
              </a:avLst>
            </a:prstGeom>
            <a:ln w="28575">
              <a:solidFill>
                <a:srgbClr val="FF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9F21B19-6443-4DAB-AA46-E290EE971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7753" y="6213777"/>
              <a:ext cx="3378451" cy="458777"/>
            </a:xfrm>
            <a:prstGeom prst="bentConnector3">
              <a:avLst>
                <a:gd name="adj1" fmla="val 84302"/>
              </a:avLst>
            </a:prstGeom>
            <a:ln w="285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949EB6A0-0FA5-4586-B845-6D29C87E5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6853" y="6256278"/>
              <a:ext cx="4020068" cy="416276"/>
            </a:xfrm>
            <a:prstGeom prst="bentConnector3">
              <a:avLst>
                <a:gd name="adj1" fmla="val 87673"/>
              </a:avLst>
            </a:prstGeom>
            <a:ln w="285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F751F40E-33B1-42A5-9A3E-382E0F0D696E}"/>
                </a:ext>
              </a:extLst>
            </p:cNvPr>
            <p:cNvCxnSpPr>
              <a:cxnSpLocks/>
            </p:cNvCxnSpPr>
            <p:nvPr/>
          </p:nvCxnSpPr>
          <p:spPr>
            <a:xfrm>
              <a:off x="9017301" y="5725749"/>
              <a:ext cx="676873" cy="1"/>
            </a:xfrm>
            <a:prstGeom prst="bentConnector3">
              <a:avLst/>
            </a:prstGeom>
            <a:ln w="285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96873CF3-81F8-4751-BC40-988556C92303}"/>
                </a:ext>
              </a:extLst>
            </p:cNvPr>
            <p:cNvCxnSpPr>
              <a:cxnSpLocks/>
            </p:cNvCxnSpPr>
            <p:nvPr/>
          </p:nvCxnSpPr>
          <p:spPr>
            <a:xfrm>
              <a:off x="2520512" y="5803650"/>
              <a:ext cx="676873" cy="1"/>
            </a:xfrm>
            <a:prstGeom prst="bentConnector3">
              <a:avLst/>
            </a:prstGeom>
            <a:ln w="28575">
              <a:solidFill>
                <a:srgbClr val="FF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A85B8AC-9C2A-47DC-B20A-A3BFDD937B88}"/>
                </a:ext>
              </a:extLst>
            </p:cNvPr>
            <p:cNvCxnSpPr>
              <a:cxnSpLocks/>
            </p:cNvCxnSpPr>
            <p:nvPr/>
          </p:nvCxnSpPr>
          <p:spPr>
            <a:xfrm>
              <a:off x="2532092" y="4694529"/>
              <a:ext cx="0" cy="1109121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8BC46A-BABC-4428-8116-80CAE03274AE}"/>
                </a:ext>
              </a:extLst>
            </p:cNvPr>
            <p:cNvCxnSpPr>
              <a:cxnSpLocks/>
            </p:cNvCxnSpPr>
            <p:nvPr/>
          </p:nvCxnSpPr>
          <p:spPr>
            <a:xfrm>
              <a:off x="2519392" y="4694529"/>
              <a:ext cx="46800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5F17EA-3FD6-49C2-BC37-F9C5B02BA968}"/>
                </a:ext>
              </a:extLst>
            </p:cNvPr>
            <p:cNvCxnSpPr>
              <a:cxnSpLocks/>
            </p:cNvCxnSpPr>
            <p:nvPr/>
          </p:nvCxnSpPr>
          <p:spPr>
            <a:xfrm>
              <a:off x="7186762" y="4694529"/>
              <a:ext cx="0" cy="99548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461B75-3B3E-4F65-B3DD-1D5BB5807219}"/>
                </a:ext>
              </a:extLst>
            </p:cNvPr>
            <p:cNvCxnSpPr>
              <a:cxnSpLocks/>
            </p:cNvCxnSpPr>
            <p:nvPr/>
          </p:nvCxnSpPr>
          <p:spPr>
            <a:xfrm>
              <a:off x="2242020" y="6112465"/>
              <a:ext cx="955384" cy="0"/>
            </a:xfrm>
            <a:prstGeom prst="line">
              <a:avLst/>
            </a:prstGeom>
            <a:ln w="28575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6A8E5E6-554E-4CF5-837A-D9771184CF00}"/>
                </a:ext>
              </a:extLst>
            </p:cNvPr>
            <p:cNvGrpSpPr/>
            <p:nvPr/>
          </p:nvGrpSpPr>
          <p:grpSpPr>
            <a:xfrm>
              <a:off x="2363182" y="4548479"/>
              <a:ext cx="5803252" cy="1548596"/>
              <a:chOff x="1642604" y="4578350"/>
              <a:chExt cx="5803252" cy="154859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C91425F-1F75-447E-9A8C-DC8C1747A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114" y="4578350"/>
                <a:ext cx="0" cy="154859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CD3D62A-35B8-4F7A-A87F-1E53DEAE4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604" y="4578350"/>
                <a:ext cx="5096334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1D4FB9F-ADA4-45F9-8CD9-52DB1B8CA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3734" y="4578350"/>
                <a:ext cx="0" cy="67488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>
                <a:extLst>
                  <a:ext uri="{FF2B5EF4-FFF2-40B4-BE49-F238E27FC236}">
                    <a16:creationId xmlns:a16="http://schemas.microsoft.com/office/drawing/2014/main" id="{6B436AB9-867E-45CA-9026-01B253637B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744" y="5259870"/>
                <a:ext cx="733112" cy="311"/>
              </a:xfrm>
              <a:prstGeom prst="bentConnector3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33C7A1C-CF8F-4AF8-A6C1-E393A695C88F}"/>
                </a:ext>
              </a:extLst>
            </p:cNvPr>
            <p:cNvSpPr txBox="1"/>
            <p:nvPr/>
          </p:nvSpPr>
          <p:spPr>
            <a:xfrm>
              <a:off x="1752940" y="5973966"/>
              <a:ext cx="611060" cy="322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input</a:t>
              </a:r>
              <a:endParaRPr lang="en-SE" sz="7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2D30496-0773-4F2E-8612-4D2DA3590707}"/>
                </a:ext>
              </a:extLst>
            </p:cNvPr>
            <p:cNvSpPr txBox="1"/>
            <p:nvPr/>
          </p:nvSpPr>
          <p:spPr>
            <a:xfrm>
              <a:off x="1897210" y="6527320"/>
              <a:ext cx="473945" cy="322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err="1"/>
                <a:t>clk</a:t>
              </a:r>
              <a:endParaRPr lang="en-SE" sz="7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5DEA08-929D-49C3-AE9E-7F29F57BB9B4}"/>
                </a:ext>
              </a:extLst>
            </p:cNvPr>
            <p:cNvSpPr txBox="1"/>
            <p:nvPr/>
          </p:nvSpPr>
          <p:spPr>
            <a:xfrm>
              <a:off x="9696837" y="5601938"/>
              <a:ext cx="701605" cy="322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output</a:t>
              </a:r>
              <a:endParaRPr lang="en-SE" sz="700" dirty="0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8281CA-E914-444E-BCCF-0BAE6B3CFF1C}"/>
                </a:ext>
              </a:extLst>
            </p:cNvPr>
            <p:cNvCxnSpPr>
              <a:cxnSpLocks/>
            </p:cNvCxnSpPr>
            <p:nvPr/>
          </p:nvCxnSpPr>
          <p:spPr>
            <a:xfrm>
              <a:off x="6692814" y="5686209"/>
              <a:ext cx="509823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9F59F70D-935A-4ABA-8C3A-434CD6A41120}"/>
              </a:ext>
            </a:extLst>
          </p:cNvPr>
          <p:cNvSpPr/>
          <p:nvPr/>
        </p:nvSpPr>
        <p:spPr>
          <a:xfrm rot="10800000">
            <a:off x="6578971" y="5368240"/>
            <a:ext cx="461639" cy="1020537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A1F62-450E-3897-DE2F-A706418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A087-2455-DD48-8F21-1D3BAF85BD4B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04F7A-A201-6878-4C4F-24D1F3E4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39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E223-5E69-42C1-99E4-16202692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combi-logic for calculating the next state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43F8-25A2-4BFE-9EBF-32F1EFC9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606858"/>
            <a:ext cx="5951000" cy="5251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need a counter to counter the time between</a:t>
            </a:r>
          </a:p>
          <a:p>
            <a:pPr lvl="1"/>
            <a:r>
              <a:rPr lang="en-US" dirty="0"/>
              <a:t>S_2 and S_3 </a:t>
            </a:r>
            <a:br>
              <a:rPr lang="en-US" dirty="0"/>
            </a:br>
            <a:r>
              <a:rPr lang="en-US" dirty="0"/>
              <a:t>(duration of the </a:t>
            </a:r>
            <a:r>
              <a:rPr lang="en-US" b="1" dirty="0">
                <a:solidFill>
                  <a:schemeClr val="accent2"/>
                </a:solidFill>
              </a:rPr>
              <a:t>yellow</a:t>
            </a:r>
            <a:r>
              <a:rPr lang="en-US" dirty="0"/>
              <a:t> light </a:t>
            </a:r>
            <a:r>
              <a:rPr lang="en-US" dirty="0" err="1"/>
              <a:t>Light</a:t>
            </a:r>
            <a:r>
              <a:rPr lang="en-US" dirty="0"/>
              <a:t> 1)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Car comes at Light 2</a:t>
            </a:r>
          </a:p>
          <a:p>
            <a:pPr lvl="1"/>
            <a:r>
              <a:rPr lang="en-US" dirty="0"/>
              <a:t>S_3 and S_4 </a:t>
            </a:r>
            <a:br>
              <a:rPr lang="en-US" dirty="0"/>
            </a:br>
            <a:r>
              <a:rPr lang="en-US" dirty="0"/>
              <a:t>(duration of the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 light </a:t>
            </a:r>
            <a:r>
              <a:rPr lang="en-US" dirty="0" err="1"/>
              <a:t>Light</a:t>
            </a:r>
            <a:r>
              <a:rPr lang="en-US" dirty="0"/>
              <a:t> 2)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Car goes through</a:t>
            </a:r>
          </a:p>
          <a:p>
            <a:pPr lvl="1"/>
            <a:r>
              <a:rPr lang="en-US" dirty="0"/>
              <a:t>S_4 and S_1 </a:t>
            </a:r>
            <a:br>
              <a:rPr lang="en-US" dirty="0"/>
            </a:br>
            <a:r>
              <a:rPr lang="en-US" dirty="0"/>
              <a:t>(duration of the </a:t>
            </a:r>
            <a:r>
              <a:rPr lang="en-US" b="1" dirty="0">
                <a:solidFill>
                  <a:schemeClr val="accent2"/>
                </a:solidFill>
              </a:rPr>
              <a:t>yellow</a:t>
            </a:r>
            <a:r>
              <a:rPr lang="en-US" dirty="0"/>
              <a:t> light </a:t>
            </a:r>
            <a:r>
              <a:rPr lang="en-US" dirty="0" err="1"/>
              <a:t>Light</a:t>
            </a:r>
            <a:r>
              <a:rPr lang="en-US" dirty="0"/>
              <a:t> 2)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Car leaves, back to zero</a:t>
            </a:r>
          </a:p>
          <a:p>
            <a:r>
              <a:rPr lang="en-US" dirty="0"/>
              <a:t>The counter is </a:t>
            </a:r>
            <a:r>
              <a:rPr lang="en-US" b="1" dirty="0">
                <a:solidFill>
                  <a:srgbClr val="00B050"/>
                </a:solidFill>
              </a:rPr>
              <a:t>turned on </a:t>
            </a:r>
            <a:r>
              <a:rPr lang="en-US" dirty="0"/>
              <a:t>when we change from S_1 to S_2.</a:t>
            </a:r>
          </a:p>
          <a:p>
            <a:r>
              <a:rPr lang="en-US" dirty="0"/>
              <a:t>The counter is </a:t>
            </a:r>
            <a:r>
              <a:rPr lang="en-US" b="1" dirty="0">
                <a:solidFill>
                  <a:srgbClr val="FF0000"/>
                </a:solidFill>
              </a:rPr>
              <a:t>turned off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reset to 0 when we change from S_4 to S_1.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FD8A3-1F3C-43F6-8405-A7098EEAF55E}"/>
              </a:ext>
            </a:extLst>
          </p:cNvPr>
          <p:cNvSpPr txBox="1"/>
          <p:nvPr/>
        </p:nvSpPr>
        <p:spPr>
          <a:xfrm>
            <a:off x="6164064" y="1825625"/>
            <a:ext cx="518973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//------------ Counter logic -------------------------------</a:t>
            </a:r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SE" dirty="0"/>
              <a:t>@</a:t>
            </a:r>
            <a:r>
              <a:rPr lang="en-US" dirty="0"/>
              <a:t> </a:t>
            </a:r>
            <a:r>
              <a:rPr lang="en-SE" dirty="0"/>
              <a:t>(</a:t>
            </a:r>
            <a:r>
              <a:rPr lang="en-SE" dirty="0">
                <a:solidFill>
                  <a:srgbClr val="7030A0"/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, </a:t>
            </a:r>
            <a:r>
              <a:rPr lang="en-SE" dirty="0" err="1">
                <a:solidFill>
                  <a:srgbClr val="7030A0"/>
                </a:solidFill>
              </a:rPr>
              <a:t>negedge</a:t>
            </a:r>
            <a:r>
              <a:rPr lang="en-SE" dirty="0"/>
              <a:t> </a:t>
            </a:r>
            <a:r>
              <a:rPr lang="en-SE" dirty="0" err="1"/>
              <a:t>n_rst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(!</a:t>
            </a:r>
            <a:r>
              <a:rPr lang="en-SE" dirty="0" err="1"/>
              <a:t>n_rst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counter &lt;= 0;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SE" dirty="0"/>
              <a:t>(</a:t>
            </a:r>
            <a:r>
              <a:rPr lang="en-SE" dirty="0" err="1"/>
              <a:t>counter_enable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    counter &lt;= counter + 1;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end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SE" dirty="0"/>
              <a:t>(counter !=  0)</a:t>
            </a:r>
          </a:p>
          <a:p>
            <a:r>
              <a:rPr lang="en-SE" dirty="0"/>
              <a:t>                counter &lt;= 0;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6CD774F-9EF9-49A9-B26B-D900888D0795}"/>
              </a:ext>
            </a:extLst>
          </p:cNvPr>
          <p:cNvSpPr/>
          <p:nvPr/>
        </p:nvSpPr>
        <p:spPr>
          <a:xfrm>
            <a:off x="8317637" y="4705166"/>
            <a:ext cx="3569563" cy="2110516"/>
          </a:xfrm>
          <a:prstGeom prst="wedgeRectCallout">
            <a:avLst>
              <a:gd name="adj1" fmla="val -26096"/>
              <a:gd name="adj2" fmla="val -9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S_2 sets </a:t>
            </a:r>
            <a:r>
              <a:rPr lang="en-US" dirty="0" err="1"/>
              <a:t>counter_enable</a:t>
            </a:r>
            <a:r>
              <a:rPr lang="en-US" dirty="0"/>
              <a:t> to </a:t>
            </a:r>
            <a:r>
              <a:rPr lang="en-US" b="1" dirty="0">
                <a:solidFill>
                  <a:srgbClr val="FFFF00"/>
                </a:solidFill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counter_enable</a:t>
            </a:r>
            <a:r>
              <a:rPr lang="en-US" dirty="0"/>
              <a:t> remains </a:t>
            </a:r>
            <a:r>
              <a:rPr lang="en-US" b="1" dirty="0">
                <a:solidFill>
                  <a:srgbClr val="FFFF00"/>
                </a:solidFill>
              </a:rPr>
              <a:t>true</a:t>
            </a:r>
            <a:r>
              <a:rPr lang="en-US" dirty="0"/>
              <a:t> in S_3 and S_4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S_1 sets </a:t>
            </a:r>
            <a:r>
              <a:rPr lang="en-US" dirty="0" err="1"/>
              <a:t>counter_enable</a:t>
            </a:r>
            <a:r>
              <a:rPr lang="en-US" dirty="0"/>
              <a:t> to </a:t>
            </a:r>
            <a:r>
              <a:rPr lang="en-US" b="1" dirty="0">
                <a:solidFill>
                  <a:srgbClr val="FFFF00"/>
                </a:solidFill>
              </a:rPr>
              <a:t>false</a:t>
            </a:r>
            <a:endParaRPr lang="en-SE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428C-BA1A-0998-208D-CF6290FE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3E78-1347-A544-B1BF-67FC48765137}" type="datetime1">
              <a:rPr lang="sv-SE" smtClean="0"/>
              <a:t>2022-09-12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72E1-A6DC-8E44-F6FE-F0B8101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91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C95E-045E-48C0-A45C-654B258E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EF0C-B2BE-4BF5-A4F6-ACF83925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  <a:p>
            <a:r>
              <a:rPr lang="en-US" dirty="0"/>
              <a:t>The “: ?” conditional operator</a:t>
            </a:r>
          </a:p>
          <a:p>
            <a:r>
              <a:rPr lang="en-US" dirty="0"/>
              <a:t>Case statement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2DCB-2711-3B96-0FA6-EDEF0751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C2D6-D7C3-114E-9B8C-B435A3F6E2ED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565D8-9D9C-FF7E-B992-3656E04C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3903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FB22-C6B2-485E-B79D-1B326500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combi-logic for calculating the next state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ED910-A9AF-4710-B422-BAB6F3841AEB}"/>
              </a:ext>
            </a:extLst>
          </p:cNvPr>
          <p:cNvSpPr txBox="1"/>
          <p:nvPr/>
        </p:nvSpPr>
        <p:spPr>
          <a:xfrm>
            <a:off x="838200" y="1774339"/>
            <a:ext cx="533178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//------------  Combinational function </a:t>
            </a:r>
            <a:endParaRPr lang="en-US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US" dirty="0"/>
              <a:t> </a:t>
            </a:r>
            <a:r>
              <a:rPr lang="en-SE" dirty="0"/>
              <a:t>(cur_state, </a:t>
            </a:r>
            <a:r>
              <a:rPr lang="en-SE" dirty="0" err="1"/>
              <a:t>car_sensor</a:t>
            </a:r>
            <a:r>
              <a:rPr lang="en-SE" dirty="0"/>
              <a:t>, counter)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case</a:t>
            </a:r>
            <a:r>
              <a:rPr lang="en-SE" dirty="0"/>
              <a:t>(</a:t>
            </a:r>
            <a:r>
              <a:rPr lang="en-US" dirty="0"/>
              <a:t> </a:t>
            </a:r>
            <a:r>
              <a:rPr lang="en-SE" dirty="0" err="1"/>
              <a:t>cur_state</a:t>
            </a:r>
            <a:r>
              <a:rPr lang="en-SE" dirty="0"/>
              <a:t>)</a:t>
            </a:r>
          </a:p>
          <a:p>
            <a:r>
              <a:rPr lang="en-SE" dirty="0"/>
              <a:t>    S_1: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</a:t>
            </a:r>
            <a:r>
              <a:rPr lang="en-SE" dirty="0" err="1"/>
              <a:t>car_sensor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S_2;</a:t>
            </a:r>
          </a:p>
          <a:p>
            <a:r>
              <a:rPr lang="en-SE" dirty="0"/>
              <a:t>            </a:t>
            </a:r>
            <a:r>
              <a:rPr lang="en-SE" dirty="0" err="1"/>
              <a:t>counter_enable</a:t>
            </a:r>
            <a:r>
              <a:rPr lang="en-SE" dirty="0"/>
              <a:t> = 1'b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; 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end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</a:t>
            </a:r>
            <a:r>
              <a:rPr lang="en-SE" dirty="0" err="1"/>
              <a:t>cur_state</a:t>
            </a:r>
            <a:r>
              <a:rPr lang="en-SE" dirty="0"/>
              <a:t>;</a:t>
            </a:r>
            <a:endParaRPr lang="en-US" dirty="0"/>
          </a:p>
          <a:p>
            <a:r>
              <a:rPr lang="en-US" dirty="0"/>
              <a:t>            </a:t>
            </a:r>
            <a:r>
              <a:rPr lang="en-SE" dirty="0" err="1"/>
              <a:t>counter_enable</a:t>
            </a:r>
            <a:r>
              <a:rPr lang="en-SE" dirty="0"/>
              <a:t> = 1’b</a:t>
            </a:r>
            <a:r>
              <a:rPr lang="en-US" dirty="0">
                <a:solidFill>
                  <a:srgbClr val="FF00FF"/>
                </a:solidFill>
              </a:rPr>
              <a:t>0</a:t>
            </a:r>
            <a:r>
              <a:rPr lang="en-SE" dirty="0"/>
              <a:t>; 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    . . .</a:t>
            </a:r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endcase</a:t>
            </a:r>
            <a:endParaRPr lang="en-SE" dirty="0">
              <a:solidFill>
                <a:srgbClr val="7030A0"/>
              </a:solidFill>
            </a:endParaRP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DEFC6-DC60-4D29-A4F6-FDED91ABE119}"/>
              </a:ext>
            </a:extLst>
          </p:cNvPr>
          <p:cNvSpPr txBox="1"/>
          <p:nvPr/>
        </p:nvSpPr>
        <p:spPr>
          <a:xfrm>
            <a:off x="6169981" y="1460116"/>
            <a:ext cx="361321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S_2: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US" dirty="0"/>
              <a:t> </a:t>
            </a:r>
            <a:r>
              <a:rPr lang="en-SE" dirty="0"/>
              <a:t>(counter == </a:t>
            </a:r>
            <a:r>
              <a:rPr lang="en-SE" dirty="0">
                <a:solidFill>
                  <a:srgbClr val="FF00FF"/>
                </a:solidFill>
              </a:rPr>
              <a:t>5_000</a:t>
            </a:r>
            <a:r>
              <a:rPr lang="en-SE" dirty="0"/>
              <a:t>)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S_3;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</a:t>
            </a:r>
            <a:r>
              <a:rPr lang="en-SE" dirty="0" err="1"/>
              <a:t>cur_state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39686-5090-4198-99FF-3146999BF477}"/>
              </a:ext>
            </a:extLst>
          </p:cNvPr>
          <p:cNvSpPr txBox="1"/>
          <p:nvPr/>
        </p:nvSpPr>
        <p:spPr>
          <a:xfrm>
            <a:off x="6169981" y="3216661"/>
            <a:ext cx="361321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 S_3: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US" dirty="0"/>
              <a:t> </a:t>
            </a:r>
            <a:r>
              <a:rPr lang="en-SE" dirty="0"/>
              <a:t>(counter == </a:t>
            </a:r>
            <a:r>
              <a:rPr lang="en-SE" dirty="0">
                <a:solidFill>
                  <a:srgbClr val="FF00FF"/>
                </a:solidFill>
              </a:rPr>
              <a:t>35_000</a:t>
            </a:r>
            <a:r>
              <a:rPr lang="en-SE" dirty="0"/>
              <a:t>)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S_4;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</a:t>
            </a:r>
            <a:r>
              <a:rPr lang="en-SE" dirty="0" err="1"/>
              <a:t>cur_state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6C774-A738-48EF-A8F3-756D75897667}"/>
              </a:ext>
            </a:extLst>
          </p:cNvPr>
          <p:cNvSpPr txBox="1"/>
          <p:nvPr/>
        </p:nvSpPr>
        <p:spPr>
          <a:xfrm>
            <a:off x="6169981" y="4970987"/>
            <a:ext cx="361321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/>
              <a:t>S_4: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US" dirty="0"/>
              <a:t> </a:t>
            </a:r>
            <a:r>
              <a:rPr lang="en-SE" dirty="0"/>
              <a:t>(counter == </a:t>
            </a:r>
            <a:r>
              <a:rPr lang="en-SE" dirty="0">
                <a:solidFill>
                  <a:srgbClr val="FF00FF"/>
                </a:solidFill>
              </a:rPr>
              <a:t>40_000</a:t>
            </a:r>
            <a:r>
              <a:rPr lang="en-SE" dirty="0"/>
              <a:t>)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S_1;</a:t>
            </a:r>
          </a:p>
          <a:p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    </a:t>
            </a:r>
            <a:r>
              <a:rPr lang="en-SE" dirty="0" err="1"/>
              <a:t>next_state</a:t>
            </a:r>
            <a:r>
              <a:rPr lang="en-SE" dirty="0"/>
              <a:t> = </a:t>
            </a:r>
            <a:r>
              <a:rPr lang="en-SE" dirty="0" err="1"/>
              <a:t>cur_state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829082E-CD3F-4A2A-AFE1-0E28F24D83C5}"/>
              </a:ext>
            </a:extLst>
          </p:cNvPr>
          <p:cNvSpPr/>
          <p:nvPr/>
        </p:nvSpPr>
        <p:spPr>
          <a:xfrm>
            <a:off x="1917577" y="4944732"/>
            <a:ext cx="4252404" cy="1788850"/>
          </a:xfrm>
          <a:prstGeom prst="wedgeRectCallout">
            <a:avLst>
              <a:gd name="adj1" fmla="val 4167"/>
              <a:gd name="adj2" fmla="val -97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If car comes, </a:t>
            </a:r>
            <a:r>
              <a:rPr lang="en-US" dirty="0" err="1">
                <a:solidFill>
                  <a:srgbClr val="FFFF00"/>
                </a:solidFill>
              </a:rPr>
              <a:t>next_state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FFFF00"/>
                </a:solidFill>
              </a:rPr>
              <a:t>S_2</a:t>
            </a:r>
            <a:r>
              <a:rPr lang="en-US" dirty="0"/>
              <a:t> and we set the </a:t>
            </a:r>
            <a:r>
              <a:rPr lang="en-US" dirty="0">
                <a:solidFill>
                  <a:srgbClr val="FFFF00"/>
                </a:solidFill>
              </a:rPr>
              <a:t>counter</a:t>
            </a:r>
            <a:r>
              <a:rPr lang="en-US" dirty="0"/>
              <a:t> 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Other wise we hold at </a:t>
            </a:r>
            <a:r>
              <a:rPr lang="en-US" dirty="0">
                <a:solidFill>
                  <a:srgbClr val="FFFF00"/>
                </a:solidFill>
              </a:rPr>
              <a:t>S_1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second </a:t>
            </a:r>
            <a:r>
              <a:rPr lang="en-SE" dirty="0" err="1">
                <a:solidFill>
                  <a:srgbClr val="FFFF00"/>
                </a:solidFill>
              </a:rPr>
              <a:t>counter_enable</a:t>
            </a:r>
            <a:r>
              <a:rPr lang="en-SE" dirty="0">
                <a:solidFill>
                  <a:srgbClr val="FFFF00"/>
                </a:solidFill>
              </a:rPr>
              <a:t> = 1’b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is used to turn off the counter when we change from S_4 to S_1.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E4B217F-A668-4996-93B0-E18C36EB4D5E}"/>
              </a:ext>
            </a:extLst>
          </p:cNvPr>
          <p:cNvSpPr/>
          <p:nvPr/>
        </p:nvSpPr>
        <p:spPr>
          <a:xfrm>
            <a:off x="9641150" y="1460116"/>
            <a:ext cx="2550850" cy="1754326"/>
          </a:xfrm>
          <a:prstGeom prst="wedgeRectCallout">
            <a:avLst>
              <a:gd name="adj1" fmla="val -76555"/>
              <a:gd name="adj2" fmla="val -22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the counter to count </a:t>
            </a:r>
            <a:r>
              <a:rPr lang="en-US" dirty="0">
                <a:solidFill>
                  <a:srgbClr val="FF00FF"/>
                </a:solidFill>
              </a:rPr>
              <a:t>5000</a:t>
            </a:r>
            <a:r>
              <a:rPr lang="en-US" dirty="0">
                <a:solidFill>
                  <a:schemeClr val="bg1"/>
                </a:solidFill>
              </a:rPr>
              <a:t> cycles (1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per cycle)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Then change </a:t>
            </a:r>
            <a:r>
              <a:rPr lang="en-US" dirty="0" err="1">
                <a:solidFill>
                  <a:srgbClr val="FFFF00"/>
                </a:solidFill>
              </a:rPr>
              <a:t>next_state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rgbClr val="FFFF00"/>
                </a:solidFill>
              </a:rPr>
              <a:t>S_3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1EB7D55-C359-47D9-B723-ED9FD1C2979D}"/>
              </a:ext>
            </a:extLst>
          </p:cNvPr>
          <p:cNvSpPr/>
          <p:nvPr/>
        </p:nvSpPr>
        <p:spPr>
          <a:xfrm>
            <a:off x="9641150" y="3203954"/>
            <a:ext cx="2550850" cy="1764814"/>
          </a:xfrm>
          <a:prstGeom prst="wedgeRectCallout">
            <a:avLst>
              <a:gd name="adj1" fmla="val -71334"/>
              <a:gd name="adj2" fmla="val -21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the counter to count </a:t>
            </a:r>
            <a:r>
              <a:rPr lang="en-US" dirty="0">
                <a:solidFill>
                  <a:srgbClr val="FF00FF"/>
                </a:solidFill>
              </a:rPr>
              <a:t>30_000</a:t>
            </a:r>
            <a:r>
              <a:rPr lang="en-US" dirty="0">
                <a:solidFill>
                  <a:schemeClr val="bg1"/>
                </a:solidFill>
              </a:rPr>
              <a:t> cycles more (1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per cycle)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Then change </a:t>
            </a:r>
            <a:r>
              <a:rPr lang="en-US" dirty="0" err="1">
                <a:solidFill>
                  <a:srgbClr val="FFFF00"/>
                </a:solidFill>
              </a:rPr>
              <a:t>next_state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rgbClr val="FFFF00"/>
                </a:solidFill>
              </a:rPr>
              <a:t>S_4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92FEB80-C747-4EDF-9F78-31B121285CD2}"/>
              </a:ext>
            </a:extLst>
          </p:cNvPr>
          <p:cNvSpPr/>
          <p:nvPr/>
        </p:nvSpPr>
        <p:spPr>
          <a:xfrm>
            <a:off x="9641150" y="4968768"/>
            <a:ext cx="2550850" cy="1764814"/>
          </a:xfrm>
          <a:prstGeom prst="wedgeRectCallout">
            <a:avLst>
              <a:gd name="adj1" fmla="val -69737"/>
              <a:gd name="adj2" fmla="val -22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the counter to count </a:t>
            </a:r>
            <a:r>
              <a:rPr lang="en-US" dirty="0">
                <a:solidFill>
                  <a:srgbClr val="FF00FF"/>
                </a:solidFill>
              </a:rPr>
              <a:t>5_000</a:t>
            </a:r>
            <a:r>
              <a:rPr lang="en-US" dirty="0">
                <a:solidFill>
                  <a:schemeClr val="bg1"/>
                </a:solidFill>
              </a:rPr>
              <a:t> cycles more (1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per cycle)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Then change </a:t>
            </a:r>
            <a:r>
              <a:rPr lang="en-US" dirty="0" err="1">
                <a:solidFill>
                  <a:srgbClr val="FFFF00"/>
                </a:solidFill>
              </a:rPr>
              <a:t>next_state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rgbClr val="FFFF00"/>
                </a:solidFill>
              </a:rPr>
              <a:t>S_1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38F42-C9E0-B6D7-40E1-67921E93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B559-05CF-2F4E-9365-01C8500E9DD0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E018F-0308-9BF3-51D0-2FBE8B39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402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F187-C2B0-43C4-8DC4-10673816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A70AB-AEE0-4EB9-86E4-D8947BAE37F2}"/>
              </a:ext>
            </a:extLst>
          </p:cNvPr>
          <p:cNvSpPr txBox="1"/>
          <p:nvPr/>
        </p:nvSpPr>
        <p:spPr>
          <a:xfrm>
            <a:off x="791308" y="1388022"/>
            <a:ext cx="349933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SE" dirty="0">
                <a:solidFill>
                  <a:srgbClr val="7030A0"/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</a:t>
            </a:r>
            <a:r>
              <a:rPr lang="en-SE" dirty="0" err="1"/>
              <a:t>clk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 err="1"/>
              <a:t>n_rst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 err="1"/>
              <a:t>car_sensor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</a:p>
          <a:p>
            <a:r>
              <a:rPr lang="en-SE" dirty="0"/>
              <a:t>    #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 </a:t>
            </a:r>
            <a:r>
              <a:rPr lang="en-SE" dirty="0" err="1"/>
              <a:t>n_rst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#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 </a:t>
            </a:r>
            <a:r>
              <a:rPr lang="en-SE" dirty="0" err="1"/>
              <a:t>n_rst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</a:p>
          <a:p>
            <a:r>
              <a:rPr lang="en-SE" dirty="0"/>
              <a:t>    #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SE" dirty="0"/>
              <a:t> </a:t>
            </a:r>
            <a:r>
              <a:rPr lang="en-SE" dirty="0" err="1"/>
              <a:t>car_sensor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;</a:t>
            </a:r>
          </a:p>
          <a:p>
            <a:r>
              <a:rPr lang="en-SE" dirty="0"/>
              <a:t>    #</a:t>
            </a:r>
            <a:r>
              <a:rPr lang="en-SE" dirty="0">
                <a:solidFill>
                  <a:srgbClr val="FF00FF"/>
                </a:solidFill>
              </a:rPr>
              <a:t>200</a:t>
            </a:r>
            <a:r>
              <a:rPr lang="en-SE" dirty="0"/>
              <a:t> </a:t>
            </a:r>
            <a:r>
              <a:rPr lang="en-SE" dirty="0" err="1"/>
              <a:t>car_sensor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</a:p>
          <a:p>
            <a:r>
              <a:rPr lang="en-SE" dirty="0"/>
              <a:t>    #</a:t>
            </a:r>
            <a:r>
              <a:rPr lang="en-SE" dirty="0">
                <a:solidFill>
                  <a:srgbClr val="FF00FF"/>
                </a:solidFill>
              </a:rPr>
              <a:t>1000000</a:t>
            </a:r>
            <a:r>
              <a:rPr lang="en-SE" dirty="0"/>
              <a:t> </a:t>
            </a:r>
            <a:r>
              <a:rPr lang="en-SE" dirty="0" err="1"/>
              <a:t>car_sensor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1</a:t>
            </a:r>
            <a:r>
              <a:rPr lang="en-SE" dirty="0"/>
              <a:t>;</a:t>
            </a:r>
          </a:p>
          <a:p>
            <a:r>
              <a:rPr lang="en-SE" dirty="0"/>
              <a:t>    #</a:t>
            </a:r>
            <a:r>
              <a:rPr lang="en-SE" dirty="0">
                <a:solidFill>
                  <a:srgbClr val="FF00FF"/>
                </a:solidFill>
              </a:rPr>
              <a:t>200</a:t>
            </a:r>
            <a:r>
              <a:rPr lang="en-SE" dirty="0"/>
              <a:t> </a:t>
            </a:r>
            <a:r>
              <a:rPr lang="en-SE" dirty="0" err="1"/>
              <a:t>car_sensor</a:t>
            </a:r>
            <a:r>
              <a:rPr lang="en-SE" dirty="0"/>
              <a:t> = </a:t>
            </a:r>
            <a:r>
              <a:rPr lang="en-SE" dirty="0">
                <a:solidFill>
                  <a:srgbClr val="FF00FF"/>
                </a:solidFill>
              </a:rPr>
              <a:t>0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  <a:endParaRPr lang="en-US" dirty="0">
              <a:solidFill>
                <a:srgbClr val="7030A0"/>
              </a:solidFill>
            </a:endParaRP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#0.5 </a:t>
            </a:r>
            <a:r>
              <a:rPr lang="en-SE" dirty="0" err="1"/>
              <a:t>clk</a:t>
            </a:r>
            <a:r>
              <a:rPr lang="en-SE" dirty="0"/>
              <a:t> = ~</a:t>
            </a:r>
            <a:r>
              <a:rPr lang="en-SE" dirty="0" err="1"/>
              <a:t>clk</a:t>
            </a:r>
            <a:r>
              <a:rPr lang="en-SE" dirty="0"/>
              <a:t>;</a:t>
            </a:r>
            <a:endParaRPr lang="en-US" dirty="0"/>
          </a:p>
          <a:p>
            <a:endParaRPr lang="en-SE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9156AAE-C6C6-414B-87F4-C33672381E61}"/>
              </a:ext>
            </a:extLst>
          </p:cNvPr>
          <p:cNvSpPr/>
          <p:nvPr/>
        </p:nvSpPr>
        <p:spPr>
          <a:xfrm>
            <a:off x="4465392" y="3051419"/>
            <a:ext cx="4252404" cy="651794"/>
          </a:xfrm>
          <a:prstGeom prst="wedgeRectCallout">
            <a:avLst>
              <a:gd name="adj1" fmla="val -25423"/>
              <a:gd name="adj2" fmla="val 18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Drive the reset signal.</a:t>
            </a:r>
            <a:endParaRPr lang="en-SE" dirty="0">
              <a:solidFill>
                <a:srgbClr val="FFFF00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98D1A7D-D7AC-4CC4-A163-9C4C238C1567}"/>
              </a:ext>
            </a:extLst>
          </p:cNvPr>
          <p:cNvSpPr/>
          <p:nvPr/>
        </p:nvSpPr>
        <p:spPr>
          <a:xfrm>
            <a:off x="4465391" y="4260637"/>
            <a:ext cx="4252404" cy="803307"/>
          </a:xfrm>
          <a:prstGeom prst="wedgeRectCallout">
            <a:avLst>
              <a:gd name="adj1" fmla="val -41229"/>
              <a:gd name="adj2" fmla="val -5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Simulate car arrivals.</a:t>
            </a:r>
          </a:p>
          <a:p>
            <a:r>
              <a:rPr lang="en-US" dirty="0">
                <a:solidFill>
                  <a:schemeClr val="bg1"/>
                </a:solidFill>
              </a:rPr>
              <a:t>Sensor signal lasts for 200 </a:t>
            </a:r>
            <a:r>
              <a:rPr lang="en-US" dirty="0" err="1">
                <a:solidFill>
                  <a:schemeClr val="bg1"/>
                </a:solidFill>
              </a:rPr>
              <a:t>ms</a:t>
            </a:r>
            <a:r>
              <a:rPr lang="en-US" dirty="0">
                <a:solidFill>
                  <a:schemeClr val="bg1"/>
                </a:solidFill>
              </a:rPr>
              <a:t> (0.2s).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43E62F0-7D80-4D9C-AC4B-B792EDC25675}"/>
              </a:ext>
            </a:extLst>
          </p:cNvPr>
          <p:cNvSpPr/>
          <p:nvPr/>
        </p:nvSpPr>
        <p:spPr>
          <a:xfrm>
            <a:off x="4465391" y="5649804"/>
            <a:ext cx="4252404" cy="711333"/>
          </a:xfrm>
          <a:prstGeom prst="wedgeRectCallout">
            <a:avLst>
              <a:gd name="adj1" fmla="val -40494"/>
              <a:gd name="adj2" fmla="val -13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Drive the clock signal. </a:t>
            </a:r>
          </a:p>
          <a:p>
            <a:r>
              <a:rPr lang="en-US" dirty="0">
                <a:solidFill>
                  <a:schemeClr val="bg1"/>
                </a:solidFill>
              </a:rPr>
              <a:t>Clock cycle is 1 </a:t>
            </a:r>
            <a:r>
              <a:rPr lang="en-US" dirty="0" err="1">
                <a:solidFill>
                  <a:schemeClr val="bg1"/>
                </a:solidFill>
              </a:rPr>
              <a:t>ms.</a:t>
            </a:r>
            <a:endParaRPr lang="en-SE" dirty="0">
              <a:solidFill>
                <a:schemeClr val="bg1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D5BA3A-3102-4B9F-872D-80C38F42610A}"/>
              </a:ext>
            </a:extLst>
          </p:cNvPr>
          <p:cNvSpPr/>
          <p:nvPr/>
        </p:nvSpPr>
        <p:spPr>
          <a:xfrm rot="10800000">
            <a:off x="3954584" y="3049070"/>
            <a:ext cx="234461" cy="656492"/>
          </a:xfrm>
          <a:prstGeom prst="leftBrace">
            <a:avLst>
              <a:gd name="adj1" fmla="val 4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8FFB3F1-0A39-4EE5-8146-1916BA72C264}"/>
              </a:ext>
            </a:extLst>
          </p:cNvPr>
          <p:cNvSpPr/>
          <p:nvPr/>
        </p:nvSpPr>
        <p:spPr>
          <a:xfrm rot="10800000">
            <a:off x="3954583" y="3977555"/>
            <a:ext cx="234461" cy="1325563"/>
          </a:xfrm>
          <a:prstGeom prst="leftBrace">
            <a:avLst>
              <a:gd name="adj1" fmla="val 4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61A29C3-845D-47A3-BC1A-A785A6E303D3}"/>
              </a:ext>
            </a:extLst>
          </p:cNvPr>
          <p:cNvSpPr/>
          <p:nvPr/>
        </p:nvSpPr>
        <p:spPr>
          <a:xfrm rot="10800000">
            <a:off x="3978031" y="5676208"/>
            <a:ext cx="234461" cy="656492"/>
          </a:xfrm>
          <a:prstGeom prst="leftBrace">
            <a:avLst>
              <a:gd name="adj1" fmla="val 4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5A2E8-AF8B-DB91-8F6B-606ACB39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6418-98FA-D046-B0D0-8233B3563817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44583-DFBC-09A2-3445-555C69E0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2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8F6E-C873-420A-8C9E-23A96001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– FSM reset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FA226-88F4-4C73-8027-BB19FBF6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02" y="3951938"/>
            <a:ext cx="8436995" cy="279576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23BF5C0-5D94-40DF-A777-89A19ED6210B}"/>
              </a:ext>
            </a:extLst>
          </p:cNvPr>
          <p:cNvSpPr/>
          <p:nvPr/>
        </p:nvSpPr>
        <p:spPr>
          <a:xfrm>
            <a:off x="497150" y="1690688"/>
            <a:ext cx="5708265" cy="2209990"/>
          </a:xfrm>
          <a:prstGeom prst="wedgeRectCallout">
            <a:avLst>
              <a:gd name="adj1" fmla="val 61376"/>
              <a:gd name="adj2" fmla="val 121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FF00"/>
                </a:solidFill>
              </a:rPr>
              <a:t>n_rst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 err="1"/>
              <a:t>negedge</a:t>
            </a:r>
            <a:r>
              <a:rPr lang="en-US" dirty="0"/>
              <a:t> arrives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light_1, light_2 turn all the lights on (3’b111) to check if they can be lit up properly.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FFFF00"/>
                </a:solidFill>
              </a:rPr>
              <a:t>cur_state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is reset to </a:t>
            </a:r>
            <a:r>
              <a:rPr lang="en-US" b="1" dirty="0">
                <a:solidFill>
                  <a:srgbClr val="FFFF00"/>
                </a:solidFill>
              </a:rPr>
              <a:t>S_1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next_state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is set to </a:t>
            </a:r>
            <a:r>
              <a:rPr lang="en-US" b="1" dirty="0">
                <a:solidFill>
                  <a:srgbClr val="FFFF00"/>
                </a:solidFill>
              </a:rPr>
              <a:t>S_1 </a:t>
            </a:r>
            <a:r>
              <a:rPr lang="en-US" dirty="0"/>
              <a:t>in the combi-logic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counter is reset to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00"/>
                </a:solidFill>
              </a:rPr>
              <a:t>counter_enable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is set to 0 in the combi-logic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989588-55E4-4786-8321-7CFB40365ABF}"/>
              </a:ext>
            </a:extLst>
          </p:cNvPr>
          <p:cNvCxnSpPr>
            <a:cxnSpLocks/>
          </p:cNvCxnSpPr>
          <p:nvPr/>
        </p:nvCxnSpPr>
        <p:spPr>
          <a:xfrm>
            <a:off x="6916616" y="3951938"/>
            <a:ext cx="0" cy="279576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2CCD7-E5EF-471A-AF39-CBBE237FF0F7}"/>
              </a:ext>
            </a:extLst>
          </p:cNvPr>
          <p:cNvCxnSpPr>
            <a:cxnSpLocks/>
          </p:cNvCxnSpPr>
          <p:nvPr/>
        </p:nvCxnSpPr>
        <p:spPr>
          <a:xfrm>
            <a:off x="7546930" y="3951938"/>
            <a:ext cx="0" cy="279576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3E4E927-649E-44BD-9445-FC06052F38A4}"/>
              </a:ext>
            </a:extLst>
          </p:cNvPr>
          <p:cNvSpPr/>
          <p:nvPr/>
        </p:nvSpPr>
        <p:spPr>
          <a:xfrm>
            <a:off x="6438245" y="3098307"/>
            <a:ext cx="1195449" cy="797424"/>
          </a:xfrm>
          <a:prstGeom prst="wedgeRectCallout">
            <a:avLst>
              <a:gd name="adj1" fmla="val 29890"/>
              <a:gd name="adj2" fmla="val 90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FF00"/>
                </a:solidFill>
              </a:rPr>
              <a:t>n_rst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leaves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9C5169-5C2B-46E4-A467-98832CF77D65}"/>
              </a:ext>
            </a:extLst>
          </p:cNvPr>
          <p:cNvCxnSpPr>
            <a:cxnSpLocks/>
          </p:cNvCxnSpPr>
          <p:nvPr/>
        </p:nvCxnSpPr>
        <p:spPr>
          <a:xfrm>
            <a:off x="7866525" y="3951938"/>
            <a:ext cx="1" cy="279576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AFB8A5B-74CD-4E17-8960-CC8A31283781}"/>
              </a:ext>
            </a:extLst>
          </p:cNvPr>
          <p:cNvSpPr/>
          <p:nvPr/>
        </p:nvSpPr>
        <p:spPr>
          <a:xfrm>
            <a:off x="7866525" y="1322773"/>
            <a:ext cx="4144961" cy="2572958"/>
          </a:xfrm>
          <a:prstGeom prst="wedgeRectCallout">
            <a:avLst>
              <a:gd name="adj1" fmla="val -46786"/>
              <a:gd name="adj2" fmla="val 84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first </a:t>
            </a:r>
            <a:r>
              <a:rPr lang="en-US" b="1" dirty="0" err="1">
                <a:solidFill>
                  <a:srgbClr val="FFFF00"/>
                </a:solidFill>
              </a:rPr>
              <a:t>posedge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clk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since </a:t>
            </a:r>
            <a:r>
              <a:rPr lang="en-US" b="1" dirty="0" err="1">
                <a:solidFill>
                  <a:srgbClr val="FFFF00"/>
                </a:solidFill>
              </a:rPr>
              <a:t>n_rst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leaves. The FSM begins to work.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Counter logic is disabled.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FFFF00"/>
                </a:solidFill>
              </a:rPr>
              <a:t>cur_state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FF00"/>
                </a:solidFill>
              </a:rPr>
              <a:t>car_sensor</a:t>
            </a:r>
            <a:r>
              <a:rPr lang="en-US" dirty="0"/>
              <a:t>, </a:t>
            </a:r>
            <a:r>
              <a:rPr lang="en-US" b="1" dirty="0">
                <a:solidFill>
                  <a:srgbClr val="FFFF00"/>
                </a:solidFill>
              </a:rPr>
              <a:t>counter</a:t>
            </a:r>
            <a:r>
              <a:rPr lang="en-US" dirty="0"/>
              <a:t> all remain silent, FSM combi-logic remains silent. </a:t>
            </a:r>
            <a:r>
              <a:rPr lang="en-US" dirty="0" err="1"/>
              <a:t>next_state</a:t>
            </a:r>
            <a:r>
              <a:rPr lang="en-US" dirty="0"/>
              <a:t> holds.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FFFF00"/>
                </a:solidFill>
              </a:rPr>
              <a:t>cur_state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holds.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updated to the ones for </a:t>
            </a:r>
            <a:r>
              <a:rPr lang="en-US" b="1" dirty="0">
                <a:solidFill>
                  <a:srgbClr val="FFFF00"/>
                </a:solidFill>
              </a:rPr>
              <a:t>S_1</a:t>
            </a:r>
            <a:r>
              <a:rPr lang="en-US" dirty="0"/>
              <a:t>. Light 1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/>
              <a:t>, light 2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57BD7-1D6D-550B-8E02-DCFBE43B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198A-057A-2448-B60C-36CC0E2E80D8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EB0C-0F4A-75D9-F185-DD6124F7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44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2B11-9FA9-4E88-8FCF-D51ACF94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Waveform – Car comes, state change S_1 to S_2</a:t>
            </a:r>
            <a:endParaRPr lang="en-SE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1608C-DF4F-4722-B3A5-EA7C9F7F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4057175"/>
            <a:ext cx="7125694" cy="252447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C7F160-C1D4-4288-AF44-6CD95FC7126C}"/>
              </a:ext>
            </a:extLst>
          </p:cNvPr>
          <p:cNvCxnSpPr>
            <a:cxnSpLocks/>
          </p:cNvCxnSpPr>
          <p:nvPr/>
        </p:nvCxnSpPr>
        <p:spPr>
          <a:xfrm>
            <a:off x="7191823" y="4057175"/>
            <a:ext cx="0" cy="252447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370C316-26DA-414B-93C2-3662A76F5851}"/>
              </a:ext>
            </a:extLst>
          </p:cNvPr>
          <p:cNvSpPr/>
          <p:nvPr/>
        </p:nvSpPr>
        <p:spPr>
          <a:xfrm>
            <a:off x="1899822" y="3281438"/>
            <a:ext cx="4634067" cy="775737"/>
          </a:xfrm>
          <a:prstGeom prst="wedgeRectCallout">
            <a:avLst>
              <a:gd name="adj1" fmla="val 59460"/>
              <a:gd name="adj2" fmla="val 279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FF00"/>
                </a:solidFill>
              </a:rPr>
              <a:t>car_sensor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arrives, combi-logic triggers. </a:t>
            </a:r>
            <a:br>
              <a:rPr lang="en-US" dirty="0"/>
            </a:br>
            <a:r>
              <a:rPr lang="en-US" b="1" dirty="0" err="1">
                <a:solidFill>
                  <a:srgbClr val="FFFF00"/>
                </a:solidFill>
              </a:rPr>
              <a:t>next_state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FFFF00"/>
                </a:solidFill>
              </a:rPr>
              <a:t>S_2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FF00"/>
                </a:solidFill>
              </a:rPr>
              <a:t>counter_enable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FFFF00"/>
                </a:solidFill>
              </a:rPr>
              <a:t>1’b1</a:t>
            </a:r>
            <a:r>
              <a:rPr lang="en-US" dirty="0"/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7DE8F4-3D06-4658-B16F-CC18C1163B7B}"/>
              </a:ext>
            </a:extLst>
          </p:cNvPr>
          <p:cNvCxnSpPr>
            <a:cxnSpLocks/>
          </p:cNvCxnSpPr>
          <p:nvPr/>
        </p:nvCxnSpPr>
        <p:spPr>
          <a:xfrm>
            <a:off x="7422642" y="4057175"/>
            <a:ext cx="0" cy="252447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AD797FC-D312-49B7-AAA5-0F521761EEC5}"/>
              </a:ext>
            </a:extLst>
          </p:cNvPr>
          <p:cNvSpPr/>
          <p:nvPr/>
        </p:nvSpPr>
        <p:spPr>
          <a:xfrm>
            <a:off x="2175030" y="1624614"/>
            <a:ext cx="4634067" cy="923358"/>
          </a:xfrm>
          <a:prstGeom prst="wedgeRectCallout">
            <a:avLst>
              <a:gd name="adj1" fmla="val 61950"/>
              <a:gd name="adj2" fmla="val 202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Clock </a:t>
            </a:r>
            <a:r>
              <a:rPr lang="en-US" dirty="0" err="1"/>
              <a:t>posedge</a:t>
            </a:r>
            <a:r>
              <a:rPr lang="en-US" dirty="0"/>
              <a:t> arrives. FSM state changes.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cur_state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rgbClr val="FFFF00"/>
                </a:solidFill>
              </a:rPr>
              <a:t>next_state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FF00"/>
                </a:solidFill>
              </a:rPr>
              <a:t>S_2</a:t>
            </a:r>
            <a:r>
              <a:rPr lang="en-US" dirty="0"/>
              <a:t>). Counter starts to count.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767E0A-E5BF-4985-B1ED-9BD3EFC9496D}"/>
              </a:ext>
            </a:extLst>
          </p:cNvPr>
          <p:cNvCxnSpPr>
            <a:cxnSpLocks/>
          </p:cNvCxnSpPr>
          <p:nvPr/>
        </p:nvCxnSpPr>
        <p:spPr>
          <a:xfrm>
            <a:off x="7893159" y="4057175"/>
            <a:ext cx="0" cy="252447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7DD5233-A66D-4C39-9FE6-C3F67A8038AD}"/>
              </a:ext>
            </a:extLst>
          </p:cNvPr>
          <p:cNvSpPr/>
          <p:nvPr/>
        </p:nvSpPr>
        <p:spPr>
          <a:xfrm>
            <a:off x="7341813" y="1624614"/>
            <a:ext cx="4634067" cy="1398549"/>
          </a:xfrm>
          <a:prstGeom prst="wedgeRectCallout">
            <a:avLst>
              <a:gd name="adj1" fmla="val -36519"/>
              <a:gd name="adj2" fmla="val 115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updated 1 cycle later. Light 1 is </a:t>
            </a:r>
            <a:r>
              <a:rPr lang="en-US" b="1" dirty="0">
                <a:solidFill>
                  <a:schemeClr val="accent4"/>
                </a:solidFill>
              </a:rPr>
              <a:t>yellow</a:t>
            </a:r>
            <a:r>
              <a:rPr lang="en-US" dirty="0"/>
              <a:t>. Light 2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.</a:t>
            </a:r>
          </a:p>
          <a:p>
            <a:r>
              <a:rPr lang="en-US" dirty="0"/>
              <a:t>Max </a:t>
            </a:r>
            <a:r>
              <a:rPr lang="en-US" b="1" dirty="0">
                <a:solidFill>
                  <a:srgbClr val="FFFF00"/>
                </a:solidFill>
              </a:rPr>
              <a:t>2 </a:t>
            </a:r>
            <a:r>
              <a:rPr lang="en-US" b="1" dirty="0" err="1">
                <a:solidFill>
                  <a:srgbClr val="FFFF00"/>
                </a:solidFill>
              </a:rPr>
              <a:t>ms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lagging between car arrival event and traffic light changes.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B52E3-F3FA-42EF-C276-781619B6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189-E6B5-614D-9B13-63CF31115BF5}" type="datetime1">
              <a:rPr lang="sv-SE" smtClean="0"/>
              <a:t>2022-09-12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40E7CD-4988-F757-B4A1-23BCC9CA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40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0CD-7AA5-45F0-B35B-1AD1BA36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Waveform – State change S_2 to S_3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4A49A-EECE-4BCC-AB31-49DE367E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4049695"/>
            <a:ext cx="8516539" cy="252447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AE9B0B-993B-43D7-9821-22945D5A35AC}"/>
              </a:ext>
            </a:extLst>
          </p:cNvPr>
          <p:cNvCxnSpPr>
            <a:cxnSpLocks/>
          </p:cNvCxnSpPr>
          <p:nvPr/>
        </p:nvCxnSpPr>
        <p:spPr>
          <a:xfrm>
            <a:off x="7005392" y="4049695"/>
            <a:ext cx="0" cy="253335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7DD22FB-285C-4F0D-8AF2-F70AFD8D9436}"/>
              </a:ext>
            </a:extLst>
          </p:cNvPr>
          <p:cNvSpPr/>
          <p:nvPr/>
        </p:nvSpPr>
        <p:spPr>
          <a:xfrm>
            <a:off x="2539014" y="2599996"/>
            <a:ext cx="3959364" cy="908903"/>
          </a:xfrm>
          <a:prstGeom prst="wedgeRectCallout">
            <a:avLst>
              <a:gd name="adj1" fmla="val 61152"/>
              <a:gd name="adj2" fmla="val 107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Counter counts </a:t>
            </a:r>
            <a:r>
              <a:rPr lang="en-US" b="1" dirty="0">
                <a:solidFill>
                  <a:srgbClr val="FFFF00"/>
                </a:solidFill>
              </a:rPr>
              <a:t>5,000</a:t>
            </a:r>
            <a:r>
              <a:rPr lang="en-US" dirty="0">
                <a:solidFill>
                  <a:schemeClr val="bg1"/>
                </a:solidFill>
              </a:rPr>
              <a:t> cycles (5 s). </a:t>
            </a:r>
          </a:p>
          <a:p>
            <a:r>
              <a:rPr lang="en-US" b="1" dirty="0" err="1">
                <a:solidFill>
                  <a:srgbClr val="FFFF00"/>
                </a:solidFill>
              </a:rPr>
              <a:t>next_state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changes from </a:t>
            </a:r>
            <a:r>
              <a:rPr lang="en-US" b="1" dirty="0">
                <a:solidFill>
                  <a:srgbClr val="FFFF00"/>
                </a:solidFill>
              </a:rPr>
              <a:t>S_2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rgbClr val="FFFF00"/>
                </a:solidFill>
              </a:rPr>
              <a:t>S_3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227DD-240E-488B-A55F-057C095A86D7}"/>
              </a:ext>
            </a:extLst>
          </p:cNvPr>
          <p:cNvCxnSpPr>
            <a:cxnSpLocks/>
          </p:cNvCxnSpPr>
          <p:nvPr/>
        </p:nvCxnSpPr>
        <p:spPr>
          <a:xfrm>
            <a:off x="7467031" y="4049695"/>
            <a:ext cx="0" cy="252447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B64D52E-8D17-4C13-B0E3-A84B2DD95B58}"/>
              </a:ext>
            </a:extLst>
          </p:cNvPr>
          <p:cNvSpPr/>
          <p:nvPr/>
        </p:nvSpPr>
        <p:spPr>
          <a:xfrm>
            <a:off x="3507667" y="1524849"/>
            <a:ext cx="3959364" cy="908903"/>
          </a:xfrm>
          <a:prstGeom prst="wedgeRectCallout">
            <a:avLst>
              <a:gd name="adj1" fmla="val 48371"/>
              <a:gd name="adj2" fmla="val 197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FSM changes </a:t>
            </a:r>
            <a:r>
              <a:rPr lang="en-US" b="1" dirty="0" err="1">
                <a:solidFill>
                  <a:srgbClr val="FFFF00"/>
                </a:solidFill>
              </a:rPr>
              <a:t>cur_state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FFFF00"/>
                </a:solidFill>
              </a:rPr>
              <a:t>S_3</a:t>
            </a:r>
            <a:r>
              <a:rPr lang="en-US" dirty="0">
                <a:solidFill>
                  <a:schemeClr val="bg1"/>
                </a:solidFill>
              </a:rPr>
              <a:t> in the following cycle.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E2CD87-06F9-4F26-8D57-7D483EC4525C}"/>
              </a:ext>
            </a:extLst>
          </p:cNvPr>
          <p:cNvCxnSpPr>
            <a:cxnSpLocks/>
          </p:cNvCxnSpPr>
          <p:nvPr/>
        </p:nvCxnSpPr>
        <p:spPr>
          <a:xfrm>
            <a:off x="7947335" y="4049695"/>
            <a:ext cx="0" cy="252447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9F10F02-A1AC-42C1-90C0-2BA73F60CD8C}"/>
              </a:ext>
            </a:extLst>
          </p:cNvPr>
          <p:cNvSpPr/>
          <p:nvPr/>
        </p:nvSpPr>
        <p:spPr>
          <a:xfrm>
            <a:off x="7673304" y="2471992"/>
            <a:ext cx="3959364" cy="908903"/>
          </a:xfrm>
          <a:prstGeom prst="wedgeRectCallout">
            <a:avLst>
              <a:gd name="adj1" fmla="val -43111"/>
              <a:gd name="adj2" fmla="val 12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Output changes 1 cycle later. Light 1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bg1"/>
                </a:solidFill>
              </a:rPr>
              <a:t>, Light 2 is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6C487-37D8-D07F-2C35-F404A524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2B83-8D37-4048-931E-0AFDE3CBC4D5}" type="datetime1">
              <a:rPr lang="sv-SE" smtClean="0"/>
              <a:t>2022-09-12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F79662-D378-AD3A-3E49-72C0BFE4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11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F7B-DE0E-47B6-A02D-028DF4E7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Waveform – State change S_3 to S_4</a:t>
            </a:r>
            <a:endParaRPr lang="en-S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400543-357A-4936-9381-F3938400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4063661"/>
            <a:ext cx="8859486" cy="2429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BF0C4D-350A-48C7-BDD9-1EDBE4C5D9F2}"/>
              </a:ext>
            </a:extLst>
          </p:cNvPr>
          <p:cNvCxnSpPr>
            <a:cxnSpLocks/>
          </p:cNvCxnSpPr>
          <p:nvPr/>
        </p:nvCxnSpPr>
        <p:spPr>
          <a:xfrm>
            <a:off x="6721307" y="4063661"/>
            <a:ext cx="0" cy="24292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E419479-B8BE-4BB3-B52B-0974C4E9F202}"/>
              </a:ext>
            </a:extLst>
          </p:cNvPr>
          <p:cNvSpPr/>
          <p:nvPr/>
        </p:nvSpPr>
        <p:spPr>
          <a:xfrm>
            <a:off x="2246051" y="2593618"/>
            <a:ext cx="3959364" cy="908903"/>
          </a:xfrm>
          <a:prstGeom prst="wedgeRectCallout">
            <a:avLst>
              <a:gd name="adj1" fmla="val 61152"/>
              <a:gd name="adj2" fmla="val 107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Counter counts </a:t>
            </a:r>
            <a:r>
              <a:rPr lang="en-US" b="1" dirty="0">
                <a:solidFill>
                  <a:srgbClr val="FFFF00"/>
                </a:solidFill>
              </a:rPr>
              <a:t>30,000</a:t>
            </a:r>
            <a:r>
              <a:rPr lang="en-US" dirty="0">
                <a:solidFill>
                  <a:schemeClr val="bg1"/>
                </a:solidFill>
              </a:rPr>
              <a:t> cycles more (30 s). </a:t>
            </a:r>
            <a:r>
              <a:rPr lang="en-US" b="1" dirty="0" err="1">
                <a:solidFill>
                  <a:srgbClr val="FFFF00"/>
                </a:solidFill>
              </a:rPr>
              <a:t>next_state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changes from </a:t>
            </a:r>
            <a:r>
              <a:rPr lang="en-US" b="1" dirty="0">
                <a:solidFill>
                  <a:srgbClr val="FFFF00"/>
                </a:solidFill>
              </a:rPr>
              <a:t>S_3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rgbClr val="FFFF00"/>
                </a:solidFill>
              </a:rPr>
              <a:t>S_4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992D2-88F6-48DF-8955-145B8406E3DC}"/>
              </a:ext>
            </a:extLst>
          </p:cNvPr>
          <p:cNvCxnSpPr>
            <a:cxnSpLocks/>
          </p:cNvCxnSpPr>
          <p:nvPr/>
        </p:nvCxnSpPr>
        <p:spPr>
          <a:xfrm>
            <a:off x="7191824" y="4063661"/>
            <a:ext cx="0" cy="24292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96EC095-FADE-4ADA-A3DC-2529CED38AF4}"/>
              </a:ext>
            </a:extLst>
          </p:cNvPr>
          <p:cNvSpPr/>
          <p:nvPr/>
        </p:nvSpPr>
        <p:spPr>
          <a:xfrm>
            <a:off x="3552056" y="1586993"/>
            <a:ext cx="3959364" cy="908903"/>
          </a:xfrm>
          <a:prstGeom prst="wedgeRectCallout">
            <a:avLst>
              <a:gd name="adj1" fmla="val 41869"/>
              <a:gd name="adj2" fmla="val 210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FSM changes </a:t>
            </a:r>
            <a:r>
              <a:rPr lang="en-US" b="1" dirty="0" err="1">
                <a:solidFill>
                  <a:srgbClr val="FFFF00"/>
                </a:solidFill>
              </a:rPr>
              <a:t>cur_state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FFFF00"/>
                </a:solidFill>
              </a:rPr>
              <a:t>S_4</a:t>
            </a:r>
            <a:r>
              <a:rPr lang="en-US" dirty="0">
                <a:solidFill>
                  <a:schemeClr val="bg1"/>
                </a:solidFill>
              </a:rPr>
              <a:t> in the following cycle.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612532-E945-4F90-ABF3-E3BCDB46DED6}"/>
              </a:ext>
            </a:extLst>
          </p:cNvPr>
          <p:cNvCxnSpPr>
            <a:cxnSpLocks/>
          </p:cNvCxnSpPr>
          <p:nvPr/>
        </p:nvCxnSpPr>
        <p:spPr>
          <a:xfrm flipH="1">
            <a:off x="7663250" y="4063661"/>
            <a:ext cx="10054" cy="24292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9E782122-2F07-4263-B4A4-4E102E894046}"/>
              </a:ext>
            </a:extLst>
          </p:cNvPr>
          <p:cNvSpPr/>
          <p:nvPr/>
        </p:nvSpPr>
        <p:spPr>
          <a:xfrm>
            <a:off x="7717693" y="2228296"/>
            <a:ext cx="3959364" cy="1214744"/>
          </a:xfrm>
          <a:prstGeom prst="wedgeRectCallout">
            <a:avLst>
              <a:gd name="adj1" fmla="val -50286"/>
              <a:gd name="adj2" fmla="val 92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Output changes 1 cycle later. Light 1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bg1"/>
                </a:solidFill>
              </a:rPr>
              <a:t>, Light 2 is </a:t>
            </a:r>
            <a:r>
              <a:rPr lang="en-US" b="1" dirty="0">
                <a:solidFill>
                  <a:schemeClr val="accent4"/>
                </a:solidFill>
              </a:rPr>
              <a:t>yellow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chemeClr val="bg1"/>
                </a:solidFill>
              </a:rPr>
              <a:t>Don’t miss it, hurry up!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1101F-F210-0DD2-E9B7-85FA09FA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A8E7-EDA8-AA48-A039-90194E5DB26F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B0C45-FD34-545E-3246-276D6FD1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78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F7B-DE0E-47B6-A02D-028DF4E7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Waveform – State change S_4 to S_1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3922E-71F1-44F0-A2C1-331BAF85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4063661"/>
            <a:ext cx="7868748" cy="23911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5EA7CF-0BAC-4154-AB03-6304E2E17873}"/>
              </a:ext>
            </a:extLst>
          </p:cNvPr>
          <p:cNvCxnSpPr>
            <a:cxnSpLocks/>
          </p:cNvCxnSpPr>
          <p:nvPr/>
        </p:nvCxnSpPr>
        <p:spPr>
          <a:xfrm>
            <a:off x="6676919" y="4063661"/>
            <a:ext cx="0" cy="239110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32B84E8-7D3A-4181-A468-FCA2B0069930}"/>
              </a:ext>
            </a:extLst>
          </p:cNvPr>
          <p:cNvSpPr/>
          <p:nvPr/>
        </p:nvSpPr>
        <p:spPr>
          <a:xfrm>
            <a:off x="1571348" y="2912556"/>
            <a:ext cx="4278960" cy="723130"/>
          </a:xfrm>
          <a:prstGeom prst="wedgeRectCallout">
            <a:avLst>
              <a:gd name="adj1" fmla="val 69190"/>
              <a:gd name="adj2" fmla="val 102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Counter counts </a:t>
            </a:r>
            <a:r>
              <a:rPr lang="en-US" b="1" dirty="0">
                <a:solidFill>
                  <a:srgbClr val="FFFF00"/>
                </a:solidFill>
              </a:rPr>
              <a:t>5,000</a:t>
            </a:r>
            <a:r>
              <a:rPr lang="en-US" dirty="0">
                <a:solidFill>
                  <a:schemeClr val="bg1"/>
                </a:solidFill>
              </a:rPr>
              <a:t> cycles more (5 s). </a:t>
            </a:r>
            <a:r>
              <a:rPr lang="en-US" b="1" dirty="0" err="1">
                <a:solidFill>
                  <a:srgbClr val="FFFF00"/>
                </a:solidFill>
              </a:rPr>
              <a:t>next_state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changes from </a:t>
            </a:r>
            <a:r>
              <a:rPr lang="en-US" b="1" dirty="0">
                <a:solidFill>
                  <a:srgbClr val="FFFF00"/>
                </a:solidFill>
              </a:rPr>
              <a:t>S_4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rgbClr val="FFFF00"/>
                </a:solidFill>
              </a:rPr>
              <a:t>S_1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25FFC8-C9F5-4454-A551-A00995CB94DC}"/>
              </a:ext>
            </a:extLst>
          </p:cNvPr>
          <p:cNvCxnSpPr>
            <a:cxnSpLocks/>
          </p:cNvCxnSpPr>
          <p:nvPr/>
        </p:nvCxnSpPr>
        <p:spPr>
          <a:xfrm>
            <a:off x="7147435" y="4063661"/>
            <a:ext cx="0" cy="239110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4D590E8-5A36-4CB8-812A-BD1A1DA4FDFF}"/>
              </a:ext>
            </a:extLst>
          </p:cNvPr>
          <p:cNvSpPr/>
          <p:nvPr/>
        </p:nvSpPr>
        <p:spPr>
          <a:xfrm>
            <a:off x="3552056" y="1586993"/>
            <a:ext cx="3959364" cy="908903"/>
          </a:xfrm>
          <a:prstGeom prst="wedgeRectCallout">
            <a:avLst>
              <a:gd name="adj1" fmla="val 39403"/>
              <a:gd name="adj2" fmla="val 207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FSM changes </a:t>
            </a:r>
            <a:r>
              <a:rPr lang="en-US" b="1" dirty="0" err="1">
                <a:solidFill>
                  <a:srgbClr val="FFFF00"/>
                </a:solidFill>
              </a:rPr>
              <a:t>cur_state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FFFF00"/>
                </a:solidFill>
              </a:rPr>
              <a:t>S_1</a:t>
            </a:r>
            <a:r>
              <a:rPr lang="en-US" dirty="0">
                <a:solidFill>
                  <a:schemeClr val="bg1"/>
                </a:solidFill>
              </a:rPr>
              <a:t> in the following cycle.</a:t>
            </a:r>
          </a:p>
          <a:p>
            <a:r>
              <a:rPr lang="en-US" dirty="0" err="1">
                <a:solidFill>
                  <a:srgbClr val="FFFF00"/>
                </a:solidFill>
              </a:rPr>
              <a:t>counter_enable</a:t>
            </a:r>
            <a:r>
              <a:rPr lang="en-US" dirty="0">
                <a:solidFill>
                  <a:srgbClr val="FFFF00"/>
                </a:solidFill>
              </a:rPr>
              <a:t> set to 1’b0.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1CF38C-D257-41DC-B871-C593C4C5DC14}"/>
              </a:ext>
            </a:extLst>
          </p:cNvPr>
          <p:cNvCxnSpPr>
            <a:cxnSpLocks/>
          </p:cNvCxnSpPr>
          <p:nvPr/>
        </p:nvCxnSpPr>
        <p:spPr>
          <a:xfrm>
            <a:off x="7626829" y="4063661"/>
            <a:ext cx="0" cy="239110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8BF6C23-4D2E-42CC-A7A8-D76E149A8BC9}"/>
              </a:ext>
            </a:extLst>
          </p:cNvPr>
          <p:cNvSpPr/>
          <p:nvPr/>
        </p:nvSpPr>
        <p:spPr>
          <a:xfrm>
            <a:off x="7717693" y="2228296"/>
            <a:ext cx="3959364" cy="1214744"/>
          </a:xfrm>
          <a:prstGeom prst="wedgeRectCallout">
            <a:avLst>
              <a:gd name="adj1" fmla="val -50286"/>
              <a:gd name="adj2" fmla="val 92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Output changes 1 cycle later. Light 1 is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schemeClr val="bg1"/>
                </a:solidFill>
              </a:rPr>
              <a:t>, Light 2 is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dirty="0">
                <a:solidFill>
                  <a:srgbClr val="FFFF00"/>
                </a:solidFill>
              </a:rPr>
              <a:t>Counter reset.</a:t>
            </a:r>
          </a:p>
          <a:p>
            <a:r>
              <a:rPr lang="en-US" dirty="0">
                <a:solidFill>
                  <a:schemeClr val="bg1"/>
                </a:solidFill>
              </a:rPr>
              <a:t>Back to square one.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562BC82-2A48-4EA5-A232-4350A8C39479}"/>
              </a:ext>
            </a:extLst>
          </p:cNvPr>
          <p:cNvSpPr/>
          <p:nvPr/>
        </p:nvSpPr>
        <p:spPr>
          <a:xfrm>
            <a:off x="8700118" y="4643021"/>
            <a:ext cx="3071672" cy="1438183"/>
          </a:xfrm>
          <a:prstGeom prst="cloudCallout">
            <a:avLst>
              <a:gd name="adj1" fmla="val -30311"/>
              <a:gd name="adj2" fmla="val -15787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not reset the counter directly at the combi-logic?</a:t>
            </a:r>
            <a:endParaRPr lang="en-S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B7F57A-0867-456D-8730-482CD86B9FE9}"/>
              </a:ext>
            </a:extLst>
          </p:cNvPr>
          <p:cNvSpPr txBox="1"/>
          <p:nvPr/>
        </p:nvSpPr>
        <p:spPr>
          <a:xfrm>
            <a:off x="0" y="3014717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>
                <a:solidFill>
                  <a:srgbClr val="FF0000"/>
                </a:solidFill>
              </a:rPr>
              <a:t>No.9</a:t>
            </a:r>
            <a:r>
              <a:rPr lang="en-US" sz="3600">
                <a:solidFill>
                  <a:schemeClr val="tx1"/>
                </a:solidFill>
              </a:rPr>
              <a:t>: 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Each </a:t>
            </a:r>
            <a:r>
              <a:rPr lang="en-US" sz="3600" dirty="0">
                <a:solidFill>
                  <a:srgbClr val="FF0000"/>
                </a:solidFill>
              </a:rPr>
              <a:t>reg</a:t>
            </a:r>
            <a:r>
              <a:rPr lang="en-US" sz="3600" dirty="0">
                <a:solidFill>
                  <a:schemeClr val="tx1"/>
                </a:solidFill>
              </a:rPr>
              <a:t> should only be driven by </a:t>
            </a:r>
            <a:r>
              <a:rPr lang="en-US" sz="3600" dirty="0">
                <a:solidFill>
                  <a:srgbClr val="FF0000"/>
                </a:solidFill>
              </a:rPr>
              <a:t>one</a:t>
            </a:r>
            <a:r>
              <a:rPr lang="en-US" sz="3600" dirty="0">
                <a:solidFill>
                  <a:schemeClr val="tx1"/>
                </a:solidFill>
              </a:rPr>
              <a:t> always block.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31B02-7602-79F3-5B44-44738D1D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35CF-FC23-3942-9A94-FD425ADBE5F5}" type="datetime1">
              <a:rPr lang="sv-SE" smtClean="0"/>
              <a:t>2022-09-12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9308-F842-9DA9-78AD-EB69FD45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8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46C2C-354C-A925-FE54-72AA1A12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A82C-93AF-EC48-A8AB-8402886B6EE7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2AE0-82D8-D250-F441-B19F2D10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7422-743A-45E7-AAB9-D4F633DD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254-3A20-4A2C-92D0-915382C1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if-else</a:t>
            </a:r>
            <a:r>
              <a:rPr lang="en-US" sz="3600" dirty="0"/>
              <a:t> statement is used to determine whether the statements within the </a:t>
            </a:r>
            <a:r>
              <a:rPr lang="en-US" sz="3600" b="1" dirty="0"/>
              <a:t>if/else </a:t>
            </a:r>
            <a:r>
              <a:rPr lang="en-US" sz="3600" dirty="0"/>
              <a:t>block should be executed.</a:t>
            </a:r>
          </a:p>
          <a:p>
            <a:pPr lvl="1"/>
            <a:r>
              <a:rPr lang="en-US" sz="3200" dirty="0"/>
              <a:t>If the expression evaluates to </a:t>
            </a:r>
            <a:r>
              <a:rPr lang="en-US" sz="3200" b="1" dirty="0">
                <a:solidFill>
                  <a:srgbClr val="00B050"/>
                </a:solidFill>
              </a:rPr>
              <a:t>true</a:t>
            </a:r>
            <a:r>
              <a:rPr lang="en-US" sz="3200" dirty="0"/>
              <a:t>,</a:t>
            </a:r>
          </a:p>
          <a:p>
            <a:pPr marL="914400" lvl="2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any non-zero value,</a:t>
            </a:r>
          </a:p>
          <a:p>
            <a:pPr marL="457200" lvl="1" indent="0">
              <a:buNone/>
            </a:pPr>
            <a:r>
              <a:rPr lang="en-US" sz="3200" dirty="0"/>
              <a:t>  all statements within that if block will be executed.</a:t>
            </a:r>
          </a:p>
          <a:p>
            <a:pPr lvl="1"/>
            <a:r>
              <a:rPr lang="en-US" sz="3200" dirty="0"/>
              <a:t>If the expression evaluates to </a:t>
            </a:r>
            <a:r>
              <a:rPr lang="en-US" sz="3200" b="1" dirty="0">
                <a:solidFill>
                  <a:srgbClr val="FF0000"/>
                </a:solidFill>
              </a:rPr>
              <a:t>false</a:t>
            </a:r>
            <a:r>
              <a:rPr lang="en-US" sz="3200" dirty="0"/>
              <a:t>,</a:t>
            </a:r>
          </a:p>
          <a:p>
            <a:pPr marL="914400" lvl="2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0 or ‘X’ or ‘Z’,</a:t>
            </a:r>
          </a:p>
          <a:p>
            <a:pPr marL="457200" lvl="1" indent="0">
              <a:buNone/>
            </a:pPr>
            <a:r>
              <a:rPr lang="en-US" sz="3200" dirty="0"/>
              <a:t>  the statements within that if block will not be executed.</a:t>
            </a:r>
          </a:p>
          <a:p>
            <a:pPr lvl="1"/>
            <a:r>
              <a:rPr lang="en-US" sz="3200" dirty="0"/>
              <a:t>If there is an </a:t>
            </a:r>
            <a:r>
              <a:rPr lang="en-US" sz="3200" b="1" dirty="0"/>
              <a:t>else</a:t>
            </a:r>
            <a:r>
              <a:rPr lang="en-US" sz="3200" dirty="0"/>
              <a:t> statement and the expression is false then the statements within the </a:t>
            </a:r>
            <a:r>
              <a:rPr lang="en-US" sz="3200" b="1" dirty="0"/>
              <a:t>else</a:t>
            </a:r>
            <a:r>
              <a:rPr lang="en-US" sz="3200" dirty="0"/>
              <a:t> block will be executed (the “default” case).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1BD27-AFE1-4F7F-9280-5ED67BE4C682}"/>
              </a:ext>
            </a:extLst>
          </p:cNvPr>
          <p:cNvSpPr txBox="1"/>
          <p:nvPr/>
        </p:nvSpPr>
        <p:spPr>
          <a:xfrm>
            <a:off x="0" y="2705725"/>
            <a:ext cx="12193588" cy="144655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Syntax is very </a:t>
            </a:r>
            <a:r>
              <a:rPr lang="en-US" sz="4400" dirty="0">
                <a:solidFill>
                  <a:srgbClr val="FF0000"/>
                </a:solidFill>
              </a:rPr>
              <a:t>similar</a:t>
            </a:r>
            <a:r>
              <a:rPr lang="en-US" sz="4400" dirty="0">
                <a:solidFill>
                  <a:schemeClr val="tx1"/>
                </a:solidFill>
              </a:rPr>
              <a:t> to C if statement.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But behaviors are very </a:t>
            </a:r>
            <a:r>
              <a:rPr lang="en-US" sz="4400" dirty="0">
                <a:solidFill>
                  <a:srgbClr val="FF0000"/>
                </a:solidFill>
              </a:rPr>
              <a:t>different</a:t>
            </a:r>
            <a:r>
              <a:rPr lang="en-US" sz="4400" dirty="0">
                <a:solidFill>
                  <a:schemeClr val="tx1"/>
                </a:solidFill>
              </a:rPr>
              <a:t>.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94AA8-07A4-384A-BDFF-F3D65FE6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A33D-7CE3-0446-B982-B65B3593C05C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E62E-1757-05A3-8530-C4E48867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5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3144-0449-4057-BC04-402CF5DD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B660-0639-4457-A8ED-613EE2247B59}"/>
              </a:ext>
            </a:extLst>
          </p:cNvPr>
          <p:cNvSpPr txBox="1"/>
          <p:nvPr/>
        </p:nvSpPr>
        <p:spPr>
          <a:xfrm>
            <a:off x="145355" y="1491404"/>
            <a:ext cx="3475892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1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D, </a:t>
            </a:r>
            <a:r>
              <a:rPr lang="en-SE" dirty="0" err="1"/>
              <a:t>clk</a:t>
            </a:r>
            <a:r>
              <a:rPr lang="en-SE" dirty="0"/>
              <a:t>, </a:t>
            </a:r>
            <a:r>
              <a:rPr lang="en-SE" dirty="0" err="1"/>
              <a:t>n_rst</a:t>
            </a:r>
            <a:r>
              <a:rPr lang="en-SE" dirty="0"/>
              <a:t>,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Q);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Q =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</a:t>
            </a:r>
            <a:r>
              <a:rPr lang="en-SE" dirty="0" err="1">
                <a:solidFill>
                  <a:srgbClr val="7030A0"/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endParaRPr lang="en-SE" dirty="0"/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(!</a:t>
            </a:r>
            <a:r>
              <a:rPr lang="en-SE" dirty="0" err="1">
                <a:highlight>
                  <a:srgbClr val="FFFF00"/>
                </a:highlight>
              </a:rPr>
              <a:t>n_rst</a:t>
            </a:r>
            <a:r>
              <a:rPr lang="en-SE" dirty="0">
                <a:highlight>
                  <a:srgbClr val="FFFF00"/>
                </a:highlight>
              </a:rPr>
              <a:t>) 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&lt;= 1'b0; 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&lt;= D;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end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BCF40-7A30-48F7-86FB-E21FF936D0C2}"/>
              </a:ext>
            </a:extLst>
          </p:cNvPr>
          <p:cNvSpPr txBox="1"/>
          <p:nvPr/>
        </p:nvSpPr>
        <p:spPr>
          <a:xfrm>
            <a:off x="7907540" y="1491404"/>
            <a:ext cx="393051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3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D, </a:t>
            </a:r>
            <a:r>
              <a:rPr lang="en-SE" dirty="0" err="1"/>
              <a:t>clk</a:t>
            </a:r>
            <a:r>
              <a:rPr lang="en-SE" dirty="0"/>
              <a:t>,</a:t>
            </a:r>
            <a:r>
              <a:rPr lang="en-US" dirty="0"/>
              <a:t> </a:t>
            </a:r>
            <a:r>
              <a:rPr lang="en-SE" dirty="0" err="1"/>
              <a:t>rst</a:t>
            </a:r>
            <a:r>
              <a:rPr lang="en-SE" dirty="0"/>
              <a:t>,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Q);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Q =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</a:t>
            </a:r>
            <a:r>
              <a:rPr lang="en-SE" dirty="0" err="1">
                <a:solidFill>
                  <a:srgbClr val="7030A0"/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US" dirty="0"/>
              <a:t>,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</a:t>
            </a:r>
            <a:r>
              <a:rPr lang="en-US" dirty="0" err="1">
                <a:solidFill>
                  <a:srgbClr val="7030A0"/>
                </a:solidFill>
              </a:rPr>
              <a:t>posedge</a:t>
            </a:r>
            <a:r>
              <a:rPr lang="en-US" dirty="0"/>
              <a:t> </a:t>
            </a:r>
            <a:r>
              <a:rPr lang="en-US" dirty="0" err="1"/>
              <a:t>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  <a:endParaRPr lang="en-SE" dirty="0"/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SE" dirty="0" err="1">
                <a:highlight>
                  <a:srgbClr val="FFFF00"/>
                </a:highlight>
              </a:rPr>
              <a:t>rst</a:t>
            </a:r>
            <a:r>
              <a:rPr lang="en-SE" dirty="0">
                <a:highlight>
                  <a:srgbClr val="FFFF00"/>
                </a:highlight>
              </a:rPr>
              <a:t>) 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&lt;= 1'b0; 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&lt;= D;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end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A4080-81B5-472A-85E9-767B7CBB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4" y="1499170"/>
            <a:ext cx="3475892" cy="1427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E0E4CF-23A2-4299-BA0F-5D1D52D79845}"/>
              </a:ext>
            </a:extLst>
          </p:cNvPr>
          <p:cNvSpPr txBox="1"/>
          <p:nvPr/>
        </p:nvSpPr>
        <p:spPr>
          <a:xfrm>
            <a:off x="3799134" y="1491404"/>
            <a:ext cx="3930519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2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D, </a:t>
            </a:r>
            <a:r>
              <a:rPr lang="en-SE" dirty="0" err="1"/>
              <a:t>clk</a:t>
            </a:r>
            <a:r>
              <a:rPr lang="en-SE" dirty="0"/>
              <a:t>, </a:t>
            </a:r>
            <a:r>
              <a:rPr lang="en-SE" dirty="0" err="1"/>
              <a:t>n_rst</a:t>
            </a:r>
            <a:r>
              <a:rPr lang="en-SE" dirty="0"/>
              <a:t>,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Q);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Q =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</a:t>
            </a:r>
            <a:r>
              <a:rPr lang="en-SE" dirty="0" err="1">
                <a:solidFill>
                  <a:srgbClr val="7030A0"/>
                </a:solidFill>
              </a:rPr>
              <a:t>posedge</a:t>
            </a:r>
            <a:r>
              <a:rPr lang="en-SE" dirty="0"/>
              <a:t> </a:t>
            </a:r>
            <a:r>
              <a:rPr lang="en-SE" dirty="0" err="1"/>
              <a:t>clk</a:t>
            </a:r>
            <a:r>
              <a:rPr lang="en-US" dirty="0"/>
              <a:t>, 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      </a:t>
            </a:r>
            <a:r>
              <a:rPr lang="en-US" dirty="0" err="1">
                <a:solidFill>
                  <a:srgbClr val="7030A0"/>
                </a:solidFill>
              </a:rPr>
              <a:t>negedge</a:t>
            </a:r>
            <a:r>
              <a:rPr lang="en-US" dirty="0"/>
              <a:t> </a:t>
            </a:r>
            <a:r>
              <a:rPr lang="en-US" dirty="0" err="1"/>
              <a:t>n_rst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  <a:endParaRPr lang="en-SE" dirty="0"/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(!</a:t>
            </a:r>
            <a:r>
              <a:rPr lang="en-SE" dirty="0" err="1">
                <a:highlight>
                  <a:srgbClr val="FFFF00"/>
                </a:highlight>
              </a:rPr>
              <a:t>n_rst</a:t>
            </a:r>
            <a:r>
              <a:rPr lang="en-SE" dirty="0">
                <a:highlight>
                  <a:srgbClr val="FFFF00"/>
                </a:highlight>
              </a:rPr>
              <a:t>) 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&lt;= 1'b0; 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&lt;= D;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end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4B32F-3D45-4578-A45F-216FFAE7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33" y="1499170"/>
            <a:ext cx="3930519" cy="1565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DD9ED8-9D44-4F8B-BF99-48246A0F4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539" y="1503682"/>
            <a:ext cx="3930520" cy="15562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0BE25-E049-51A0-A751-CE805FC6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FB40-9813-DE49-A287-3BF94CFBE84E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206F9-C7FB-2C2D-4B75-570941C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361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B4B6-B7A9-404C-82A9-CB1F7205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DD224-9CB1-4BCD-902D-9C4FE618B302}"/>
              </a:ext>
            </a:extLst>
          </p:cNvPr>
          <p:cNvSpPr txBox="1"/>
          <p:nvPr/>
        </p:nvSpPr>
        <p:spPr>
          <a:xfrm>
            <a:off x="838200" y="1414562"/>
            <a:ext cx="338210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4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D, </a:t>
            </a:r>
            <a:r>
              <a:rPr lang="en-US" dirty="0" err="1"/>
              <a:t>en</a:t>
            </a:r>
            <a:r>
              <a:rPr lang="en-SE" dirty="0"/>
              <a:t>,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Q);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Q =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(D,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endParaRPr lang="en-SE" dirty="0"/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>
                <a:highlight>
                  <a:srgbClr val="FFFF00"/>
                </a:highlight>
              </a:rPr>
              <a:t>!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SE" dirty="0">
                <a:highlight>
                  <a:srgbClr val="FFFF00"/>
                </a:highlight>
              </a:rPr>
              <a:t>) 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1'b0; 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D;</a:t>
            </a:r>
          </a:p>
          <a:p>
            <a:r>
              <a:rPr lang="en-SE" dirty="0"/>
              <a:t>    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1A8A63-0950-4782-A1F8-9127BA333317}"/>
              </a:ext>
            </a:extLst>
          </p:cNvPr>
          <p:cNvSpPr txBox="1"/>
          <p:nvPr/>
        </p:nvSpPr>
        <p:spPr>
          <a:xfrm>
            <a:off x="6280640" y="1414561"/>
            <a:ext cx="338210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</a:t>
            </a:r>
            <a:r>
              <a:rPr lang="en-US" dirty="0"/>
              <a:t>5</a:t>
            </a:r>
            <a:r>
              <a:rPr lang="en-SE" dirty="0"/>
              <a:t>(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D, </a:t>
            </a:r>
            <a:r>
              <a:rPr lang="en-US" dirty="0" err="1"/>
              <a:t>en</a:t>
            </a:r>
            <a:r>
              <a:rPr lang="en-SE" dirty="0"/>
              <a:t>,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Q);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Q =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(D,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endParaRPr lang="en-SE" dirty="0"/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SE" dirty="0">
                <a:highlight>
                  <a:srgbClr val="FFFF00"/>
                </a:highlight>
              </a:rPr>
              <a:t>) 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SE" dirty="0">
                <a:highlight>
                  <a:srgbClr val="FFFF00"/>
                </a:highlight>
              </a:rPr>
              <a:t>reg_Q = D;</a:t>
            </a:r>
          </a:p>
          <a:p>
            <a:r>
              <a:rPr lang="en-SE" dirty="0"/>
              <a:t>    </a:t>
            </a:r>
            <a:endParaRPr lang="en-US" dirty="0"/>
          </a:p>
          <a:p>
            <a:endParaRPr lang="en-US" dirty="0"/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753B837-28D4-4B3C-89A2-A6DC9119890D}"/>
              </a:ext>
            </a:extLst>
          </p:cNvPr>
          <p:cNvSpPr/>
          <p:nvPr/>
        </p:nvSpPr>
        <p:spPr>
          <a:xfrm>
            <a:off x="3080551" y="5007006"/>
            <a:ext cx="2704429" cy="1485868"/>
          </a:xfrm>
          <a:prstGeom prst="wedgeRectCallout">
            <a:avLst>
              <a:gd name="adj1" fmla="val -49353"/>
              <a:gd name="adj2" fmla="val -74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enabled, the output follows the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Otherwise, the output is reset to 0.</a:t>
            </a:r>
            <a:endParaRPr lang="en-SE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643598E-7C74-42FB-8443-09F3ED091782}"/>
              </a:ext>
            </a:extLst>
          </p:cNvPr>
          <p:cNvSpPr/>
          <p:nvPr/>
        </p:nvSpPr>
        <p:spPr>
          <a:xfrm>
            <a:off x="9174164" y="2467849"/>
            <a:ext cx="2675714" cy="1485868"/>
          </a:xfrm>
          <a:prstGeom prst="wedgeRectCallout">
            <a:avLst>
              <a:gd name="adj1" fmla="val -91193"/>
              <a:gd name="adj2" fmla="val 82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enabled, the output follows the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Otherwise, the output holds the old value.</a:t>
            </a:r>
            <a:endParaRPr lang="en-S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AA3A9-0519-4540-9152-798997E6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12" y="4174443"/>
            <a:ext cx="6245388" cy="2374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E6443-87A6-4382-8DFC-3696EF42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562"/>
            <a:ext cx="6096000" cy="2377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47D695-BA53-4FF8-98C2-3C5CDD9B29FA}"/>
              </a:ext>
            </a:extLst>
          </p:cNvPr>
          <p:cNvSpPr txBox="1"/>
          <p:nvPr/>
        </p:nvSpPr>
        <p:spPr>
          <a:xfrm>
            <a:off x="0" y="2413182"/>
            <a:ext cx="12193588" cy="1754326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No.7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r>
              <a:rPr lang="en-US" sz="3600" dirty="0">
                <a:solidFill>
                  <a:schemeClr val="tx1"/>
                </a:solidFill>
              </a:rPr>
              <a:t>Always enclose an </a:t>
            </a:r>
            <a:r>
              <a:rPr lang="en-US" sz="3600" dirty="0">
                <a:solidFill>
                  <a:srgbClr val="FF0000"/>
                </a:solidFill>
              </a:rPr>
              <a:t>if</a:t>
            </a:r>
            <a:r>
              <a:rPr lang="en-US" sz="3600" dirty="0">
                <a:solidFill>
                  <a:schemeClr val="tx1"/>
                </a:solidFill>
              </a:rPr>
              <a:t> with an </a:t>
            </a:r>
            <a:r>
              <a:rPr lang="en-US" sz="3600" dirty="0">
                <a:solidFill>
                  <a:srgbClr val="FF0000"/>
                </a:solidFill>
              </a:rPr>
              <a:t>else</a:t>
            </a:r>
            <a:r>
              <a:rPr lang="en-US" sz="3600" dirty="0">
                <a:solidFill>
                  <a:schemeClr val="tx1"/>
                </a:solidFill>
              </a:rPr>
              <a:t> to </a:t>
            </a:r>
          </a:p>
          <a:p>
            <a:r>
              <a:rPr lang="en-US" sz="3600" dirty="0">
                <a:solidFill>
                  <a:schemeClr val="tx1"/>
                </a:solidFill>
              </a:rPr>
              <a:t>avoid auto-generated </a:t>
            </a:r>
            <a:r>
              <a:rPr lang="en-US" sz="3600" dirty="0">
                <a:solidFill>
                  <a:srgbClr val="FF0000"/>
                </a:solidFill>
              </a:rPr>
              <a:t>latch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FD999A-BCD2-4987-AB19-F24F9B4A2D09}"/>
              </a:ext>
            </a:extLst>
          </p:cNvPr>
          <p:cNvSpPr/>
          <p:nvPr/>
        </p:nvSpPr>
        <p:spPr>
          <a:xfrm>
            <a:off x="8668512" y="6135624"/>
            <a:ext cx="832104" cy="357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B5EAA-F57E-A84C-4133-00EA320E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F699-1977-4049-9CAD-2077FAEA952C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FD4E0-39D7-6305-069B-8898E852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6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77E2-FB23-4139-82F6-751BDE54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some tricks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F24F3-B9D3-49B2-AC6D-1F6D7A6E1B1B}"/>
              </a:ext>
            </a:extLst>
          </p:cNvPr>
          <p:cNvSpPr txBox="1"/>
          <p:nvPr/>
        </p:nvSpPr>
        <p:spPr>
          <a:xfrm>
            <a:off x="838201" y="1410770"/>
            <a:ext cx="361250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demo_6 (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[1:0] </a:t>
            </a:r>
            <a:r>
              <a:rPr lang="en-SE" dirty="0" err="1"/>
              <a:t>sel</a:t>
            </a:r>
            <a:r>
              <a:rPr lang="en-SE" dirty="0"/>
              <a:t>,</a:t>
            </a:r>
          </a:p>
          <a:p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A,</a:t>
            </a:r>
            <a:r>
              <a:rPr lang="en-US" dirty="0"/>
              <a:t> </a:t>
            </a:r>
            <a:r>
              <a:rPr lang="en-SE" dirty="0"/>
              <a:t>B,</a:t>
            </a:r>
            <a:r>
              <a:rPr lang="en-US" dirty="0"/>
              <a:t> </a:t>
            </a:r>
            <a:r>
              <a:rPr lang="en-SE" dirty="0"/>
              <a:t>C,</a:t>
            </a:r>
            <a:r>
              <a:rPr lang="en-US" dirty="0"/>
              <a:t> </a:t>
            </a:r>
            <a:r>
              <a:rPr lang="en-SE" dirty="0"/>
              <a:t>D,</a:t>
            </a:r>
          </a:p>
          <a:p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Q);</a:t>
            </a:r>
          </a:p>
          <a:p>
            <a:endParaRPr lang="en-SE" dirty="0"/>
          </a:p>
          <a:p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Q = </a:t>
            </a:r>
            <a:r>
              <a:rPr lang="en-SE" dirty="0" err="1"/>
              <a:t>reg_Q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always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@</a:t>
            </a:r>
            <a:r>
              <a:rPr lang="en-SE" dirty="0">
                <a:highlight>
                  <a:srgbClr val="FFFF00"/>
                </a:highlight>
              </a:rPr>
              <a:t> (A, B, C, D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)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begin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A;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B;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10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C;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endParaRPr lang="en-SE" dirty="0">
              <a:highlight>
                <a:srgbClr val="FFFF00"/>
              </a:highlight>
            </a:endParaRPr>
          </a:p>
          <a:p>
            <a:r>
              <a:rPr lang="en-SE" dirty="0">
                <a:highlight>
                  <a:srgbClr val="FFFF00"/>
                </a:highlight>
              </a:rPr>
              <a:t>        reg_Q = D;</a:t>
            </a:r>
            <a:endParaRPr lang="en-SE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end</a:t>
            </a:r>
            <a:endParaRPr lang="en-SE" dirty="0">
              <a:highlight>
                <a:srgbClr val="FFFF00"/>
              </a:highlight>
            </a:endParaRPr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SE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20158-EF87-4C56-9F38-29A709D2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3742" cy="32111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44D1C-8D1C-4B8E-9B5A-B487352E8F9F}"/>
              </a:ext>
            </a:extLst>
          </p:cNvPr>
          <p:cNvSpPr txBox="1"/>
          <p:nvPr/>
        </p:nvSpPr>
        <p:spPr>
          <a:xfrm>
            <a:off x="4598437" y="3349762"/>
            <a:ext cx="361250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…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demo_7</a:t>
            </a:r>
          </a:p>
          <a:p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always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@</a:t>
            </a:r>
            <a:r>
              <a:rPr lang="en-SE" dirty="0">
                <a:highlight>
                  <a:srgbClr val="FFFF00"/>
                </a:highlight>
              </a:rPr>
              <a:t> (A, B, C, D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)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begin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A;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B;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 == 2'b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10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C;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en-SE" dirty="0">
                <a:solidFill>
                  <a:srgbClr val="7030A0"/>
                </a:solidFill>
                <a:highlight>
                  <a:srgbClr val="00FF00"/>
                </a:highlight>
              </a:rPr>
              <a:t>if</a:t>
            </a:r>
            <a:r>
              <a:rPr lang="en-SE" dirty="0">
                <a:highlight>
                  <a:srgbClr val="00FF00"/>
                </a:highlight>
              </a:rPr>
              <a:t> (</a:t>
            </a:r>
            <a:r>
              <a:rPr lang="en-SE" dirty="0" err="1">
                <a:highlight>
                  <a:srgbClr val="00FF00"/>
                </a:highlight>
              </a:rPr>
              <a:t>sel</a:t>
            </a:r>
            <a:r>
              <a:rPr lang="en-SE" dirty="0">
                <a:highlight>
                  <a:srgbClr val="00FF00"/>
                </a:highlight>
              </a:rPr>
              <a:t> == 2’b</a:t>
            </a:r>
            <a:r>
              <a:rPr lang="en-SE" dirty="0">
                <a:solidFill>
                  <a:srgbClr val="FF00FF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rgbClr val="FF00FF"/>
                </a:solidFill>
                <a:highlight>
                  <a:srgbClr val="00FF00"/>
                </a:highlight>
              </a:rPr>
              <a:t>1</a:t>
            </a:r>
            <a:r>
              <a:rPr lang="en-SE" dirty="0">
                <a:highlight>
                  <a:srgbClr val="00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D;</a:t>
            </a:r>
            <a:endParaRPr lang="en-SE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end</a:t>
            </a:r>
            <a:endParaRPr lang="en-SE" dirty="0">
              <a:highlight>
                <a:srgbClr val="FFFF00"/>
              </a:highlight>
            </a:endParaRPr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r>
              <a:rPr lang="en-SE" dirty="0"/>
              <a:t> 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EE7F45A2-6FC9-4E62-B16D-8E20202A4983}"/>
              </a:ext>
            </a:extLst>
          </p:cNvPr>
          <p:cNvSpPr/>
          <p:nvPr/>
        </p:nvSpPr>
        <p:spPr>
          <a:xfrm>
            <a:off x="7100596" y="4581331"/>
            <a:ext cx="2220686" cy="1017036"/>
          </a:xfrm>
          <a:prstGeom prst="cloudCallout">
            <a:avLst>
              <a:gd name="adj1" fmla="val -47510"/>
              <a:gd name="adj2" fmla="val 61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Equivalent as before? </a:t>
            </a:r>
            <a:endParaRPr lang="en-SE" dirty="0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EB637762-AF6A-403A-B3E7-F50487F2E63A}"/>
              </a:ext>
            </a:extLst>
          </p:cNvPr>
          <p:cNvSpPr/>
          <p:nvPr/>
        </p:nvSpPr>
        <p:spPr>
          <a:xfrm rot="18900000">
            <a:off x="5047835" y="3860049"/>
            <a:ext cx="2620402" cy="2620402"/>
          </a:xfrm>
          <a:prstGeom prst="plus">
            <a:avLst>
              <a:gd name="adj" fmla="val 441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A29D7B2-35FC-405B-B99F-129E6AD51A54}"/>
              </a:ext>
            </a:extLst>
          </p:cNvPr>
          <p:cNvSpPr/>
          <p:nvPr/>
        </p:nvSpPr>
        <p:spPr>
          <a:xfrm>
            <a:off x="9425473" y="4282751"/>
            <a:ext cx="2575249" cy="1614196"/>
          </a:xfrm>
          <a:prstGeom prst="wedgeRectCallout">
            <a:avLst>
              <a:gd name="adj1" fmla="val -73007"/>
              <a:gd name="adj2" fmla="val 515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</a:rPr>
              <a:t>Always enclose an </a:t>
            </a:r>
            <a:r>
              <a:rPr lang="en-US" sz="1800">
                <a:solidFill>
                  <a:srgbClr val="FF0000"/>
                </a:solidFill>
              </a:rPr>
              <a:t>if</a:t>
            </a:r>
            <a:r>
              <a:rPr lang="en-US" sz="1800">
                <a:solidFill>
                  <a:schemeClr val="tx1"/>
                </a:solidFill>
              </a:rPr>
              <a:t> with an </a:t>
            </a:r>
            <a:r>
              <a:rPr lang="en-US" sz="1800">
                <a:solidFill>
                  <a:srgbClr val="FF0000"/>
                </a:solidFill>
              </a:rPr>
              <a:t>else</a:t>
            </a:r>
            <a:r>
              <a:rPr lang="en-US" sz="1800">
                <a:solidFill>
                  <a:schemeClr val="tx1"/>
                </a:solidFill>
              </a:rPr>
              <a:t> to </a:t>
            </a:r>
          </a:p>
          <a:p>
            <a:r>
              <a:rPr lang="en-US" sz="1800">
                <a:solidFill>
                  <a:schemeClr val="tx1"/>
                </a:solidFill>
              </a:rPr>
              <a:t>avoid auto-generated </a:t>
            </a:r>
            <a:r>
              <a:rPr lang="en-US" sz="1800">
                <a:solidFill>
                  <a:srgbClr val="FF0000"/>
                </a:solidFill>
              </a:rPr>
              <a:t>latch</a:t>
            </a:r>
            <a:r>
              <a:rPr lang="en-US" sz="180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D03257-0778-4EC4-A98B-41B7EC050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1340"/>
            <a:ext cx="12192000" cy="3491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06693-E97D-676A-5E5B-77156E14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6E3-2E4E-234D-B066-B42CF3F5B992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B85E-6B9D-409B-884E-29A79A7F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90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B05F-78EF-4960-8AD6-413DEF7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 statement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C832F-8294-4687-8B4A-26491C0EC332}"/>
              </a:ext>
            </a:extLst>
          </p:cNvPr>
          <p:cNvSpPr txBox="1"/>
          <p:nvPr/>
        </p:nvSpPr>
        <p:spPr>
          <a:xfrm>
            <a:off x="4001077" y="4178268"/>
            <a:ext cx="33718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(A, B, C, </a:t>
            </a:r>
            <a:r>
              <a:rPr lang="en-SE" dirty="0" err="1"/>
              <a:t>sel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[1] == 1'b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SE" dirty="0">
                <a:highlight>
                  <a:srgbClr val="FFFF00"/>
                </a:highlight>
              </a:rPr>
              <a:t> (</a:t>
            </a:r>
            <a:r>
              <a:rPr lang="en-SE" dirty="0" err="1">
                <a:highlight>
                  <a:srgbClr val="FFFF00"/>
                </a:highlight>
              </a:rPr>
              <a:t>sel</a:t>
            </a:r>
            <a:r>
              <a:rPr lang="en-SE" dirty="0">
                <a:highlight>
                  <a:srgbClr val="FFFF00"/>
                </a:highlight>
              </a:rPr>
              <a:t>[0] == 1'b</a:t>
            </a:r>
            <a:r>
              <a:rPr lang="en-SE" dirty="0">
                <a:solidFill>
                  <a:srgbClr val="FF00FF"/>
                </a:solidFill>
                <a:highlight>
                  <a:srgbClr val="FFFF00"/>
                </a:highlight>
              </a:rPr>
              <a:t>0</a:t>
            </a:r>
            <a:r>
              <a:rPr lang="en-SE" dirty="0">
                <a:highlight>
                  <a:srgbClr val="FFFF00"/>
                </a:highlight>
              </a:rPr>
              <a:t>)</a:t>
            </a:r>
          </a:p>
          <a:p>
            <a:r>
              <a:rPr lang="en-SE" dirty="0">
                <a:highlight>
                  <a:srgbClr val="FFFF00"/>
                </a:highlight>
              </a:rPr>
              <a:t>            reg_Q = A;</a:t>
            </a:r>
          </a:p>
          <a:p>
            <a:r>
              <a:rPr lang="en-SE" dirty="0">
                <a:highlight>
                  <a:srgbClr val="FFFF0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    reg_Q = B;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SE" dirty="0">
                <a:highlight>
                  <a:srgbClr val="FFFF00"/>
                </a:highlight>
              </a:rPr>
              <a:t>        reg_Q = C;</a:t>
            </a: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64B48-C804-4B4B-857A-124C155FF9B0}"/>
              </a:ext>
            </a:extLst>
          </p:cNvPr>
          <p:cNvSpPr txBox="1"/>
          <p:nvPr/>
        </p:nvSpPr>
        <p:spPr>
          <a:xfrm>
            <a:off x="374764" y="4178268"/>
            <a:ext cx="33718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 (A, B, C, </a:t>
            </a:r>
            <a:r>
              <a:rPr lang="en-US" dirty="0" err="1"/>
              <a:t>sel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A;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B;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C;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AAA6E6E-AC48-43F5-80F8-C9C3484761EB}"/>
              </a:ext>
            </a:extLst>
          </p:cNvPr>
          <p:cNvSpPr/>
          <p:nvPr/>
        </p:nvSpPr>
        <p:spPr>
          <a:xfrm>
            <a:off x="374763" y="1791478"/>
            <a:ext cx="3935979" cy="1707502"/>
          </a:xfrm>
          <a:prstGeom prst="wedgeRectCallout">
            <a:avLst>
              <a:gd name="adj1" fmla="val -20280"/>
              <a:gd name="adj2" fmla="val 46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What if we want to do: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Q = A when </a:t>
            </a:r>
            <a:r>
              <a:rPr lang="en-US" sz="2000" dirty="0" err="1"/>
              <a:t>sel</a:t>
            </a:r>
            <a:r>
              <a:rPr lang="en-US" sz="2000" dirty="0"/>
              <a:t> == 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Q = B when </a:t>
            </a:r>
            <a:r>
              <a:rPr lang="en-US" sz="2000" dirty="0" err="1"/>
              <a:t>sel</a:t>
            </a:r>
            <a:r>
              <a:rPr lang="en-US" sz="2000" dirty="0"/>
              <a:t> == 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Q = C when all other cases</a:t>
            </a:r>
            <a:endParaRPr lang="en-SE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A9B0BD-18D2-46EA-96C4-FAA425747891}"/>
              </a:ext>
            </a:extLst>
          </p:cNvPr>
          <p:cNvSpPr txBox="1"/>
          <p:nvPr/>
        </p:nvSpPr>
        <p:spPr>
          <a:xfrm>
            <a:off x="391870" y="3800479"/>
            <a:ext cx="335474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Way 1 (demo_8)</a:t>
            </a:r>
            <a:endParaRPr lang="en-SE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E8BF3-7727-4175-AE31-418FC3CFD101}"/>
              </a:ext>
            </a:extLst>
          </p:cNvPr>
          <p:cNvSpPr txBox="1"/>
          <p:nvPr/>
        </p:nvSpPr>
        <p:spPr>
          <a:xfrm>
            <a:off x="4018183" y="3804240"/>
            <a:ext cx="335474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Way 2 (demo_9)</a:t>
            </a:r>
            <a:endParaRPr lang="en-SE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A8EC0-8BE9-430F-873D-4F093BF12975}"/>
              </a:ext>
            </a:extLst>
          </p:cNvPr>
          <p:cNvSpPr txBox="1"/>
          <p:nvPr/>
        </p:nvSpPr>
        <p:spPr>
          <a:xfrm>
            <a:off x="7627389" y="4178268"/>
            <a:ext cx="437177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(A, B, C, </a:t>
            </a:r>
            <a:r>
              <a:rPr lang="en-SE" dirty="0" err="1"/>
              <a:t>sel</a:t>
            </a:r>
            <a:r>
              <a:rPr lang="en-SE" dirty="0"/>
              <a:t>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00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A;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dirty="0" err="1">
                <a:highlight>
                  <a:srgbClr val="FFFF00"/>
                </a:highlight>
              </a:rPr>
              <a:t>sel</a:t>
            </a:r>
            <a:r>
              <a:rPr lang="en-US" dirty="0">
                <a:highlight>
                  <a:srgbClr val="FFFF00"/>
                </a:highlight>
              </a:rPr>
              <a:t> == 1'b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01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B;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else if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sel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 == </a:t>
            </a:r>
            <a:r>
              <a:rPr lang="en-US" dirty="0">
                <a:highlight>
                  <a:srgbClr val="FFFF00"/>
                </a:highlight>
              </a:rPr>
              <a:t>1’b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10</a:t>
            </a:r>
            <a:r>
              <a:rPr lang="en-US" dirty="0">
                <a:highlight>
                  <a:srgbClr val="FFFF00"/>
                </a:highlight>
              </a:rPr>
              <a:t> || 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sel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 == </a:t>
            </a:r>
            <a:r>
              <a:rPr lang="en-US" dirty="0">
                <a:highlight>
                  <a:srgbClr val="FFFF00"/>
                </a:highlight>
              </a:rPr>
              <a:t>1’b</a:t>
            </a:r>
            <a:r>
              <a:rPr lang="en-US" dirty="0">
                <a:solidFill>
                  <a:srgbClr val="FF00FF"/>
                </a:solidFill>
                <a:highlight>
                  <a:srgbClr val="FFFF00"/>
                </a:highlight>
              </a:rPr>
              <a:t>11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 err="1">
                <a:highlight>
                  <a:srgbClr val="FFFF00"/>
                </a:highlight>
              </a:rPr>
              <a:t>reg_Q</a:t>
            </a:r>
            <a:r>
              <a:rPr lang="en-US" dirty="0">
                <a:highlight>
                  <a:srgbClr val="FFFF00"/>
                </a:highlight>
              </a:rPr>
              <a:t> = C;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SE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BCF5E-5843-48FC-836A-D871759F6BDE}"/>
              </a:ext>
            </a:extLst>
          </p:cNvPr>
          <p:cNvSpPr txBox="1"/>
          <p:nvPr/>
        </p:nvSpPr>
        <p:spPr>
          <a:xfrm>
            <a:off x="7635942" y="3800479"/>
            <a:ext cx="4363223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Bad style (demo_10)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04EFD-60E5-4FC9-B75A-E8CBED3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63" y="1390457"/>
            <a:ext cx="7416297" cy="2328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219721-978E-4AE0-8C00-0B75512F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63" y="707764"/>
            <a:ext cx="9915331" cy="3010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1BF36-9649-727E-BE2D-510F3D8E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0B84-6BF6-D346-8C87-8773AB12A5ED}" type="datetime1">
              <a:rPr lang="sv-SE" smtClean="0"/>
              <a:t>2022-09-12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523A0-A980-BDF4-2851-44C92130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438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EC97-5F01-48B5-81CC-C2246B8B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depth of an if-else (3-8 decoder)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3009-8ABB-4F23-8F74-669C09526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760" y="2523744"/>
            <a:ext cx="6397752" cy="4016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If-else statement </a:t>
            </a:r>
            <a:r>
              <a:rPr lang="en-US" b="1" dirty="0">
                <a:solidFill>
                  <a:srgbClr val="FF0000"/>
                </a:solidFill>
              </a:rPr>
              <a:t>implicitly</a:t>
            </a:r>
            <a:r>
              <a:rPr lang="en-US" dirty="0"/>
              <a:t> implies a priority-based decoding process. </a:t>
            </a:r>
          </a:p>
          <a:p>
            <a:r>
              <a:rPr lang="en-US" dirty="0"/>
              <a:t>The first if statement is checked first.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Short data path.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fast.</a:t>
            </a:r>
          </a:p>
          <a:p>
            <a:r>
              <a:rPr lang="en-US" dirty="0"/>
              <a:t>The last if statement is checked last.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Long data path.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Run slow.</a:t>
            </a:r>
          </a:p>
          <a:p>
            <a:r>
              <a:rPr lang="en-US" dirty="0"/>
              <a:t>Performance of the circuit depends on input. 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770CF-9C43-4459-8831-4F85469B46C8}"/>
              </a:ext>
            </a:extLst>
          </p:cNvPr>
          <p:cNvSpPr txBox="1"/>
          <p:nvPr/>
        </p:nvSpPr>
        <p:spPr>
          <a:xfrm>
            <a:off x="838200" y="1462137"/>
            <a:ext cx="267309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(in)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</a:t>
            </a:r>
            <a:r>
              <a:rPr lang="en-SE" dirty="0">
                <a:solidFill>
                  <a:srgbClr val="7030A0"/>
                </a:solidFill>
              </a:rPr>
              <a:t> if </a:t>
            </a:r>
            <a:r>
              <a:rPr lang="en-SE" dirty="0"/>
              <a:t>(in == 3'b</a:t>
            </a:r>
            <a:r>
              <a:rPr lang="en-SE" dirty="0">
                <a:solidFill>
                  <a:srgbClr val="FF00FF"/>
                </a:solidFill>
              </a:rPr>
              <a:t>000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0_1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001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0_2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010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0_4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011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0_8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 </a:t>
            </a:r>
            <a:r>
              <a:rPr lang="en-SE" dirty="0"/>
              <a:t>(in == 3'b</a:t>
            </a:r>
            <a:r>
              <a:rPr lang="en-SE" dirty="0">
                <a:solidFill>
                  <a:srgbClr val="FF00FF"/>
                </a:solidFill>
              </a:rPr>
              <a:t>100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1_0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</a:t>
            </a:r>
            <a:r>
              <a:rPr lang="en-SE" dirty="0"/>
              <a:t> (in == 3'b</a:t>
            </a:r>
            <a:r>
              <a:rPr lang="en-SE" dirty="0">
                <a:solidFill>
                  <a:srgbClr val="FF00FF"/>
                </a:solidFill>
              </a:rPr>
              <a:t>101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2_0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if </a:t>
            </a:r>
            <a:r>
              <a:rPr lang="en-SE" dirty="0"/>
              <a:t>(in == 3'b</a:t>
            </a:r>
            <a:r>
              <a:rPr lang="en-SE" dirty="0">
                <a:solidFill>
                  <a:srgbClr val="FF00FF"/>
                </a:solidFill>
              </a:rPr>
              <a:t>110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4_0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else</a:t>
            </a:r>
          </a:p>
          <a:p>
            <a:r>
              <a:rPr lang="en-SE" dirty="0"/>
              <a:t>        </a:t>
            </a:r>
            <a:r>
              <a:rPr lang="en-SE" dirty="0" err="1"/>
              <a:t>reg_out</a:t>
            </a:r>
            <a:r>
              <a:rPr lang="en-SE" dirty="0"/>
              <a:t> = 8'h</a:t>
            </a:r>
            <a:r>
              <a:rPr lang="en-SE" dirty="0">
                <a:solidFill>
                  <a:srgbClr val="FF00FF"/>
                </a:solidFill>
              </a:rPr>
              <a:t>8_0</a:t>
            </a:r>
            <a:r>
              <a:rPr lang="en-SE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SE" dirty="0" err="1">
                <a:solidFill>
                  <a:srgbClr val="7030A0"/>
                </a:solidFill>
              </a:rPr>
              <a:t>nd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demo_11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07B61-6C56-4F33-A7D5-4A36167B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137"/>
            <a:ext cx="12192000" cy="8595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2FB826-3753-4F50-BB78-6D1F6FE47A95}"/>
              </a:ext>
            </a:extLst>
          </p:cNvPr>
          <p:cNvSpPr txBox="1"/>
          <p:nvPr/>
        </p:nvSpPr>
        <p:spPr>
          <a:xfrm>
            <a:off x="0" y="2828835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No.8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r>
              <a:rPr lang="en-US" sz="3600" dirty="0">
                <a:solidFill>
                  <a:schemeClr val="tx1"/>
                </a:solidFill>
              </a:rPr>
              <a:t>Don’t write </a:t>
            </a:r>
            <a:r>
              <a:rPr lang="en-US" sz="3600" dirty="0">
                <a:solidFill>
                  <a:srgbClr val="FF0000"/>
                </a:solidFill>
              </a:rPr>
              <a:t>deep</a:t>
            </a:r>
            <a:r>
              <a:rPr lang="en-US" sz="3600" dirty="0">
                <a:solidFill>
                  <a:schemeClr val="tx1"/>
                </a:solidFill>
              </a:rPr>
              <a:t> if-else.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DF678-56E5-44E2-BF70-3ECA69C1E8F3}"/>
              </a:ext>
            </a:extLst>
          </p:cNvPr>
          <p:cNvSpPr txBox="1"/>
          <p:nvPr/>
        </p:nvSpPr>
        <p:spPr>
          <a:xfrm>
            <a:off x="0" y="4029164"/>
            <a:ext cx="12193588" cy="646331"/>
          </a:xfrm>
          <a:prstGeom prst="rect">
            <a:avLst/>
          </a:prstGeom>
          <a:solidFill>
            <a:srgbClr val="FFFF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Note the ROM.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6E566-971D-4030-9855-9DC5BCA7CE73}"/>
              </a:ext>
            </a:extLst>
          </p:cNvPr>
          <p:cNvSpPr txBox="1"/>
          <p:nvPr/>
        </p:nvSpPr>
        <p:spPr>
          <a:xfrm>
            <a:off x="0" y="4675495"/>
            <a:ext cx="121935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How to improve?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535B-062F-9BFF-D375-FAAF2B6A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4D79-884A-0941-8202-76A27F4CF7EB}" type="datetime1">
              <a:rPr lang="sv-SE" smtClean="0"/>
              <a:t>2022-09-12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4B9F-CCEB-2A8F-2708-F61E0CF8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653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10278</TotalTime>
  <Words>5165</Words>
  <Application>Microsoft Macintosh PowerPoint</Application>
  <PresentationFormat>Widescreen</PresentationFormat>
  <Paragraphs>941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</vt:lpstr>
      <vt:lpstr>Calibri</vt:lpstr>
      <vt:lpstr>Tahoma</vt:lpstr>
      <vt:lpstr>Office Theme</vt:lpstr>
      <vt:lpstr>Accelerating Systems with Programmable Logic Components  Lecture 05 Verilog III</vt:lpstr>
      <vt:lpstr>Agenda</vt:lpstr>
      <vt:lpstr>Conditional statement</vt:lpstr>
      <vt:lpstr>If-else statement</vt:lpstr>
      <vt:lpstr>If-else statement </vt:lpstr>
      <vt:lpstr>If-else statement</vt:lpstr>
      <vt:lpstr>Let’s play some tricks</vt:lpstr>
      <vt:lpstr>Nested if-else statement</vt:lpstr>
      <vt:lpstr>The depth of an if-else (3-8 decoder)</vt:lpstr>
      <vt:lpstr>Improve deep if-else</vt:lpstr>
      <vt:lpstr>The “: ?” conditional operator</vt:lpstr>
      <vt:lpstr>Case statement</vt:lpstr>
      <vt:lpstr>Case statement</vt:lpstr>
      <vt:lpstr>The depth of a case (3-8 decoder)</vt:lpstr>
      <vt:lpstr>The don’t-care “?” in case statement</vt:lpstr>
      <vt:lpstr>Case, casez, casex</vt:lpstr>
      <vt:lpstr>Examples: case, casex, casez</vt:lpstr>
      <vt:lpstr>Examples: case, casex, casez</vt:lpstr>
      <vt:lpstr>Finite state machines</vt:lpstr>
      <vt:lpstr>Finite state machines</vt:lpstr>
      <vt:lpstr>How to design an FSM</vt:lpstr>
      <vt:lpstr>FSM Mini project – Traffic light control</vt:lpstr>
      <vt:lpstr>Specification</vt:lpstr>
      <vt:lpstr>Specification analysis</vt:lpstr>
      <vt:lpstr>Create state diagrams</vt:lpstr>
      <vt:lpstr>Assign codes for states</vt:lpstr>
      <vt:lpstr>Design seq-logic for storing the next state</vt:lpstr>
      <vt:lpstr>Design the output logic</vt:lpstr>
      <vt:lpstr>Design combi-logic for calculating the next state</vt:lpstr>
      <vt:lpstr>Design combi-logic for calculating the next state</vt:lpstr>
      <vt:lpstr>Testbench</vt:lpstr>
      <vt:lpstr>Waveform – FSM reset</vt:lpstr>
      <vt:lpstr>Waveform – Car comes, state change S_1 to S_2</vt:lpstr>
      <vt:lpstr>Waveform – State change S_2 to S_3</vt:lpstr>
      <vt:lpstr>Waveform – State change S_3 to S_4</vt:lpstr>
      <vt:lpstr>Waveform – State change S_4 to S_1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Microsoft Office User</cp:lastModifiedBy>
  <cp:revision>1124</cp:revision>
  <dcterms:created xsi:type="dcterms:W3CDTF">2021-06-14T13:39:04Z</dcterms:created>
  <dcterms:modified xsi:type="dcterms:W3CDTF">2022-09-12T11:04:24Z</dcterms:modified>
</cp:coreProperties>
</file>