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77" r:id="rId3"/>
    <p:sldId id="279" r:id="rId4"/>
    <p:sldId id="320" r:id="rId5"/>
    <p:sldId id="280" r:id="rId6"/>
    <p:sldId id="281" r:id="rId7"/>
    <p:sldId id="282" r:id="rId8"/>
    <p:sldId id="283" r:id="rId9"/>
    <p:sldId id="292" r:id="rId10"/>
    <p:sldId id="293" r:id="rId11"/>
    <p:sldId id="284" r:id="rId12"/>
    <p:sldId id="294" r:id="rId13"/>
    <p:sldId id="295" r:id="rId14"/>
    <p:sldId id="285" r:id="rId15"/>
    <p:sldId id="296" r:id="rId16"/>
    <p:sldId id="286" r:id="rId17"/>
    <p:sldId id="297" r:id="rId18"/>
    <p:sldId id="298" r:id="rId19"/>
    <p:sldId id="299" r:id="rId20"/>
    <p:sldId id="300" r:id="rId21"/>
    <p:sldId id="301" r:id="rId22"/>
    <p:sldId id="302" r:id="rId23"/>
    <p:sldId id="290" r:id="rId24"/>
    <p:sldId id="304" r:id="rId25"/>
    <p:sldId id="305" r:id="rId26"/>
    <p:sldId id="289" r:id="rId27"/>
    <p:sldId id="306" r:id="rId28"/>
    <p:sldId id="307" r:id="rId29"/>
    <p:sldId id="308" r:id="rId30"/>
    <p:sldId id="311" r:id="rId31"/>
    <p:sldId id="312" r:id="rId32"/>
    <p:sldId id="288" r:id="rId33"/>
    <p:sldId id="313" r:id="rId34"/>
    <p:sldId id="314" r:id="rId35"/>
    <p:sldId id="316" r:id="rId36"/>
    <p:sldId id="319" r:id="rId37"/>
    <p:sldId id="318" r:id="rId38"/>
    <p:sldId id="315" r:id="rId39"/>
    <p:sldId id="321" r:id="rId40"/>
    <p:sldId id="317" r:id="rId41"/>
    <p:sldId id="27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iPx/ppAWW+HJLvRONyTKw==" hashData="03smPgGDnMJKf5AqX+SLnxQjOfauad9zpAcGjeHKOlT2FXvQ0J2lr7oOg2YuNKwjEGksj6EQaAH4q92KRwX56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5087" autoAdjust="0"/>
  </p:normalViewPr>
  <p:slideViewPr>
    <p:cSldViewPr snapToGrid="0">
      <p:cViewPr varScale="1">
        <p:scale>
          <a:sx n="110" d="100"/>
          <a:sy n="110" d="100"/>
        </p:scale>
        <p:origin x="12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2022-09-26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40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409-2089-2F48-A159-3BE8D79C0D8E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8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6F69-9416-2C49-A67F-8B63779FA6E9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83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675-FE40-2244-A4E8-0822C1A1D4E5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7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765E-BBC7-AC4A-9930-7BA3E2C04574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C3A3-E065-EF45-A655-CEC037B05450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7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5FB4-4A55-EA4C-965A-6D75C0B5C6E9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7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8A3-C0EC-664D-9450-C151D2A5848F}" type="datetime1">
              <a:rPr lang="sv-SE" smtClean="0"/>
              <a:t>2022-09-26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3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1BE-7115-DF41-9928-B6B983D25D18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D515-7F72-3742-BEA4-688C898584CE}" type="datetime1">
              <a:rPr lang="sv-SE" smtClean="0"/>
              <a:t>2022-09-26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43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1B95-6D5D-584E-A6D8-885404C0FDDD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4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F5EE-805E-6940-AA1C-090C077EB3C8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1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2833-C3E2-5548-8BC6-75BA149DF523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7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uan.yao@it.u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27307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Lecture 07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Synthesis II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Synthesizable Designs</a:t>
            </a: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A57AD-BDC2-6E01-B261-24DED370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33A2-F4A5-7848-94EF-1D971376F22D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5852-2828-5A7C-3DBD-DB36EFB7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447D-4056-4E48-B214-76F380EA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binary counter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8996D-E703-4ACE-BD70-05E17733BC76}"/>
              </a:ext>
            </a:extLst>
          </p:cNvPr>
          <p:cNvSpPr txBox="1"/>
          <p:nvPr/>
        </p:nvSpPr>
        <p:spPr>
          <a:xfrm>
            <a:off x="0" y="1824258"/>
            <a:ext cx="434635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demo_2_tb;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parameter</a:t>
            </a:r>
            <a:r>
              <a:rPr lang="en-SE" dirty="0">
                <a:highlight>
                  <a:srgbClr val="FFFF00"/>
                </a:highlight>
              </a:rPr>
              <a:t> N = 256;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US" dirty="0"/>
              <a:t>     </a:t>
            </a:r>
            <a:r>
              <a:rPr lang="en-SE" dirty="0" err="1"/>
              <a:t>clk</a:t>
            </a:r>
            <a:r>
              <a:rPr lang="en-SE" dirty="0"/>
              <a:t>, reset, reload, </a:t>
            </a:r>
            <a:r>
              <a:rPr lang="en-SE" dirty="0" err="1"/>
              <a:t>sel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US" dirty="0"/>
              <a:t>     </a:t>
            </a:r>
            <a:r>
              <a:rPr lang="en-SE" dirty="0"/>
              <a:t>[N-1 : 0] </a:t>
            </a:r>
            <a:r>
              <a:rPr lang="en-SE" dirty="0" err="1"/>
              <a:t>data_in</a:t>
            </a:r>
            <a:r>
              <a:rPr lang="en-SE" dirty="0"/>
              <a:t>; </a:t>
            </a:r>
          </a:p>
          <a:p>
            <a:r>
              <a:rPr lang="en-SE" dirty="0">
                <a:solidFill>
                  <a:srgbClr val="C00000"/>
                </a:solidFill>
              </a:rPr>
              <a:t>wire</a:t>
            </a:r>
            <a:r>
              <a:rPr lang="en-SE" dirty="0"/>
              <a:t>     [N-1 : 0] O;</a:t>
            </a:r>
          </a:p>
          <a:p>
            <a:endParaRPr lang="en-SE" dirty="0"/>
          </a:p>
          <a:p>
            <a:endParaRPr lang="en-SE" dirty="0"/>
          </a:p>
          <a:p>
            <a:r>
              <a:rPr lang="en-SE" dirty="0"/>
              <a:t>demo_2 </a:t>
            </a:r>
            <a:r>
              <a:rPr lang="en-SE" dirty="0">
                <a:highlight>
                  <a:srgbClr val="FFFF00"/>
                </a:highlight>
              </a:rPr>
              <a:t>#N</a:t>
            </a:r>
            <a:r>
              <a:rPr lang="en-SE" dirty="0"/>
              <a:t> DUT(</a:t>
            </a:r>
            <a:r>
              <a:rPr lang="en-SE" dirty="0" err="1"/>
              <a:t>clk</a:t>
            </a:r>
            <a:r>
              <a:rPr lang="en-SE" dirty="0"/>
              <a:t>, reset, reload, </a:t>
            </a:r>
            <a:r>
              <a:rPr lang="en-SE" dirty="0" err="1"/>
              <a:t>sel</a:t>
            </a:r>
            <a:r>
              <a:rPr lang="en-SE" dirty="0"/>
              <a:t>,</a:t>
            </a:r>
          </a:p>
          <a:p>
            <a:r>
              <a:rPr lang="en-SE" dirty="0"/>
              <a:t>               </a:t>
            </a:r>
            <a:r>
              <a:rPr lang="en-SE" dirty="0" err="1"/>
              <a:t>data_in</a:t>
            </a:r>
            <a:r>
              <a:rPr lang="en-SE" dirty="0"/>
              <a:t>, </a:t>
            </a:r>
          </a:p>
          <a:p>
            <a:r>
              <a:rPr lang="en-SE" dirty="0"/>
              <a:t>               O);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US" dirty="0"/>
              <a:t>	…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B99C1-5D2D-4E6D-92B2-56828703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59" y="2790289"/>
            <a:ext cx="7845641" cy="24796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82140-60F3-5DFF-46A9-CD16E181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801A-3823-1C4F-BA79-D2EBBBF5236F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FEBE-BA50-0F57-43DF-045A8325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70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AAB8-D9A6-4CBE-A011-F2B70F4B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modulo-N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A14F-4C84-4EAA-B7EF-407BC33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Model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parameterized modulo-N binary up-counter </a:t>
            </a:r>
            <a:r>
              <a:rPr lang="en-US" dirty="0"/>
              <a:t>with only </a:t>
            </a:r>
            <a:r>
              <a:rPr lang="en-US" b="1" dirty="0"/>
              <a:t>synchronous</a:t>
            </a:r>
            <a:r>
              <a:rPr lang="en-US" dirty="0"/>
              <a:t> reset control. </a:t>
            </a:r>
          </a:p>
          <a:p>
            <a:r>
              <a:rPr lang="en-US" dirty="0"/>
              <a:t>The counting is synchronized to the rising edge of a lock.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9E96-10DA-27FA-7D7C-0F2A093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2172-4874-AE48-A314-F8A7D4CF8332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EDFCA-D78A-F499-DFC0-BB90E96C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3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56F0-EFE1-4BDA-A15D-A0A7EBA1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modulo-N counter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A3BD1-5128-4136-85BB-1813FFF7B31B}"/>
              </a:ext>
            </a:extLst>
          </p:cNvPr>
          <p:cNvSpPr txBox="1"/>
          <p:nvPr/>
        </p:nvSpPr>
        <p:spPr>
          <a:xfrm>
            <a:off x="0" y="1786956"/>
            <a:ext cx="382257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demo_3(</a:t>
            </a:r>
            <a:r>
              <a:rPr lang="en-SE" dirty="0" err="1"/>
              <a:t>clk</a:t>
            </a:r>
            <a:r>
              <a:rPr lang="en-SE" dirty="0"/>
              <a:t>, reset, O);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parameter</a:t>
            </a:r>
            <a:r>
              <a:rPr lang="en-SE" dirty="0">
                <a:highlight>
                  <a:srgbClr val="FFFF00"/>
                </a:highlight>
              </a:rPr>
              <a:t> N = 2, M = 3;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reset;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[N-1:0] O;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[N-1:0] counter;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dirty="0"/>
              <a:t> O = counter;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E" dirty="0"/>
              <a:t>(!reset)</a:t>
            </a:r>
          </a:p>
          <a:p>
            <a:r>
              <a:rPr lang="en-SE" dirty="0"/>
              <a:t>        counter &lt;= 0;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E" dirty="0"/>
              <a:t>        counter &lt;= (counter + 1) % M;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22B26-B391-45CC-8F0C-532D4E9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77" y="2322642"/>
            <a:ext cx="8369423" cy="31516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9CFD4-245F-8339-9EA4-30D43DAA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0BD-B455-DF4E-8428-DE325F272B21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18C7C-F26D-68C8-2FAB-72D2F363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56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56F0-EFE1-4BDA-A15D-A0A7EBA1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modulo-N counter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A3BD1-5128-4136-85BB-1813FFF7B31B}"/>
              </a:ext>
            </a:extLst>
          </p:cNvPr>
          <p:cNvSpPr txBox="1"/>
          <p:nvPr/>
        </p:nvSpPr>
        <p:spPr>
          <a:xfrm>
            <a:off x="0" y="1786956"/>
            <a:ext cx="382257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demo_3(</a:t>
            </a:r>
            <a:r>
              <a:rPr lang="en-SE" dirty="0" err="1"/>
              <a:t>clk</a:t>
            </a:r>
            <a:r>
              <a:rPr lang="en-SE" dirty="0"/>
              <a:t>, reset, O);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parameter</a:t>
            </a:r>
            <a:r>
              <a:rPr lang="en-SE" dirty="0">
                <a:highlight>
                  <a:srgbClr val="FFFF00"/>
                </a:highlight>
              </a:rPr>
              <a:t> N = 2, M = </a:t>
            </a:r>
            <a:r>
              <a:rPr lang="en-US" dirty="0">
                <a:highlight>
                  <a:srgbClr val="FFFF00"/>
                </a:highlight>
              </a:rPr>
              <a:t>8</a:t>
            </a:r>
            <a:r>
              <a:rPr lang="en-SE" dirty="0">
                <a:highlight>
                  <a:srgbClr val="FFFF00"/>
                </a:highlight>
              </a:rPr>
              <a:t>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reset;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[N-1:0] O;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[N-1:0] counter;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dirty="0"/>
              <a:t> O = counter;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E" dirty="0"/>
              <a:t>(!reset)</a:t>
            </a:r>
          </a:p>
          <a:p>
            <a:r>
              <a:rPr lang="en-SE" dirty="0"/>
              <a:t>        counter &lt;= 0;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E" dirty="0"/>
              <a:t>        counter &lt;= (counter + 1) % M;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2617C-1BDA-41DA-8911-2FD59EF2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77" y="2026311"/>
            <a:ext cx="8369423" cy="37686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45C8-81F4-BB8F-E520-F9B0BBD3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553A-3444-0241-8ACB-C75BA7C646C3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9CD9-112F-F30E-796D-1FBE9FD3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70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67C6-FB28-480F-87AE-F3E6463E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Johnson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8C94-83EB-4DD7-A56B-71EC232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130"/>
          </a:xfrm>
        </p:spPr>
        <p:txBody>
          <a:bodyPr>
            <a:normAutofit/>
          </a:bodyPr>
          <a:lstStyle/>
          <a:p>
            <a:r>
              <a:rPr lang="en-US" dirty="0"/>
              <a:t>A Johnson counter is a shift-type counter. Here is an example of a 3-bit Johnson counter.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92506A-0041-4030-9542-21871239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49746"/>
              </p:ext>
            </p:extLst>
          </p:nvPr>
        </p:nvGraphicFramePr>
        <p:xfrm>
          <a:off x="1508369" y="3081443"/>
          <a:ext cx="1062893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2893">
                  <a:extLst>
                    <a:ext uri="{9D8B030D-6E8A-4147-A177-3AD203B41FA5}">
                      <a16:colId xmlns:a16="http://schemas.microsoft.com/office/drawing/2014/main" val="559712737"/>
                    </a:ext>
                  </a:extLst>
                </a:gridCol>
              </a:tblGrid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000</a:t>
                      </a:r>
                      <a:endParaRPr lang="en-SE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52159"/>
                  </a:ext>
                </a:extLst>
              </a:tr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17499"/>
                  </a:ext>
                </a:extLst>
              </a:tr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58545"/>
                  </a:ext>
                </a:extLst>
              </a:tr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06925"/>
                  </a:ext>
                </a:extLst>
              </a:tr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52483"/>
                  </a:ext>
                </a:extLst>
              </a:tr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81804"/>
                  </a:ext>
                </a:extLst>
              </a:tr>
              <a:tr h="383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598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470D4C-B914-4FAC-8725-248913B71FFC}"/>
              </a:ext>
            </a:extLst>
          </p:cNvPr>
          <p:cNvSpPr txBox="1"/>
          <p:nvPr/>
        </p:nvSpPr>
        <p:spPr>
          <a:xfrm>
            <a:off x="3852984" y="3019000"/>
            <a:ext cx="7500816" cy="267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The keys to model a Johnson counter are:</a:t>
            </a:r>
          </a:p>
          <a:p>
            <a:pPr marL="514350" lvl="1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If the most significant bit (the leftmost bit) of the counter is a 1, then a 0 must be shifted in from the right. </a:t>
            </a:r>
          </a:p>
          <a:p>
            <a:pPr marL="514350" lvl="1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If the most significant bit is a 0, then a 1 must be shifted in from the right. </a:t>
            </a:r>
            <a:endParaRPr lang="en-SE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5A7C-0817-1552-8108-9E3FF41A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D855-A447-1249-915C-12B3B149CC73}" type="datetime1">
              <a:rPr lang="sv-SE" smtClean="0"/>
              <a:t>2022-09-26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BA849-ED78-1A2A-883B-F8D5709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92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F053-AF80-4E5C-9D88-723ADEBE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 counter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27851-1238-4165-8097-7429EEC5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54" y="2773210"/>
            <a:ext cx="7713940" cy="26362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6D1FC-16BA-4AA6-8A62-A41B4174311C}"/>
              </a:ext>
            </a:extLst>
          </p:cNvPr>
          <p:cNvSpPr txBox="1"/>
          <p:nvPr/>
        </p:nvSpPr>
        <p:spPr>
          <a:xfrm>
            <a:off x="0" y="1690688"/>
            <a:ext cx="444695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demo_4 (</a:t>
            </a:r>
            <a:r>
              <a:rPr lang="en-SE" dirty="0" err="1"/>
              <a:t>clk</a:t>
            </a:r>
            <a:r>
              <a:rPr lang="en-SE" dirty="0"/>
              <a:t>, reset, O);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parameter</a:t>
            </a:r>
            <a:r>
              <a:rPr lang="en-SE" dirty="0"/>
              <a:t> N = 3;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reset;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[N-1 : 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[N-1 : 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</a:t>
            </a:r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negedge</a:t>
            </a:r>
            <a:r>
              <a:rPr lang="en-SE" dirty="0"/>
              <a:t> reset)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dirty="0"/>
              <a:t> (!reset)</a:t>
            </a:r>
          </a:p>
          <a:p>
            <a:r>
              <a:rPr lang="en-SE" dirty="0"/>
              <a:t>        O &lt;= 0;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E" dirty="0"/>
              <a:t>(!O[N-1])</a:t>
            </a:r>
          </a:p>
          <a:p>
            <a:r>
              <a:rPr lang="en-SE" dirty="0"/>
              <a:t>            O &lt;= {O[N-1:1], 1'b1};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E" dirty="0"/>
              <a:t>            O &lt;= {O[N-1:1], 1'b0};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04260-6CDC-E588-816A-7B561110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631C-FC83-D744-81DC-718967F6A21F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4E44A-FA1C-1495-033A-C0BCD55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42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A26-C4C0-48B8-AB1F-A828F9B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9E3F-CFE4-471C-AE6E-A97CFF8A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637"/>
          </a:xfrm>
        </p:spPr>
        <p:txBody>
          <a:bodyPr>
            <a:normAutofit/>
          </a:bodyPr>
          <a:lstStyle/>
          <a:p>
            <a:r>
              <a:rPr lang="en-US" dirty="0"/>
              <a:t>Neighbor numbers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Johnson counter </a:t>
            </a:r>
            <a:r>
              <a:rPr lang="en-US" dirty="0"/>
              <a:t>change 1-bit each time.</a:t>
            </a:r>
          </a:p>
          <a:p>
            <a:pPr lvl="1"/>
            <a:r>
              <a:rPr lang="en-US" dirty="0"/>
              <a:t>However, a lot of patterns are wasted.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 counter </a:t>
            </a:r>
            <a:r>
              <a:rPr lang="en-US" dirty="0"/>
              <a:t>is a binary counter in which neighbor numbers change 1-bit each time</a:t>
            </a:r>
          </a:p>
          <a:p>
            <a:pPr lvl="1"/>
            <a:r>
              <a:rPr lang="en-US" dirty="0"/>
              <a:t>And all number patters are utilized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E0DE23-162F-4FD6-B9C5-39FE32DF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84957"/>
              </p:ext>
            </p:extLst>
          </p:nvPr>
        </p:nvGraphicFramePr>
        <p:xfrm>
          <a:off x="3820604" y="4201451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0000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77B4085-74AF-4043-95A9-26B1DB7B2066}"/>
              </a:ext>
            </a:extLst>
          </p:cNvPr>
          <p:cNvSpPr/>
          <p:nvPr/>
        </p:nvSpPr>
        <p:spPr>
          <a:xfrm>
            <a:off x="1133384" y="5141639"/>
            <a:ext cx="1555262" cy="1172307"/>
          </a:xfrm>
          <a:prstGeom prst="wedgeRectCallout">
            <a:avLst>
              <a:gd name="adj1" fmla="val 36956"/>
              <a:gd name="adj2" fmla="val -69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</a:t>
            </a:r>
            <a:r>
              <a:rPr lang="en-US" b="1" dirty="0"/>
              <a:t>8</a:t>
            </a:r>
            <a:r>
              <a:rPr lang="en-US" dirty="0"/>
              <a:t> out of </a:t>
            </a:r>
            <a:r>
              <a:rPr lang="en-US" b="1" dirty="0"/>
              <a:t>16</a:t>
            </a:r>
            <a:r>
              <a:rPr lang="en-US" dirty="0"/>
              <a:t> patterns are used</a:t>
            </a:r>
            <a:endParaRPr lang="en-SE" dirty="0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EB7911EB-29AC-4BCE-A652-9E739B30561E}"/>
              </a:ext>
            </a:extLst>
          </p:cNvPr>
          <p:cNvSpPr/>
          <p:nvPr/>
        </p:nvSpPr>
        <p:spPr>
          <a:xfrm rot="10800000">
            <a:off x="2924398" y="4247593"/>
            <a:ext cx="660454" cy="22696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999D76-C48E-4A01-B198-7FEC17C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79082"/>
              </p:ext>
            </p:extLst>
          </p:nvPr>
        </p:nvGraphicFramePr>
        <p:xfrm>
          <a:off x="7649893" y="4205901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0000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3EEF129-6D7A-4CAB-BEC3-E0CF9251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39538"/>
              </p:ext>
            </p:extLst>
          </p:nvPr>
        </p:nvGraphicFramePr>
        <p:xfrm>
          <a:off x="10204936" y="4201451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1100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A65EBE6E-893F-40B3-8534-D802CACC054A}"/>
              </a:ext>
            </a:extLst>
          </p:cNvPr>
          <p:cNvSpPr/>
          <p:nvPr/>
        </p:nvSpPr>
        <p:spPr>
          <a:xfrm rot="10800000">
            <a:off x="6839709" y="4290282"/>
            <a:ext cx="660454" cy="22696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A6A20CBA-7769-45E2-9A51-60A24A513CD6}"/>
              </a:ext>
            </a:extLst>
          </p:cNvPr>
          <p:cNvSpPr/>
          <p:nvPr/>
        </p:nvSpPr>
        <p:spPr>
          <a:xfrm rot="10800000">
            <a:off x="9335739" y="4285832"/>
            <a:ext cx="660454" cy="22696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E612F-FACD-43E6-9464-770F686C2C45}"/>
              </a:ext>
            </a:extLst>
          </p:cNvPr>
          <p:cNvSpPr txBox="1"/>
          <p:nvPr/>
        </p:nvSpPr>
        <p:spPr>
          <a:xfrm>
            <a:off x="3866686" y="383034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Johnson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8ED25-B82B-440F-B953-7B54E487A404}"/>
              </a:ext>
            </a:extLst>
          </p:cNvPr>
          <p:cNvSpPr txBox="1"/>
          <p:nvPr/>
        </p:nvSpPr>
        <p:spPr>
          <a:xfrm>
            <a:off x="10436966" y="38416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1BC2F-1455-4FD5-8460-FBA7AF81FE15}"/>
              </a:ext>
            </a:extLst>
          </p:cNvPr>
          <p:cNvSpPr txBox="1"/>
          <p:nvPr/>
        </p:nvSpPr>
        <p:spPr>
          <a:xfrm>
            <a:off x="7881923" y="38321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2429A-FD00-3D04-4470-1F87B66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0DF-D8A1-5E46-870F-61102F4985B0}" type="datetime1">
              <a:rPr lang="sv-SE" smtClean="0"/>
              <a:t>2022-09-26</a:t>
            </a:fld>
            <a:endParaRPr lang="en-S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95E3893-1E7B-07FF-12BD-D09EC17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2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A26-C4C0-48B8-AB1F-A828F9B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9E3F-CFE4-471C-AE6E-A97CFF8A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2917" cy="4708037"/>
          </a:xfrm>
        </p:spPr>
        <p:txBody>
          <a:bodyPr>
            <a:normAutofit/>
          </a:bodyPr>
          <a:lstStyle/>
          <a:p>
            <a:r>
              <a:rPr lang="en-US" dirty="0"/>
              <a:t>Generating Gray code from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first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 is the same as the first binary bit</a:t>
            </a:r>
          </a:p>
          <a:p>
            <a:pPr lvl="1"/>
            <a:endParaRPr lang="en-US" dirty="0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EB7911EB-29AC-4BCE-A652-9E739B30561E}"/>
              </a:ext>
            </a:extLst>
          </p:cNvPr>
          <p:cNvSpPr/>
          <p:nvPr/>
        </p:nvSpPr>
        <p:spPr>
          <a:xfrm rot="10800000">
            <a:off x="7811117" y="1601911"/>
            <a:ext cx="660454" cy="4802187"/>
          </a:xfrm>
          <a:prstGeom prst="curvedLeftArrow">
            <a:avLst>
              <a:gd name="adj1" fmla="val 27732"/>
              <a:gd name="adj2" fmla="val 621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999D76-C48E-4A01-B198-7FEC17C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9050"/>
              </p:ext>
            </p:extLst>
          </p:nvPr>
        </p:nvGraphicFramePr>
        <p:xfrm>
          <a:off x="8710953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0000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3EEF129-6D7A-4CAB-BEC3-E0CF9251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27208"/>
              </p:ext>
            </p:extLst>
          </p:nvPr>
        </p:nvGraphicFramePr>
        <p:xfrm>
          <a:off x="8710953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1100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AD7529E-2CEE-46B5-9B77-AB0790965ECE}"/>
              </a:ext>
            </a:extLst>
          </p:cNvPr>
          <p:cNvSpPr/>
          <p:nvPr/>
        </p:nvSpPr>
        <p:spPr>
          <a:xfrm>
            <a:off x="5921223" y="5220539"/>
            <a:ext cx="1555262" cy="1172307"/>
          </a:xfrm>
          <a:prstGeom prst="wedgeRectCallout">
            <a:avLst>
              <a:gd name="adj1" fmla="val 36956"/>
              <a:gd name="adj2" fmla="val -69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patterns are used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B0D66-11C1-4F02-BEF7-D12DAF92D55F}"/>
              </a:ext>
            </a:extLst>
          </p:cNvPr>
          <p:cNvSpPr txBox="1"/>
          <p:nvPr/>
        </p:nvSpPr>
        <p:spPr>
          <a:xfrm>
            <a:off x="8942983" y="11987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57B78-6F79-4A41-8945-97E87CA75CAB}"/>
              </a:ext>
            </a:extLst>
          </p:cNvPr>
          <p:cNvSpPr/>
          <p:nvPr/>
        </p:nvSpPr>
        <p:spPr>
          <a:xfrm>
            <a:off x="8578104" y="3630969"/>
            <a:ext cx="1384916" cy="7448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CF008A1-F2D2-40EC-980C-92FEE6609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87834"/>
              </p:ext>
            </p:extLst>
          </p:nvPr>
        </p:nvGraphicFramePr>
        <p:xfrm>
          <a:off x="10536828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0000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EF9DC01-7CE9-4C2F-A938-5CBF4C5DC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58524"/>
              </p:ext>
            </p:extLst>
          </p:nvPr>
        </p:nvGraphicFramePr>
        <p:xfrm>
          <a:off x="10536828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1000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AFA354-6914-4223-B0D5-57E693E40448}"/>
              </a:ext>
            </a:extLst>
          </p:cNvPr>
          <p:cNvSpPr txBox="1"/>
          <p:nvPr/>
        </p:nvSpPr>
        <p:spPr>
          <a:xfrm>
            <a:off x="10691914" y="1198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459D-A772-87B2-86E3-90A23B5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4DA2-A51F-8942-A95F-D67AECE235B5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4CD21-EA49-6368-9A1D-554BB37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66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0" grpId="0" animBg="1"/>
      <p:bldP spid="21" grpId="0"/>
      <p:bldP spid="22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A26-C4C0-48B8-AB1F-A828F9B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9E3F-CFE4-471C-AE6E-A97CFF8A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2917" cy="4708037"/>
          </a:xfrm>
        </p:spPr>
        <p:txBody>
          <a:bodyPr>
            <a:normAutofit/>
          </a:bodyPr>
          <a:lstStyle/>
          <a:p>
            <a:r>
              <a:rPr lang="en-US" dirty="0"/>
              <a:t>Generating Gray code from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first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 is the same as the first binary bit</a:t>
            </a: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999D76-C48E-4A01-B198-7FEC17C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91135"/>
              </p:ext>
            </p:extLst>
          </p:nvPr>
        </p:nvGraphicFramePr>
        <p:xfrm>
          <a:off x="8710953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3EEF129-6D7A-4CAB-BEC3-E0CF9251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5439"/>
              </p:ext>
            </p:extLst>
          </p:nvPr>
        </p:nvGraphicFramePr>
        <p:xfrm>
          <a:off x="8710953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1 1 0 0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7B0D66-11C1-4F02-BEF7-D12DAF92D55F}"/>
              </a:ext>
            </a:extLst>
          </p:cNvPr>
          <p:cNvSpPr txBox="1"/>
          <p:nvPr/>
        </p:nvSpPr>
        <p:spPr>
          <a:xfrm>
            <a:off x="8942983" y="11987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CF008A1-F2D2-40EC-980C-92FEE6609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10773"/>
              </p:ext>
            </p:extLst>
          </p:nvPr>
        </p:nvGraphicFramePr>
        <p:xfrm>
          <a:off x="10536828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EF9DC01-7CE9-4C2F-A938-5CBF4C5DC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88596"/>
              </p:ext>
            </p:extLst>
          </p:nvPr>
        </p:nvGraphicFramePr>
        <p:xfrm>
          <a:off x="10536828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AFA354-6914-4223-B0D5-57E693E40448}"/>
              </a:ext>
            </a:extLst>
          </p:cNvPr>
          <p:cNvSpPr txBox="1"/>
          <p:nvPr/>
        </p:nvSpPr>
        <p:spPr>
          <a:xfrm>
            <a:off x="10691914" y="1198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2A300-33A5-455B-963E-11B41B56838E}"/>
              </a:ext>
            </a:extLst>
          </p:cNvPr>
          <p:cNvSpPr/>
          <p:nvPr/>
        </p:nvSpPr>
        <p:spPr>
          <a:xfrm>
            <a:off x="9147949" y="1568086"/>
            <a:ext cx="182483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77401-7805-4C59-B134-F48553906326}"/>
              </a:ext>
            </a:extLst>
          </p:cNvPr>
          <p:cNvSpPr/>
          <p:nvPr/>
        </p:nvSpPr>
        <p:spPr>
          <a:xfrm>
            <a:off x="10964288" y="1568086"/>
            <a:ext cx="182483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09E8-E82A-28D6-4E4A-6A5AC3D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50F7-6517-EA42-866C-7C286B872B6A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B4CD-7122-8FC0-A47E-317EA62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41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A26-C4C0-48B8-AB1F-A828F9B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9E3F-CFE4-471C-AE6E-A97CFF8A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2917" cy="4708037"/>
          </a:xfrm>
        </p:spPr>
        <p:txBody>
          <a:bodyPr>
            <a:normAutofit/>
          </a:bodyPr>
          <a:lstStyle/>
          <a:p>
            <a:r>
              <a:rPr lang="en-US" dirty="0"/>
              <a:t>Generating Gray code from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first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 is the same as the first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second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 </a:t>
            </a:r>
            <a:r>
              <a:rPr lang="en-US" dirty="0"/>
              <a:t>bit is determined by </a:t>
            </a:r>
            <a:r>
              <a:rPr lang="en-US" dirty="0" err="1"/>
              <a:t>XOR’ing</a:t>
            </a:r>
            <a:r>
              <a:rPr lang="en-US" dirty="0"/>
              <a:t> the first binary bit with the second binary bit. </a:t>
            </a: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999D76-C48E-4A01-B198-7FEC17C1F763}"/>
              </a:ext>
            </a:extLst>
          </p:cNvPr>
          <p:cNvGraphicFramePr>
            <a:graphicFrameLocks noGrp="1"/>
          </p:cNvGraphicFramePr>
          <p:nvPr/>
        </p:nvGraphicFramePr>
        <p:xfrm>
          <a:off x="8710953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3EEF129-6D7A-4CAB-BEC3-E0CF9251D410}"/>
              </a:ext>
            </a:extLst>
          </p:cNvPr>
          <p:cNvGraphicFramePr>
            <a:graphicFrameLocks noGrp="1"/>
          </p:cNvGraphicFramePr>
          <p:nvPr/>
        </p:nvGraphicFramePr>
        <p:xfrm>
          <a:off x="8710953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1 1 0 0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7B0D66-11C1-4F02-BEF7-D12DAF92D55F}"/>
              </a:ext>
            </a:extLst>
          </p:cNvPr>
          <p:cNvSpPr txBox="1"/>
          <p:nvPr/>
        </p:nvSpPr>
        <p:spPr>
          <a:xfrm>
            <a:off x="8942983" y="11987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CF008A1-F2D2-40EC-980C-92FEE66094B7}"/>
              </a:ext>
            </a:extLst>
          </p:cNvPr>
          <p:cNvGraphicFramePr>
            <a:graphicFrameLocks noGrp="1"/>
          </p:cNvGraphicFramePr>
          <p:nvPr/>
        </p:nvGraphicFramePr>
        <p:xfrm>
          <a:off x="10536828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EF9DC01-7CE9-4C2F-A938-5CBF4C5DCC6D}"/>
              </a:ext>
            </a:extLst>
          </p:cNvPr>
          <p:cNvGraphicFramePr>
            <a:graphicFrameLocks noGrp="1"/>
          </p:cNvGraphicFramePr>
          <p:nvPr/>
        </p:nvGraphicFramePr>
        <p:xfrm>
          <a:off x="10536828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AFA354-6914-4223-B0D5-57E693E40448}"/>
              </a:ext>
            </a:extLst>
          </p:cNvPr>
          <p:cNvSpPr txBox="1"/>
          <p:nvPr/>
        </p:nvSpPr>
        <p:spPr>
          <a:xfrm>
            <a:off x="10691914" y="1198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6A59A-3026-42F0-A410-6794791BEB69}"/>
              </a:ext>
            </a:extLst>
          </p:cNvPr>
          <p:cNvSpPr/>
          <p:nvPr/>
        </p:nvSpPr>
        <p:spPr>
          <a:xfrm>
            <a:off x="9307747" y="1568086"/>
            <a:ext cx="182483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AFC61-711F-4D4C-A346-797E50ADA8CF}"/>
              </a:ext>
            </a:extLst>
          </p:cNvPr>
          <p:cNvSpPr/>
          <p:nvPr/>
        </p:nvSpPr>
        <p:spPr>
          <a:xfrm>
            <a:off x="10999432" y="1568086"/>
            <a:ext cx="301837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5DB2BC6-A8DC-4945-B865-CF57F1AE2413}"/>
              </a:ext>
            </a:extLst>
          </p:cNvPr>
          <p:cNvSpPr/>
          <p:nvPr/>
        </p:nvSpPr>
        <p:spPr>
          <a:xfrm rot="5400000">
            <a:off x="10002667" y="-71530"/>
            <a:ext cx="452761" cy="18426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B8309-4019-48A2-898F-115C5E1355F5}"/>
              </a:ext>
            </a:extLst>
          </p:cNvPr>
          <p:cNvSpPr txBox="1"/>
          <p:nvPr/>
        </p:nvSpPr>
        <p:spPr>
          <a:xfrm>
            <a:off x="9886645" y="2589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XOR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62C85-6759-2C14-92E6-3C1AEEA9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832-076F-1548-925A-34B03CAB968B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B958-B481-89AA-21D0-31FDED6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80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C0F-FDAE-4152-B9A4-F9BA33D6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synthesizable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9C70-0E78-4909-A527-654C6A59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892" cy="4351338"/>
          </a:xfrm>
        </p:spPr>
        <p:txBody>
          <a:bodyPr>
            <a:normAutofit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Logic value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/>
              <a:t>Parameter</a:t>
            </a:r>
          </a:p>
          <a:p>
            <a:r>
              <a:rPr lang="en-US" dirty="0"/>
              <a:t>Basic building blocks</a:t>
            </a:r>
          </a:p>
          <a:p>
            <a:pPr lvl="1"/>
            <a:r>
              <a:rPr lang="en-US" dirty="0"/>
              <a:t>Continuous assignment</a:t>
            </a:r>
          </a:p>
          <a:p>
            <a:pPr lvl="1"/>
            <a:r>
              <a:rPr lang="en-US" dirty="0"/>
              <a:t>Procedural assignment</a:t>
            </a:r>
          </a:p>
          <a:p>
            <a:pPr lvl="1"/>
            <a:r>
              <a:rPr lang="en-US" dirty="0"/>
              <a:t>Logic operator</a:t>
            </a:r>
          </a:p>
          <a:p>
            <a:pPr lvl="1"/>
            <a:r>
              <a:rPr lang="en-US" dirty="0"/>
              <a:t>Arithmetic operator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C8F00-FF4D-4B91-8B36-D1B10EE1448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18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Relational operator</a:t>
            </a:r>
          </a:p>
          <a:p>
            <a:pPr lvl="1"/>
            <a:r>
              <a:rPr lang="en-US" dirty="0"/>
              <a:t>Equality operator</a:t>
            </a:r>
          </a:p>
          <a:p>
            <a:pPr lvl="1"/>
            <a:r>
              <a:rPr lang="en-US" dirty="0"/>
              <a:t>Shift operator</a:t>
            </a:r>
          </a:p>
          <a:p>
            <a:pPr lvl="1"/>
            <a:r>
              <a:rPr lang="en-US" dirty="0"/>
              <a:t>Vector operator</a:t>
            </a:r>
          </a:p>
          <a:p>
            <a:pPr lvl="1"/>
            <a:r>
              <a:rPr lang="en-US" dirty="0"/>
              <a:t>Always statement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Case statement</a:t>
            </a:r>
          </a:p>
          <a:p>
            <a:pPr lvl="1"/>
            <a:r>
              <a:rPr lang="en-US" dirty="0"/>
              <a:t>Loop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4691-6FD1-8ADE-1282-776DC582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350C-CDB5-1B4A-A200-5992189E4FD0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C206-A890-13B4-6491-8FF443D8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52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A26-C4C0-48B8-AB1F-A828F9B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9E3F-CFE4-471C-AE6E-A97CFF8A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2917" cy="4708037"/>
          </a:xfrm>
        </p:spPr>
        <p:txBody>
          <a:bodyPr>
            <a:normAutofit/>
          </a:bodyPr>
          <a:lstStyle/>
          <a:p>
            <a:r>
              <a:rPr lang="en-US" dirty="0"/>
              <a:t>Generating Gray code from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first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 is the same as the first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second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 </a:t>
            </a:r>
            <a:r>
              <a:rPr lang="en-US" dirty="0"/>
              <a:t>bit is determined by </a:t>
            </a:r>
            <a:r>
              <a:rPr lang="en-US" dirty="0" err="1"/>
              <a:t>XOR’ing</a:t>
            </a:r>
            <a:r>
              <a:rPr lang="en-US" dirty="0"/>
              <a:t> the first binary bit with the second binary bit.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the same algorithm for each pair of adjacent binary bits to get the corresponding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bits</a:t>
            </a: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999D76-C48E-4A01-B198-7FEC17C1F763}"/>
              </a:ext>
            </a:extLst>
          </p:cNvPr>
          <p:cNvGraphicFramePr>
            <a:graphicFrameLocks noGrp="1"/>
          </p:cNvGraphicFramePr>
          <p:nvPr/>
        </p:nvGraphicFramePr>
        <p:xfrm>
          <a:off x="8710953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3EEF129-6D7A-4CAB-BEC3-E0CF9251D410}"/>
              </a:ext>
            </a:extLst>
          </p:cNvPr>
          <p:cNvGraphicFramePr>
            <a:graphicFrameLocks noGrp="1"/>
          </p:cNvGraphicFramePr>
          <p:nvPr/>
        </p:nvGraphicFramePr>
        <p:xfrm>
          <a:off x="8710953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1 1 0 0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7B0D66-11C1-4F02-BEF7-D12DAF92D55F}"/>
              </a:ext>
            </a:extLst>
          </p:cNvPr>
          <p:cNvSpPr txBox="1"/>
          <p:nvPr/>
        </p:nvSpPr>
        <p:spPr>
          <a:xfrm>
            <a:off x="8942983" y="11987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CF008A1-F2D2-40EC-980C-92FEE66094B7}"/>
              </a:ext>
            </a:extLst>
          </p:cNvPr>
          <p:cNvGraphicFramePr>
            <a:graphicFrameLocks noGrp="1"/>
          </p:cNvGraphicFramePr>
          <p:nvPr/>
        </p:nvGraphicFramePr>
        <p:xfrm>
          <a:off x="10536828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EF9DC01-7CE9-4C2F-A938-5CBF4C5DCC6D}"/>
              </a:ext>
            </a:extLst>
          </p:cNvPr>
          <p:cNvGraphicFramePr>
            <a:graphicFrameLocks noGrp="1"/>
          </p:cNvGraphicFramePr>
          <p:nvPr/>
        </p:nvGraphicFramePr>
        <p:xfrm>
          <a:off x="10536828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AFA354-6914-4223-B0D5-57E693E40448}"/>
              </a:ext>
            </a:extLst>
          </p:cNvPr>
          <p:cNvSpPr txBox="1"/>
          <p:nvPr/>
        </p:nvSpPr>
        <p:spPr>
          <a:xfrm>
            <a:off x="10691914" y="1198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6A59A-3026-42F0-A410-6794791BEB69}"/>
              </a:ext>
            </a:extLst>
          </p:cNvPr>
          <p:cNvSpPr/>
          <p:nvPr/>
        </p:nvSpPr>
        <p:spPr>
          <a:xfrm>
            <a:off x="9440917" y="1568086"/>
            <a:ext cx="182483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AFC61-711F-4D4C-A346-797E50ADA8CF}"/>
              </a:ext>
            </a:extLst>
          </p:cNvPr>
          <p:cNvSpPr/>
          <p:nvPr/>
        </p:nvSpPr>
        <p:spPr>
          <a:xfrm>
            <a:off x="11132602" y="1568086"/>
            <a:ext cx="301837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5DB2BC6-A8DC-4945-B865-CF57F1AE2413}"/>
              </a:ext>
            </a:extLst>
          </p:cNvPr>
          <p:cNvSpPr/>
          <p:nvPr/>
        </p:nvSpPr>
        <p:spPr>
          <a:xfrm rot="5400000">
            <a:off x="10135835" y="-71530"/>
            <a:ext cx="452761" cy="18426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B8309-4019-48A2-898F-115C5E1355F5}"/>
              </a:ext>
            </a:extLst>
          </p:cNvPr>
          <p:cNvSpPr txBox="1"/>
          <p:nvPr/>
        </p:nvSpPr>
        <p:spPr>
          <a:xfrm>
            <a:off x="10019813" y="2589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XOR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5369F-883D-6B54-0AC5-E802128C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72D-3228-ED41-907B-A144C260B84D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083B-910F-5791-EA31-D9DAC137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58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A26-C4C0-48B8-AB1F-A828F9B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9E3F-CFE4-471C-AE6E-A97CFF8A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2917" cy="4708037"/>
          </a:xfrm>
        </p:spPr>
        <p:txBody>
          <a:bodyPr>
            <a:normAutofit/>
          </a:bodyPr>
          <a:lstStyle/>
          <a:p>
            <a:r>
              <a:rPr lang="en-US" dirty="0"/>
              <a:t>Generating Gray code from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first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 is the same as the first binary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second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 </a:t>
            </a:r>
            <a:r>
              <a:rPr lang="en-US" dirty="0"/>
              <a:t>bit is determined by </a:t>
            </a:r>
            <a:r>
              <a:rPr lang="en-US" dirty="0" err="1"/>
              <a:t>XOR’ing</a:t>
            </a:r>
            <a:r>
              <a:rPr lang="en-US" dirty="0"/>
              <a:t> the first binary bit with the second binary bit.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the same algorithm for each pair of adjacent binary bits to get the corresponding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Gray</a:t>
            </a:r>
            <a:r>
              <a:rPr lang="en-US" dirty="0"/>
              <a:t> bits</a:t>
            </a: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999D76-C48E-4A01-B198-7FEC17C1F763}"/>
              </a:ext>
            </a:extLst>
          </p:cNvPr>
          <p:cNvGraphicFramePr>
            <a:graphicFrameLocks noGrp="1"/>
          </p:cNvGraphicFramePr>
          <p:nvPr/>
        </p:nvGraphicFramePr>
        <p:xfrm>
          <a:off x="8710953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3EEF129-6D7A-4CAB-BEC3-E0CF9251D410}"/>
              </a:ext>
            </a:extLst>
          </p:cNvPr>
          <p:cNvGraphicFramePr>
            <a:graphicFrameLocks noGrp="1"/>
          </p:cNvGraphicFramePr>
          <p:nvPr/>
        </p:nvGraphicFramePr>
        <p:xfrm>
          <a:off x="8710953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1 1 0 0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7B0D66-11C1-4F02-BEF7-D12DAF92D55F}"/>
              </a:ext>
            </a:extLst>
          </p:cNvPr>
          <p:cNvSpPr txBox="1"/>
          <p:nvPr/>
        </p:nvSpPr>
        <p:spPr>
          <a:xfrm>
            <a:off x="8942983" y="11987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</a:t>
            </a:r>
            <a:endParaRPr lang="en-SE" dirty="0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CF008A1-F2D2-40EC-980C-92FEE66094B7}"/>
              </a:ext>
            </a:extLst>
          </p:cNvPr>
          <p:cNvGraphicFramePr>
            <a:graphicFrameLocks noGrp="1"/>
          </p:cNvGraphicFramePr>
          <p:nvPr/>
        </p:nvGraphicFramePr>
        <p:xfrm>
          <a:off x="10536828" y="15680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0 0 0 0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EF9DC01-7CE9-4C2F-A938-5CBF4C5DCC6D}"/>
              </a:ext>
            </a:extLst>
          </p:cNvPr>
          <p:cNvGraphicFramePr>
            <a:graphicFrameLocks noGrp="1"/>
          </p:cNvGraphicFramePr>
          <p:nvPr/>
        </p:nvGraphicFramePr>
        <p:xfrm>
          <a:off x="10536828" y="4006486"/>
          <a:ext cx="1148864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1279">
                  <a:extLst>
                    <a:ext uri="{9D8B030D-6E8A-4147-A177-3AD203B41FA5}">
                      <a16:colId xmlns:a16="http://schemas.microsoft.com/office/drawing/2014/main" val="3148245098"/>
                    </a:ext>
                  </a:extLst>
                </a:gridCol>
                <a:gridCol w="757585">
                  <a:extLst>
                    <a:ext uri="{9D8B030D-6E8A-4147-A177-3AD203B41FA5}">
                      <a16:colId xmlns:a16="http://schemas.microsoft.com/office/drawing/2014/main" val="850524545"/>
                    </a:ext>
                  </a:extLst>
                </a:gridCol>
              </a:tblGrid>
              <a:tr h="180535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  <a:endParaRPr lang="en-S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1 0 0 0</a:t>
                      </a:r>
                      <a:endParaRPr lang="en-S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5252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387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795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1 0 1 1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8971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705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1 1 0 1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47920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1 1 1 0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41443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1 1 1 1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3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AFA354-6914-4223-B0D5-57E693E40448}"/>
              </a:ext>
            </a:extLst>
          </p:cNvPr>
          <p:cNvSpPr txBox="1"/>
          <p:nvPr/>
        </p:nvSpPr>
        <p:spPr>
          <a:xfrm>
            <a:off x="10691914" y="1198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6A59A-3026-42F0-A410-6794791BEB69}"/>
              </a:ext>
            </a:extLst>
          </p:cNvPr>
          <p:cNvSpPr/>
          <p:nvPr/>
        </p:nvSpPr>
        <p:spPr>
          <a:xfrm>
            <a:off x="9591838" y="1568086"/>
            <a:ext cx="182483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AFC61-711F-4D4C-A346-797E50ADA8CF}"/>
              </a:ext>
            </a:extLst>
          </p:cNvPr>
          <p:cNvSpPr/>
          <p:nvPr/>
        </p:nvSpPr>
        <p:spPr>
          <a:xfrm>
            <a:off x="11283523" y="1568086"/>
            <a:ext cx="301837" cy="487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5DB2BC6-A8DC-4945-B865-CF57F1AE2413}"/>
              </a:ext>
            </a:extLst>
          </p:cNvPr>
          <p:cNvSpPr/>
          <p:nvPr/>
        </p:nvSpPr>
        <p:spPr>
          <a:xfrm rot="5400000">
            <a:off x="10286756" y="-71530"/>
            <a:ext cx="452761" cy="18426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B8309-4019-48A2-898F-115C5E1355F5}"/>
              </a:ext>
            </a:extLst>
          </p:cNvPr>
          <p:cNvSpPr txBox="1"/>
          <p:nvPr/>
        </p:nvSpPr>
        <p:spPr>
          <a:xfrm>
            <a:off x="10170734" y="2589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XOR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FE3BD-1E83-38EF-5662-AFFEE3DA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F98F-E3D7-5B44-A133-9BC17C8BA43C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E504-008B-4E40-8C46-37B26724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85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04F-B340-49DC-A38D-16C59C13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Gray counter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3F722-3C5B-4552-95F4-524F83260134}"/>
              </a:ext>
            </a:extLst>
          </p:cNvPr>
          <p:cNvSpPr txBox="1"/>
          <p:nvPr/>
        </p:nvSpPr>
        <p:spPr>
          <a:xfrm>
            <a:off x="0" y="1491933"/>
            <a:ext cx="4338961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demo_5 (</a:t>
            </a:r>
            <a:r>
              <a:rPr lang="en-SE" sz="1400" dirty="0" err="1"/>
              <a:t>clk</a:t>
            </a:r>
            <a:r>
              <a:rPr lang="en-SE" sz="1400" dirty="0"/>
              <a:t>, reset, O);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parameter</a:t>
            </a:r>
            <a:r>
              <a:rPr lang="en-SE" sz="1400" dirty="0"/>
              <a:t> N = 4;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, reset;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[N-1:0] O;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[N-1:0] </a:t>
            </a:r>
            <a:r>
              <a:rPr lang="en-SE" sz="1400" dirty="0" err="1"/>
              <a:t>binary_counter</a:t>
            </a:r>
            <a:r>
              <a:rPr lang="en-SE" sz="1400" dirty="0"/>
              <a:t>, </a:t>
            </a:r>
            <a:r>
              <a:rPr lang="en-SE" sz="1400" dirty="0" err="1"/>
              <a:t>gray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400" dirty="0"/>
              <a:t> O = </a:t>
            </a:r>
            <a:r>
              <a:rPr lang="en-SE" sz="1400" dirty="0" err="1"/>
              <a:t>gray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 or 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negedge</a:t>
            </a:r>
            <a:r>
              <a:rPr lang="en-SE" sz="1400" dirty="0"/>
              <a:t> reset)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(!reset) 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binary_counter</a:t>
            </a:r>
            <a:r>
              <a:rPr lang="en-SE" sz="1400" dirty="0"/>
              <a:t> &lt;= 0;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binary_counter</a:t>
            </a:r>
            <a:r>
              <a:rPr lang="en-SE" sz="1400" dirty="0"/>
              <a:t> &lt;= </a:t>
            </a:r>
            <a:r>
              <a:rPr lang="en-SE" sz="1400" dirty="0" err="1"/>
              <a:t>binary_counter</a:t>
            </a:r>
            <a:r>
              <a:rPr lang="en-SE" sz="1400" dirty="0"/>
              <a:t> + 1;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integer</a:t>
            </a:r>
            <a:r>
              <a:rPr lang="en-SE" sz="1400" dirty="0"/>
              <a:t> </a:t>
            </a:r>
            <a:r>
              <a:rPr lang="en-SE" sz="1400" dirty="0" err="1"/>
              <a:t>i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binary_counter</a:t>
            </a:r>
            <a:r>
              <a:rPr lang="en-SE" sz="1400" dirty="0"/>
              <a:t>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</a:t>
            </a:r>
            <a:r>
              <a:rPr lang="en-SE" sz="1400" dirty="0" err="1"/>
              <a:t>gray</a:t>
            </a:r>
            <a:r>
              <a:rPr lang="en-SE" sz="1400" dirty="0"/>
              <a:t>[N-1] = </a:t>
            </a:r>
            <a:r>
              <a:rPr lang="en-SE" sz="1400" dirty="0" err="1"/>
              <a:t>binary_counter</a:t>
            </a:r>
            <a:r>
              <a:rPr lang="en-SE" sz="1400" dirty="0"/>
              <a:t>[N-1];</a:t>
            </a:r>
          </a:p>
          <a:p>
            <a:r>
              <a:rPr lang="en-SE" sz="1400" dirty="0"/>
              <a:t>    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SE" sz="1400" dirty="0"/>
              <a:t> (</a:t>
            </a:r>
            <a:r>
              <a:rPr lang="en-SE" sz="1400" dirty="0" err="1"/>
              <a:t>i</a:t>
            </a:r>
            <a:r>
              <a:rPr lang="en-SE" sz="1400" dirty="0"/>
              <a:t>=0; </a:t>
            </a:r>
            <a:r>
              <a:rPr lang="en-SE" sz="1400" dirty="0" err="1"/>
              <a:t>i</a:t>
            </a:r>
            <a:r>
              <a:rPr lang="en-SE" sz="1400" dirty="0"/>
              <a:t>&lt;N-1; </a:t>
            </a:r>
            <a:r>
              <a:rPr lang="en-SE" sz="1400" dirty="0" err="1"/>
              <a:t>i</a:t>
            </a:r>
            <a:r>
              <a:rPr lang="en-SE" sz="1400" dirty="0"/>
              <a:t>=i+1)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gray</a:t>
            </a:r>
            <a:r>
              <a:rPr lang="en-SE" sz="1400" dirty="0"/>
              <a:t>[</a:t>
            </a:r>
            <a:r>
              <a:rPr lang="en-SE" sz="1400" dirty="0" err="1"/>
              <a:t>i</a:t>
            </a:r>
            <a:r>
              <a:rPr lang="en-SE" sz="1400" dirty="0"/>
              <a:t>] = </a:t>
            </a:r>
            <a:r>
              <a:rPr lang="en-SE" sz="1400" dirty="0" err="1"/>
              <a:t>binary_counter</a:t>
            </a:r>
            <a:r>
              <a:rPr lang="en-SE" sz="1400" dirty="0"/>
              <a:t>[i+1] ^ </a:t>
            </a:r>
            <a:r>
              <a:rPr lang="en-SE" sz="1400" dirty="0" err="1"/>
              <a:t>binary_counter</a:t>
            </a:r>
            <a:r>
              <a:rPr lang="en-SE" sz="1400" dirty="0"/>
              <a:t>[</a:t>
            </a:r>
            <a:r>
              <a:rPr lang="en-SE" sz="1400" dirty="0" err="1"/>
              <a:t>i</a:t>
            </a:r>
            <a:r>
              <a:rPr lang="en-SE" sz="1400" dirty="0"/>
              <a:t>];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B779D-1EFA-4AAB-B117-A53E7D483BD1}"/>
              </a:ext>
            </a:extLst>
          </p:cNvPr>
          <p:cNvSpPr txBox="1"/>
          <p:nvPr/>
        </p:nvSpPr>
        <p:spPr>
          <a:xfrm>
            <a:off x="4674278" y="1660783"/>
            <a:ext cx="284344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demo_5_tb;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parameter</a:t>
            </a:r>
            <a:r>
              <a:rPr lang="en-SE" sz="1400" dirty="0"/>
              <a:t> N = 5;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wire</a:t>
            </a:r>
            <a:r>
              <a:rPr lang="en-SE" sz="1400" dirty="0"/>
              <a:t> [N-1:0] O;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reset;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endParaRPr lang="en-SE" sz="1400" dirty="0"/>
          </a:p>
          <a:p>
            <a:r>
              <a:rPr lang="en-SE" sz="1400" dirty="0"/>
              <a:t>    </a:t>
            </a:r>
            <a:r>
              <a:rPr lang="en-SE" sz="1400" dirty="0" err="1"/>
              <a:t>clk</a:t>
            </a:r>
            <a:r>
              <a:rPr lang="en-SE" sz="1400" dirty="0"/>
              <a:t> = 1'b</a:t>
            </a:r>
            <a:r>
              <a:rPr lang="en-SE" sz="1400" dirty="0">
                <a:solidFill>
                  <a:srgbClr val="FF00FF"/>
                </a:solidFill>
              </a:rPr>
              <a:t>0</a:t>
            </a:r>
            <a:r>
              <a:rPr lang="en-SE" sz="1400" dirty="0"/>
              <a:t>;</a:t>
            </a:r>
          </a:p>
          <a:p>
            <a:r>
              <a:rPr lang="en-SE" sz="1400" dirty="0"/>
              <a:t>    reset = 1'b</a:t>
            </a:r>
            <a:r>
              <a:rPr lang="en-SE" sz="1400" dirty="0">
                <a:solidFill>
                  <a:srgbClr val="FF00FF"/>
                </a:solidFill>
              </a:rPr>
              <a:t>1</a:t>
            </a:r>
            <a:r>
              <a:rPr lang="en-SE" sz="1400" dirty="0"/>
              <a:t>;</a:t>
            </a:r>
          </a:p>
          <a:p>
            <a:r>
              <a:rPr lang="en-SE" sz="1400" dirty="0"/>
              <a:t>    </a:t>
            </a:r>
          </a:p>
          <a:p>
            <a:r>
              <a:rPr lang="en-SE" sz="1400" dirty="0"/>
              <a:t>    #1 reset = 1'b</a:t>
            </a:r>
            <a:r>
              <a:rPr lang="en-SE" sz="1400" dirty="0">
                <a:solidFill>
                  <a:srgbClr val="FF00FF"/>
                </a:solidFill>
              </a:rPr>
              <a:t>0</a:t>
            </a:r>
            <a:r>
              <a:rPr lang="en-SE" sz="1400" dirty="0"/>
              <a:t>;</a:t>
            </a:r>
          </a:p>
          <a:p>
            <a:r>
              <a:rPr lang="en-SE" sz="1400" dirty="0"/>
              <a:t>    #1 reset = 1'b</a:t>
            </a:r>
            <a:r>
              <a:rPr lang="en-SE" sz="1400" dirty="0">
                <a:solidFill>
                  <a:srgbClr val="FF00FF"/>
                </a:solidFill>
              </a:rPr>
              <a:t>1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#5 </a:t>
            </a:r>
            <a:r>
              <a:rPr lang="en-SE" sz="1400" dirty="0" err="1"/>
              <a:t>clk</a:t>
            </a:r>
            <a:r>
              <a:rPr lang="en-SE" sz="1400" dirty="0"/>
              <a:t> = ~</a:t>
            </a:r>
            <a:r>
              <a:rPr lang="en-SE" sz="1400" dirty="0" err="1"/>
              <a:t>clk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/>
              <a:t>demo_5 #N DUT (</a:t>
            </a:r>
            <a:r>
              <a:rPr lang="en-SE" sz="1400" dirty="0" err="1"/>
              <a:t>clk</a:t>
            </a:r>
            <a:r>
              <a:rPr lang="en-SE" sz="1400" dirty="0"/>
              <a:t>, reset, O);</a:t>
            </a:r>
          </a:p>
          <a:p>
            <a:endParaRPr lang="en-SE" sz="1400" dirty="0"/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40E785-71D7-4036-AF33-B245E65F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048"/>
            <a:ext cx="12192000" cy="45379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7E3F8-585F-D1BB-4AD5-E1472ABA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F59-2C9C-1345-81B8-5E1DFC604642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B6E94-E278-3C42-3D37-70DE194B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73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FB7D-E308-4359-A79C-1CDD7F35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detector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07A9-AFB7-47B5-8455-5331098C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 logic to detect ‘</a:t>
            </a:r>
            <a:r>
              <a:rPr lang="en-US" b="1" dirty="0"/>
              <a:t>111</a:t>
            </a:r>
            <a:r>
              <a:rPr lang="en-US" dirty="0"/>
              <a:t>’ (consecutive three 1’s) in a data stream appearing on </a:t>
            </a:r>
            <a:r>
              <a:rPr lang="en-US" b="1" dirty="0"/>
              <a:t>serial input </a:t>
            </a:r>
            <a:r>
              <a:rPr lang="en-US" b="1" i="1" dirty="0"/>
              <a:t>Data</a:t>
            </a:r>
            <a:r>
              <a:rPr lang="en-US" dirty="0"/>
              <a:t>. </a:t>
            </a:r>
          </a:p>
          <a:p>
            <a:r>
              <a:rPr lang="en-US" dirty="0"/>
              <a:t>The input is checked on every </a:t>
            </a:r>
            <a:r>
              <a:rPr lang="en-US" b="1" dirty="0"/>
              <a:t>rising edge </a:t>
            </a:r>
            <a:r>
              <a:rPr lang="en-US" dirty="0"/>
              <a:t>of clock. </a:t>
            </a:r>
          </a:p>
          <a:p>
            <a:r>
              <a:rPr lang="en-US" dirty="0"/>
              <a:t>If ‘111’ is found on the input, the output is set to true. </a:t>
            </a:r>
          </a:p>
          <a:p>
            <a:r>
              <a:rPr lang="en-US" dirty="0"/>
              <a:t>Otherwise, it is set to false. 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EF99-8541-A644-96A6-4DB934BE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6E98-6B84-4048-A8A5-8699D77EE92E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B00B7-DDF5-8D19-E09F-26BED5D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900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4981-CFD8-4406-8B37-EDFD0093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detector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94023-4DB4-4A49-9EF5-B3BD27613963}"/>
              </a:ext>
            </a:extLst>
          </p:cNvPr>
          <p:cNvSpPr txBox="1"/>
          <p:nvPr/>
        </p:nvSpPr>
        <p:spPr>
          <a:xfrm>
            <a:off x="12576" y="1444230"/>
            <a:ext cx="38426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demo_6 (</a:t>
            </a:r>
            <a:r>
              <a:rPr lang="en-SE" sz="1600" dirty="0" err="1"/>
              <a:t>clk</a:t>
            </a:r>
            <a:r>
              <a:rPr lang="en-SE" sz="1600" dirty="0"/>
              <a:t>, reset, data, O);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</a:t>
            </a:r>
            <a:r>
              <a:rPr lang="en-SE" sz="1600" dirty="0" err="1"/>
              <a:t>clk</a:t>
            </a:r>
            <a:r>
              <a:rPr lang="en-SE" sz="1600" dirty="0"/>
              <a:t>, reset, data;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O;</a:t>
            </a:r>
          </a:p>
          <a:p>
            <a:endParaRPr lang="en-SE" sz="1600" dirty="0"/>
          </a:p>
          <a:p>
            <a:r>
              <a:rPr lang="en-SE" sz="1600" dirty="0">
                <a:solidFill>
                  <a:srgbClr val="C00000"/>
                </a:solidFill>
              </a:rPr>
              <a:t>parameter</a:t>
            </a:r>
            <a:r>
              <a:rPr lang="en-SE" sz="1600" dirty="0"/>
              <a:t> PATTERN = 3'b111;</a:t>
            </a:r>
          </a:p>
          <a:p>
            <a:endParaRPr lang="en-SE" sz="1600" dirty="0"/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SE" sz="1600" dirty="0"/>
              <a:t>[2:0] previous;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600" dirty="0"/>
              <a:t> </a:t>
            </a:r>
            <a:r>
              <a:rPr lang="en-SE" sz="1600" dirty="0" err="1"/>
              <a:t>clk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negedge</a:t>
            </a:r>
            <a:r>
              <a:rPr lang="en-US" sz="1600" dirty="0"/>
              <a:t> reset</a:t>
            </a:r>
            <a:r>
              <a:rPr lang="en-SE" sz="1600" dirty="0"/>
              <a:t>)</a:t>
            </a:r>
          </a:p>
          <a:p>
            <a:endParaRPr lang="en-SE" sz="1600" dirty="0"/>
          </a:p>
          <a:p>
            <a:r>
              <a:rPr lang="en-SE" sz="1600" dirty="0"/>
              <a:t>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 if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E" sz="1600" dirty="0"/>
              <a:t>(</a:t>
            </a:r>
            <a:r>
              <a:rPr lang="en-US" sz="1600" dirty="0"/>
              <a:t>!</a:t>
            </a:r>
            <a:r>
              <a:rPr lang="en-SE" sz="1600" dirty="0"/>
              <a:t>reset)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    previous &lt;= 3'b000;</a:t>
            </a:r>
          </a:p>
          <a:p>
            <a:r>
              <a:rPr lang="en-SE" sz="1600" dirty="0"/>
              <a:t>        O &lt;= 1'b0;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SE" sz="1600" dirty="0"/>
              <a:t> </a:t>
            </a:r>
          </a:p>
          <a:p>
            <a:r>
              <a:rPr lang="en-SE" sz="1600" dirty="0"/>
              <a:t>        previous &lt;= {previous[1:0], data};</a:t>
            </a:r>
          </a:p>
          <a:p>
            <a:r>
              <a:rPr lang="en-SE" sz="1600" dirty="0"/>
              <a:t>        O &lt;= (previous == PATTERN);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</a:t>
            </a: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DFA06-1232-47C8-81B2-7857EF8A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85" y="3429000"/>
            <a:ext cx="8297915" cy="29160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632CDE7-5177-4436-8270-E0B0FAA2DDD0}"/>
              </a:ext>
            </a:extLst>
          </p:cNvPr>
          <p:cNvSpPr/>
          <p:nvPr/>
        </p:nvSpPr>
        <p:spPr>
          <a:xfrm>
            <a:off x="6311348" y="1571348"/>
            <a:ext cx="3462967" cy="1455937"/>
          </a:xfrm>
          <a:prstGeom prst="wedgeRectCallout">
            <a:avLst>
              <a:gd name="adj1" fmla="val -49297"/>
              <a:gd name="adj2" fmla="val 100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there are two FF inferred from the same always. </a:t>
            </a:r>
          </a:p>
          <a:p>
            <a:pPr algn="ctr"/>
            <a:r>
              <a:rPr lang="en-US" dirty="0"/>
              <a:t>Think why is that.</a:t>
            </a:r>
          </a:p>
          <a:p>
            <a:pPr algn="ctr"/>
            <a:r>
              <a:rPr lang="en-US" dirty="0"/>
              <a:t>How to get rid of that.</a:t>
            </a:r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6E789-3C7A-4ED4-ABB1-F66256B652D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75" y="1627834"/>
            <a:ext cx="1342964" cy="134296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F1091-E8F2-1F12-9E57-B72DFF52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1DC-36B1-8F43-B092-767A06F9C54E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28B8-EF9B-73B2-B00E-F4DC632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95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4981-CFD8-4406-8B37-EDFD0093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detector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94023-4DB4-4A49-9EF5-B3BD27613963}"/>
              </a:ext>
            </a:extLst>
          </p:cNvPr>
          <p:cNvSpPr txBox="1"/>
          <p:nvPr/>
        </p:nvSpPr>
        <p:spPr>
          <a:xfrm>
            <a:off x="12576" y="1444230"/>
            <a:ext cx="38426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</a:t>
            </a:r>
            <a:r>
              <a:rPr lang="en-US" sz="1600" dirty="0"/>
              <a:t>7</a:t>
            </a:r>
            <a:r>
              <a:rPr lang="en-SE" sz="1600" dirty="0"/>
              <a:t> (</a:t>
            </a:r>
            <a:r>
              <a:rPr lang="en-SE" sz="1600" dirty="0" err="1"/>
              <a:t>clk</a:t>
            </a:r>
            <a:r>
              <a:rPr lang="en-SE" sz="1600" dirty="0"/>
              <a:t>, reset, data, O);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</a:t>
            </a:r>
            <a:r>
              <a:rPr lang="en-SE" sz="1600" dirty="0" err="1"/>
              <a:t>clk</a:t>
            </a:r>
            <a:r>
              <a:rPr lang="en-SE" sz="1600" dirty="0"/>
              <a:t>, reset, data;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O;</a:t>
            </a:r>
          </a:p>
          <a:p>
            <a:r>
              <a:rPr lang="en-SE" sz="1600" strike="sngStrike" dirty="0">
                <a:solidFill>
                  <a:srgbClr val="C00000"/>
                </a:solidFill>
              </a:rPr>
              <a:t>reg</a:t>
            </a:r>
            <a:r>
              <a:rPr lang="en-SE" sz="1600" strike="sngStrike" dirty="0"/>
              <a:t> O;</a:t>
            </a:r>
          </a:p>
          <a:p>
            <a:endParaRPr lang="en-SE" sz="1600" dirty="0"/>
          </a:p>
          <a:p>
            <a:r>
              <a:rPr lang="en-SE" sz="1600" dirty="0">
                <a:solidFill>
                  <a:srgbClr val="C00000"/>
                </a:solidFill>
              </a:rPr>
              <a:t>parameter</a:t>
            </a:r>
            <a:r>
              <a:rPr lang="en-SE" sz="1600" dirty="0"/>
              <a:t> PATTERN = 3'b111;</a:t>
            </a:r>
            <a:endParaRPr lang="en-US" sz="1600" dirty="0"/>
          </a:p>
          <a:p>
            <a:endParaRPr lang="en-SE" sz="1600" dirty="0"/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SE" sz="1600" dirty="0"/>
              <a:t>[2:0] previous;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assign</a:t>
            </a:r>
            <a:r>
              <a:rPr lang="en-US" sz="1600" dirty="0">
                <a:highlight>
                  <a:srgbClr val="FFFF00"/>
                </a:highlight>
              </a:rPr>
              <a:t> O = (previous == PATTERN);</a:t>
            </a:r>
            <a:endParaRPr lang="en-SE" sz="1600" dirty="0">
              <a:highlight>
                <a:srgbClr val="FFFF00"/>
              </a:highlight>
            </a:endParaRP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600" dirty="0"/>
              <a:t> </a:t>
            </a:r>
            <a:r>
              <a:rPr lang="en-SE" sz="1600" dirty="0" err="1"/>
              <a:t>clk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negedge</a:t>
            </a:r>
            <a:r>
              <a:rPr lang="en-US" sz="1600" dirty="0"/>
              <a:t> reset</a:t>
            </a:r>
            <a:r>
              <a:rPr lang="en-SE" sz="1600" dirty="0"/>
              <a:t>)</a:t>
            </a:r>
          </a:p>
          <a:p>
            <a:endParaRPr lang="en-SE" sz="1600" dirty="0"/>
          </a:p>
          <a:p>
            <a:r>
              <a:rPr lang="en-SE" sz="1600" dirty="0"/>
              <a:t>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 if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E" sz="1600" dirty="0"/>
              <a:t>(</a:t>
            </a:r>
            <a:r>
              <a:rPr lang="en-US" sz="1600" dirty="0"/>
              <a:t>!</a:t>
            </a:r>
            <a:r>
              <a:rPr lang="en-SE" sz="1600" dirty="0"/>
              <a:t>reset)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    previous &lt;= 3'b000;</a:t>
            </a:r>
          </a:p>
          <a:p>
            <a:r>
              <a:rPr lang="en-SE" sz="1600" dirty="0"/>
              <a:t>        </a:t>
            </a:r>
            <a:r>
              <a:rPr lang="en-SE" sz="1600" strike="sngStrike" dirty="0"/>
              <a:t>O &lt;= 1'b0;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SE" sz="1600" dirty="0"/>
              <a:t> </a:t>
            </a:r>
          </a:p>
          <a:p>
            <a:r>
              <a:rPr lang="en-SE" sz="1600" dirty="0"/>
              <a:t>        previous &lt;= {previous[1:0], data};</a:t>
            </a:r>
          </a:p>
          <a:p>
            <a:r>
              <a:rPr lang="en-SE" sz="1600" dirty="0"/>
              <a:t>        </a:t>
            </a:r>
            <a:r>
              <a:rPr lang="en-SE" sz="1600" strike="sngStrike" dirty="0"/>
              <a:t>O &lt;= (previous == PATTERN);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</a:t>
            </a: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632CDE7-5177-4436-8270-E0B0FAA2DDD0}"/>
              </a:ext>
            </a:extLst>
          </p:cNvPr>
          <p:cNvSpPr/>
          <p:nvPr/>
        </p:nvSpPr>
        <p:spPr>
          <a:xfrm>
            <a:off x="6311348" y="1571348"/>
            <a:ext cx="3462967" cy="1455937"/>
          </a:xfrm>
          <a:prstGeom prst="wedgeRectCallout">
            <a:avLst>
              <a:gd name="adj1" fmla="val -49297"/>
              <a:gd name="adj2" fmla="val 100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one set of FF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CB599-65D1-4D14-B7CB-285ED108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04" y="3856383"/>
            <a:ext cx="8301196" cy="22311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72C3F-54C5-4472-9EEF-96647E936A6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75" y="1687505"/>
            <a:ext cx="1342964" cy="134296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2A591-118F-54C2-851E-6A78BD65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8E80-42C9-A945-9FA4-24ED6B469D80}" type="datetime1">
              <a:rPr lang="sv-SE" smtClean="0"/>
              <a:t>2022-09-26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A0242-B806-5B1A-F5FE-E1A1A1B5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03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4B71-7751-4100-8092-BDF06878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factorial generator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AA2E-83E7-4440-83B2-1932A631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 5-bit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factorial generator </a:t>
            </a:r>
            <a:r>
              <a:rPr lang="en-US" dirty="0"/>
              <a:t>that calculates the factorial of a number given in </a:t>
            </a:r>
            <a:r>
              <a:rPr lang="en-US" b="1" i="1" dirty="0"/>
              <a:t>Data</a:t>
            </a:r>
            <a:r>
              <a:rPr lang="en-US" dirty="0"/>
              <a:t>. </a:t>
            </a:r>
          </a:p>
          <a:p>
            <a:r>
              <a:rPr lang="en-US" dirty="0"/>
              <a:t>The result is output in </a:t>
            </a:r>
            <a:r>
              <a:rPr lang="en-US" b="1" i="1" dirty="0"/>
              <a:t>Result</a:t>
            </a:r>
            <a:r>
              <a:rPr lang="en-US" dirty="0"/>
              <a:t> and </a:t>
            </a:r>
            <a:r>
              <a:rPr lang="en-US" b="1" i="1" dirty="0"/>
              <a:t>Exponent</a:t>
            </a:r>
            <a:r>
              <a:rPr lang="en-US" dirty="0"/>
              <a:t> as mantissa and exponent, respectively. </a:t>
            </a:r>
          </a:p>
          <a:p>
            <a:r>
              <a:rPr lang="en-US" dirty="0"/>
              <a:t>The exponent is base-2.  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9D99-AF70-D8EC-B8C6-DB38414C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447-347C-424E-981D-C5068413AF4F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A9EB-8EA0-F073-3804-B12A215D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939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A3A3-7805-4B15-816C-607319B2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factorial generator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7FC-325C-4CBE-993E-6A658AE71B03}"/>
              </a:ext>
            </a:extLst>
          </p:cNvPr>
          <p:cNvSpPr/>
          <p:nvPr/>
        </p:nvSpPr>
        <p:spPr>
          <a:xfrm>
            <a:off x="2706624" y="1819656"/>
            <a:ext cx="6455664" cy="347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Factorial generator</a:t>
            </a:r>
            <a:endParaRPr lang="en-SE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BEA048-04ED-43FD-AA2E-B218200B1AB8}"/>
              </a:ext>
            </a:extLst>
          </p:cNvPr>
          <p:cNvSpPr/>
          <p:nvPr/>
        </p:nvSpPr>
        <p:spPr>
          <a:xfrm>
            <a:off x="1814924" y="2485012"/>
            <a:ext cx="886968" cy="321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44572-0013-4F72-A517-277BD6FA535F}"/>
              </a:ext>
            </a:extLst>
          </p:cNvPr>
          <p:cNvSpPr txBox="1"/>
          <p:nvPr/>
        </p:nvSpPr>
        <p:spPr>
          <a:xfrm>
            <a:off x="921804" y="2319523"/>
            <a:ext cx="89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  <a:p>
            <a:pPr algn="r"/>
            <a:r>
              <a:rPr lang="en-US" dirty="0"/>
              <a:t>(5-bit)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938C08-3909-4355-BF8F-47DDBE21D4E7}"/>
              </a:ext>
            </a:extLst>
          </p:cNvPr>
          <p:cNvCxnSpPr/>
          <p:nvPr/>
        </p:nvCxnSpPr>
        <p:spPr>
          <a:xfrm>
            <a:off x="1815870" y="5065776"/>
            <a:ext cx="890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B16953-645C-4829-8985-A262FAB169B4}"/>
              </a:ext>
            </a:extLst>
          </p:cNvPr>
          <p:cNvSpPr txBox="1"/>
          <p:nvPr/>
        </p:nvSpPr>
        <p:spPr>
          <a:xfrm>
            <a:off x="1306092" y="4881110"/>
            <a:ext cx="509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clk</a:t>
            </a:r>
            <a:endParaRPr lang="en-SE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32B42242-ACDD-439B-B2E3-69B4A2389468}"/>
              </a:ext>
            </a:extLst>
          </p:cNvPr>
          <p:cNvSpPr/>
          <p:nvPr/>
        </p:nvSpPr>
        <p:spPr>
          <a:xfrm rot="16200000">
            <a:off x="2734842" y="4892040"/>
            <a:ext cx="283464" cy="34747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49A986-9E4D-41C1-B0F7-0D1A6DB8E8B8}"/>
              </a:ext>
            </a:extLst>
          </p:cNvPr>
          <p:cNvCxnSpPr/>
          <p:nvPr/>
        </p:nvCxnSpPr>
        <p:spPr>
          <a:xfrm>
            <a:off x="1813031" y="3865440"/>
            <a:ext cx="890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959072-CEF0-45A5-8CD2-0F17F39D9DA5}"/>
              </a:ext>
            </a:extLst>
          </p:cNvPr>
          <p:cNvSpPr txBox="1"/>
          <p:nvPr/>
        </p:nvSpPr>
        <p:spPr>
          <a:xfrm>
            <a:off x="1113511" y="3685453"/>
            <a:ext cx="69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reset</a:t>
            </a:r>
            <a:endParaRPr lang="en-S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7CB5CA7-4023-4F31-94C1-462E0B32F6FA}"/>
              </a:ext>
            </a:extLst>
          </p:cNvPr>
          <p:cNvSpPr/>
          <p:nvPr/>
        </p:nvSpPr>
        <p:spPr>
          <a:xfrm>
            <a:off x="9166074" y="2614139"/>
            <a:ext cx="886968" cy="70342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3DED96-3BFA-4798-8983-A0744473DC98}"/>
              </a:ext>
            </a:extLst>
          </p:cNvPr>
          <p:cNvSpPr/>
          <p:nvPr/>
        </p:nvSpPr>
        <p:spPr>
          <a:xfrm>
            <a:off x="9166074" y="3982924"/>
            <a:ext cx="886968" cy="70342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4CD89-3777-42F8-B19D-71B1186D3DB8}"/>
              </a:ext>
            </a:extLst>
          </p:cNvPr>
          <p:cNvSpPr txBox="1"/>
          <p:nvPr/>
        </p:nvSpPr>
        <p:spPr>
          <a:xfrm>
            <a:off x="10053042" y="2680749"/>
            <a:ext cx="121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  <a:p>
            <a:r>
              <a:rPr lang="en-US" dirty="0">
                <a:highlight>
                  <a:srgbClr val="FFFF00"/>
                </a:highlight>
              </a:rPr>
              <a:t>(8-bit)</a:t>
            </a:r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BDDA1-E5BD-4E63-B97B-37B7FEEEBA0D}"/>
              </a:ext>
            </a:extLst>
          </p:cNvPr>
          <p:cNvSpPr txBox="1"/>
          <p:nvPr/>
        </p:nvSpPr>
        <p:spPr>
          <a:xfrm>
            <a:off x="10082414" y="4011472"/>
            <a:ext cx="136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</a:t>
            </a:r>
          </a:p>
          <a:p>
            <a:r>
              <a:rPr lang="en-US" dirty="0">
                <a:highlight>
                  <a:srgbClr val="FFFF00"/>
                </a:highlight>
              </a:rPr>
              <a:t>(7-bit)</a:t>
            </a:r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04CF1-96DE-4B3F-A194-37CE56BCDF31}"/>
              </a:ext>
            </a:extLst>
          </p:cNvPr>
          <p:cNvSpPr txBox="1"/>
          <p:nvPr/>
        </p:nvSpPr>
        <p:spPr>
          <a:xfrm>
            <a:off x="3765073" y="5541264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31! ≈ 82 × 10</a:t>
            </a:r>
            <a:r>
              <a:rPr lang="en-US" sz="2800" baseline="30000" dirty="0"/>
              <a:t>32</a:t>
            </a:r>
            <a:r>
              <a:rPr lang="en-US" sz="2800" dirty="0"/>
              <a:t> ≈ 202 × 2</a:t>
            </a:r>
            <a:r>
              <a:rPr lang="en-US" sz="2800" baseline="30000" dirty="0"/>
              <a:t>105</a:t>
            </a:r>
            <a:r>
              <a:rPr lang="en-US" sz="2800" dirty="0"/>
              <a:t> </a:t>
            </a:r>
            <a:endParaRPr lang="en-SE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57B5C1-E261-4C5C-A4DF-4E25CEE6B88C}"/>
              </a:ext>
            </a:extLst>
          </p:cNvPr>
          <p:cNvSpPr/>
          <p:nvPr/>
        </p:nvSpPr>
        <p:spPr>
          <a:xfrm>
            <a:off x="6611112" y="5980176"/>
            <a:ext cx="60350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07A8F-C852-46F6-957F-8589FC771061}"/>
              </a:ext>
            </a:extLst>
          </p:cNvPr>
          <p:cNvSpPr/>
          <p:nvPr/>
        </p:nvSpPr>
        <p:spPr>
          <a:xfrm>
            <a:off x="7823423" y="5859750"/>
            <a:ext cx="3604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32620-A0D8-4BE5-9AC9-EF55944C5E3B}"/>
              </a:ext>
            </a:extLst>
          </p:cNvPr>
          <p:cNvSpPr txBox="1"/>
          <p:nvPr/>
        </p:nvSpPr>
        <p:spPr>
          <a:xfrm>
            <a:off x="6564050" y="6025896"/>
            <a:ext cx="697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8-bit</a:t>
            </a:r>
            <a:endParaRPr lang="en-SE" sz="2000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AB0D1A-C0DD-4E1B-8941-415AB42E9ADB}"/>
              </a:ext>
            </a:extLst>
          </p:cNvPr>
          <p:cNvSpPr txBox="1"/>
          <p:nvPr/>
        </p:nvSpPr>
        <p:spPr>
          <a:xfrm>
            <a:off x="7654837" y="5902361"/>
            <a:ext cx="697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7-bit</a:t>
            </a:r>
            <a:endParaRPr lang="en-SE" sz="2000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5851B2-C92E-4901-A335-80FC7A6F884B}"/>
              </a:ext>
            </a:extLst>
          </p:cNvPr>
          <p:cNvSpPr/>
          <p:nvPr/>
        </p:nvSpPr>
        <p:spPr>
          <a:xfrm>
            <a:off x="10082414" y="3003914"/>
            <a:ext cx="716650" cy="3136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?-bit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CC06E3-EF6F-45A3-8811-D9A1FE6B4327}"/>
              </a:ext>
            </a:extLst>
          </p:cNvPr>
          <p:cNvSpPr/>
          <p:nvPr/>
        </p:nvSpPr>
        <p:spPr>
          <a:xfrm>
            <a:off x="10082414" y="4321390"/>
            <a:ext cx="716650" cy="3136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?-bit</a:t>
            </a:r>
            <a:endParaRPr lang="en-S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420C3-F82D-49EB-B000-EA4B24B457AB}"/>
              </a:ext>
            </a:extLst>
          </p:cNvPr>
          <p:cNvSpPr/>
          <p:nvPr/>
        </p:nvSpPr>
        <p:spPr>
          <a:xfrm>
            <a:off x="3662012" y="2496002"/>
            <a:ext cx="1984248" cy="2482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Seq-logic</a:t>
            </a:r>
            <a:endParaRPr lang="en-SE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7E0D538-A862-49E5-968F-6672648AD81D}"/>
              </a:ext>
            </a:extLst>
          </p:cNvPr>
          <p:cNvSpPr/>
          <p:nvPr/>
        </p:nvSpPr>
        <p:spPr>
          <a:xfrm>
            <a:off x="2743200" y="2489213"/>
            <a:ext cx="918812" cy="3218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2EA0A202-FAA8-481E-9AFD-B827C24902B4}"/>
              </a:ext>
            </a:extLst>
          </p:cNvPr>
          <p:cNvSpPr/>
          <p:nvPr/>
        </p:nvSpPr>
        <p:spPr>
          <a:xfrm rot="16200000">
            <a:off x="3690230" y="4557768"/>
            <a:ext cx="283464" cy="34747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81B9B6-186F-46FE-B0A3-CF90DA659509}"/>
              </a:ext>
            </a:extLst>
          </p:cNvPr>
          <p:cNvCxnSpPr>
            <a:cxnSpLocks/>
          </p:cNvCxnSpPr>
          <p:nvPr/>
        </p:nvCxnSpPr>
        <p:spPr>
          <a:xfrm>
            <a:off x="3114675" y="4732256"/>
            <a:ext cx="54703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3DB0AA-6794-4562-8E5F-FA896262F7F1}"/>
              </a:ext>
            </a:extLst>
          </p:cNvPr>
          <p:cNvCxnSpPr>
            <a:cxnSpLocks/>
          </p:cNvCxnSpPr>
          <p:nvPr/>
        </p:nvCxnSpPr>
        <p:spPr>
          <a:xfrm flipV="1">
            <a:off x="2701892" y="5065775"/>
            <a:ext cx="430556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11592C-B1E4-4524-859B-AA78E98BBE70}"/>
              </a:ext>
            </a:extLst>
          </p:cNvPr>
          <p:cNvCxnSpPr>
            <a:cxnSpLocks/>
          </p:cNvCxnSpPr>
          <p:nvPr/>
        </p:nvCxnSpPr>
        <p:spPr>
          <a:xfrm flipV="1">
            <a:off x="3132448" y="4726781"/>
            <a:ext cx="0" cy="35718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1ECEF5-012E-4B50-AF33-23290BF2A0DD}"/>
              </a:ext>
            </a:extLst>
          </p:cNvPr>
          <p:cNvCxnSpPr>
            <a:cxnSpLocks/>
          </p:cNvCxnSpPr>
          <p:nvPr/>
        </p:nvCxnSpPr>
        <p:spPr>
          <a:xfrm flipV="1">
            <a:off x="2708517" y="3865439"/>
            <a:ext cx="430556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A8989E-EF33-4565-948C-BFEF6577828E}"/>
              </a:ext>
            </a:extLst>
          </p:cNvPr>
          <p:cNvCxnSpPr>
            <a:cxnSpLocks/>
          </p:cNvCxnSpPr>
          <p:nvPr/>
        </p:nvCxnSpPr>
        <p:spPr>
          <a:xfrm flipV="1">
            <a:off x="3117644" y="2159000"/>
            <a:ext cx="0" cy="170187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DAD759-0132-40CC-9366-2F73617A8339}"/>
              </a:ext>
            </a:extLst>
          </p:cNvPr>
          <p:cNvCxnSpPr>
            <a:cxnSpLocks/>
          </p:cNvCxnSpPr>
          <p:nvPr/>
        </p:nvCxnSpPr>
        <p:spPr>
          <a:xfrm flipH="1">
            <a:off x="3106255" y="2175390"/>
            <a:ext cx="1458602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38486C-E5B2-4D4E-BBAC-06840E20B0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542704" y="2165866"/>
            <a:ext cx="0" cy="21458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BD02F43-DCD8-4F6F-9F1B-D120227A9B02}"/>
              </a:ext>
            </a:extLst>
          </p:cNvPr>
          <p:cNvSpPr/>
          <p:nvPr/>
        </p:nvSpPr>
        <p:spPr>
          <a:xfrm>
            <a:off x="4486988" y="2380446"/>
            <a:ext cx="111432" cy="1114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96F0D-B1A5-4927-8F74-2386D0BD1A06}"/>
              </a:ext>
            </a:extLst>
          </p:cNvPr>
          <p:cNvSpPr txBox="1"/>
          <p:nvPr/>
        </p:nvSpPr>
        <p:spPr>
          <a:xfrm>
            <a:off x="3658226" y="2772306"/>
            <a:ext cx="1988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integer </a:t>
            </a:r>
            <a:r>
              <a:rPr lang="en-US" sz="1400" dirty="0" err="1">
                <a:solidFill>
                  <a:schemeClr val="bg1"/>
                </a:solidFill>
              </a:rPr>
              <a:t>reg_data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</a:rPr>
              <a:t>reg_result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always @ </a:t>
            </a:r>
            <a:r>
              <a:rPr lang="en-US" sz="1400" dirty="0" err="1">
                <a:solidFill>
                  <a:schemeClr val="bg1"/>
                </a:solidFill>
              </a:rPr>
              <a:t>clk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SE" sz="1400" dirty="0" err="1">
                <a:solidFill>
                  <a:schemeClr val="bg1"/>
                </a:solidFill>
              </a:rPr>
              <a:t>reg_result</a:t>
            </a:r>
            <a:r>
              <a:rPr lang="en-SE" sz="1400" dirty="0">
                <a:solidFill>
                  <a:schemeClr val="bg1"/>
                </a:solidFill>
              </a:rPr>
              <a:t> &lt;= </a:t>
            </a: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SE" sz="1400" dirty="0" err="1">
                <a:solidFill>
                  <a:schemeClr val="bg1"/>
                </a:solidFill>
              </a:rPr>
              <a:t>reg_result</a:t>
            </a:r>
            <a:r>
              <a:rPr lang="en-SE" sz="1400" dirty="0">
                <a:solidFill>
                  <a:schemeClr val="bg1"/>
                </a:solidFill>
              </a:rPr>
              <a:t> * </a:t>
            </a:r>
            <a:r>
              <a:rPr lang="en-SE" sz="1400" dirty="0" err="1">
                <a:solidFill>
                  <a:schemeClr val="bg1"/>
                </a:solidFill>
              </a:rPr>
              <a:t>reg_data</a:t>
            </a:r>
            <a:r>
              <a:rPr lang="en-SE" sz="1400" dirty="0">
                <a:solidFill>
                  <a:schemeClr val="bg1"/>
                </a:solidFill>
              </a:rPr>
              <a:t>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SE" sz="1400" dirty="0" err="1">
                <a:solidFill>
                  <a:schemeClr val="bg1"/>
                </a:solidFill>
              </a:rPr>
              <a:t>reg_data</a:t>
            </a:r>
            <a:r>
              <a:rPr lang="en-SE" sz="1400" dirty="0">
                <a:solidFill>
                  <a:schemeClr val="bg1"/>
                </a:solidFill>
              </a:rPr>
              <a:t> &lt;=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SE" sz="1400" dirty="0" err="1">
                <a:solidFill>
                  <a:schemeClr val="bg1"/>
                </a:solidFill>
              </a:rPr>
              <a:t>reg_data</a:t>
            </a:r>
            <a:r>
              <a:rPr lang="en-SE" sz="1400" dirty="0">
                <a:solidFill>
                  <a:schemeClr val="bg1"/>
                </a:solidFill>
              </a:rPr>
              <a:t> - 1;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4FB93A-C866-4650-8388-FBB2C9296A02}"/>
              </a:ext>
            </a:extLst>
          </p:cNvPr>
          <p:cNvSpPr/>
          <p:nvPr/>
        </p:nvSpPr>
        <p:spPr>
          <a:xfrm>
            <a:off x="6736449" y="2496002"/>
            <a:ext cx="1984248" cy="24826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Combi-logic</a:t>
            </a:r>
            <a:endParaRPr lang="en-SE" dirty="0"/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FD99018B-D03B-4D05-8A33-54B182876BA8}"/>
              </a:ext>
            </a:extLst>
          </p:cNvPr>
          <p:cNvSpPr/>
          <p:nvPr/>
        </p:nvSpPr>
        <p:spPr>
          <a:xfrm>
            <a:off x="4692164" y="1358901"/>
            <a:ext cx="1988033" cy="960621"/>
          </a:xfrm>
          <a:prstGeom prst="wedgeRectCallout">
            <a:avLst>
              <a:gd name="adj1" fmla="val -25437"/>
              <a:gd name="adj2" fmla="val 1277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presentation should be larger than 31x255</a:t>
            </a:r>
            <a:endParaRPr lang="en-SE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A2665679-F6A4-463C-9B06-BEE69E2E4B91}"/>
              </a:ext>
            </a:extLst>
          </p:cNvPr>
          <p:cNvSpPr/>
          <p:nvPr/>
        </p:nvSpPr>
        <p:spPr>
          <a:xfrm>
            <a:off x="5645237" y="3524540"/>
            <a:ext cx="1087425" cy="3218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reg_result</a:t>
            </a:r>
            <a:endParaRPr lang="en-SE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589E48-2C35-4396-A3BC-6D0542C7BAC2}"/>
              </a:ext>
            </a:extLst>
          </p:cNvPr>
          <p:cNvSpPr txBox="1"/>
          <p:nvPr/>
        </p:nvSpPr>
        <p:spPr>
          <a:xfrm>
            <a:off x="6736478" y="2976684"/>
            <a:ext cx="19794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for (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=0;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&lt;5;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=i+1) begin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 (</a:t>
            </a:r>
            <a:r>
              <a:rPr lang="en-US" sz="1000" dirty="0" err="1">
                <a:solidFill>
                  <a:schemeClr val="bg1"/>
                </a:solidFill>
              </a:rPr>
              <a:t>reg_result</a:t>
            </a:r>
            <a:r>
              <a:rPr lang="en-US" sz="1000" dirty="0">
                <a:solidFill>
                  <a:schemeClr val="bg1"/>
                </a:solidFill>
              </a:rPr>
              <a:t> &gt; 255) begin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reg_result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</a:rPr>
              <a:t>reg_result</a:t>
            </a:r>
            <a:r>
              <a:rPr lang="en-US" sz="1000" dirty="0">
                <a:solidFill>
                  <a:schemeClr val="bg1"/>
                </a:solidFill>
              </a:rPr>
              <a:t> &gt;&gt; 1;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reg_exponent</a:t>
            </a:r>
            <a:r>
              <a:rPr lang="en-US" sz="1000" dirty="0">
                <a:solidFill>
                  <a:schemeClr val="bg1"/>
                </a:solidFill>
              </a:rPr>
              <a:t> =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</a:rPr>
              <a:t>reg_exponent</a:t>
            </a:r>
            <a:r>
              <a:rPr lang="en-US" sz="1000" dirty="0">
                <a:solidFill>
                  <a:schemeClr val="bg1"/>
                </a:solidFill>
              </a:rPr>
              <a:t> + 1;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end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end</a:t>
            </a:r>
            <a:endParaRPr lang="en-SE" sz="1000" dirty="0">
              <a:solidFill>
                <a:schemeClr val="bg1"/>
              </a:solidFill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56617D6-AC6E-4F86-9D4A-36848078A2C5}"/>
              </a:ext>
            </a:extLst>
          </p:cNvPr>
          <p:cNvSpPr/>
          <p:nvPr/>
        </p:nvSpPr>
        <p:spPr>
          <a:xfrm>
            <a:off x="7823423" y="1654402"/>
            <a:ext cx="2163839" cy="727788"/>
          </a:xfrm>
          <a:prstGeom prst="wedgeRectCallout">
            <a:avLst>
              <a:gd name="adj1" fmla="val -28632"/>
              <a:gd name="adj2" fmla="val 1561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to 8-bit output</a:t>
            </a:r>
          </a:p>
          <a:p>
            <a:pPr algn="ctr"/>
            <a:r>
              <a:rPr lang="en-US" dirty="0"/>
              <a:t>Precision loss</a:t>
            </a:r>
            <a:endParaRPr lang="en-SE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444BFEB-F1CC-421B-9EBA-7AD10399BF88}"/>
              </a:ext>
            </a:extLst>
          </p:cNvPr>
          <p:cNvSpPr/>
          <p:nvPr/>
        </p:nvSpPr>
        <p:spPr>
          <a:xfrm>
            <a:off x="7009633" y="952530"/>
            <a:ext cx="1988033" cy="580617"/>
          </a:xfrm>
          <a:prstGeom prst="wedgeRectCallout">
            <a:avLst>
              <a:gd name="adj1" fmla="val -26396"/>
              <a:gd name="adj2" fmla="val 298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5 is enough?</a:t>
            </a:r>
            <a:endParaRPr lang="en-SE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D7AB308-DD91-458B-ABD1-2512A39996C2}"/>
              </a:ext>
            </a:extLst>
          </p:cNvPr>
          <p:cNvCxnSpPr>
            <a:endCxn id="19" idx="1"/>
          </p:cNvCxnSpPr>
          <p:nvPr/>
        </p:nvCxnSpPr>
        <p:spPr>
          <a:xfrm flipV="1">
            <a:off x="8293100" y="2965854"/>
            <a:ext cx="872974" cy="558686"/>
          </a:xfrm>
          <a:prstGeom prst="bentConnector3">
            <a:avLst>
              <a:gd name="adj1" fmla="val 5800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2551BE5-E58A-497A-84C0-30B6EBC21C8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59010" y="3860872"/>
            <a:ext cx="707064" cy="473767"/>
          </a:xfrm>
          <a:prstGeom prst="bentConnector3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9826-305E-7287-6643-9A10968F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BA3C-3E50-B543-9FB5-BC70FB320679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95B2D-5082-F9E9-3995-626A8F31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92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2" grpId="0"/>
      <p:bldP spid="14" grpId="0" animBg="1"/>
      <p:bldP spid="16" grpId="0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3" grpId="0" animBg="1"/>
      <p:bldP spid="54" grpId="0" animBg="1"/>
      <p:bldP spid="59" grpId="0"/>
      <p:bldP spid="60" grpId="0" animBg="1"/>
      <p:bldP spid="61" grpId="0" animBg="1"/>
      <p:bldP spid="62" grpId="0" animBg="1"/>
      <p:bldP spid="63" grpId="0"/>
      <p:bldP spid="64" grpId="0" animBg="1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6818-BAB3-4266-A2DA-7EB5234A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7308" cy="1325563"/>
          </a:xfrm>
        </p:spPr>
        <p:txBody>
          <a:bodyPr/>
          <a:lstStyle/>
          <a:p>
            <a:r>
              <a:rPr lang="en-US" dirty="0"/>
              <a:t>A factorial generator – module declaration 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C4D6F-42C6-497F-AA1E-7E9FF455DF07}"/>
              </a:ext>
            </a:extLst>
          </p:cNvPr>
          <p:cNvSpPr txBox="1"/>
          <p:nvPr/>
        </p:nvSpPr>
        <p:spPr>
          <a:xfrm>
            <a:off x="552901" y="1993611"/>
            <a:ext cx="30382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demo_8 (</a:t>
            </a:r>
            <a:r>
              <a:rPr lang="en-SE" sz="1400" dirty="0" err="1"/>
              <a:t>clk</a:t>
            </a:r>
            <a:r>
              <a:rPr lang="en-SE" sz="1400" dirty="0"/>
              <a:t>, reset, </a:t>
            </a:r>
          </a:p>
          <a:p>
            <a:r>
              <a:rPr lang="en-SE" sz="1400" dirty="0"/>
              <a:t>               data, </a:t>
            </a:r>
          </a:p>
          <a:p>
            <a:r>
              <a:rPr lang="en-SE" sz="1400" dirty="0"/>
              <a:t>               done, result, exponent);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, reset;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[4:0] data;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[7:0] result;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[6:0] exponent;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done;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integer</a:t>
            </a:r>
            <a:r>
              <a:rPr lang="en-SE" sz="1400" dirty="0"/>
              <a:t> </a:t>
            </a:r>
            <a:r>
              <a:rPr lang="en-SE" sz="1400" dirty="0" err="1"/>
              <a:t>reg_result</a:t>
            </a:r>
            <a:r>
              <a:rPr lang="en-SE" sz="1400" dirty="0"/>
              <a:t>, </a:t>
            </a:r>
            <a:r>
              <a:rPr lang="en-SE" sz="1400" dirty="0" err="1"/>
              <a:t>reg_exponent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</a:t>
            </a:r>
            <a:r>
              <a:rPr lang="en-SE" sz="1400" dirty="0" err="1"/>
              <a:t>reg_done</a:t>
            </a:r>
            <a:r>
              <a:rPr lang="en-SE" sz="1400" dirty="0"/>
              <a:t>;</a:t>
            </a:r>
          </a:p>
          <a:p>
            <a:endParaRPr lang="en-US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400" dirty="0"/>
              <a:t> result = </a:t>
            </a:r>
            <a:r>
              <a:rPr lang="en-SE" sz="1400" dirty="0" err="1"/>
              <a:t>reg_result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400" dirty="0"/>
              <a:t> exponent = </a:t>
            </a:r>
            <a:r>
              <a:rPr lang="en-SE" sz="1400" dirty="0" err="1"/>
              <a:t>reg_exponent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400" dirty="0"/>
              <a:t> done = </a:t>
            </a:r>
            <a:r>
              <a:rPr lang="en-SE" sz="1400" dirty="0" err="1"/>
              <a:t>reg_done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[4:0] </a:t>
            </a:r>
            <a:r>
              <a:rPr lang="en-SE" sz="1400" dirty="0" err="1"/>
              <a:t>reg_data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integer</a:t>
            </a:r>
            <a:r>
              <a:rPr lang="en-SE" sz="1400" dirty="0"/>
              <a:t> </a:t>
            </a:r>
            <a:r>
              <a:rPr lang="en-SE" sz="1400" dirty="0" err="1"/>
              <a:t>i</a:t>
            </a:r>
            <a:r>
              <a:rPr lang="en-SE" sz="1400" dirty="0"/>
              <a:t>;</a:t>
            </a:r>
          </a:p>
          <a:p>
            <a:endParaRPr lang="en-SE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46D8A4-EC13-46CA-B881-E44F36AE549E}"/>
              </a:ext>
            </a:extLst>
          </p:cNvPr>
          <p:cNvSpPr/>
          <p:nvPr/>
        </p:nvSpPr>
        <p:spPr>
          <a:xfrm>
            <a:off x="5008713" y="2308861"/>
            <a:ext cx="5381778" cy="309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Factorial generator</a:t>
            </a:r>
            <a:endParaRPr lang="en-SE" sz="14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AAE201E-0BA6-417F-9C8E-1B23B53E1376}"/>
              </a:ext>
            </a:extLst>
          </p:cNvPr>
          <p:cNvSpPr/>
          <p:nvPr/>
        </p:nvSpPr>
        <p:spPr>
          <a:xfrm>
            <a:off x="4265345" y="3247907"/>
            <a:ext cx="739423" cy="24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07063-A825-42D2-BA02-B128869155C1}"/>
              </a:ext>
            </a:extLst>
          </p:cNvPr>
          <p:cNvSpPr txBox="1"/>
          <p:nvPr/>
        </p:nvSpPr>
        <p:spPr>
          <a:xfrm>
            <a:off x="3591132" y="3121129"/>
            <a:ext cx="67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data</a:t>
            </a:r>
          </a:p>
          <a:p>
            <a:pPr algn="r"/>
            <a:r>
              <a:rPr lang="en-US" sz="1400" dirty="0"/>
              <a:t>(5-bit)</a:t>
            </a:r>
            <a:endParaRPr lang="en-SE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0B3784-792D-4DCA-874B-536C6D7A464B}"/>
              </a:ext>
            </a:extLst>
          </p:cNvPr>
          <p:cNvCxnSpPr/>
          <p:nvPr/>
        </p:nvCxnSpPr>
        <p:spPr>
          <a:xfrm>
            <a:off x="4266134" y="5224978"/>
            <a:ext cx="7425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6DFD9B-651D-478D-9E00-18593883FDEF}"/>
              </a:ext>
            </a:extLst>
          </p:cNvPr>
          <p:cNvSpPr txBox="1"/>
          <p:nvPr/>
        </p:nvSpPr>
        <p:spPr>
          <a:xfrm>
            <a:off x="3841156" y="5083509"/>
            <a:ext cx="424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/>
              <a:t>clk</a:t>
            </a:r>
            <a:endParaRPr lang="en-SE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EBA046-363C-4DC4-9189-8065478A3F64}"/>
              </a:ext>
            </a:extLst>
          </p:cNvPr>
          <p:cNvCxnSpPr/>
          <p:nvPr/>
        </p:nvCxnSpPr>
        <p:spPr>
          <a:xfrm>
            <a:off x="4263767" y="4305425"/>
            <a:ext cx="7425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A1B9D7-9BC8-4FCD-86C7-DB12D2B67666}"/>
              </a:ext>
            </a:extLst>
          </p:cNvPr>
          <p:cNvSpPr txBox="1"/>
          <p:nvPr/>
        </p:nvSpPr>
        <p:spPr>
          <a:xfrm>
            <a:off x="3680611" y="4167539"/>
            <a:ext cx="581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reset</a:t>
            </a:r>
            <a:endParaRPr lang="en-SE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89A6191-E170-4A69-89C0-88C0EBF09CD8}"/>
              </a:ext>
            </a:extLst>
          </p:cNvPr>
          <p:cNvSpPr/>
          <p:nvPr/>
        </p:nvSpPr>
        <p:spPr>
          <a:xfrm>
            <a:off x="10388912" y="3101737"/>
            <a:ext cx="739423" cy="5388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E61D4FF-7D9F-4DC7-93EA-E7E0C8B6890C}"/>
              </a:ext>
            </a:extLst>
          </p:cNvPr>
          <p:cNvSpPr/>
          <p:nvPr/>
        </p:nvSpPr>
        <p:spPr>
          <a:xfrm>
            <a:off x="10390491" y="4035983"/>
            <a:ext cx="739423" cy="53888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7512E-F831-465A-85FB-46F38625F5A5}"/>
              </a:ext>
            </a:extLst>
          </p:cNvPr>
          <p:cNvSpPr txBox="1"/>
          <p:nvPr/>
        </p:nvSpPr>
        <p:spPr>
          <a:xfrm>
            <a:off x="11143735" y="3121129"/>
            <a:ext cx="9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  <a:p>
            <a:r>
              <a:rPr lang="en-US" sz="1400" dirty="0">
                <a:highlight>
                  <a:srgbClr val="FFFF00"/>
                </a:highlight>
              </a:rPr>
              <a:t>(8-bit)</a:t>
            </a:r>
            <a:endParaRPr lang="en-SE" sz="1400" dirty="0"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6D3100-017D-49D2-B68D-68B061F4A045}"/>
              </a:ext>
            </a:extLst>
          </p:cNvPr>
          <p:cNvSpPr txBox="1"/>
          <p:nvPr/>
        </p:nvSpPr>
        <p:spPr>
          <a:xfrm>
            <a:off x="11143735" y="4043814"/>
            <a:ext cx="9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exponent</a:t>
            </a:r>
          </a:p>
          <a:p>
            <a:r>
              <a:rPr lang="en-US" sz="1400" dirty="0">
                <a:highlight>
                  <a:srgbClr val="FFFF00"/>
                </a:highlight>
              </a:rPr>
              <a:t>(7-bit)</a:t>
            </a:r>
            <a:endParaRPr lang="en-SE" sz="1400" dirty="0">
              <a:highlight>
                <a:srgbClr val="FFFF00"/>
              </a:highligh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D66908-85FF-4ABD-AB34-B6F2CEC2C6F7}"/>
              </a:ext>
            </a:extLst>
          </p:cNvPr>
          <p:cNvCxnSpPr/>
          <p:nvPr/>
        </p:nvCxnSpPr>
        <p:spPr>
          <a:xfrm>
            <a:off x="10387335" y="5224978"/>
            <a:ext cx="74257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A3D15A-F6EE-43BC-AE7F-6FCF4F2A3BB8}"/>
              </a:ext>
            </a:extLst>
          </p:cNvPr>
          <p:cNvSpPr txBox="1"/>
          <p:nvPr/>
        </p:nvSpPr>
        <p:spPr>
          <a:xfrm>
            <a:off x="11144017" y="5064297"/>
            <a:ext cx="685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done</a:t>
            </a:r>
            <a:endParaRPr lang="en-SE" sz="1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B8F6-C4D1-F0B2-695B-A25D2511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A0D-AF64-4840-B77D-1DA2E6594234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7278-5CE6-3EFF-E1F4-0CBA3E91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2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492CFA-3F46-4BA7-B4D5-FF080D0ECA5F}"/>
              </a:ext>
            </a:extLst>
          </p:cNvPr>
          <p:cNvSpPr/>
          <p:nvPr/>
        </p:nvSpPr>
        <p:spPr>
          <a:xfrm>
            <a:off x="5008713" y="2317751"/>
            <a:ext cx="5381778" cy="308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Factorial generator</a:t>
            </a:r>
            <a:endParaRPr lang="en-SE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3AA5D-3F14-40FB-8E4C-67851F8B957E}"/>
              </a:ext>
            </a:extLst>
          </p:cNvPr>
          <p:cNvSpPr/>
          <p:nvPr/>
        </p:nvSpPr>
        <p:spPr>
          <a:xfrm>
            <a:off x="5702652" y="2317747"/>
            <a:ext cx="2587900" cy="3082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Seq-logic</a:t>
            </a:r>
            <a:endParaRPr lang="en-SE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59D6F-3F94-4940-B267-7B061CA1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factorial generator – seq-logic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B4D28-5FB2-4B45-BC99-CBF135225522}"/>
              </a:ext>
            </a:extLst>
          </p:cNvPr>
          <p:cNvSpPr txBox="1"/>
          <p:nvPr/>
        </p:nvSpPr>
        <p:spPr>
          <a:xfrm>
            <a:off x="32446" y="2514875"/>
            <a:ext cx="3632765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, 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negedge</a:t>
            </a:r>
            <a:r>
              <a:rPr lang="en-SE" sz="1400" dirty="0"/>
              <a:t> reset)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SE" sz="1400" dirty="0"/>
              <a:t>:</a:t>
            </a:r>
          </a:p>
          <a:p>
            <a:endParaRPr lang="en-SE" sz="1400" dirty="0"/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E" sz="1400" dirty="0"/>
              <a:t>(!reset)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reg_done</a:t>
            </a:r>
            <a:r>
              <a:rPr lang="en-SE" sz="1400" dirty="0"/>
              <a:t> &lt;= 'b</a:t>
            </a:r>
            <a:r>
              <a:rPr lang="en-SE" sz="1400" dirty="0">
                <a:solidFill>
                  <a:srgbClr val="FF00FF"/>
                </a:solidFill>
              </a:rPr>
              <a:t>0</a:t>
            </a:r>
            <a:r>
              <a:rPr lang="en-SE" sz="1400" dirty="0"/>
              <a:t>;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reg_result</a:t>
            </a:r>
            <a:r>
              <a:rPr lang="en-SE" sz="1400" dirty="0"/>
              <a:t> &lt;= 'b</a:t>
            </a:r>
            <a:r>
              <a:rPr lang="en-SE" sz="1400" dirty="0">
                <a:solidFill>
                  <a:srgbClr val="FF00FF"/>
                </a:solidFill>
              </a:rPr>
              <a:t>1</a:t>
            </a:r>
            <a:r>
              <a:rPr lang="en-SE" sz="1400" dirty="0"/>
              <a:t>;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reg_exponent</a:t>
            </a:r>
            <a:r>
              <a:rPr lang="en-SE" sz="1400" dirty="0"/>
              <a:t> &lt;= 'b</a:t>
            </a:r>
            <a:r>
              <a:rPr lang="en-SE" sz="1400" dirty="0">
                <a:solidFill>
                  <a:srgbClr val="FF00FF"/>
                </a:solidFill>
              </a:rPr>
              <a:t>0</a:t>
            </a:r>
            <a:r>
              <a:rPr lang="en-SE" sz="1400" dirty="0"/>
              <a:t>;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reg_data</a:t>
            </a:r>
            <a:r>
              <a:rPr lang="en-SE" sz="1400" dirty="0"/>
              <a:t> &lt;= data;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(!</a:t>
            </a:r>
            <a:r>
              <a:rPr lang="en-SE" sz="1400" dirty="0" err="1"/>
              <a:t>reg_done</a:t>
            </a:r>
            <a:r>
              <a:rPr lang="en-SE" sz="1400" dirty="0"/>
              <a:t>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        </a:t>
            </a:r>
            <a:r>
              <a:rPr lang="en-SE" sz="1400" dirty="0" err="1"/>
              <a:t>reg_result</a:t>
            </a:r>
            <a:r>
              <a:rPr lang="en-SE" sz="1400" dirty="0"/>
              <a:t> &lt;= </a:t>
            </a:r>
            <a:r>
              <a:rPr lang="en-SE" sz="1400" dirty="0" err="1"/>
              <a:t>reg_result</a:t>
            </a:r>
            <a:r>
              <a:rPr lang="en-SE" sz="1400" dirty="0"/>
              <a:t> * </a:t>
            </a:r>
            <a:r>
              <a:rPr lang="en-SE" sz="1400" dirty="0" err="1"/>
              <a:t>reg_data</a:t>
            </a:r>
            <a:r>
              <a:rPr lang="en-SE" sz="1400" dirty="0"/>
              <a:t>;</a:t>
            </a:r>
          </a:p>
          <a:p>
            <a:r>
              <a:rPr lang="en-SE" sz="1400" dirty="0"/>
              <a:t>            </a:t>
            </a:r>
            <a:r>
              <a:rPr lang="en-SE" sz="1400" dirty="0" err="1"/>
              <a:t>reg_data</a:t>
            </a:r>
            <a:r>
              <a:rPr lang="en-SE" sz="1400" dirty="0"/>
              <a:t> &lt;= </a:t>
            </a:r>
            <a:r>
              <a:rPr lang="en-SE" sz="1400" dirty="0" err="1"/>
              <a:t>reg_data</a:t>
            </a:r>
            <a:r>
              <a:rPr lang="en-SE" sz="1400" dirty="0"/>
              <a:t> - 1;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F442A1-CA1C-4774-8299-1F149E1DB36F}"/>
              </a:ext>
            </a:extLst>
          </p:cNvPr>
          <p:cNvSpPr/>
          <p:nvPr/>
        </p:nvSpPr>
        <p:spPr>
          <a:xfrm>
            <a:off x="4265345" y="3247907"/>
            <a:ext cx="739423" cy="24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AC845-3277-4ADF-825E-CE22F4E7B7E9}"/>
              </a:ext>
            </a:extLst>
          </p:cNvPr>
          <p:cNvSpPr txBox="1"/>
          <p:nvPr/>
        </p:nvSpPr>
        <p:spPr>
          <a:xfrm>
            <a:off x="3591132" y="3121129"/>
            <a:ext cx="67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data</a:t>
            </a:r>
          </a:p>
          <a:p>
            <a:pPr algn="r"/>
            <a:r>
              <a:rPr lang="en-US" sz="1400" dirty="0"/>
              <a:t>(5-bit)</a:t>
            </a:r>
            <a:endParaRPr lang="en-SE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A6C8C-E8E2-417A-A175-BDAB4849BFB9}"/>
              </a:ext>
            </a:extLst>
          </p:cNvPr>
          <p:cNvCxnSpPr/>
          <p:nvPr/>
        </p:nvCxnSpPr>
        <p:spPr>
          <a:xfrm>
            <a:off x="4266134" y="5224978"/>
            <a:ext cx="7425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6C2D7D-CE33-41D8-BC63-94A177DB67A6}"/>
              </a:ext>
            </a:extLst>
          </p:cNvPr>
          <p:cNvSpPr txBox="1"/>
          <p:nvPr/>
        </p:nvSpPr>
        <p:spPr>
          <a:xfrm>
            <a:off x="3841156" y="5083509"/>
            <a:ext cx="424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/>
              <a:t>clk</a:t>
            </a:r>
            <a:endParaRPr lang="en-SE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FDE47-D604-4CFA-90D3-E3A6BDCBB4B3}"/>
              </a:ext>
            </a:extLst>
          </p:cNvPr>
          <p:cNvCxnSpPr/>
          <p:nvPr/>
        </p:nvCxnSpPr>
        <p:spPr>
          <a:xfrm>
            <a:off x="4263767" y="4305425"/>
            <a:ext cx="7425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8FAD51-208A-4029-A1DB-309730760F31}"/>
              </a:ext>
            </a:extLst>
          </p:cNvPr>
          <p:cNvSpPr txBox="1"/>
          <p:nvPr/>
        </p:nvSpPr>
        <p:spPr>
          <a:xfrm>
            <a:off x="3680611" y="4167539"/>
            <a:ext cx="581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reset</a:t>
            </a:r>
            <a:endParaRPr lang="en-SE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1019F5-6D82-4A03-8117-02CCF370FE57}"/>
              </a:ext>
            </a:extLst>
          </p:cNvPr>
          <p:cNvSpPr/>
          <p:nvPr/>
        </p:nvSpPr>
        <p:spPr>
          <a:xfrm>
            <a:off x="8152951" y="3101737"/>
            <a:ext cx="2975385" cy="53888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82BB0D-402F-4826-A11E-BE38B1ECDCE3}"/>
              </a:ext>
            </a:extLst>
          </p:cNvPr>
          <p:cNvSpPr/>
          <p:nvPr/>
        </p:nvSpPr>
        <p:spPr>
          <a:xfrm>
            <a:off x="8152951" y="4035983"/>
            <a:ext cx="2976964" cy="53888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5E32D-F119-45C4-A336-3EDE97479537}"/>
              </a:ext>
            </a:extLst>
          </p:cNvPr>
          <p:cNvSpPr txBox="1"/>
          <p:nvPr/>
        </p:nvSpPr>
        <p:spPr>
          <a:xfrm>
            <a:off x="11143735" y="3121129"/>
            <a:ext cx="9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  <a:p>
            <a:r>
              <a:rPr lang="en-US" sz="1400" dirty="0">
                <a:highlight>
                  <a:srgbClr val="FFFF00"/>
                </a:highlight>
              </a:rPr>
              <a:t>(8-bit)</a:t>
            </a:r>
            <a:endParaRPr lang="en-SE" sz="14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1A-8FAD-444B-946C-87CD9AA3DDEE}"/>
              </a:ext>
            </a:extLst>
          </p:cNvPr>
          <p:cNvSpPr txBox="1"/>
          <p:nvPr/>
        </p:nvSpPr>
        <p:spPr>
          <a:xfrm>
            <a:off x="11143735" y="4043814"/>
            <a:ext cx="9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exponent</a:t>
            </a:r>
          </a:p>
          <a:p>
            <a:r>
              <a:rPr lang="en-US" sz="1400" dirty="0">
                <a:highlight>
                  <a:srgbClr val="FFFF00"/>
                </a:highlight>
              </a:rPr>
              <a:t>(7-bit)</a:t>
            </a:r>
            <a:endParaRPr lang="en-SE" sz="1400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B7785-4650-491B-BD03-6E19E3A91633}"/>
              </a:ext>
            </a:extLst>
          </p:cNvPr>
          <p:cNvCxnSpPr>
            <a:cxnSpLocks/>
            <a:stCxn id="41" idx="3"/>
            <a:endCxn id="18" idx="1"/>
          </p:cNvCxnSpPr>
          <p:nvPr/>
        </p:nvCxnSpPr>
        <p:spPr>
          <a:xfrm>
            <a:off x="7905554" y="5210949"/>
            <a:ext cx="3238463" cy="72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F392E0-E06C-4C95-9342-9D5CA685DF6A}"/>
              </a:ext>
            </a:extLst>
          </p:cNvPr>
          <p:cNvSpPr txBox="1"/>
          <p:nvPr/>
        </p:nvSpPr>
        <p:spPr>
          <a:xfrm>
            <a:off x="11144017" y="5064297"/>
            <a:ext cx="685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done</a:t>
            </a:r>
            <a:endParaRPr lang="en-SE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D7F649-74BC-42ED-8B32-56270A6FA810}"/>
              </a:ext>
            </a:extLst>
          </p:cNvPr>
          <p:cNvSpPr/>
          <p:nvPr/>
        </p:nvSpPr>
        <p:spPr>
          <a:xfrm>
            <a:off x="5017039" y="3254333"/>
            <a:ext cx="685613" cy="24679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41745B-288D-4F43-A214-7226EB2DEDB3}"/>
              </a:ext>
            </a:extLst>
          </p:cNvPr>
          <p:cNvCxnSpPr>
            <a:cxnSpLocks/>
          </p:cNvCxnSpPr>
          <p:nvPr/>
        </p:nvCxnSpPr>
        <p:spPr>
          <a:xfrm>
            <a:off x="5294232" y="4974412"/>
            <a:ext cx="40819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98C299-A994-4495-94B5-FD114F6DC19C}"/>
              </a:ext>
            </a:extLst>
          </p:cNvPr>
          <p:cNvCxnSpPr>
            <a:cxnSpLocks/>
          </p:cNvCxnSpPr>
          <p:nvPr/>
        </p:nvCxnSpPr>
        <p:spPr>
          <a:xfrm>
            <a:off x="5004768" y="5230171"/>
            <a:ext cx="302726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BFD7DD-41A1-4632-A8E5-A65B4158CDE6}"/>
              </a:ext>
            </a:extLst>
          </p:cNvPr>
          <p:cNvCxnSpPr>
            <a:cxnSpLocks/>
          </p:cNvCxnSpPr>
          <p:nvPr/>
        </p:nvCxnSpPr>
        <p:spPr>
          <a:xfrm flipV="1">
            <a:off x="5307494" y="4970213"/>
            <a:ext cx="0" cy="27391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7C715-8CEB-432B-8BE6-F6254A0CA68E}"/>
              </a:ext>
            </a:extLst>
          </p:cNvPr>
          <p:cNvCxnSpPr>
            <a:cxnSpLocks/>
          </p:cNvCxnSpPr>
          <p:nvPr/>
        </p:nvCxnSpPr>
        <p:spPr>
          <a:xfrm>
            <a:off x="5017039" y="4309693"/>
            <a:ext cx="295399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8F5B75-4A04-4659-BFEE-31C156B52990}"/>
              </a:ext>
            </a:extLst>
          </p:cNvPr>
          <p:cNvCxnSpPr>
            <a:cxnSpLocks/>
          </p:cNvCxnSpPr>
          <p:nvPr/>
        </p:nvCxnSpPr>
        <p:spPr>
          <a:xfrm flipV="1">
            <a:off x="5296447" y="3001109"/>
            <a:ext cx="0" cy="130508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B8E38-B861-47AB-9E39-95BCB53FECFF}"/>
              </a:ext>
            </a:extLst>
          </p:cNvPr>
          <p:cNvSpPr/>
          <p:nvPr/>
        </p:nvSpPr>
        <p:spPr>
          <a:xfrm>
            <a:off x="7750699" y="3020461"/>
            <a:ext cx="408021" cy="729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976F7-EF87-4621-88A3-CB47FA8BBAB6}"/>
              </a:ext>
            </a:extLst>
          </p:cNvPr>
          <p:cNvSpPr/>
          <p:nvPr/>
        </p:nvSpPr>
        <p:spPr>
          <a:xfrm>
            <a:off x="7750699" y="3938787"/>
            <a:ext cx="408022" cy="729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662600-9760-468F-B18A-65AB39886EA5}"/>
              </a:ext>
            </a:extLst>
          </p:cNvPr>
          <p:cNvSpPr/>
          <p:nvPr/>
        </p:nvSpPr>
        <p:spPr>
          <a:xfrm>
            <a:off x="7731984" y="5056100"/>
            <a:ext cx="173570" cy="309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34343B-3773-43F0-9E55-94B7873BA7D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954709" y="2747963"/>
            <a:ext cx="0" cy="18704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562BAB3-7F49-49EE-97EF-78AF9C62F4C9}"/>
              </a:ext>
            </a:extLst>
          </p:cNvPr>
          <p:cNvSpPr/>
          <p:nvPr/>
        </p:nvSpPr>
        <p:spPr>
          <a:xfrm>
            <a:off x="7913134" y="2935005"/>
            <a:ext cx="83150" cy="85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2F27A-3BFD-4047-82BA-8BB70A1918AC}"/>
              </a:ext>
            </a:extLst>
          </p:cNvPr>
          <p:cNvCxnSpPr>
            <a:cxnSpLocks/>
          </p:cNvCxnSpPr>
          <p:nvPr/>
        </p:nvCxnSpPr>
        <p:spPr>
          <a:xfrm flipV="1">
            <a:off x="5287949" y="2747963"/>
            <a:ext cx="2689239" cy="7835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B4D6DC-1700-4169-B491-42FF3C104FD4}"/>
              </a:ext>
            </a:extLst>
          </p:cNvPr>
          <p:cNvCxnSpPr>
            <a:cxnSpLocks/>
          </p:cNvCxnSpPr>
          <p:nvPr/>
        </p:nvCxnSpPr>
        <p:spPr>
          <a:xfrm flipV="1">
            <a:off x="5294846" y="2738734"/>
            <a:ext cx="0" cy="262375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4D5B98-2759-4EDD-A7D0-29FB76EC2478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 flipH="1">
            <a:off x="7954709" y="3749505"/>
            <a:ext cx="1" cy="11268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718BC5F-2C4D-466F-BED4-87B4900E7EE4}"/>
              </a:ext>
            </a:extLst>
          </p:cNvPr>
          <p:cNvSpPr/>
          <p:nvPr/>
        </p:nvSpPr>
        <p:spPr>
          <a:xfrm>
            <a:off x="7913134" y="3862191"/>
            <a:ext cx="83150" cy="85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61B50E-4115-4ED2-ABFE-D6900AD0811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817228" y="4667831"/>
            <a:ext cx="0" cy="29765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9CC4BC6-24A3-48AC-8161-F9EBAA42B2BE}"/>
              </a:ext>
            </a:extLst>
          </p:cNvPr>
          <p:cNvSpPr/>
          <p:nvPr/>
        </p:nvSpPr>
        <p:spPr>
          <a:xfrm>
            <a:off x="7775653" y="4965481"/>
            <a:ext cx="83150" cy="85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8D6C204C-42D2-4645-8F24-0588B32FA91D}"/>
              </a:ext>
            </a:extLst>
          </p:cNvPr>
          <p:cNvSpPr/>
          <p:nvPr/>
        </p:nvSpPr>
        <p:spPr>
          <a:xfrm rot="16200000">
            <a:off x="7772329" y="3474527"/>
            <a:ext cx="217375" cy="25928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B685EDF8-6410-4527-9FC4-E8FFF9BADFCA}"/>
              </a:ext>
            </a:extLst>
          </p:cNvPr>
          <p:cNvSpPr/>
          <p:nvPr/>
        </p:nvSpPr>
        <p:spPr>
          <a:xfrm rot="16200000">
            <a:off x="7770450" y="4380352"/>
            <a:ext cx="217375" cy="25928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77F07A69-43B2-41C6-9735-50707923F76D}"/>
              </a:ext>
            </a:extLst>
          </p:cNvPr>
          <p:cNvSpPr/>
          <p:nvPr/>
        </p:nvSpPr>
        <p:spPr>
          <a:xfrm rot="16200000">
            <a:off x="7740470" y="5233464"/>
            <a:ext cx="88031" cy="10500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CB00A21-6EFF-4BD1-A9BD-4C7568AB7603}"/>
              </a:ext>
            </a:extLst>
          </p:cNvPr>
          <p:cNvSpPr/>
          <p:nvPr/>
        </p:nvSpPr>
        <p:spPr>
          <a:xfrm>
            <a:off x="6723130" y="3072904"/>
            <a:ext cx="610219" cy="610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n-SE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178B560-463F-4588-9F85-B2AEEA196BD1}"/>
              </a:ext>
            </a:extLst>
          </p:cNvPr>
          <p:cNvSpPr/>
          <p:nvPr/>
        </p:nvSpPr>
        <p:spPr>
          <a:xfrm>
            <a:off x="6711166" y="3992690"/>
            <a:ext cx="610219" cy="610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SE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9DCB2D-8C32-40ED-9A10-DFA5722FBD84}"/>
              </a:ext>
            </a:extLst>
          </p:cNvPr>
          <p:cNvSpPr/>
          <p:nvPr/>
        </p:nvSpPr>
        <p:spPr>
          <a:xfrm>
            <a:off x="5900893" y="3020457"/>
            <a:ext cx="408021" cy="729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61" name="Flowchart: Merge 160">
            <a:extLst>
              <a:ext uri="{FF2B5EF4-FFF2-40B4-BE49-F238E27FC236}">
                <a16:creationId xmlns:a16="http://schemas.microsoft.com/office/drawing/2014/main" id="{E068418C-854A-409E-B365-DB4DEFA6076A}"/>
              </a:ext>
            </a:extLst>
          </p:cNvPr>
          <p:cNvSpPr/>
          <p:nvPr/>
        </p:nvSpPr>
        <p:spPr>
          <a:xfrm rot="16200000">
            <a:off x="5922523" y="3474523"/>
            <a:ext cx="217375" cy="25928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26FB7996-DD1F-412E-8C0F-E505376DE696}"/>
              </a:ext>
            </a:extLst>
          </p:cNvPr>
          <p:cNvCxnSpPr>
            <a:endCxn id="160" idx="2"/>
          </p:cNvCxnSpPr>
          <p:nvPr/>
        </p:nvCxnSpPr>
        <p:spPr>
          <a:xfrm>
            <a:off x="5713258" y="3389216"/>
            <a:ext cx="391646" cy="360285"/>
          </a:xfrm>
          <a:prstGeom prst="bentConnector4">
            <a:avLst>
              <a:gd name="adj1" fmla="val 23955"/>
              <a:gd name="adj2" fmla="val 187244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FD6DB251-EC50-4B54-9CBD-C125A594C493}"/>
              </a:ext>
            </a:extLst>
          </p:cNvPr>
          <p:cNvSpPr/>
          <p:nvPr/>
        </p:nvSpPr>
        <p:spPr>
          <a:xfrm>
            <a:off x="7775653" y="1767284"/>
            <a:ext cx="1208836" cy="887713"/>
          </a:xfrm>
          <a:prstGeom prst="wedgeRectCallout">
            <a:avLst>
              <a:gd name="adj1" fmla="val -25035"/>
              <a:gd name="adj2" fmla="val 79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set to ‘b1</a:t>
            </a:r>
          </a:p>
          <a:p>
            <a:pPr algn="ctr"/>
            <a:r>
              <a:rPr lang="en-US" dirty="0"/>
              <a:t>0!, 1!</a:t>
            </a:r>
            <a:endParaRPr lang="en-SE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599543-395E-4184-B91C-0E127AAF105F}"/>
              </a:ext>
            </a:extLst>
          </p:cNvPr>
          <p:cNvSpPr txBox="1"/>
          <p:nvPr/>
        </p:nvSpPr>
        <p:spPr>
          <a:xfrm>
            <a:off x="5580980" y="2757903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reg_data</a:t>
            </a:r>
            <a:endParaRPr lang="en-SE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E303126-21CF-47DC-BD61-8C70FE8744BD}"/>
              </a:ext>
            </a:extLst>
          </p:cNvPr>
          <p:cNvSpPr txBox="1"/>
          <p:nvPr/>
        </p:nvSpPr>
        <p:spPr>
          <a:xfrm>
            <a:off x="7443152" y="2982354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reg_result</a:t>
            </a:r>
            <a:endParaRPr lang="en-SE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B6739B1-C9BC-4B1F-8784-05BD88DDA89E}"/>
              </a:ext>
            </a:extLst>
          </p:cNvPr>
          <p:cNvSpPr txBox="1"/>
          <p:nvPr/>
        </p:nvSpPr>
        <p:spPr>
          <a:xfrm>
            <a:off x="7475696" y="3916530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reg_exp</a:t>
            </a:r>
            <a:endParaRPr lang="en-SE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85A29BE-26AA-4B05-AE92-63C306996A72}"/>
              </a:ext>
            </a:extLst>
          </p:cNvPr>
          <p:cNvSpPr txBox="1"/>
          <p:nvPr/>
        </p:nvSpPr>
        <p:spPr>
          <a:xfrm>
            <a:off x="7689628" y="4909315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reg_done</a:t>
            </a:r>
            <a:endParaRPr lang="en-SE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DB86E-27E3-07E5-FFD0-166291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75E0-4BC7-2845-8873-F05AB892ACDF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42A50-BE2B-69E8-50D0-9A802163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0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DA8-DE8C-45AC-921E-1221094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synthesizable designs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CEA8-D9A9-4AF7-9C14-916057F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 designs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Binary 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Modulo-N 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Johnson 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Gray counter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 pattern detector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 factorial generator</a:t>
            </a:r>
          </a:p>
          <a:p>
            <a:pPr marL="914400" lvl="1" indent="-457200">
              <a:buFont typeface="+mj-lt"/>
              <a:buAutoNum type="arabicPeriod"/>
            </a:pP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2297-604B-A529-CDFD-B28526E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15D0-D3BB-D949-9C46-0338E332E9EC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0568-C004-D998-BC66-C7640803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4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492CFA-3F46-4BA7-B4D5-FF080D0ECA5F}"/>
              </a:ext>
            </a:extLst>
          </p:cNvPr>
          <p:cNvSpPr/>
          <p:nvPr/>
        </p:nvSpPr>
        <p:spPr>
          <a:xfrm>
            <a:off x="5008713" y="2184402"/>
            <a:ext cx="5381778" cy="33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Factorial generator</a:t>
            </a:r>
            <a:endParaRPr lang="en-SE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3AA5D-3F14-40FB-8E4C-67851F8B957E}"/>
              </a:ext>
            </a:extLst>
          </p:cNvPr>
          <p:cNvSpPr/>
          <p:nvPr/>
        </p:nvSpPr>
        <p:spPr>
          <a:xfrm>
            <a:off x="5702652" y="2317747"/>
            <a:ext cx="2587900" cy="3082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Seq-logic</a:t>
            </a:r>
            <a:endParaRPr lang="en-SE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59D6F-3F94-4940-B267-7B061CA1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factorial generator – seq-logic</a:t>
            </a:r>
            <a:endParaRPr lang="en-S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F442A1-CA1C-4774-8299-1F149E1DB36F}"/>
              </a:ext>
            </a:extLst>
          </p:cNvPr>
          <p:cNvSpPr/>
          <p:nvPr/>
        </p:nvSpPr>
        <p:spPr>
          <a:xfrm>
            <a:off x="4265345" y="3247907"/>
            <a:ext cx="739423" cy="24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AC845-3277-4ADF-825E-CE22F4E7B7E9}"/>
              </a:ext>
            </a:extLst>
          </p:cNvPr>
          <p:cNvSpPr txBox="1"/>
          <p:nvPr/>
        </p:nvSpPr>
        <p:spPr>
          <a:xfrm>
            <a:off x="3591132" y="3121129"/>
            <a:ext cx="67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data</a:t>
            </a:r>
          </a:p>
          <a:p>
            <a:pPr algn="r"/>
            <a:r>
              <a:rPr lang="en-US" sz="1400" dirty="0"/>
              <a:t>(5-bit)</a:t>
            </a:r>
            <a:endParaRPr lang="en-SE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A6C8C-E8E2-417A-A175-BDAB4849BFB9}"/>
              </a:ext>
            </a:extLst>
          </p:cNvPr>
          <p:cNvCxnSpPr/>
          <p:nvPr/>
        </p:nvCxnSpPr>
        <p:spPr>
          <a:xfrm>
            <a:off x="4266134" y="5224978"/>
            <a:ext cx="7425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6C2D7D-CE33-41D8-BC63-94A177DB67A6}"/>
              </a:ext>
            </a:extLst>
          </p:cNvPr>
          <p:cNvSpPr txBox="1"/>
          <p:nvPr/>
        </p:nvSpPr>
        <p:spPr>
          <a:xfrm>
            <a:off x="3841156" y="5083509"/>
            <a:ext cx="424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/>
              <a:t>clk</a:t>
            </a:r>
            <a:endParaRPr lang="en-SE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FDE47-D604-4CFA-90D3-E3A6BDCBB4B3}"/>
              </a:ext>
            </a:extLst>
          </p:cNvPr>
          <p:cNvCxnSpPr/>
          <p:nvPr/>
        </p:nvCxnSpPr>
        <p:spPr>
          <a:xfrm>
            <a:off x="4263767" y="4305425"/>
            <a:ext cx="7425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8FAD51-208A-4029-A1DB-309730760F31}"/>
              </a:ext>
            </a:extLst>
          </p:cNvPr>
          <p:cNvSpPr txBox="1"/>
          <p:nvPr/>
        </p:nvSpPr>
        <p:spPr>
          <a:xfrm>
            <a:off x="3680611" y="4167539"/>
            <a:ext cx="581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reset</a:t>
            </a:r>
            <a:endParaRPr lang="en-S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5E32D-F119-45C4-A336-3EDE97479537}"/>
              </a:ext>
            </a:extLst>
          </p:cNvPr>
          <p:cNvSpPr txBox="1"/>
          <p:nvPr/>
        </p:nvSpPr>
        <p:spPr>
          <a:xfrm>
            <a:off x="11143735" y="3121129"/>
            <a:ext cx="9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mantissa</a:t>
            </a:r>
          </a:p>
          <a:p>
            <a:r>
              <a:rPr lang="en-US" sz="1400" dirty="0">
                <a:highlight>
                  <a:srgbClr val="FFFF00"/>
                </a:highlight>
              </a:rPr>
              <a:t>(8-bit)</a:t>
            </a:r>
            <a:endParaRPr lang="en-SE" sz="14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1A-8FAD-444B-946C-87CD9AA3DDEE}"/>
              </a:ext>
            </a:extLst>
          </p:cNvPr>
          <p:cNvSpPr txBox="1"/>
          <p:nvPr/>
        </p:nvSpPr>
        <p:spPr>
          <a:xfrm>
            <a:off x="11143735" y="4043814"/>
            <a:ext cx="9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exponent</a:t>
            </a:r>
          </a:p>
          <a:p>
            <a:r>
              <a:rPr lang="en-US" sz="1400" dirty="0">
                <a:highlight>
                  <a:srgbClr val="FFFF00"/>
                </a:highlight>
              </a:rPr>
              <a:t>(7-bit)</a:t>
            </a:r>
            <a:endParaRPr lang="en-SE" sz="1400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B7785-4650-491B-BD03-6E19E3A9163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05554" y="5210949"/>
            <a:ext cx="5960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F392E0-E06C-4C95-9342-9D5CA685DF6A}"/>
              </a:ext>
            </a:extLst>
          </p:cNvPr>
          <p:cNvSpPr txBox="1"/>
          <p:nvPr/>
        </p:nvSpPr>
        <p:spPr>
          <a:xfrm>
            <a:off x="11144017" y="5064297"/>
            <a:ext cx="685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done</a:t>
            </a:r>
            <a:endParaRPr lang="en-SE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D7F649-74BC-42ED-8B32-56270A6FA810}"/>
              </a:ext>
            </a:extLst>
          </p:cNvPr>
          <p:cNvSpPr/>
          <p:nvPr/>
        </p:nvSpPr>
        <p:spPr>
          <a:xfrm>
            <a:off x="5017039" y="3254333"/>
            <a:ext cx="685613" cy="24679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41745B-288D-4F43-A214-7226EB2DEDB3}"/>
              </a:ext>
            </a:extLst>
          </p:cNvPr>
          <p:cNvCxnSpPr>
            <a:cxnSpLocks/>
          </p:cNvCxnSpPr>
          <p:nvPr/>
        </p:nvCxnSpPr>
        <p:spPr>
          <a:xfrm>
            <a:off x="5294232" y="4974412"/>
            <a:ext cx="40819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98C299-A994-4495-94B5-FD114F6DC19C}"/>
              </a:ext>
            </a:extLst>
          </p:cNvPr>
          <p:cNvCxnSpPr>
            <a:cxnSpLocks/>
          </p:cNvCxnSpPr>
          <p:nvPr/>
        </p:nvCxnSpPr>
        <p:spPr>
          <a:xfrm>
            <a:off x="5004768" y="5230171"/>
            <a:ext cx="302726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BFD7DD-41A1-4632-A8E5-A65B4158CDE6}"/>
              </a:ext>
            </a:extLst>
          </p:cNvPr>
          <p:cNvCxnSpPr>
            <a:cxnSpLocks/>
          </p:cNvCxnSpPr>
          <p:nvPr/>
        </p:nvCxnSpPr>
        <p:spPr>
          <a:xfrm flipV="1">
            <a:off x="5307494" y="4970213"/>
            <a:ext cx="0" cy="27391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7C715-8CEB-432B-8BE6-F6254A0CA68E}"/>
              </a:ext>
            </a:extLst>
          </p:cNvPr>
          <p:cNvCxnSpPr>
            <a:cxnSpLocks/>
          </p:cNvCxnSpPr>
          <p:nvPr/>
        </p:nvCxnSpPr>
        <p:spPr>
          <a:xfrm>
            <a:off x="5017039" y="4309693"/>
            <a:ext cx="295399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8F5B75-4A04-4659-BFEE-31C156B52990}"/>
              </a:ext>
            </a:extLst>
          </p:cNvPr>
          <p:cNvCxnSpPr>
            <a:cxnSpLocks/>
          </p:cNvCxnSpPr>
          <p:nvPr/>
        </p:nvCxnSpPr>
        <p:spPr>
          <a:xfrm flipV="1">
            <a:off x="5296447" y="3001109"/>
            <a:ext cx="0" cy="1305081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B8E38-B861-47AB-9E39-95BCB53FECFF}"/>
              </a:ext>
            </a:extLst>
          </p:cNvPr>
          <p:cNvSpPr/>
          <p:nvPr/>
        </p:nvSpPr>
        <p:spPr>
          <a:xfrm>
            <a:off x="7750699" y="3020461"/>
            <a:ext cx="408021" cy="729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976F7-EF87-4621-88A3-CB47FA8BBAB6}"/>
              </a:ext>
            </a:extLst>
          </p:cNvPr>
          <p:cNvSpPr/>
          <p:nvPr/>
        </p:nvSpPr>
        <p:spPr>
          <a:xfrm>
            <a:off x="7750699" y="3938787"/>
            <a:ext cx="408022" cy="729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662600-9760-468F-B18A-65AB39886EA5}"/>
              </a:ext>
            </a:extLst>
          </p:cNvPr>
          <p:cNvSpPr/>
          <p:nvPr/>
        </p:nvSpPr>
        <p:spPr>
          <a:xfrm>
            <a:off x="7731984" y="5056100"/>
            <a:ext cx="173570" cy="309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34343B-3773-43F0-9E55-94B7873BA7D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954709" y="2747963"/>
            <a:ext cx="0" cy="18704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562BAB3-7F49-49EE-97EF-78AF9C62F4C9}"/>
              </a:ext>
            </a:extLst>
          </p:cNvPr>
          <p:cNvSpPr/>
          <p:nvPr/>
        </p:nvSpPr>
        <p:spPr>
          <a:xfrm>
            <a:off x="7913134" y="2935005"/>
            <a:ext cx="83150" cy="85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2F27A-3BFD-4047-82BA-8BB70A1918AC}"/>
              </a:ext>
            </a:extLst>
          </p:cNvPr>
          <p:cNvCxnSpPr>
            <a:cxnSpLocks/>
          </p:cNvCxnSpPr>
          <p:nvPr/>
        </p:nvCxnSpPr>
        <p:spPr>
          <a:xfrm flipV="1">
            <a:off x="5287949" y="2747963"/>
            <a:ext cx="2689239" cy="7835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B4D6DC-1700-4169-B491-42FF3C104FD4}"/>
              </a:ext>
            </a:extLst>
          </p:cNvPr>
          <p:cNvCxnSpPr>
            <a:cxnSpLocks/>
          </p:cNvCxnSpPr>
          <p:nvPr/>
        </p:nvCxnSpPr>
        <p:spPr>
          <a:xfrm flipV="1">
            <a:off x="5294846" y="2738734"/>
            <a:ext cx="0" cy="262375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4D5B98-2759-4EDD-A7D0-29FB76EC2478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 flipH="1">
            <a:off x="7954709" y="3749505"/>
            <a:ext cx="1" cy="11268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718BC5F-2C4D-466F-BED4-87B4900E7EE4}"/>
              </a:ext>
            </a:extLst>
          </p:cNvPr>
          <p:cNvSpPr/>
          <p:nvPr/>
        </p:nvSpPr>
        <p:spPr>
          <a:xfrm>
            <a:off x="7913134" y="3862191"/>
            <a:ext cx="83150" cy="85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61B50E-4115-4ED2-ABFE-D6900AD0811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817228" y="4667831"/>
            <a:ext cx="0" cy="29765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9CC4BC6-24A3-48AC-8161-F9EBAA42B2BE}"/>
              </a:ext>
            </a:extLst>
          </p:cNvPr>
          <p:cNvSpPr/>
          <p:nvPr/>
        </p:nvSpPr>
        <p:spPr>
          <a:xfrm>
            <a:off x="7775653" y="4965481"/>
            <a:ext cx="83150" cy="85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8D6C204C-42D2-4645-8F24-0588B32FA91D}"/>
              </a:ext>
            </a:extLst>
          </p:cNvPr>
          <p:cNvSpPr/>
          <p:nvPr/>
        </p:nvSpPr>
        <p:spPr>
          <a:xfrm rot="16200000">
            <a:off x="7772329" y="3474527"/>
            <a:ext cx="217375" cy="25928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B685EDF8-6410-4527-9FC4-E8FFF9BADFCA}"/>
              </a:ext>
            </a:extLst>
          </p:cNvPr>
          <p:cNvSpPr/>
          <p:nvPr/>
        </p:nvSpPr>
        <p:spPr>
          <a:xfrm rot="16200000">
            <a:off x="7770450" y="4380352"/>
            <a:ext cx="217375" cy="25928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77F07A69-43B2-41C6-9735-50707923F76D}"/>
              </a:ext>
            </a:extLst>
          </p:cNvPr>
          <p:cNvSpPr/>
          <p:nvPr/>
        </p:nvSpPr>
        <p:spPr>
          <a:xfrm rot="16200000">
            <a:off x="7740470" y="5233464"/>
            <a:ext cx="88031" cy="10500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768842-285A-47BE-9AF8-F2456EA912E0}"/>
              </a:ext>
            </a:extLst>
          </p:cNvPr>
          <p:cNvSpPr txBox="1"/>
          <p:nvPr/>
        </p:nvSpPr>
        <p:spPr>
          <a:xfrm>
            <a:off x="0" y="2599959"/>
            <a:ext cx="36327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reg_data</a:t>
            </a:r>
            <a:r>
              <a:rPr lang="en-SE" sz="1400" dirty="0"/>
              <a:t>, </a:t>
            </a:r>
            <a:r>
              <a:rPr lang="en-SE" sz="1400" dirty="0" err="1"/>
              <a:t>reg_result</a:t>
            </a:r>
            <a:r>
              <a:rPr lang="en-SE" sz="1400" dirty="0"/>
              <a:t>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    if</a:t>
            </a:r>
            <a:r>
              <a:rPr lang="en-SE" sz="1400" dirty="0"/>
              <a:t> (</a:t>
            </a:r>
            <a:r>
              <a:rPr lang="en-SE" sz="1400" dirty="0" err="1"/>
              <a:t>reg_data</a:t>
            </a:r>
            <a:r>
              <a:rPr lang="en-SE" sz="1400" dirty="0"/>
              <a:t> &lt;= 1)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reg_done</a:t>
            </a:r>
            <a:r>
              <a:rPr lang="en-SE" sz="1400" dirty="0"/>
              <a:t> = 'b</a:t>
            </a:r>
            <a:r>
              <a:rPr lang="en-SE" sz="1400" dirty="0">
                <a:solidFill>
                  <a:srgbClr val="FF00FF"/>
                </a:solidFill>
              </a:rPr>
              <a:t>1</a:t>
            </a:r>
            <a:r>
              <a:rPr lang="en-SE" sz="1400" dirty="0"/>
              <a:t>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E" sz="1400" dirty="0"/>
              <a:t>        </a:t>
            </a:r>
            <a:r>
              <a:rPr lang="en-SE" sz="1400" dirty="0" err="1"/>
              <a:t>reg_done</a:t>
            </a:r>
            <a:r>
              <a:rPr lang="en-SE" sz="1400" dirty="0"/>
              <a:t> = 'b</a:t>
            </a:r>
            <a:r>
              <a:rPr lang="en-SE" sz="1400" dirty="0">
                <a:solidFill>
                  <a:srgbClr val="FF00FF"/>
                </a:solidFill>
              </a:rPr>
              <a:t>0</a:t>
            </a:r>
            <a:r>
              <a:rPr lang="en-SE" sz="1400" dirty="0"/>
              <a:t>; 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SE" sz="1400" dirty="0"/>
              <a:t> (</a:t>
            </a:r>
            <a:r>
              <a:rPr lang="en-SE" sz="1400" dirty="0" err="1"/>
              <a:t>i</a:t>
            </a:r>
            <a:r>
              <a:rPr lang="en-SE" sz="1400" dirty="0"/>
              <a:t>=0; </a:t>
            </a:r>
            <a:r>
              <a:rPr lang="en-SE" sz="1400" dirty="0" err="1"/>
              <a:t>i</a:t>
            </a:r>
            <a:r>
              <a:rPr lang="en-SE" sz="1400" dirty="0"/>
              <a:t>&lt;5; </a:t>
            </a:r>
            <a:r>
              <a:rPr lang="en-SE" sz="1400" dirty="0" err="1"/>
              <a:t>i</a:t>
            </a:r>
            <a:r>
              <a:rPr lang="en-SE" sz="1400" dirty="0"/>
              <a:t>=i+1)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        if</a:t>
            </a:r>
            <a:r>
              <a:rPr lang="en-SE" sz="1400" dirty="0"/>
              <a:t> (</a:t>
            </a:r>
            <a:r>
              <a:rPr lang="en-SE" sz="1400" dirty="0" err="1"/>
              <a:t>reg_result</a:t>
            </a:r>
            <a:r>
              <a:rPr lang="en-SE" sz="1400" dirty="0"/>
              <a:t> &gt; 25</a:t>
            </a:r>
            <a:r>
              <a:rPr lang="en-US" sz="1400" dirty="0"/>
              <a:t>5</a:t>
            </a:r>
            <a:r>
              <a:rPr lang="en-SE" sz="1400" dirty="0"/>
              <a:t>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        </a:t>
            </a:r>
            <a:r>
              <a:rPr lang="en-SE" sz="1400" dirty="0" err="1"/>
              <a:t>reg_result</a:t>
            </a:r>
            <a:r>
              <a:rPr lang="en-SE" sz="1400" dirty="0"/>
              <a:t> = </a:t>
            </a:r>
            <a:r>
              <a:rPr lang="en-SE" sz="1400" dirty="0" err="1"/>
              <a:t>reg_result</a:t>
            </a:r>
            <a:r>
              <a:rPr lang="en-SE" sz="1400" dirty="0"/>
              <a:t> &gt;&gt; 1;</a:t>
            </a:r>
          </a:p>
          <a:p>
            <a:r>
              <a:rPr lang="en-SE" sz="1400" dirty="0"/>
              <a:t>            </a:t>
            </a:r>
            <a:r>
              <a:rPr lang="en-SE" sz="1400" dirty="0" err="1"/>
              <a:t>reg_exponent</a:t>
            </a:r>
            <a:r>
              <a:rPr lang="en-SE" sz="1400" dirty="0"/>
              <a:t> = </a:t>
            </a:r>
            <a:r>
              <a:rPr lang="en-SE" sz="1400" dirty="0" err="1"/>
              <a:t>reg_exponent</a:t>
            </a:r>
            <a:r>
              <a:rPr lang="en-SE" sz="1400" dirty="0"/>
              <a:t> + 1;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DB468-1D46-48B8-9012-6D61AD0EA31E}"/>
              </a:ext>
            </a:extLst>
          </p:cNvPr>
          <p:cNvSpPr/>
          <p:nvPr/>
        </p:nvSpPr>
        <p:spPr>
          <a:xfrm>
            <a:off x="8505786" y="2317747"/>
            <a:ext cx="1461668" cy="3082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Combi-logic</a:t>
            </a:r>
            <a:endParaRPr lang="en-SE" sz="1400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458962D-F30B-4427-810F-86955DD664CB}"/>
              </a:ext>
            </a:extLst>
          </p:cNvPr>
          <p:cNvSpPr/>
          <p:nvPr/>
        </p:nvSpPr>
        <p:spPr>
          <a:xfrm>
            <a:off x="9967454" y="3101737"/>
            <a:ext cx="1162461" cy="53888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22BB4EE-3408-44DC-9D7A-32769B7AA155}"/>
              </a:ext>
            </a:extLst>
          </p:cNvPr>
          <p:cNvSpPr/>
          <p:nvPr/>
        </p:nvSpPr>
        <p:spPr>
          <a:xfrm>
            <a:off x="9967454" y="4035983"/>
            <a:ext cx="1156029" cy="53888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1B20AE-50E4-48CE-B84E-5B75866B85F0}"/>
              </a:ext>
            </a:extLst>
          </p:cNvPr>
          <p:cNvCxnSpPr>
            <a:cxnSpLocks/>
          </p:cNvCxnSpPr>
          <p:nvPr/>
        </p:nvCxnSpPr>
        <p:spPr>
          <a:xfrm>
            <a:off x="9967454" y="5210949"/>
            <a:ext cx="1176563" cy="72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31E6E4D-09E9-496E-B521-DEB446970D62}"/>
              </a:ext>
            </a:extLst>
          </p:cNvPr>
          <p:cNvSpPr/>
          <p:nvPr/>
        </p:nvSpPr>
        <p:spPr>
          <a:xfrm>
            <a:off x="8885149" y="2898158"/>
            <a:ext cx="712350" cy="71235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&gt;&gt;</a:t>
            </a:r>
            <a:endParaRPr lang="en-S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0AFB58-571C-4DF5-98F8-867D2B99A687}"/>
              </a:ext>
            </a:extLst>
          </p:cNvPr>
          <p:cNvSpPr/>
          <p:nvPr/>
        </p:nvSpPr>
        <p:spPr>
          <a:xfrm>
            <a:off x="8871142" y="3741885"/>
            <a:ext cx="712350" cy="71235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SE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47AF28-CD86-4438-8F52-8341BFBFB974}"/>
              </a:ext>
            </a:extLst>
          </p:cNvPr>
          <p:cNvSpPr/>
          <p:nvPr/>
        </p:nvSpPr>
        <p:spPr>
          <a:xfrm>
            <a:off x="8878287" y="4609306"/>
            <a:ext cx="712350" cy="71235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SE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B1078E-1086-4ACB-BFC6-6679E210D5D3}"/>
              </a:ext>
            </a:extLst>
          </p:cNvPr>
          <p:cNvSpPr/>
          <p:nvPr/>
        </p:nvSpPr>
        <p:spPr>
          <a:xfrm>
            <a:off x="6723130" y="3072904"/>
            <a:ext cx="610219" cy="610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n-S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68B504-DE70-4172-8A80-3473165F92EB}"/>
              </a:ext>
            </a:extLst>
          </p:cNvPr>
          <p:cNvSpPr/>
          <p:nvPr/>
        </p:nvSpPr>
        <p:spPr>
          <a:xfrm>
            <a:off x="6711166" y="3992690"/>
            <a:ext cx="610219" cy="610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S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5BE64-BDF7-4C96-A969-42C8CF192BE5}"/>
              </a:ext>
            </a:extLst>
          </p:cNvPr>
          <p:cNvSpPr/>
          <p:nvPr/>
        </p:nvSpPr>
        <p:spPr>
          <a:xfrm>
            <a:off x="5900893" y="3020457"/>
            <a:ext cx="408021" cy="729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A694659-BD1C-4510-AA2B-A4E6338600B7}"/>
              </a:ext>
            </a:extLst>
          </p:cNvPr>
          <p:cNvCxnSpPr>
            <a:endCxn id="60" idx="2"/>
          </p:cNvCxnSpPr>
          <p:nvPr/>
        </p:nvCxnSpPr>
        <p:spPr>
          <a:xfrm>
            <a:off x="5713258" y="3389216"/>
            <a:ext cx="391646" cy="360285"/>
          </a:xfrm>
          <a:prstGeom prst="bentConnector4">
            <a:avLst>
              <a:gd name="adj1" fmla="val 23955"/>
              <a:gd name="adj2" fmla="val 187244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D704958C-A973-452C-A4B9-3764EC65E0A1}"/>
              </a:ext>
            </a:extLst>
          </p:cNvPr>
          <p:cNvSpPr/>
          <p:nvPr/>
        </p:nvSpPr>
        <p:spPr>
          <a:xfrm rot="16200000">
            <a:off x="5922523" y="3474523"/>
            <a:ext cx="217375" cy="259282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48CF17-9C0B-4D9F-919D-AEB0D5E80194}"/>
              </a:ext>
            </a:extLst>
          </p:cNvPr>
          <p:cNvSpPr txBox="1"/>
          <p:nvPr/>
        </p:nvSpPr>
        <p:spPr>
          <a:xfrm>
            <a:off x="5580980" y="2757903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reg_data</a:t>
            </a:r>
            <a:endParaRPr lang="en-SE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B14BA4-5B8F-4AF8-935B-1BD9B0DEF5CE}"/>
              </a:ext>
            </a:extLst>
          </p:cNvPr>
          <p:cNvSpPr txBox="1"/>
          <p:nvPr/>
        </p:nvSpPr>
        <p:spPr>
          <a:xfrm>
            <a:off x="7443152" y="2982354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reg_result</a:t>
            </a:r>
            <a:endParaRPr lang="en-SE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F97F11-BBE0-491C-B63E-84CDBBB922FB}"/>
              </a:ext>
            </a:extLst>
          </p:cNvPr>
          <p:cNvSpPr txBox="1"/>
          <p:nvPr/>
        </p:nvSpPr>
        <p:spPr>
          <a:xfrm>
            <a:off x="7475696" y="3916530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reg_exp</a:t>
            </a:r>
            <a:endParaRPr lang="en-SE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E119DA-6FE5-4B69-8F04-B5B28CF57ACF}"/>
              </a:ext>
            </a:extLst>
          </p:cNvPr>
          <p:cNvSpPr txBox="1"/>
          <p:nvPr/>
        </p:nvSpPr>
        <p:spPr>
          <a:xfrm>
            <a:off x="7689628" y="4909315"/>
            <a:ext cx="1068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reg_done</a:t>
            </a:r>
            <a:endParaRPr lang="en-SE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B8DB2F-16E6-4CD3-AA4D-B9341C63B966}"/>
              </a:ext>
            </a:extLst>
          </p:cNvPr>
          <p:cNvCxnSpPr/>
          <p:nvPr/>
        </p:nvCxnSpPr>
        <p:spPr>
          <a:xfrm flipV="1">
            <a:off x="6308914" y="2828925"/>
            <a:ext cx="2202310" cy="333375"/>
          </a:xfrm>
          <a:prstGeom prst="bentConnector3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6D326D5-425A-415D-B914-A30CF570F952}"/>
              </a:ext>
            </a:extLst>
          </p:cNvPr>
          <p:cNvCxnSpPr>
            <a:cxnSpLocks/>
          </p:cNvCxnSpPr>
          <p:nvPr/>
        </p:nvCxnSpPr>
        <p:spPr>
          <a:xfrm flipV="1">
            <a:off x="8163585" y="3424256"/>
            <a:ext cx="352505" cy="1"/>
          </a:xfrm>
          <a:prstGeom prst="bentConnector3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F8572B0-E1C1-4FCC-B78F-74713292C13B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8938446" y="2901321"/>
            <a:ext cx="296375" cy="2703594"/>
          </a:xfrm>
          <a:prstGeom prst="bentConnector4">
            <a:avLst>
              <a:gd name="adj1" fmla="val -51421"/>
              <a:gd name="adj2" fmla="val 112142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0F592FF-F7D1-4963-8023-47F3D67F497E}"/>
              </a:ext>
            </a:extLst>
          </p:cNvPr>
          <p:cNvSpPr/>
          <p:nvPr/>
        </p:nvSpPr>
        <p:spPr>
          <a:xfrm>
            <a:off x="10316812" y="4212150"/>
            <a:ext cx="243238" cy="189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529EA79-62CD-43F8-86EA-E1FD46E348A1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>
            <a:off x="9032496" y="3801612"/>
            <a:ext cx="120629" cy="2715948"/>
          </a:xfrm>
          <a:prstGeom prst="bentConnector4">
            <a:avLst>
              <a:gd name="adj1" fmla="val -189507"/>
              <a:gd name="adj2" fmla="val 11119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55136-4EDB-4A64-B1E4-44152A440EC0}"/>
              </a:ext>
            </a:extLst>
          </p:cNvPr>
          <p:cNvSpPr/>
          <p:nvPr/>
        </p:nvSpPr>
        <p:spPr>
          <a:xfrm>
            <a:off x="10390491" y="5099269"/>
            <a:ext cx="120587" cy="12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6009D-E296-4DA4-8057-03481AA1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F604-2336-3A42-BED3-09D102E944CA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22B12-7EDE-E2AC-E54A-449FF250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19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72F8-1075-44CE-AA4D-06FBF32D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optimization techniques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0B58-4AA3-487E-84BA-283CD791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Resource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Common subexpression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revising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parentheses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Avoiding Flip-flops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Avoiding latches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5F621-1BFB-4D5E-9D38-5E0C42D042B1}"/>
              </a:ext>
            </a:extLst>
          </p:cNvPr>
          <p:cNvSpPr txBox="1"/>
          <p:nvPr/>
        </p:nvSpPr>
        <p:spPr>
          <a:xfrm>
            <a:off x="0" y="2644170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Don’t</a:t>
            </a:r>
            <a:r>
              <a:rPr lang="en-US" sz="4800" dirty="0">
                <a:solidFill>
                  <a:schemeClr val="tx1"/>
                </a:solidFill>
              </a:rPr>
              <a:t> depend on the EDA to do all optimizations for you.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3C04-FFC1-DF50-1B32-33FBB51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7D9-41FF-6540-B1A0-AD8CE9301006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9C98-7EE2-B611-25A3-66379F12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53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3924-10E0-4331-AB6B-921060A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C978-78B5-436C-A90C-534B225A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3360"/>
          </a:xfrm>
        </p:spPr>
        <p:txBody>
          <a:bodyPr/>
          <a:lstStyle/>
          <a:p>
            <a:r>
              <a:rPr lang="en-US" dirty="0"/>
              <a:t>Resource allocation refers to the process of sharing an arithmetic logic unit (ALU) under </a:t>
            </a:r>
            <a:r>
              <a:rPr lang="en-US" dirty="0">
                <a:solidFill>
                  <a:srgbClr val="FF0000"/>
                </a:solidFill>
              </a:rPr>
              <a:t>mutually-exclusive conditions</a:t>
            </a:r>
            <a:r>
              <a:rPr lang="en-US" dirty="0"/>
              <a:t>. </a:t>
            </a:r>
          </a:p>
          <a:p>
            <a:r>
              <a:rPr lang="en-US" dirty="0"/>
              <a:t>Consider the following if statement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4EE83-11D0-45F7-8572-59E357E856B9}"/>
              </a:ext>
            </a:extLst>
          </p:cNvPr>
          <p:cNvSpPr txBox="1"/>
          <p:nvPr/>
        </p:nvSpPr>
        <p:spPr>
          <a:xfrm>
            <a:off x="930031" y="3275013"/>
            <a:ext cx="339187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demo_9(A, B, C, D, O);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[3:0] A, B, C, D;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[3:0]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B, C, D)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(D &gt; 8)</a:t>
            </a:r>
          </a:p>
          <a:p>
            <a:r>
              <a:rPr lang="en-SE" dirty="0">
                <a:highlight>
                  <a:srgbClr val="FFFF00"/>
                </a:highlight>
              </a:rPr>
              <a:t>        O = A + B;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O = A </a:t>
            </a:r>
            <a:r>
              <a:rPr lang="en-US" dirty="0">
                <a:highlight>
                  <a:srgbClr val="FFFF00"/>
                </a:highlight>
              </a:rPr>
              <a:t>+</a:t>
            </a:r>
            <a:r>
              <a:rPr lang="en-SE" dirty="0">
                <a:highlight>
                  <a:srgbClr val="FFFF00"/>
                </a:highlight>
              </a:rPr>
              <a:t> C;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9CDF6D4-6AB5-45E1-A6F4-58593690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3347305"/>
            <a:ext cx="7420952" cy="32314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0B58DA-8249-4721-92D3-FBCA4FF04607}"/>
              </a:ext>
            </a:extLst>
          </p:cNvPr>
          <p:cNvCxnSpPr>
            <a:cxnSpLocks/>
          </p:cNvCxnSpPr>
          <p:nvPr/>
        </p:nvCxnSpPr>
        <p:spPr>
          <a:xfrm>
            <a:off x="5104912" y="6308627"/>
            <a:ext cx="52348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62EF00-8D56-4259-801C-402635CDCD6B}"/>
              </a:ext>
            </a:extLst>
          </p:cNvPr>
          <p:cNvCxnSpPr>
            <a:cxnSpLocks/>
          </p:cNvCxnSpPr>
          <p:nvPr/>
        </p:nvCxnSpPr>
        <p:spPr>
          <a:xfrm>
            <a:off x="10339754" y="5248275"/>
            <a:ext cx="0" cy="10603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B9C9B-DA69-484A-BDBD-BD5119C404A9}"/>
              </a:ext>
            </a:extLst>
          </p:cNvPr>
          <p:cNvCxnSpPr>
            <a:cxnSpLocks/>
          </p:cNvCxnSpPr>
          <p:nvPr/>
        </p:nvCxnSpPr>
        <p:spPr>
          <a:xfrm>
            <a:off x="10339754" y="5248275"/>
            <a:ext cx="16331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0D72CD7-6D0E-4B55-9F2B-EEF8976D544E}"/>
              </a:ext>
            </a:extLst>
          </p:cNvPr>
          <p:cNvSpPr/>
          <p:nvPr/>
        </p:nvSpPr>
        <p:spPr>
          <a:xfrm>
            <a:off x="9366249" y="2914650"/>
            <a:ext cx="2606675" cy="1464183"/>
          </a:xfrm>
          <a:prstGeom prst="wedgeRectCallout">
            <a:avLst>
              <a:gd name="adj1" fmla="val -21777"/>
              <a:gd name="adj2" fmla="val 69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path of the logic goes through 2 components. </a:t>
            </a:r>
            <a:br>
              <a:rPr lang="en-US" dirty="0"/>
            </a:br>
            <a:r>
              <a:rPr lang="en-US" dirty="0"/>
              <a:t>This affects how fast the logic can run.</a:t>
            </a:r>
            <a:endParaRPr lang="en-SE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973CB59-0469-43C9-BDDE-C45E4B7FE6E9}"/>
              </a:ext>
            </a:extLst>
          </p:cNvPr>
          <p:cNvSpPr/>
          <p:nvPr/>
        </p:nvSpPr>
        <p:spPr>
          <a:xfrm>
            <a:off x="2766402" y="5394544"/>
            <a:ext cx="1647337" cy="1184244"/>
          </a:xfrm>
          <a:prstGeom prst="wedgeRectCallout">
            <a:avLst>
              <a:gd name="adj1" fmla="val -58540"/>
              <a:gd name="adj2" fmla="val -20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ALUs are we using?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2F61-128A-FB87-0A1D-8979CC84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D70-FC2F-8546-B69B-2B2E8C1609CD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4B4F-268D-5B35-A281-40800454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5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EB6F-B53E-4024-8BC5-30B75D06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D506-AD5F-49D9-B2E3-10E361E2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54" y="1825624"/>
            <a:ext cx="5942045" cy="1772593"/>
          </a:xfrm>
        </p:spPr>
        <p:txBody>
          <a:bodyPr>
            <a:normAutofit/>
          </a:bodyPr>
          <a:lstStyle/>
          <a:p>
            <a:r>
              <a:rPr lang="en-US" dirty="0"/>
              <a:t>We can write our code in a </a:t>
            </a:r>
            <a:r>
              <a:rPr lang="en-US" dirty="0">
                <a:solidFill>
                  <a:srgbClr val="FF0000"/>
                </a:solidFill>
              </a:rPr>
              <a:t>smarter</a:t>
            </a:r>
            <a:r>
              <a:rPr lang="en-US" dirty="0"/>
              <a:t> way so that only </a:t>
            </a:r>
            <a:r>
              <a:rPr lang="en-US" b="1" dirty="0"/>
              <a:t>one</a:t>
            </a:r>
            <a:r>
              <a:rPr lang="en-US" dirty="0"/>
              <a:t> ALU is enough.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54C64-7C4C-4CEB-BD11-5729EB70F75B}"/>
              </a:ext>
            </a:extLst>
          </p:cNvPr>
          <p:cNvSpPr txBox="1"/>
          <p:nvPr/>
        </p:nvSpPr>
        <p:spPr>
          <a:xfrm>
            <a:off x="0" y="1839255"/>
            <a:ext cx="52578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demo_10(A, B, C, D, O);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[3:0] A, B, C, D;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[3:0]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B, C, D)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SE" dirty="0"/>
              <a:t>: demo_10_always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reg</a:t>
            </a:r>
            <a:r>
              <a:rPr lang="en-SE" dirty="0">
                <a:highlight>
                  <a:srgbClr val="FFFF00"/>
                </a:highlight>
              </a:rPr>
              <a:t> [3:0] temp;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(D &gt; 8)</a:t>
            </a:r>
          </a:p>
          <a:p>
            <a:r>
              <a:rPr lang="en-SE" dirty="0">
                <a:highlight>
                  <a:srgbClr val="FFFF00"/>
                </a:highlight>
              </a:rPr>
              <a:t>        temp = B;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temp = C;</a:t>
            </a:r>
          </a:p>
          <a:p>
            <a:r>
              <a:rPr lang="en-SE" dirty="0">
                <a:highlight>
                  <a:srgbClr val="FFFF00"/>
                </a:highlight>
              </a:rPr>
              <a:t>    O = A + temp;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635AA40-331E-46F8-B4A1-4403F6B3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802583"/>
            <a:ext cx="6951064" cy="20171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9E6C2-2EDE-4BB5-A7C5-00FCB07CEF1C}"/>
              </a:ext>
            </a:extLst>
          </p:cNvPr>
          <p:cNvCxnSpPr>
            <a:cxnSpLocks/>
          </p:cNvCxnSpPr>
          <p:nvPr/>
        </p:nvCxnSpPr>
        <p:spPr>
          <a:xfrm>
            <a:off x="5705231" y="5615410"/>
            <a:ext cx="16099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80213-83C7-4E95-9660-90B65440674C}"/>
              </a:ext>
            </a:extLst>
          </p:cNvPr>
          <p:cNvCxnSpPr>
            <a:cxnSpLocks/>
          </p:cNvCxnSpPr>
          <p:nvPr/>
        </p:nvCxnSpPr>
        <p:spPr>
          <a:xfrm>
            <a:off x="7315200" y="4840808"/>
            <a:ext cx="0" cy="774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B6D00-A120-43F1-9E84-9C8C4EE3858A}"/>
              </a:ext>
            </a:extLst>
          </p:cNvPr>
          <p:cNvCxnSpPr>
            <a:cxnSpLocks/>
          </p:cNvCxnSpPr>
          <p:nvPr/>
        </p:nvCxnSpPr>
        <p:spPr>
          <a:xfrm>
            <a:off x="7315200" y="4840808"/>
            <a:ext cx="16573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6929A-DE8F-4923-BAFE-81354FFA8E9B}"/>
              </a:ext>
            </a:extLst>
          </p:cNvPr>
          <p:cNvCxnSpPr>
            <a:cxnSpLocks/>
          </p:cNvCxnSpPr>
          <p:nvPr/>
        </p:nvCxnSpPr>
        <p:spPr>
          <a:xfrm>
            <a:off x="8940800" y="4066206"/>
            <a:ext cx="0" cy="774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1E9290-EEEB-43E6-89F7-1E9C10ADB29D}"/>
              </a:ext>
            </a:extLst>
          </p:cNvPr>
          <p:cNvCxnSpPr>
            <a:cxnSpLocks/>
          </p:cNvCxnSpPr>
          <p:nvPr/>
        </p:nvCxnSpPr>
        <p:spPr>
          <a:xfrm>
            <a:off x="8940800" y="4069381"/>
            <a:ext cx="29146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95CFDD7-CF01-4DF2-9353-27F63D106C4C}"/>
              </a:ext>
            </a:extLst>
          </p:cNvPr>
          <p:cNvSpPr/>
          <p:nvPr/>
        </p:nvSpPr>
        <p:spPr>
          <a:xfrm>
            <a:off x="9248775" y="5354481"/>
            <a:ext cx="2606675" cy="1464183"/>
          </a:xfrm>
          <a:prstGeom prst="wedgeRectCallout">
            <a:avLst>
              <a:gd name="adj1" fmla="val -41265"/>
              <a:gd name="adj2" fmla="val -7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path of the logic goes through 3 components. </a:t>
            </a:r>
            <a:br>
              <a:rPr lang="en-US" dirty="0"/>
            </a:br>
            <a:r>
              <a:rPr lang="en-US" dirty="0"/>
              <a:t>Will run slower than the previous design.</a:t>
            </a:r>
            <a:endParaRPr lang="en-SE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2524AAC-CEC1-424C-A9D8-90045FF5AE92}"/>
              </a:ext>
            </a:extLst>
          </p:cNvPr>
          <p:cNvSpPr/>
          <p:nvPr/>
        </p:nvSpPr>
        <p:spPr>
          <a:xfrm>
            <a:off x="6751320" y="3429000"/>
            <a:ext cx="1616075" cy="740459"/>
          </a:xfrm>
          <a:prstGeom prst="wedgeRectCallout">
            <a:avLst>
              <a:gd name="adj1" fmla="val 24216"/>
              <a:gd name="adj2" fmla="val 83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one adder!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81134-24B4-41AD-B804-EA54D4062469}"/>
              </a:ext>
            </a:extLst>
          </p:cNvPr>
          <p:cNvSpPr txBox="1"/>
          <p:nvPr/>
        </p:nvSpPr>
        <p:spPr>
          <a:xfrm>
            <a:off x="-1588" y="3016251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Beware of the </a:t>
            </a:r>
            <a:r>
              <a:rPr lang="en-US" sz="4800" dirty="0">
                <a:solidFill>
                  <a:srgbClr val="FF0000"/>
                </a:solidFill>
              </a:rPr>
              <a:t>area/speed tread-off </a:t>
            </a:r>
            <a:r>
              <a:rPr lang="en-US" sz="4800" dirty="0">
                <a:solidFill>
                  <a:schemeClr val="tx1"/>
                </a:solidFill>
              </a:rPr>
              <a:t>when doing resource allocation.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9F49728-4513-4E64-83E7-0415E7F775D1}"/>
              </a:ext>
            </a:extLst>
          </p:cNvPr>
          <p:cNvSpPr/>
          <p:nvPr/>
        </p:nvSpPr>
        <p:spPr>
          <a:xfrm>
            <a:off x="7552944" y="438912"/>
            <a:ext cx="2057400" cy="1182346"/>
          </a:xfrm>
          <a:prstGeom prst="wedgeRectCallout">
            <a:avLst>
              <a:gd name="adj1" fmla="val 500"/>
              <a:gd name="adj2" fmla="val 10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if-statement is mutual exclusive</a:t>
            </a:r>
            <a:endParaRPr lang="en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A2608E-C83A-2100-2D5E-7E9BD8F6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FF6-005E-C24D-ABA2-71EF622A466B}" type="datetime1">
              <a:rPr lang="sv-SE" smtClean="0"/>
              <a:t>2022-09-26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4315DC-30CD-53DB-5678-AF36007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63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452C-6D6E-47EF-8B8F-1E06D69E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subexpression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42E4-FB1E-432B-81B1-D9C8DDEB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065"/>
            <a:ext cx="10515600" cy="982661"/>
          </a:xfrm>
        </p:spPr>
        <p:txBody>
          <a:bodyPr>
            <a:normAutofit/>
          </a:bodyPr>
          <a:lstStyle/>
          <a:p>
            <a:r>
              <a:rPr lang="en-US" dirty="0"/>
              <a:t>It is often useful in practice to identify common </a:t>
            </a:r>
            <a:r>
              <a:rPr lang="en-US" dirty="0">
                <a:solidFill>
                  <a:srgbClr val="FF0000"/>
                </a:solidFill>
              </a:rPr>
              <a:t>subexpression</a:t>
            </a:r>
            <a:r>
              <a:rPr lang="en-US" dirty="0"/>
              <a:t> and to reuse computed values where possible.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AC350-A647-4867-BEA7-B74EA4661C50}"/>
              </a:ext>
            </a:extLst>
          </p:cNvPr>
          <p:cNvSpPr txBox="1"/>
          <p:nvPr/>
        </p:nvSpPr>
        <p:spPr>
          <a:xfrm>
            <a:off x="3207863" y="2808286"/>
            <a:ext cx="19928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B + C;</a:t>
            </a:r>
          </a:p>
          <a:p>
            <a:r>
              <a:rPr lang="en-US" dirty="0"/>
              <a:t>D = E – B – C;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81D75-B1C7-4FC2-912F-6BCC5487D90A}"/>
              </a:ext>
            </a:extLst>
          </p:cNvPr>
          <p:cNvSpPr txBox="1"/>
          <p:nvPr/>
        </p:nvSpPr>
        <p:spPr>
          <a:xfrm>
            <a:off x="7253764" y="2818508"/>
            <a:ext cx="18838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B + C;</a:t>
            </a:r>
          </a:p>
          <a:p>
            <a:r>
              <a:rPr lang="en-US" dirty="0"/>
              <a:t>D = E – 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;</a:t>
            </a:r>
            <a:endParaRPr lang="en-SE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2EFE6A6F-C38E-4844-BC14-5AA0D32017FA}"/>
              </a:ext>
            </a:extLst>
          </p:cNvPr>
          <p:cNvSpPr/>
          <p:nvPr/>
        </p:nvSpPr>
        <p:spPr>
          <a:xfrm>
            <a:off x="5703364" y="2818508"/>
            <a:ext cx="104775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FE4C05C-CC55-40E7-884F-154C0126D67A}"/>
              </a:ext>
            </a:extLst>
          </p:cNvPr>
          <p:cNvSpPr/>
          <p:nvPr/>
        </p:nvSpPr>
        <p:spPr>
          <a:xfrm>
            <a:off x="838200" y="2808286"/>
            <a:ext cx="1923562" cy="656553"/>
          </a:xfrm>
          <a:prstGeom prst="wedgeRectCallout">
            <a:avLst>
              <a:gd name="adj1" fmla="val 58672"/>
              <a:gd name="adj2" fmla="val 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synthesis with 3 adders.</a:t>
            </a:r>
            <a:endParaRPr lang="en-SE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93F2167-C1F1-476E-9417-DBBF124AA42F}"/>
              </a:ext>
            </a:extLst>
          </p:cNvPr>
          <p:cNvSpPr/>
          <p:nvPr/>
        </p:nvSpPr>
        <p:spPr>
          <a:xfrm>
            <a:off x="9498017" y="2806339"/>
            <a:ext cx="1923562" cy="620714"/>
          </a:xfrm>
          <a:prstGeom prst="wedgeRectCallout">
            <a:avLst>
              <a:gd name="adj1" fmla="val -58189"/>
              <a:gd name="adj2" fmla="val -16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1 adder.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E70A6-E875-4883-9928-801F268106D0}"/>
              </a:ext>
            </a:extLst>
          </p:cNvPr>
          <p:cNvSpPr txBox="1"/>
          <p:nvPr/>
        </p:nvSpPr>
        <p:spPr>
          <a:xfrm>
            <a:off x="3236136" y="4007356"/>
            <a:ext cx="19928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(A)</a:t>
            </a:r>
          </a:p>
          <a:p>
            <a:r>
              <a:rPr lang="en-US" dirty="0"/>
              <a:t>	B = E&amp;(C+D)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B = E^(C+D)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15189-6DAD-4E6F-8F1C-2D82671754FA}"/>
              </a:ext>
            </a:extLst>
          </p:cNvPr>
          <p:cNvSpPr txBox="1"/>
          <p:nvPr/>
        </p:nvSpPr>
        <p:spPr>
          <a:xfrm>
            <a:off x="7253764" y="3909078"/>
            <a:ext cx="18838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temp = C+D</a:t>
            </a:r>
          </a:p>
          <a:p>
            <a:r>
              <a:rPr lang="en-US" dirty="0"/>
              <a:t>if (A)</a:t>
            </a:r>
          </a:p>
          <a:p>
            <a:r>
              <a:rPr lang="en-US" dirty="0"/>
              <a:t>	B = </a:t>
            </a:r>
            <a:r>
              <a:rPr lang="en-US" dirty="0" err="1"/>
              <a:t>E&amp;</a:t>
            </a:r>
            <a:r>
              <a:rPr lang="en-US" dirty="0" err="1">
                <a:highlight>
                  <a:srgbClr val="FFFF00"/>
                </a:highlight>
              </a:rPr>
              <a:t>temp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else</a:t>
            </a:r>
          </a:p>
          <a:p>
            <a:r>
              <a:rPr lang="en-US" dirty="0"/>
              <a:t>	B = </a:t>
            </a:r>
            <a:r>
              <a:rPr lang="en-US" dirty="0" err="1"/>
              <a:t>E^</a:t>
            </a:r>
            <a:r>
              <a:rPr lang="en-US" dirty="0" err="1">
                <a:highlight>
                  <a:srgbClr val="FFFF00"/>
                </a:highlight>
              </a:rPr>
              <a:t>temp</a:t>
            </a:r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1259BBD7-9099-4689-88AD-4C479BEFC753}"/>
              </a:ext>
            </a:extLst>
          </p:cNvPr>
          <p:cNvSpPr/>
          <p:nvPr/>
        </p:nvSpPr>
        <p:spPr>
          <a:xfrm>
            <a:off x="5703364" y="4309322"/>
            <a:ext cx="104775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AC682AF-526D-4224-B95C-2B33A3B977E7}"/>
              </a:ext>
            </a:extLst>
          </p:cNvPr>
          <p:cNvSpPr/>
          <p:nvPr/>
        </p:nvSpPr>
        <p:spPr>
          <a:xfrm>
            <a:off x="838200" y="4057591"/>
            <a:ext cx="1923562" cy="1192451"/>
          </a:xfrm>
          <a:prstGeom prst="wedgeRectCallout">
            <a:avLst>
              <a:gd name="adj1" fmla="val 58672"/>
              <a:gd name="adj2" fmla="val 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synthesis with 2 adders.</a:t>
            </a:r>
            <a:endParaRPr lang="en-SE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CCD7D51-A8FB-401F-A991-75D5666F2073}"/>
              </a:ext>
            </a:extLst>
          </p:cNvPr>
          <p:cNvSpPr/>
          <p:nvPr/>
        </p:nvSpPr>
        <p:spPr>
          <a:xfrm>
            <a:off x="9498017" y="4294318"/>
            <a:ext cx="1923562" cy="620714"/>
          </a:xfrm>
          <a:prstGeom prst="wedgeRectCallout">
            <a:avLst>
              <a:gd name="adj1" fmla="val -58189"/>
              <a:gd name="adj2" fmla="val -16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1 adder.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1ADE5-05AB-4BFB-A70F-2099445B8C8D}"/>
              </a:ext>
            </a:extLst>
          </p:cNvPr>
          <p:cNvSpPr txBox="1"/>
          <p:nvPr/>
        </p:nvSpPr>
        <p:spPr>
          <a:xfrm>
            <a:off x="3207861" y="5939898"/>
            <a:ext cx="19928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O1 = A + B + C</a:t>
            </a:r>
          </a:p>
          <a:p>
            <a:r>
              <a:rPr lang="en-US" dirty="0"/>
              <a:t>O2 = C + A – B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D965-243F-4282-8FCD-28553F3C617E}"/>
              </a:ext>
            </a:extLst>
          </p:cNvPr>
          <p:cNvSpPr txBox="1"/>
          <p:nvPr/>
        </p:nvSpPr>
        <p:spPr>
          <a:xfrm>
            <a:off x="7253764" y="5811125"/>
            <a:ext cx="18838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temp = A + C</a:t>
            </a:r>
          </a:p>
          <a:p>
            <a:r>
              <a:rPr lang="en-US" dirty="0"/>
              <a:t>O1 = </a:t>
            </a:r>
            <a:r>
              <a:rPr lang="en-US" dirty="0">
                <a:highlight>
                  <a:srgbClr val="FFFF00"/>
                </a:highlight>
              </a:rPr>
              <a:t>temp</a:t>
            </a:r>
            <a:r>
              <a:rPr lang="en-US" dirty="0"/>
              <a:t> + B</a:t>
            </a:r>
          </a:p>
          <a:p>
            <a:r>
              <a:rPr lang="en-US" dirty="0"/>
              <a:t>O2 = </a:t>
            </a:r>
            <a:r>
              <a:rPr lang="en-US" dirty="0">
                <a:highlight>
                  <a:srgbClr val="FFFF00"/>
                </a:highlight>
              </a:rPr>
              <a:t>temp</a:t>
            </a:r>
            <a:r>
              <a:rPr lang="en-US" dirty="0"/>
              <a:t> – B</a:t>
            </a:r>
            <a:endParaRPr lang="en-SE" dirty="0"/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079209A5-B229-46F1-AE47-0C86D6DCA41B}"/>
              </a:ext>
            </a:extLst>
          </p:cNvPr>
          <p:cNvSpPr/>
          <p:nvPr/>
        </p:nvSpPr>
        <p:spPr>
          <a:xfrm>
            <a:off x="5703364" y="5939898"/>
            <a:ext cx="104775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8DD8705-487A-4EA6-B04F-3C9BE66FC254}"/>
              </a:ext>
            </a:extLst>
          </p:cNvPr>
          <p:cNvSpPr/>
          <p:nvPr/>
        </p:nvSpPr>
        <p:spPr>
          <a:xfrm>
            <a:off x="838200" y="5561343"/>
            <a:ext cx="1923562" cy="1192451"/>
          </a:xfrm>
          <a:prstGeom prst="wedgeRectCallout">
            <a:avLst>
              <a:gd name="adj1" fmla="val 58672"/>
              <a:gd name="adj2" fmla="val 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synthesis with 4 adders.</a:t>
            </a:r>
            <a:endParaRPr lang="en-SE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DD1DB3E-3DFD-48C6-BEC3-B8B06E919C57}"/>
              </a:ext>
            </a:extLst>
          </p:cNvPr>
          <p:cNvSpPr/>
          <p:nvPr/>
        </p:nvSpPr>
        <p:spPr>
          <a:xfrm>
            <a:off x="9498017" y="5996279"/>
            <a:ext cx="1923562" cy="620714"/>
          </a:xfrm>
          <a:prstGeom prst="wedgeRectCallout">
            <a:avLst>
              <a:gd name="adj1" fmla="val -58189"/>
              <a:gd name="adj2" fmla="val -16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1 adder.</a:t>
            </a:r>
            <a:endParaRPr lang="en-S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94EC38-26FB-45D3-B8BF-EBDFB2D397FA}"/>
              </a:ext>
            </a:extLst>
          </p:cNvPr>
          <p:cNvCxnSpPr/>
          <p:nvPr/>
        </p:nvCxnSpPr>
        <p:spPr>
          <a:xfrm>
            <a:off x="375585" y="3750906"/>
            <a:ext cx="113273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FAE564-0846-4378-B104-C27747ECC71B}"/>
              </a:ext>
            </a:extLst>
          </p:cNvPr>
          <p:cNvCxnSpPr/>
          <p:nvPr/>
        </p:nvCxnSpPr>
        <p:spPr>
          <a:xfrm>
            <a:off x="432318" y="5455655"/>
            <a:ext cx="113273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C363-64A3-0692-3B13-88354D41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3691-7EF9-4F45-9470-B84509C7A232}" type="datetime1">
              <a:rPr lang="sv-SE" smtClean="0"/>
              <a:t>2022-09-26</a:t>
            </a:fld>
            <a:endParaRPr lang="en-SE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7FE022C-8AEC-38E6-32B4-871073F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62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7DB5-7895-410F-8DB8-3943A64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revising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8391-DC2D-45A6-AD86-BA1443B4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454"/>
            <a:ext cx="10515600" cy="12013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many cases within a </a:t>
            </a:r>
            <a:r>
              <a:rPr lang="en-US" dirty="0">
                <a:solidFill>
                  <a:srgbClr val="FF0000"/>
                </a:solidFill>
              </a:rPr>
              <a:t>for-loop</a:t>
            </a:r>
            <a:r>
              <a:rPr lang="en-US" dirty="0"/>
              <a:t> statement, there is an expression whose value </a:t>
            </a:r>
            <a:r>
              <a:rPr lang="en-US" dirty="0">
                <a:solidFill>
                  <a:srgbClr val="FF0000"/>
                </a:solidFill>
              </a:rPr>
              <a:t>does not change, or change by a fixed pattern</a:t>
            </a:r>
            <a:r>
              <a:rPr lang="en-US" dirty="0"/>
              <a:t> through every iteration of the loop.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40112-94A3-4314-BBD0-7A3DD3771B04}"/>
              </a:ext>
            </a:extLst>
          </p:cNvPr>
          <p:cNvSpPr txBox="1"/>
          <p:nvPr/>
        </p:nvSpPr>
        <p:spPr>
          <a:xfrm>
            <a:off x="0" y="3067466"/>
            <a:ext cx="36004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US" dirty="0"/>
              <a:t> demo_11(A, O);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dirty="0"/>
              <a:t> [31:0] A;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dirty="0"/>
              <a:t> [31:0] O;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[31:0] B;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/>
              <a:t> (A)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for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=0;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&lt;5;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=i+1)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       if</a:t>
            </a:r>
            <a:r>
              <a:rPr lang="en-US" dirty="0">
                <a:highlight>
                  <a:srgbClr val="FFFF00"/>
                </a:highlight>
              </a:rPr>
              <a:t> (A &gt; 8)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B = A &gt;&gt;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dirty="0"/>
              <a:t> O = B;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FF20B0F-3E72-42B7-9062-2615F850EAD2}"/>
              </a:ext>
            </a:extLst>
          </p:cNvPr>
          <p:cNvSpPr/>
          <p:nvPr/>
        </p:nvSpPr>
        <p:spPr>
          <a:xfrm>
            <a:off x="2038838" y="5405549"/>
            <a:ext cx="1647337" cy="1184244"/>
          </a:xfrm>
          <a:prstGeom prst="wedgeRectCallout">
            <a:avLst>
              <a:gd name="adj1" fmla="val -29630"/>
              <a:gd name="adj2" fmla="val -75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ALUs are we using?</a:t>
            </a:r>
            <a:endParaRPr lang="en-SE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E88C4C8-91BF-4958-871A-71B8947B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90"/>
            <a:ext cx="12192000" cy="28255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6E5C1-A5C0-4C27-8697-F256FD4A4BD0}"/>
              </a:ext>
            </a:extLst>
          </p:cNvPr>
          <p:cNvSpPr txBox="1"/>
          <p:nvPr/>
        </p:nvSpPr>
        <p:spPr>
          <a:xfrm>
            <a:off x="3812381" y="3067465"/>
            <a:ext cx="36004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US" dirty="0"/>
              <a:t> demo_12(A, O);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dirty="0"/>
              <a:t> [31:0] A;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dirty="0"/>
              <a:t> [31:0] O;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[31:0] B;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/>
              <a:t> (A)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(A &gt; 8)</a:t>
            </a:r>
          </a:p>
          <a:p>
            <a:r>
              <a:rPr lang="en-US" dirty="0">
                <a:highlight>
                  <a:srgbClr val="FFFF00"/>
                </a:highlight>
              </a:rPr>
              <a:t>        B = A &gt;&gt; 10;</a:t>
            </a:r>
          </a:p>
          <a:p>
            <a:r>
              <a:rPr lang="en-US" dirty="0"/>
              <a:t>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dirty="0"/>
              <a:t> O = B;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BA07F7E-D621-4D84-87D4-F0DEFA99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19" y="3879094"/>
            <a:ext cx="6552712" cy="22978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152C24AB-DFB4-4072-814D-464D2357B24A}"/>
              </a:ext>
            </a:extLst>
          </p:cNvPr>
          <p:cNvSpPr/>
          <p:nvPr/>
        </p:nvSpPr>
        <p:spPr>
          <a:xfrm rot="18417883">
            <a:off x="2450306" y="3201413"/>
            <a:ext cx="104775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BA26F46D-BD58-4589-A36E-ADFB8FBE1454}"/>
              </a:ext>
            </a:extLst>
          </p:cNvPr>
          <p:cNvSpPr/>
          <p:nvPr/>
        </p:nvSpPr>
        <p:spPr>
          <a:xfrm rot="3705798">
            <a:off x="6625672" y="3478878"/>
            <a:ext cx="104775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581C-F97B-4377-8C25-045B4C41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17E-3E5B-5747-98D2-B312A164D833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3B78A-9DF7-BAB0-1184-E6914567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47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E469-63D8-406E-9CF1-D2436D8D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restructure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30B6-D04A-45F3-A6E2-87DDDBB2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252" y="1690688"/>
            <a:ext cx="4803648" cy="2158475"/>
          </a:xfrm>
        </p:spPr>
        <p:txBody>
          <a:bodyPr>
            <a:normAutofit/>
          </a:bodyPr>
          <a:lstStyle/>
          <a:p>
            <a:r>
              <a:rPr lang="en-US" sz="3200" dirty="0"/>
              <a:t>We can also do code </a:t>
            </a:r>
            <a:r>
              <a:rPr lang="en-US" sz="3200" dirty="0">
                <a:solidFill>
                  <a:srgbClr val="FF0000"/>
                </a:solidFill>
              </a:rPr>
              <a:t>restructuring</a:t>
            </a:r>
            <a:r>
              <a:rPr lang="en-US" sz="3200" dirty="0"/>
              <a:t> to make your design more balanced</a:t>
            </a:r>
            <a:endParaRPr lang="en-S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BD0AA-7096-4991-8F41-90950C70EE2A}"/>
              </a:ext>
            </a:extLst>
          </p:cNvPr>
          <p:cNvSpPr txBox="1"/>
          <p:nvPr/>
        </p:nvSpPr>
        <p:spPr>
          <a:xfrm>
            <a:off x="116926" y="1693688"/>
            <a:ext cx="267309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(in)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</a:t>
            </a:r>
            <a:r>
              <a:rPr lang="en-SE" dirty="0">
                <a:solidFill>
                  <a:srgbClr val="7030A0"/>
                </a:solidFill>
              </a:rPr>
              <a:t> if </a:t>
            </a:r>
            <a:r>
              <a:rPr lang="en-SE" dirty="0"/>
              <a:t>(in == 3'b</a:t>
            </a:r>
            <a:r>
              <a:rPr lang="en-SE" dirty="0">
                <a:solidFill>
                  <a:srgbClr val="FF00FF"/>
                </a:solidFill>
              </a:rPr>
              <a:t>000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001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0_2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010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0_4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011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0_8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 </a:t>
            </a:r>
            <a:r>
              <a:rPr lang="en-SE" dirty="0"/>
              <a:t>(in == 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1_0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101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2_0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 </a:t>
            </a:r>
            <a:r>
              <a:rPr lang="en-SE" dirty="0"/>
              <a:t>(in == 3'b</a:t>
            </a:r>
            <a:r>
              <a:rPr lang="en-SE" dirty="0">
                <a:solidFill>
                  <a:srgbClr val="FF00FF"/>
                </a:solidFill>
              </a:rPr>
              <a:t>110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4_0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8_0</a:t>
            </a:r>
            <a:r>
              <a:rPr lang="en-SE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SE" dirty="0" err="1">
                <a:solidFill>
                  <a:srgbClr val="7030A0"/>
                </a:solidFill>
              </a:rPr>
              <a:t>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demo_11_Verilog_3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955DD-507C-473A-B313-2413EC5D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" y="739060"/>
            <a:ext cx="12133648" cy="855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9DD79-51CC-4BDE-A4E3-2007146FDA6B}"/>
              </a:ext>
            </a:extLst>
          </p:cNvPr>
          <p:cNvSpPr txBox="1"/>
          <p:nvPr/>
        </p:nvSpPr>
        <p:spPr>
          <a:xfrm>
            <a:off x="2884979" y="31694"/>
            <a:ext cx="3463212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(in)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(in[2]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(in[1]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0_1</a:t>
            </a:r>
            <a:r>
              <a:rPr lang="en-SE" dirty="0"/>
              <a:t>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0_2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in[1] == 1’b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SE" dirty="0">
              <a:solidFill>
                <a:srgbClr val="7030A0"/>
              </a:solidFill>
            </a:endParaRP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0_4</a:t>
            </a:r>
            <a:r>
              <a:rPr lang="en-SE" dirty="0"/>
              <a:t>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0_8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(in[1]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1_0</a:t>
            </a:r>
            <a:r>
              <a:rPr lang="en-SE" dirty="0"/>
              <a:t>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2_0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in[1] == 1’b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SE" dirty="0">
              <a:solidFill>
                <a:srgbClr val="7030A0"/>
              </a:solidFill>
            </a:endParaRP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4_0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            else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8_0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//demo_12 _Verilog_3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D9649-5A48-4542-9E66-285E323B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48" y="3945325"/>
            <a:ext cx="5634228" cy="2826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1E5C4E1E-3EF0-4E96-82F3-829551E5A747}"/>
              </a:ext>
            </a:extLst>
          </p:cNvPr>
          <p:cNvSpPr/>
          <p:nvPr/>
        </p:nvSpPr>
        <p:spPr>
          <a:xfrm rot="18202179">
            <a:off x="2255410" y="1587194"/>
            <a:ext cx="707774" cy="6527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2EE3F960-14DC-4FCC-B09F-6F89B5E2C756}"/>
              </a:ext>
            </a:extLst>
          </p:cNvPr>
          <p:cNvSpPr/>
          <p:nvPr/>
        </p:nvSpPr>
        <p:spPr>
          <a:xfrm rot="2951992">
            <a:off x="5919272" y="3102974"/>
            <a:ext cx="104775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D39046-2821-B963-362D-C0FCFE8B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EF4-95A9-6E47-904B-03C297BAEDDE}" type="datetime1">
              <a:rPr lang="sv-SE" smtClean="0"/>
              <a:t>2022-09-26</a:t>
            </a:fld>
            <a:endParaRPr lang="en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9F65A8-A1AF-3712-E709-736AE2AC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91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6A1D-4E49-420B-8458-31FAF94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parentheses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B802-9C86-4680-A265-CAD10511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760"/>
          </a:xfrm>
        </p:spPr>
        <p:txBody>
          <a:bodyPr/>
          <a:lstStyle/>
          <a:p>
            <a:r>
              <a:rPr lang="en-US" dirty="0"/>
              <a:t>When writing Verilog code, the designer must be aware of the logic structure being generated. </a:t>
            </a:r>
          </a:p>
          <a:p>
            <a:r>
              <a:rPr lang="en-US" dirty="0"/>
              <a:t>Use parentheses to avoid unbalanced hardware structure.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291F6-34FA-4A32-ACE6-37756905BA2A}"/>
              </a:ext>
            </a:extLst>
          </p:cNvPr>
          <p:cNvSpPr txBox="1"/>
          <p:nvPr/>
        </p:nvSpPr>
        <p:spPr>
          <a:xfrm>
            <a:off x="101600" y="3429000"/>
            <a:ext cx="35481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demo_13(A, B, C, D, O);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[31:0] A, B, C, D;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[31:0]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[31:0]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B, C, D) </a:t>
            </a:r>
          </a:p>
          <a:p>
            <a:r>
              <a:rPr lang="en-SE" dirty="0"/>
              <a:t>    </a:t>
            </a:r>
            <a:r>
              <a:rPr lang="en-SE" dirty="0">
                <a:highlight>
                  <a:srgbClr val="FFFF00"/>
                </a:highlight>
              </a:rPr>
              <a:t>O = A + B - C + D;</a:t>
            </a:r>
          </a:p>
          <a:p>
            <a:r>
              <a:rPr lang="en-SE" dirty="0"/>
              <a:t>    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479140E-F39F-4E48-9BA6-3D5CFC95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58"/>
            <a:ext cx="12192000" cy="29745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53FC9E-B06D-48C7-847F-74C117E4CE34}"/>
              </a:ext>
            </a:extLst>
          </p:cNvPr>
          <p:cNvCxnSpPr>
            <a:cxnSpLocks/>
          </p:cNvCxnSpPr>
          <p:nvPr/>
        </p:nvCxnSpPr>
        <p:spPr>
          <a:xfrm>
            <a:off x="392235" y="2440012"/>
            <a:ext cx="41172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57DE8B-63AF-47E1-8495-D50AE8F5BCB7}"/>
              </a:ext>
            </a:extLst>
          </p:cNvPr>
          <p:cNvCxnSpPr>
            <a:cxnSpLocks/>
          </p:cNvCxnSpPr>
          <p:nvPr/>
        </p:nvCxnSpPr>
        <p:spPr>
          <a:xfrm flipV="1">
            <a:off x="4525108" y="1289538"/>
            <a:ext cx="6350" cy="1150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5C3B2-2721-4382-8126-DA3551418419}"/>
              </a:ext>
            </a:extLst>
          </p:cNvPr>
          <p:cNvCxnSpPr>
            <a:cxnSpLocks/>
          </p:cNvCxnSpPr>
          <p:nvPr/>
        </p:nvCxnSpPr>
        <p:spPr>
          <a:xfrm flipV="1">
            <a:off x="4547089" y="1289538"/>
            <a:ext cx="311345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6406B1-1443-498D-A80F-DE04220CB309}"/>
              </a:ext>
            </a:extLst>
          </p:cNvPr>
          <p:cNvCxnSpPr>
            <a:cxnSpLocks/>
          </p:cNvCxnSpPr>
          <p:nvPr/>
        </p:nvCxnSpPr>
        <p:spPr>
          <a:xfrm flipH="1" flipV="1">
            <a:off x="7674710" y="1301994"/>
            <a:ext cx="15631" cy="17616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03965D-17A4-4D1B-A35D-B76776659FD8}"/>
              </a:ext>
            </a:extLst>
          </p:cNvPr>
          <p:cNvCxnSpPr>
            <a:cxnSpLocks/>
          </p:cNvCxnSpPr>
          <p:nvPr/>
        </p:nvCxnSpPr>
        <p:spPr>
          <a:xfrm>
            <a:off x="7690341" y="3063607"/>
            <a:ext cx="41172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2583B80-9B0B-4988-B4A0-BD295AEDD6D7}"/>
              </a:ext>
            </a:extLst>
          </p:cNvPr>
          <p:cNvSpPr/>
          <p:nvPr/>
        </p:nvSpPr>
        <p:spPr>
          <a:xfrm>
            <a:off x="8754940" y="1003178"/>
            <a:ext cx="2606675" cy="861597"/>
          </a:xfrm>
          <a:prstGeom prst="wedgeRectCallout">
            <a:avLst>
              <a:gd name="adj1" fmla="val -37519"/>
              <a:gd name="adj2" fmla="val 7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path of the logic goes through 3 ALUs.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04F9D-724E-4BF2-A8B8-85C23B396F20}"/>
              </a:ext>
            </a:extLst>
          </p:cNvPr>
          <p:cNvSpPr txBox="1"/>
          <p:nvPr/>
        </p:nvSpPr>
        <p:spPr>
          <a:xfrm>
            <a:off x="3910121" y="3429000"/>
            <a:ext cx="35481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</a:t>
            </a:r>
            <a:r>
              <a:rPr lang="en-US" dirty="0"/>
              <a:t>4</a:t>
            </a:r>
            <a:r>
              <a:rPr lang="en-SE" dirty="0"/>
              <a:t>(A, B, C, D, O);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[31:0] A, B, C, D;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[31:0]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[31:0]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B, C, D) </a:t>
            </a:r>
          </a:p>
          <a:p>
            <a:r>
              <a:rPr lang="en-SE" dirty="0"/>
              <a:t>    </a:t>
            </a:r>
            <a:r>
              <a:rPr lang="en-SE" dirty="0">
                <a:highlight>
                  <a:srgbClr val="FFFF00"/>
                </a:highlight>
              </a:rPr>
              <a:t>O =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SE" dirty="0">
                <a:highlight>
                  <a:srgbClr val="FFFF00"/>
                </a:highlight>
              </a:rPr>
              <a:t>A + B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SE" dirty="0">
                <a:highlight>
                  <a:srgbClr val="FFFF00"/>
                </a:highlight>
              </a:rPr>
              <a:t> –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SE" dirty="0">
                <a:highlight>
                  <a:srgbClr val="FFFF00"/>
                </a:highlight>
              </a:rPr>
              <a:t>C </a:t>
            </a:r>
            <a:r>
              <a:rPr lang="en-US" dirty="0">
                <a:highlight>
                  <a:srgbClr val="FFFF00"/>
                </a:highlight>
              </a:rPr>
              <a:t>– </a:t>
            </a:r>
            <a:r>
              <a:rPr lang="en-SE" dirty="0">
                <a:highlight>
                  <a:srgbClr val="FFFF00"/>
                </a:highlight>
              </a:rPr>
              <a:t>D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SE" dirty="0">
                <a:highlight>
                  <a:srgbClr val="FFFF00"/>
                </a:highlight>
              </a:rPr>
              <a:t>;</a:t>
            </a:r>
          </a:p>
          <a:p>
            <a:r>
              <a:rPr lang="en-SE" dirty="0"/>
              <a:t>    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117EAF1B-DFD4-4894-8DC1-ED07AADE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2612"/>
            <a:ext cx="9654024" cy="29745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C2F1FF-78AE-4257-B9FD-F0725E719542}"/>
              </a:ext>
            </a:extLst>
          </p:cNvPr>
          <p:cNvCxnSpPr>
            <a:cxnSpLocks/>
          </p:cNvCxnSpPr>
          <p:nvPr/>
        </p:nvCxnSpPr>
        <p:spPr>
          <a:xfrm>
            <a:off x="286766" y="4748206"/>
            <a:ext cx="9194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A950124-4F16-4940-850E-B16AE3061C96}"/>
              </a:ext>
            </a:extLst>
          </p:cNvPr>
          <p:cNvSpPr/>
          <p:nvPr/>
        </p:nvSpPr>
        <p:spPr>
          <a:xfrm>
            <a:off x="9012393" y="5242204"/>
            <a:ext cx="2606675" cy="861597"/>
          </a:xfrm>
          <a:prstGeom prst="wedgeRectCallout">
            <a:avLst>
              <a:gd name="adj1" fmla="val -36157"/>
              <a:gd name="adj2" fmla="val -7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path of the logic goes through 2 ALUs.</a:t>
            </a:r>
            <a:endParaRPr lang="en-S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C0670-C409-4971-A9EB-9B3F5D295548}"/>
              </a:ext>
            </a:extLst>
          </p:cNvPr>
          <p:cNvSpPr/>
          <p:nvPr/>
        </p:nvSpPr>
        <p:spPr>
          <a:xfrm>
            <a:off x="10451592" y="268858"/>
            <a:ext cx="1740408" cy="5545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parenthesis</a:t>
            </a:r>
            <a:endParaRPr lang="en-S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65A1F-8AF9-42E6-93C6-D20340B4B0FE}"/>
              </a:ext>
            </a:extLst>
          </p:cNvPr>
          <p:cNvSpPr/>
          <p:nvPr/>
        </p:nvSpPr>
        <p:spPr>
          <a:xfrm>
            <a:off x="7913616" y="3392612"/>
            <a:ext cx="1740408" cy="5545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parenthesis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5CF1-3973-0532-B328-A2257610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FEC-5C3B-9F4C-878C-0866B1D01193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CC8A-4B7D-23CA-878D-86881F77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60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651-18B3-4A36-9C91-0310F121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unnecessary Flip-flops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5E33-78FE-473A-A50A-AD1DDC98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112" y="1466701"/>
            <a:ext cx="6888480" cy="1288158"/>
          </a:xfrm>
        </p:spPr>
        <p:txBody>
          <a:bodyPr>
            <a:normAutofit/>
          </a:bodyPr>
          <a:lstStyle/>
          <a:p>
            <a:r>
              <a:rPr lang="en-US" dirty="0"/>
              <a:t>Be careful when doing assignment in sequential logic, otherwise </a:t>
            </a:r>
            <a:r>
              <a:rPr lang="en-US" dirty="0">
                <a:solidFill>
                  <a:srgbClr val="FF0000"/>
                </a:solidFill>
              </a:rPr>
              <a:t>unnecessary</a:t>
            </a:r>
            <a:r>
              <a:rPr lang="en-US" dirty="0"/>
              <a:t> flip-flops can be generated.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51908-90A0-4446-867F-B87B864B0B0E}"/>
              </a:ext>
            </a:extLst>
          </p:cNvPr>
          <p:cNvSpPr txBox="1"/>
          <p:nvPr/>
        </p:nvSpPr>
        <p:spPr>
          <a:xfrm>
            <a:off x="778125" y="1367318"/>
            <a:ext cx="308065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demo_15(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SE" sz="1600" dirty="0"/>
              <a:t>A, </a:t>
            </a:r>
            <a:r>
              <a:rPr lang="en-US" sz="1600" dirty="0" err="1"/>
              <a:t>A_state</a:t>
            </a:r>
            <a:r>
              <a:rPr lang="en-US" sz="1600" dirty="0"/>
              <a:t>, </a:t>
            </a:r>
            <a:r>
              <a:rPr lang="en-SE" sz="1600" dirty="0"/>
              <a:t>O, </a:t>
            </a:r>
            <a:r>
              <a:rPr lang="en-SE" sz="1600" dirty="0" err="1"/>
              <a:t>clk</a:t>
            </a:r>
            <a:br>
              <a:rPr lang="en-US" sz="1600" dirty="0"/>
            </a:br>
            <a:r>
              <a:rPr lang="en-SE" sz="1600" dirty="0"/>
              <a:t>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600" dirty="0"/>
              <a:t> A, </a:t>
            </a:r>
            <a:r>
              <a:rPr lang="en-US" sz="1600" dirty="0" err="1"/>
              <a:t>clk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600" dirty="0"/>
              <a:t> [3:0] O;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[3:0] O;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600" dirty="0"/>
              <a:t> </a:t>
            </a:r>
            <a:r>
              <a:rPr lang="en-US" sz="1600" dirty="0" err="1"/>
              <a:t>A_state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A_state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 @</a:t>
            </a:r>
            <a:r>
              <a:rPr lang="en-SE" sz="1600" dirty="0"/>
              <a:t> (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600" dirty="0"/>
              <a:t> </a:t>
            </a:r>
            <a:r>
              <a:rPr lang="en-SE" sz="1600" dirty="0" err="1"/>
              <a:t>clk</a:t>
            </a:r>
            <a:r>
              <a:rPr lang="en-SE" sz="1600" dirty="0"/>
              <a:t>)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600" dirty="0"/>
              <a:t> (A)</a:t>
            </a:r>
          </a:p>
          <a:p>
            <a:r>
              <a:rPr lang="en-SE" sz="1600" dirty="0"/>
              <a:t>    0: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>
                <a:highlight>
                  <a:srgbClr val="FFFF00"/>
                </a:highlight>
              </a:rPr>
              <a:t>        </a:t>
            </a:r>
            <a:r>
              <a:rPr lang="en-SE" sz="1600" dirty="0" err="1">
                <a:highlight>
                  <a:srgbClr val="FFFF00"/>
                </a:highlight>
              </a:rPr>
              <a:t>A_state</a:t>
            </a:r>
            <a:r>
              <a:rPr lang="en-SE" sz="1600" dirty="0">
                <a:highlight>
                  <a:srgbClr val="FFFF00"/>
                </a:highlight>
              </a:rPr>
              <a:t> &lt;= 1;</a:t>
            </a:r>
          </a:p>
          <a:p>
            <a:r>
              <a:rPr lang="en-SE" sz="1600" dirty="0">
                <a:highlight>
                  <a:srgbClr val="FFFF00"/>
                </a:highlight>
              </a:rPr>
              <a:t>        O &lt;= 4'b</a:t>
            </a:r>
            <a:r>
              <a:rPr lang="en-SE" sz="1600" dirty="0">
                <a:solidFill>
                  <a:srgbClr val="FF00FF"/>
                </a:solidFill>
                <a:highlight>
                  <a:srgbClr val="FFFF00"/>
                </a:highlight>
              </a:rPr>
              <a:t>0100</a:t>
            </a:r>
            <a:r>
              <a:rPr lang="en-SE" sz="1600" dirty="0">
                <a:highlight>
                  <a:srgbClr val="FFFF00"/>
                </a:highlight>
              </a:rPr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1: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>
                <a:highlight>
                  <a:srgbClr val="FFFF00"/>
                </a:highlight>
              </a:rPr>
              <a:t>        </a:t>
            </a:r>
            <a:r>
              <a:rPr lang="en-SE" sz="1600" dirty="0" err="1">
                <a:highlight>
                  <a:srgbClr val="FFFF00"/>
                </a:highlight>
              </a:rPr>
              <a:t>A_state</a:t>
            </a:r>
            <a:r>
              <a:rPr lang="en-SE" sz="1600" dirty="0">
                <a:highlight>
                  <a:srgbClr val="FFFF00"/>
                </a:highlight>
              </a:rPr>
              <a:t> &lt;= 0;</a:t>
            </a:r>
          </a:p>
          <a:p>
            <a:r>
              <a:rPr lang="en-SE" sz="1600" dirty="0">
                <a:highlight>
                  <a:srgbClr val="FFFF00"/>
                </a:highlight>
              </a:rPr>
              <a:t>        O &lt;= 4'b</a:t>
            </a:r>
            <a:r>
              <a:rPr lang="en-SE" sz="1600" dirty="0">
                <a:solidFill>
                  <a:srgbClr val="FF00FF"/>
                </a:solidFill>
                <a:highlight>
                  <a:srgbClr val="FFFF00"/>
                </a:highlight>
              </a:rPr>
              <a:t>0001</a:t>
            </a:r>
            <a:r>
              <a:rPr lang="en-SE" sz="1600" dirty="0">
                <a:highlight>
                  <a:srgbClr val="FFFF00"/>
                </a:highlight>
              </a:rPr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2250557E-A0E6-42C4-904B-D9A45E40C163}"/>
              </a:ext>
            </a:extLst>
          </p:cNvPr>
          <p:cNvSpPr/>
          <p:nvPr/>
        </p:nvSpPr>
        <p:spPr>
          <a:xfrm>
            <a:off x="3504895" y="4085988"/>
            <a:ext cx="707774" cy="6527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B5C6E678-5381-469B-8F6A-D8E15DB9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13" y="2754858"/>
            <a:ext cx="7242048" cy="39677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4D566-3C9C-41D8-8D00-5D3B9B9C2D7F}"/>
              </a:ext>
            </a:extLst>
          </p:cNvPr>
          <p:cNvSpPr txBox="1"/>
          <p:nvPr/>
        </p:nvSpPr>
        <p:spPr>
          <a:xfrm>
            <a:off x="0" y="2757062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Remember that the purpose of FF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is to </a:t>
            </a:r>
            <a:r>
              <a:rPr lang="en-US" sz="4800" dirty="0">
                <a:solidFill>
                  <a:srgbClr val="FF0000"/>
                </a:solidFill>
              </a:rPr>
              <a:t>store</a:t>
            </a:r>
            <a:r>
              <a:rPr lang="en-US" sz="4800" dirty="0">
                <a:solidFill>
                  <a:schemeClr val="tx1"/>
                </a:solidFill>
              </a:rPr>
              <a:t> data between clock edges.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C419F47-B261-4FA3-A2CB-96D85199C0C0}"/>
              </a:ext>
            </a:extLst>
          </p:cNvPr>
          <p:cNvSpPr/>
          <p:nvPr/>
        </p:nvSpPr>
        <p:spPr>
          <a:xfrm>
            <a:off x="2640563" y="5225144"/>
            <a:ext cx="2192694" cy="1544430"/>
          </a:xfrm>
          <a:prstGeom prst="wedgeRectCallout">
            <a:avLst>
              <a:gd name="adj1" fmla="val -50243"/>
              <a:gd name="adj2" fmla="val -7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is generated within seq-logic, using however no data within the logic.</a:t>
            </a:r>
            <a:endParaRPr lang="en-SE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F8B149A-F11F-4E6B-8D02-3BA7FB42D8E6}"/>
              </a:ext>
            </a:extLst>
          </p:cNvPr>
          <p:cNvSpPr/>
          <p:nvPr/>
        </p:nvSpPr>
        <p:spPr>
          <a:xfrm>
            <a:off x="10168127" y="5643637"/>
            <a:ext cx="1642001" cy="1078992"/>
          </a:xfrm>
          <a:prstGeom prst="wedgeRectCallout">
            <a:avLst>
              <a:gd name="adj1" fmla="val -55247"/>
              <a:gd name="adj2" fmla="val -64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Unnecessary FFs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A707-163F-3D05-446A-14FBDED1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33A8-2646-A841-A912-1FAF823E9878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CCCB-73C9-0A94-86E5-DA907CD4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48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0452-5228-4DD1-99CF-2D43384E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unnecessary Flip-flops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8DE5C-1D53-4DA1-B764-6C24C50F96ED}"/>
              </a:ext>
            </a:extLst>
          </p:cNvPr>
          <p:cNvSpPr txBox="1"/>
          <p:nvPr/>
        </p:nvSpPr>
        <p:spPr>
          <a:xfrm>
            <a:off x="495300" y="1425106"/>
            <a:ext cx="3157728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US" sz="1600" dirty="0"/>
              <a:t> demo_16(</a:t>
            </a:r>
          </a:p>
          <a:p>
            <a:r>
              <a:rPr lang="en-US" sz="1600" dirty="0"/>
              <a:t>    A, </a:t>
            </a:r>
            <a:r>
              <a:rPr lang="en-US" sz="1600" dirty="0" err="1"/>
              <a:t>A_state</a:t>
            </a:r>
            <a:r>
              <a:rPr lang="en-US" sz="1600" dirty="0"/>
              <a:t>, O, </a:t>
            </a:r>
            <a:r>
              <a:rPr lang="en-US" sz="1600" dirty="0" err="1"/>
              <a:t>clk</a:t>
            </a:r>
            <a:endParaRPr lang="en-US" sz="1600" dirty="0"/>
          </a:p>
          <a:p>
            <a:r>
              <a:rPr lang="en-US" sz="1600" dirty="0"/>
              <a:t>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US" sz="1600" dirty="0"/>
              <a:t> </a:t>
            </a:r>
            <a:r>
              <a:rPr lang="en-US" sz="1600" dirty="0" err="1"/>
              <a:t>clk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sz="1600" dirty="0"/>
              <a:t> (A)</a:t>
            </a:r>
          </a:p>
          <a:p>
            <a:r>
              <a:rPr lang="en-US" sz="1600" dirty="0"/>
              <a:t>    0: 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    </a:t>
            </a:r>
            <a:r>
              <a:rPr lang="en-US" sz="1600" dirty="0" err="1">
                <a:highlight>
                  <a:srgbClr val="FFFF00"/>
                </a:highlight>
              </a:rPr>
              <a:t>A_state</a:t>
            </a:r>
            <a:r>
              <a:rPr lang="en-US" sz="1600" dirty="0">
                <a:highlight>
                  <a:srgbClr val="FFFF00"/>
                </a:highlight>
              </a:rPr>
              <a:t> &lt;= 'b1;</a:t>
            </a:r>
          </a:p>
          <a:p>
            <a:r>
              <a:rPr lang="en-US" sz="1600" dirty="0"/>
              <a:t>    1: 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    </a:t>
            </a:r>
            <a:r>
              <a:rPr lang="en-US" sz="1600" dirty="0" err="1">
                <a:highlight>
                  <a:srgbClr val="FFFF00"/>
                </a:highlight>
              </a:rPr>
              <a:t>A_state</a:t>
            </a:r>
            <a:r>
              <a:rPr lang="en-US" sz="1600" dirty="0">
                <a:highlight>
                  <a:srgbClr val="FFFF00"/>
                </a:highlight>
              </a:rPr>
              <a:t> &lt;= 'b0;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600" dirty="0"/>
              <a:t> (A)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sz="1600" dirty="0"/>
              <a:t> (A)</a:t>
            </a:r>
          </a:p>
          <a:p>
            <a:r>
              <a:rPr lang="en-US" sz="1600" dirty="0"/>
              <a:t>    0: 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    O = 4'b</a:t>
            </a:r>
            <a:r>
              <a:rPr lang="en-US" sz="1600" dirty="0">
                <a:solidFill>
                  <a:srgbClr val="FF00FF"/>
                </a:solidFill>
                <a:highlight>
                  <a:srgbClr val="FFFF00"/>
                </a:highlight>
              </a:rPr>
              <a:t>0100</a:t>
            </a:r>
            <a:r>
              <a:rPr lang="en-US" sz="1600" dirty="0">
                <a:highlight>
                  <a:srgbClr val="FFFF00"/>
                </a:highlight>
              </a:rPr>
              <a:t>;</a:t>
            </a:r>
          </a:p>
          <a:p>
            <a:r>
              <a:rPr lang="en-US" sz="1600" dirty="0"/>
              <a:t>    1: 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    O = 4'b</a:t>
            </a:r>
            <a:r>
              <a:rPr lang="en-US" sz="1600" dirty="0">
                <a:solidFill>
                  <a:srgbClr val="FF00FF"/>
                </a:solidFill>
                <a:highlight>
                  <a:srgbClr val="FFFF00"/>
                </a:highlight>
              </a:rPr>
              <a:t>0001</a:t>
            </a:r>
            <a:r>
              <a:rPr lang="en-US" sz="1600" dirty="0">
                <a:highlight>
                  <a:srgbClr val="FFFF00"/>
                </a:highlight>
              </a:rPr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7235619-6454-4FBA-91A5-01A125FA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84" y="1876425"/>
            <a:ext cx="8102266" cy="42089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78A8BD-6DE3-407B-B89F-AB62E7325352}"/>
              </a:ext>
            </a:extLst>
          </p:cNvPr>
          <p:cNvSpPr/>
          <p:nvPr/>
        </p:nvSpPr>
        <p:spPr>
          <a:xfrm>
            <a:off x="2421107" y="5678424"/>
            <a:ext cx="2192694" cy="917328"/>
          </a:xfrm>
          <a:prstGeom prst="wedgeRectCallout">
            <a:avLst>
              <a:gd name="adj1" fmla="val -53162"/>
              <a:gd name="adj2" fmla="val -132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two </a:t>
            </a:r>
            <a:br>
              <a:rPr lang="en-US" dirty="0"/>
            </a:br>
            <a:r>
              <a:rPr lang="en-US" dirty="0"/>
              <a:t>always blocks</a:t>
            </a:r>
            <a:endParaRPr lang="en-SE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DCF6A66-5848-4556-84D6-65C885538C98}"/>
              </a:ext>
            </a:extLst>
          </p:cNvPr>
          <p:cNvSpPr/>
          <p:nvPr/>
        </p:nvSpPr>
        <p:spPr>
          <a:xfrm>
            <a:off x="9713556" y="5678424"/>
            <a:ext cx="2192694" cy="917328"/>
          </a:xfrm>
          <a:prstGeom prst="wedgeRectCallout">
            <a:avLst>
              <a:gd name="adj1" fmla="val -32311"/>
              <a:gd name="adj2" fmla="val -8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unnecessary FF generated.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4A3E1-BD83-4EC9-958A-6664E63998C5}"/>
              </a:ext>
            </a:extLst>
          </p:cNvPr>
          <p:cNvSpPr txBox="1"/>
          <p:nvPr/>
        </p:nvSpPr>
        <p:spPr>
          <a:xfrm>
            <a:off x="-1588" y="1690688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Remember that the purpose of combi-logic is to </a:t>
            </a:r>
            <a:r>
              <a:rPr lang="en-US" sz="4800" dirty="0">
                <a:solidFill>
                  <a:srgbClr val="FF0000"/>
                </a:solidFill>
              </a:rPr>
              <a:t>process</a:t>
            </a:r>
            <a:r>
              <a:rPr lang="en-US" sz="48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12C97-F16B-42FB-8D79-DBCF4C2D0F09}"/>
              </a:ext>
            </a:extLst>
          </p:cNvPr>
          <p:cNvSpPr txBox="1"/>
          <p:nvPr/>
        </p:nvSpPr>
        <p:spPr>
          <a:xfrm>
            <a:off x="0" y="3260348"/>
            <a:ext cx="12193588" cy="1569660"/>
          </a:xfrm>
          <a:prstGeom prst="rect">
            <a:avLst/>
          </a:prstGeom>
          <a:solidFill>
            <a:srgbClr val="FFFF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Seq-logic</a:t>
            </a:r>
            <a:r>
              <a:rPr lang="en-US" sz="4800" dirty="0">
                <a:solidFill>
                  <a:schemeClr val="tx1"/>
                </a:solidFill>
              </a:rPr>
              <a:t> can be viewed as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combi-logic + FF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16837-11B5-7F3C-A0EF-0191617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B3E7-A47F-7446-88D3-BA8FF3C368B2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35513-BECF-1E5F-D754-2F3CECDB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46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72F8-1075-44CE-AA4D-06FBF32D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optimization techniques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0B58-4AA3-487E-84BA-283CD791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Resource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Common subexpression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revising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parentheses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Avoiding Flip-flops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Avoiding latches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5F621-1BFB-4D5E-9D38-5E0C42D042B1}"/>
              </a:ext>
            </a:extLst>
          </p:cNvPr>
          <p:cNvSpPr txBox="1"/>
          <p:nvPr/>
        </p:nvSpPr>
        <p:spPr>
          <a:xfrm>
            <a:off x="0" y="2644170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Don’t</a:t>
            </a:r>
            <a:r>
              <a:rPr lang="en-US" sz="4800" dirty="0">
                <a:solidFill>
                  <a:schemeClr val="tx1"/>
                </a:solidFill>
              </a:rPr>
              <a:t> depend on the EDA to do all optimizations for you.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00E6-8DE9-6D27-3E3B-88F309AE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977-88CA-C44A-A8E2-E240B92A90FF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DB86-B93D-39EF-CDA9-DD0A305A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3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8E3A-A560-472B-8043-0B5F376C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unnecessary latches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3349-A9CE-4BB4-8753-CD50F68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Latches are essentially </a:t>
            </a:r>
            <a:r>
              <a:rPr lang="en-US" sz="3200" dirty="0">
                <a:solidFill>
                  <a:srgbClr val="FF0000"/>
                </a:solidFill>
              </a:rPr>
              <a:t>asynchronous</a:t>
            </a:r>
            <a:r>
              <a:rPr lang="en-US" sz="3200" dirty="0"/>
              <a:t> storage.</a:t>
            </a:r>
          </a:p>
          <a:p>
            <a:r>
              <a:rPr lang="en-US" sz="3200" b="0" i="0" dirty="0">
                <a:solidFill>
                  <a:srgbClr val="242729"/>
                </a:solidFill>
                <a:effectLst/>
                <a:latin typeface="-apple-system"/>
              </a:rPr>
              <a:t>In a good design, we want our logic to be fully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synchronous</a:t>
            </a:r>
            <a:r>
              <a:rPr lang="en-US" sz="3200" b="0" i="0" dirty="0">
                <a:solidFill>
                  <a:srgbClr val="242729"/>
                </a:solidFill>
                <a:effectLst/>
                <a:latin typeface="-apple-system"/>
              </a:rPr>
              <a:t>, meaning that all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storage elements </a:t>
            </a:r>
            <a:r>
              <a:rPr lang="en-US" sz="3200" b="0" i="0" dirty="0">
                <a:solidFill>
                  <a:srgbClr val="242729"/>
                </a:solidFill>
                <a:effectLst/>
                <a:latin typeface="-apple-system"/>
              </a:rPr>
              <a:t>(like FF's) are all clocked from a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single clock source</a:t>
            </a:r>
            <a:r>
              <a:rPr lang="en-US" sz="3200" b="0" i="0" dirty="0">
                <a:solidFill>
                  <a:srgbClr val="242729"/>
                </a:solidFill>
                <a:effectLst/>
                <a:latin typeface="-apple-system"/>
              </a:rPr>
              <a:t>.</a:t>
            </a:r>
          </a:p>
          <a:p>
            <a:r>
              <a:rPr lang="en-US" sz="3200" b="0" i="0" dirty="0">
                <a:solidFill>
                  <a:srgbClr val="242729"/>
                </a:solidFill>
                <a:effectLst/>
                <a:latin typeface="-apple-system"/>
              </a:rPr>
              <a:t>Anything that is asynchronous to that clock needs to be treated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very carefully </a:t>
            </a:r>
            <a:r>
              <a:rPr lang="en-US" sz="3200" b="0" i="0" dirty="0">
                <a:solidFill>
                  <a:srgbClr val="242729"/>
                </a:solidFill>
                <a:effectLst/>
                <a:latin typeface="-apple-system"/>
              </a:rPr>
              <a:t>otherwise timing errors will occur.</a:t>
            </a:r>
          </a:p>
          <a:p>
            <a:r>
              <a:rPr lang="en-US" sz="3200" dirty="0">
                <a:solidFill>
                  <a:srgbClr val="242729"/>
                </a:solidFill>
                <a:latin typeface="-apple-system"/>
              </a:rPr>
              <a:t>Assign the same variable across all branches in if- and case-statements.</a:t>
            </a:r>
            <a:endParaRPr lang="en-S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12F4-9626-69AF-9831-465F8160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73FF-5E61-4C42-83CB-8CB088AB94A3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B7CA4-61BE-E4CB-2DDB-F376F698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3572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AEB34-E76F-B498-C0D0-F78BF046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F074-10B9-744A-AAB6-80C9C2624C84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A3D0-1A7F-A6A6-9B28-F83E4E93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76E6-571C-4509-8EE4-677F6444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shift register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4192-21D0-4270-B507-F8173911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 3-bit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universal shift register </a:t>
            </a:r>
            <a:r>
              <a:rPr lang="en-US" dirty="0"/>
              <a:t>which can perform the following functions:</a:t>
            </a:r>
          </a:p>
          <a:p>
            <a:pPr lvl="1"/>
            <a:r>
              <a:rPr lang="en-US" dirty="0"/>
              <a:t>Hold value</a:t>
            </a:r>
          </a:p>
          <a:p>
            <a:pPr lvl="1"/>
            <a:r>
              <a:rPr lang="en-US" dirty="0"/>
              <a:t>Shift left</a:t>
            </a:r>
          </a:p>
          <a:p>
            <a:pPr lvl="1"/>
            <a:r>
              <a:rPr lang="en-US" dirty="0"/>
              <a:t>Shift right</a:t>
            </a:r>
          </a:p>
          <a:p>
            <a:pPr lvl="1"/>
            <a:r>
              <a:rPr lang="en-US" dirty="0"/>
              <a:t>Load value</a:t>
            </a:r>
          </a:p>
          <a:p>
            <a:pPr lvl="1"/>
            <a:r>
              <a:rPr lang="en-US" b="1" dirty="0"/>
              <a:t>Asynchronous</a:t>
            </a:r>
            <a:r>
              <a:rPr lang="en-US" dirty="0"/>
              <a:t> reset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D0F79-B7AF-4F68-B048-D03B8EBD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39588"/>
              </p:ext>
            </p:extLst>
          </p:nvPr>
        </p:nvGraphicFramePr>
        <p:xfrm>
          <a:off x="4731797" y="2982466"/>
          <a:ext cx="7079772" cy="225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62">
                  <a:extLst>
                    <a:ext uri="{9D8B030D-6E8A-4147-A177-3AD203B41FA5}">
                      <a16:colId xmlns:a16="http://schemas.microsoft.com/office/drawing/2014/main" val="3237752485"/>
                    </a:ext>
                  </a:extLst>
                </a:gridCol>
                <a:gridCol w="1179962">
                  <a:extLst>
                    <a:ext uri="{9D8B030D-6E8A-4147-A177-3AD203B41FA5}">
                      <a16:colId xmlns:a16="http://schemas.microsoft.com/office/drawing/2014/main" val="1798185775"/>
                    </a:ext>
                  </a:extLst>
                </a:gridCol>
                <a:gridCol w="1179962">
                  <a:extLst>
                    <a:ext uri="{9D8B030D-6E8A-4147-A177-3AD203B41FA5}">
                      <a16:colId xmlns:a16="http://schemas.microsoft.com/office/drawing/2014/main" val="3135678399"/>
                    </a:ext>
                  </a:extLst>
                </a:gridCol>
                <a:gridCol w="1179962">
                  <a:extLst>
                    <a:ext uri="{9D8B030D-6E8A-4147-A177-3AD203B41FA5}">
                      <a16:colId xmlns:a16="http://schemas.microsoft.com/office/drawing/2014/main" val="2768937123"/>
                    </a:ext>
                  </a:extLst>
                </a:gridCol>
                <a:gridCol w="1179962">
                  <a:extLst>
                    <a:ext uri="{9D8B030D-6E8A-4147-A177-3AD203B41FA5}">
                      <a16:colId xmlns:a16="http://schemas.microsoft.com/office/drawing/2014/main" val="3196614960"/>
                    </a:ext>
                  </a:extLst>
                </a:gridCol>
                <a:gridCol w="1179962">
                  <a:extLst>
                    <a:ext uri="{9D8B030D-6E8A-4147-A177-3AD203B41FA5}">
                      <a16:colId xmlns:a16="http://schemas.microsoft.com/office/drawing/2014/main" val="1261296803"/>
                    </a:ext>
                  </a:extLst>
                </a:gridCol>
              </a:tblGrid>
              <a:tr h="376443">
                <a:tc rowSpan="2"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S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01057"/>
                  </a:ext>
                </a:extLst>
              </a:tr>
              <a:tr h="376443">
                <a:tc v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S[0]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Q[0]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03018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en-US" dirty="0"/>
                        <a:t>Hold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Q[0]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3844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en-US" dirty="0"/>
                        <a:t>Shift left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Q[0]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right_in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5710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en-US" dirty="0"/>
                        <a:t>Shift right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left_in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Q[1]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98308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par_in</a:t>
                      </a:r>
                      <a:r>
                        <a:rPr lang="en-US" dirty="0"/>
                        <a:t>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par_in</a:t>
                      </a:r>
                      <a:r>
                        <a:rPr lang="en-US" dirty="0"/>
                        <a:t>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par_in</a:t>
                      </a:r>
                      <a:r>
                        <a:rPr lang="en-US" dirty="0"/>
                        <a:t>[0]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469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8E54-649C-9D70-6631-2CDC6D9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8EA5-AD4E-3843-B121-815139F4D9DE}" type="datetime1">
              <a:rPr lang="sv-SE" smtClean="0"/>
              <a:t>2022-09-26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7CD2-F08F-3A8C-0D0F-FD838083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5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83D8-ED92-4562-A3B8-C8617AFB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shift register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79CE2-5B14-4513-85C3-2C3330B81B20}"/>
              </a:ext>
            </a:extLst>
          </p:cNvPr>
          <p:cNvSpPr txBox="1"/>
          <p:nvPr/>
        </p:nvSpPr>
        <p:spPr>
          <a:xfrm>
            <a:off x="0" y="1622653"/>
            <a:ext cx="371752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200" dirty="0"/>
              <a:t> demo_1(</a:t>
            </a:r>
            <a:r>
              <a:rPr lang="en-SE" sz="1200" dirty="0" err="1"/>
              <a:t>clk</a:t>
            </a:r>
            <a:r>
              <a:rPr lang="en-SE" sz="1200" dirty="0"/>
              <a:t>, reset, </a:t>
            </a:r>
          </a:p>
          <a:p>
            <a:r>
              <a:rPr lang="en-SE" sz="1200" dirty="0"/>
              <a:t>              </a:t>
            </a:r>
            <a:r>
              <a:rPr lang="en-SE" sz="1200" dirty="0" err="1"/>
              <a:t>left_in</a:t>
            </a:r>
            <a:r>
              <a:rPr lang="en-SE" sz="1200" dirty="0"/>
              <a:t>, </a:t>
            </a:r>
            <a:r>
              <a:rPr lang="en-SE" sz="1200" dirty="0" err="1"/>
              <a:t>right_in</a:t>
            </a:r>
            <a:r>
              <a:rPr lang="en-SE" sz="1200" dirty="0"/>
              <a:t>, </a:t>
            </a:r>
            <a:r>
              <a:rPr lang="en-SE" sz="1200" dirty="0" err="1"/>
              <a:t>par_in</a:t>
            </a:r>
            <a:r>
              <a:rPr lang="en-SE" sz="1200" dirty="0"/>
              <a:t>,</a:t>
            </a:r>
          </a:p>
          <a:p>
            <a:r>
              <a:rPr lang="en-SE" sz="1200" dirty="0"/>
              <a:t>              </a:t>
            </a:r>
            <a:r>
              <a:rPr lang="en-SE" sz="1200" dirty="0" err="1"/>
              <a:t>sel</a:t>
            </a:r>
            <a:r>
              <a:rPr lang="en-SE" sz="1200" dirty="0"/>
              <a:t>, O);</a:t>
            </a:r>
          </a:p>
          <a:p>
            <a:r>
              <a:rPr lang="en-SE" sz="1200" dirty="0"/>
              <a:t>              </a:t>
            </a:r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</a:t>
            </a:r>
            <a:r>
              <a:rPr lang="en-SE" sz="1200" dirty="0" err="1"/>
              <a:t>clk</a:t>
            </a:r>
            <a:r>
              <a:rPr lang="en-SE" sz="1200" dirty="0"/>
              <a:t>, reset, </a:t>
            </a:r>
            <a:r>
              <a:rPr lang="en-SE" sz="1200" dirty="0" err="1"/>
              <a:t>left_in</a:t>
            </a:r>
            <a:r>
              <a:rPr lang="en-SE" sz="1200" dirty="0"/>
              <a:t>, </a:t>
            </a:r>
            <a:r>
              <a:rPr lang="en-SE" sz="1200" dirty="0" err="1"/>
              <a:t>right_in</a:t>
            </a:r>
            <a:r>
              <a:rPr lang="en-SE" sz="1200" dirty="0"/>
              <a:t>;</a:t>
            </a:r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[2:0] </a:t>
            </a:r>
            <a:r>
              <a:rPr lang="en-SE" sz="1200" dirty="0" err="1"/>
              <a:t>par_in</a:t>
            </a:r>
            <a:r>
              <a:rPr lang="en-SE" sz="1200" dirty="0"/>
              <a:t>;</a:t>
            </a:r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[1:0] </a:t>
            </a:r>
            <a:r>
              <a:rPr lang="en-SE" sz="1200" dirty="0" err="1"/>
              <a:t>sel</a:t>
            </a:r>
            <a:r>
              <a:rPr lang="en-SE" sz="1200" dirty="0"/>
              <a:t>;</a:t>
            </a:r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[2:0] O;</a:t>
            </a:r>
          </a:p>
          <a:p>
            <a:r>
              <a:rPr lang="en-SE" sz="1200" dirty="0">
                <a:solidFill>
                  <a:srgbClr val="C00000"/>
                </a:solidFill>
              </a:rPr>
              <a:t>reg</a:t>
            </a:r>
            <a:r>
              <a:rPr lang="en-SE" sz="1200" dirty="0"/>
              <a:t> [2:0] O;</a:t>
            </a:r>
          </a:p>
          <a:p>
            <a:endParaRPr lang="en-SE" sz="1200" dirty="0"/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200" dirty="0"/>
              <a:t> </a:t>
            </a:r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200" dirty="0"/>
              <a:t> (</a:t>
            </a:r>
            <a:r>
              <a:rPr lang="en-SE" sz="12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200" dirty="0"/>
              <a:t> </a:t>
            </a:r>
            <a:r>
              <a:rPr lang="en-SE" sz="1200" dirty="0" err="1"/>
              <a:t>clk</a:t>
            </a:r>
            <a:r>
              <a:rPr lang="en-SE" sz="1200" dirty="0"/>
              <a:t>, </a:t>
            </a:r>
            <a:r>
              <a:rPr lang="en-SE" sz="1200" dirty="0" err="1">
                <a:solidFill>
                  <a:schemeClr val="accent1">
                    <a:lumMod val="75000"/>
                  </a:schemeClr>
                </a:solidFill>
              </a:rPr>
              <a:t>negedge</a:t>
            </a:r>
            <a:r>
              <a:rPr lang="en-SE" sz="1200" dirty="0"/>
              <a:t> reset) </a:t>
            </a:r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endParaRPr lang="en-SE" sz="1200" dirty="0"/>
          </a:p>
          <a:p>
            <a:r>
              <a:rPr lang="en-SE" sz="1200" dirty="0"/>
              <a:t>    </a:t>
            </a:r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200" dirty="0"/>
              <a:t> </a:t>
            </a:r>
            <a:r>
              <a:rPr lang="en-SE" sz="1200" dirty="0"/>
              <a:t>(!reset)</a:t>
            </a:r>
          </a:p>
          <a:p>
            <a:r>
              <a:rPr lang="en-SE" sz="1200" dirty="0"/>
              <a:t>        O &lt;= 3'b</a:t>
            </a:r>
            <a:r>
              <a:rPr lang="en-SE" sz="1200" dirty="0">
                <a:solidFill>
                  <a:srgbClr val="FF00FF"/>
                </a:solidFill>
              </a:rPr>
              <a:t>000</a:t>
            </a:r>
            <a:r>
              <a:rPr lang="en-SE" sz="1200" dirty="0"/>
              <a:t>;</a:t>
            </a:r>
          </a:p>
          <a:p>
            <a:r>
              <a:rPr lang="en-SE" sz="1200" dirty="0"/>
              <a:t>    </a:t>
            </a:r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SE" sz="1200" dirty="0"/>
              <a:t>O &lt;= 3’b</a:t>
            </a:r>
            <a:r>
              <a:rPr lang="en-SE" sz="1200" dirty="0">
                <a:solidFill>
                  <a:srgbClr val="FF00FF"/>
                </a:solidFill>
              </a:rPr>
              <a:t>000</a:t>
            </a:r>
            <a:r>
              <a:rPr lang="en-SE" sz="1200" dirty="0"/>
              <a:t>;</a:t>
            </a:r>
          </a:p>
          <a:p>
            <a:r>
              <a:rPr lang="en-SE" sz="1200" dirty="0"/>
              <a:t>        </a:t>
            </a:r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200" dirty="0"/>
              <a:t> (</a:t>
            </a:r>
            <a:r>
              <a:rPr lang="en-SE" sz="1200" dirty="0" err="1"/>
              <a:t>sel</a:t>
            </a:r>
            <a:r>
              <a:rPr lang="en-SE" sz="1200" dirty="0"/>
              <a:t>)</a:t>
            </a:r>
          </a:p>
          <a:p>
            <a:r>
              <a:rPr lang="en-SE" sz="1200" dirty="0"/>
              <a:t>            2'b</a:t>
            </a:r>
            <a:r>
              <a:rPr lang="en-SE" sz="1200" dirty="0">
                <a:solidFill>
                  <a:srgbClr val="FF00FF"/>
                </a:solidFill>
              </a:rPr>
              <a:t>00</a:t>
            </a:r>
            <a:r>
              <a:rPr lang="en-SE" sz="1200" dirty="0"/>
              <a:t>: ;</a:t>
            </a:r>
          </a:p>
          <a:p>
            <a:r>
              <a:rPr lang="en-SE" sz="1200" dirty="0"/>
              <a:t>            2'b</a:t>
            </a:r>
            <a:r>
              <a:rPr lang="en-SE" sz="1200" dirty="0">
                <a:solidFill>
                  <a:srgbClr val="FF00FF"/>
                </a:solidFill>
              </a:rPr>
              <a:t>01</a:t>
            </a:r>
            <a:r>
              <a:rPr lang="en-SE" sz="1200" dirty="0"/>
              <a:t>:</a:t>
            </a:r>
          </a:p>
          <a:p>
            <a:r>
              <a:rPr lang="en-SE" sz="1200" dirty="0"/>
              <a:t>                O &lt;= {O[1:0], </a:t>
            </a:r>
            <a:r>
              <a:rPr lang="en-SE" sz="1200" dirty="0" err="1"/>
              <a:t>right_in</a:t>
            </a:r>
            <a:r>
              <a:rPr lang="en-SE" sz="1200" dirty="0"/>
              <a:t>};</a:t>
            </a:r>
          </a:p>
          <a:p>
            <a:r>
              <a:rPr lang="en-SE" sz="1200" dirty="0"/>
              <a:t>            2'b</a:t>
            </a:r>
            <a:r>
              <a:rPr lang="en-SE" sz="1200" dirty="0">
                <a:solidFill>
                  <a:srgbClr val="FF00FF"/>
                </a:solidFill>
              </a:rPr>
              <a:t>10</a:t>
            </a:r>
            <a:r>
              <a:rPr lang="en-SE" sz="1200" dirty="0"/>
              <a:t>:</a:t>
            </a:r>
          </a:p>
          <a:p>
            <a:r>
              <a:rPr lang="en-SE" sz="1200" dirty="0"/>
              <a:t>                O &lt;= {</a:t>
            </a:r>
            <a:r>
              <a:rPr lang="en-SE" sz="1200" dirty="0" err="1"/>
              <a:t>left_in</a:t>
            </a:r>
            <a:r>
              <a:rPr lang="en-SE" sz="1200" dirty="0"/>
              <a:t>, O[2:1]};</a:t>
            </a:r>
          </a:p>
          <a:p>
            <a:r>
              <a:rPr lang="en-SE" sz="1200" dirty="0"/>
              <a:t>            2'b</a:t>
            </a:r>
            <a:r>
              <a:rPr lang="en-SE" sz="1200" dirty="0">
                <a:solidFill>
                  <a:srgbClr val="FF00FF"/>
                </a:solidFill>
              </a:rPr>
              <a:t>11</a:t>
            </a:r>
            <a:r>
              <a:rPr lang="en-SE" sz="1200" dirty="0"/>
              <a:t>:</a:t>
            </a:r>
          </a:p>
          <a:p>
            <a:r>
              <a:rPr lang="en-SE" sz="1200" dirty="0"/>
              <a:t>                O &lt;= </a:t>
            </a:r>
            <a:r>
              <a:rPr lang="en-SE" sz="1200" dirty="0" err="1"/>
              <a:t>par_in</a:t>
            </a:r>
            <a:r>
              <a:rPr lang="en-SE" sz="1200" dirty="0"/>
              <a:t>;</a:t>
            </a:r>
          </a:p>
          <a:p>
            <a:r>
              <a:rPr lang="en-SE" sz="1200" dirty="0"/>
              <a:t>        </a:t>
            </a:r>
            <a:r>
              <a:rPr lang="en-SE" sz="12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2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2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61132-CE1D-4D92-B82F-74445E40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778" y="1622653"/>
            <a:ext cx="8443222" cy="48936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BF736-1D04-B925-D6FA-124A78CF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DDA1-DF01-FF40-AE96-16EA5F4B3FE1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BFB8-C250-9206-A9C2-AA229D57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45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1B7D-6F2B-4C36-B271-8B1D24B1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BB57-52D4-4BB4-8472-AE834F33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counter</a:t>
            </a:r>
          </a:p>
          <a:p>
            <a:r>
              <a:rPr lang="en-US" dirty="0"/>
              <a:t>Modulo-N counter</a:t>
            </a:r>
          </a:p>
          <a:p>
            <a:r>
              <a:rPr lang="en-US" dirty="0"/>
              <a:t>Johnson counter</a:t>
            </a:r>
          </a:p>
          <a:p>
            <a:r>
              <a:rPr lang="en-US" dirty="0"/>
              <a:t>Gray counter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67A0-95AA-06AB-2AC1-EFC8B3D9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E45-11BC-464E-B023-8C660BB5F2C6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1A6BA-0186-8453-5458-6F0B0BBF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25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ED86-4693-47D8-B13B-B3516565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binary counter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F269-ADEE-41EF-9E12-72BBCA54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134"/>
          </a:xfrm>
        </p:spPr>
        <p:txBody>
          <a:bodyPr/>
          <a:lstStyle/>
          <a:p>
            <a:r>
              <a:rPr lang="en-US" dirty="0"/>
              <a:t>Model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parameterized N-bit binary up-down counter </a:t>
            </a:r>
            <a:r>
              <a:rPr lang="en-US" dirty="0"/>
              <a:t>with </a:t>
            </a:r>
            <a:r>
              <a:rPr lang="en-US" b="1" dirty="0"/>
              <a:t>synchronous</a:t>
            </a:r>
            <a:r>
              <a:rPr lang="en-US" dirty="0"/>
              <a:t> reset and reload controls. </a:t>
            </a:r>
          </a:p>
          <a:p>
            <a:r>
              <a:rPr lang="en-US" dirty="0"/>
              <a:t>The counting is synchronized to the rising edge of a lock.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D030-AB1F-D940-59EC-EF77387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84FA-B395-2D41-97FC-ACD22D44F24F}" type="datetime1">
              <a:rPr lang="sv-SE" smtClean="0"/>
              <a:t>2022-09-26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4F04B-83F0-14B9-5B2E-FB47C40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20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B3D-ED8D-460E-BD8A-6C6DC970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binary counter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5BAA9-2785-49BE-919C-0236B25179C4}"/>
              </a:ext>
            </a:extLst>
          </p:cNvPr>
          <p:cNvSpPr txBox="1"/>
          <p:nvPr/>
        </p:nvSpPr>
        <p:spPr>
          <a:xfrm>
            <a:off x="0" y="1507483"/>
            <a:ext cx="3431959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 (</a:t>
            </a:r>
            <a:r>
              <a:rPr lang="en-SE" sz="1400" dirty="0" err="1"/>
              <a:t>clk</a:t>
            </a:r>
            <a:r>
              <a:rPr lang="en-SE" sz="1400" dirty="0"/>
              <a:t>, reset, reload, </a:t>
            </a:r>
            <a:r>
              <a:rPr lang="en-SE" sz="1400" dirty="0" err="1"/>
              <a:t>sel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       </a:t>
            </a:r>
            <a:r>
              <a:rPr lang="en-SE" sz="1400" dirty="0" err="1"/>
              <a:t>data_in</a:t>
            </a:r>
            <a:r>
              <a:rPr lang="en-SE" sz="1400" dirty="0"/>
              <a:t>, </a:t>
            </a:r>
          </a:p>
          <a:p>
            <a:r>
              <a:rPr lang="en-SE" sz="1400" dirty="0"/>
              <a:t>               O);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parameter</a:t>
            </a:r>
            <a:r>
              <a:rPr lang="en-SE" sz="1400" dirty="0"/>
              <a:t> N = 2;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, reset, reload, </a:t>
            </a:r>
            <a:r>
              <a:rPr lang="en-SE" sz="1400" dirty="0" err="1"/>
              <a:t>sel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[N-1 : 0] </a:t>
            </a:r>
            <a:r>
              <a:rPr lang="en-SE" sz="1400" dirty="0" err="1"/>
              <a:t>data_in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[N-1 : 0] O;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[N-1 : 0] counter;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400" dirty="0"/>
              <a:t> O = counter;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posedge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)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(!reset)</a:t>
            </a:r>
          </a:p>
          <a:p>
            <a:r>
              <a:rPr lang="en-SE" sz="1400" dirty="0"/>
              <a:t>        counter &lt;= 0;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 if</a:t>
            </a:r>
            <a:r>
              <a:rPr lang="en-SE" sz="1400" dirty="0"/>
              <a:t> (!reload)</a:t>
            </a:r>
          </a:p>
          <a:p>
            <a:r>
              <a:rPr lang="en-SE" sz="1400" dirty="0"/>
              <a:t>        counter &lt;= </a:t>
            </a:r>
            <a:r>
              <a:rPr lang="en-SE" sz="1400" dirty="0" err="1"/>
              <a:t>data_in</a:t>
            </a:r>
            <a:r>
              <a:rPr lang="en-SE" sz="1400" dirty="0"/>
              <a:t>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 if</a:t>
            </a:r>
            <a:r>
              <a:rPr lang="en-SE" sz="1400" dirty="0"/>
              <a:t> (</a:t>
            </a:r>
            <a:r>
              <a:rPr lang="en-SE" sz="1400" dirty="0" err="1"/>
              <a:t>sel</a:t>
            </a:r>
            <a:r>
              <a:rPr lang="en-SE" sz="1400" dirty="0"/>
              <a:t>)</a:t>
            </a:r>
          </a:p>
          <a:p>
            <a:r>
              <a:rPr lang="en-SE" sz="1400" dirty="0"/>
              <a:t>        counter &lt;= counter + 1;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sz="1400" dirty="0"/>
              <a:t> </a:t>
            </a:r>
          </a:p>
          <a:p>
            <a:r>
              <a:rPr lang="en-SE" sz="1400" dirty="0"/>
              <a:t>        counter &lt;= counter - 1;</a:t>
            </a:r>
          </a:p>
          <a:p>
            <a:endParaRPr lang="en-SE" sz="1400" dirty="0"/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CEAE-01A5-4C16-A6A1-BB14BEDB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07" y="2265002"/>
            <a:ext cx="8736093" cy="35324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D7331-0CF8-45ED-3207-FA45D8C6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041-F821-784B-85F3-7B17CAC79B7D}" type="datetime1">
              <a:rPr lang="sv-SE" smtClean="0"/>
              <a:t>2022-09-26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D8AB7-F386-D1FB-AA6B-CB9E7247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18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14127</TotalTime>
  <Words>4605</Words>
  <Application>Microsoft Macintosh PowerPoint</Application>
  <PresentationFormat>Widescreen</PresentationFormat>
  <Paragraphs>1185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-apple-system</vt:lpstr>
      <vt:lpstr>Arial</vt:lpstr>
      <vt:lpstr>Calibri</vt:lpstr>
      <vt:lpstr>Tahoma</vt:lpstr>
      <vt:lpstr>Office Theme</vt:lpstr>
      <vt:lpstr>Accelerating Systems with Programmable Logic Components  Lecture 07 Synthesis II Example Synthesizable Designs</vt:lpstr>
      <vt:lpstr>Writing synthesizable Verilog</vt:lpstr>
      <vt:lpstr>Example synthesizable designs</vt:lpstr>
      <vt:lpstr>Synthesis optimization techniques</vt:lpstr>
      <vt:lpstr>Universal shift register</vt:lpstr>
      <vt:lpstr>Universal shift register</vt:lpstr>
      <vt:lpstr>Counter</vt:lpstr>
      <vt:lpstr>Counter – binary counter</vt:lpstr>
      <vt:lpstr>Counter – binary counter</vt:lpstr>
      <vt:lpstr>Counter – binary counter</vt:lpstr>
      <vt:lpstr>Counter – modulo-N counter</vt:lpstr>
      <vt:lpstr>Counter – modulo-N counter</vt:lpstr>
      <vt:lpstr>Counter – modulo-N counter</vt:lpstr>
      <vt:lpstr>Counter – Johnson counter</vt:lpstr>
      <vt:lpstr>Johnson counter</vt:lpstr>
      <vt:lpstr>Counter – Gray counter</vt:lpstr>
      <vt:lpstr>Counter – Gray counter</vt:lpstr>
      <vt:lpstr>Counter – Gray counter</vt:lpstr>
      <vt:lpstr>Counter – Gray counter</vt:lpstr>
      <vt:lpstr>Counter – Gray counter</vt:lpstr>
      <vt:lpstr>Counter – Gray counter</vt:lpstr>
      <vt:lpstr>Counter – Gray counter</vt:lpstr>
      <vt:lpstr>A pattern detector</vt:lpstr>
      <vt:lpstr>A pattern detector</vt:lpstr>
      <vt:lpstr>A pattern detector</vt:lpstr>
      <vt:lpstr>A factorial generator</vt:lpstr>
      <vt:lpstr>A factorial generator</vt:lpstr>
      <vt:lpstr>A factorial generator – module declaration </vt:lpstr>
      <vt:lpstr>A factorial generator – seq-logic</vt:lpstr>
      <vt:lpstr>A factorial generator – seq-logic</vt:lpstr>
      <vt:lpstr>Synthesis optimization techniques</vt:lpstr>
      <vt:lpstr>Resource allocation</vt:lpstr>
      <vt:lpstr>Resource allocation</vt:lpstr>
      <vt:lpstr>Common subexpression</vt:lpstr>
      <vt:lpstr>Code revising</vt:lpstr>
      <vt:lpstr>Code restructure</vt:lpstr>
      <vt:lpstr>Using parentheses</vt:lpstr>
      <vt:lpstr>Avoiding unnecessary Flip-flops</vt:lpstr>
      <vt:lpstr>Avoiding unnecessary Flip-flops</vt:lpstr>
      <vt:lpstr>Avoiding unnecessary latches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Microsoft Office User</cp:lastModifiedBy>
  <cp:revision>1431</cp:revision>
  <dcterms:created xsi:type="dcterms:W3CDTF">2021-06-14T13:39:04Z</dcterms:created>
  <dcterms:modified xsi:type="dcterms:W3CDTF">2022-09-26T07:55:45Z</dcterms:modified>
</cp:coreProperties>
</file>