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335" r:id="rId3"/>
    <p:sldId id="336" r:id="rId4"/>
    <p:sldId id="338" r:id="rId5"/>
    <p:sldId id="362" r:id="rId6"/>
    <p:sldId id="366" r:id="rId7"/>
    <p:sldId id="364" r:id="rId8"/>
    <p:sldId id="365" r:id="rId9"/>
    <p:sldId id="363" r:id="rId10"/>
    <p:sldId id="342" r:id="rId11"/>
    <p:sldId id="367" r:id="rId12"/>
    <p:sldId id="368" r:id="rId13"/>
    <p:sldId id="369" r:id="rId14"/>
    <p:sldId id="370" r:id="rId15"/>
    <p:sldId id="371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6" r:id="rId24"/>
    <p:sldId id="387" r:id="rId25"/>
    <p:sldId id="389" r:id="rId26"/>
    <p:sldId id="390" r:id="rId27"/>
    <p:sldId id="391" r:id="rId28"/>
    <p:sldId id="393" r:id="rId29"/>
    <p:sldId id="392" r:id="rId30"/>
    <p:sldId id="344" r:id="rId31"/>
    <p:sldId id="381" r:id="rId32"/>
    <p:sldId id="380" r:id="rId33"/>
    <p:sldId id="382" r:id="rId34"/>
    <p:sldId id="383" r:id="rId35"/>
    <p:sldId id="384" r:id="rId36"/>
    <p:sldId id="385" r:id="rId37"/>
    <p:sldId id="394" r:id="rId38"/>
    <p:sldId id="395" r:id="rId39"/>
    <p:sldId id="27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OU7EXXGTmThF1unbFEm/Ig==" hashData="+kZfJMauFMosT/4i5nUc2+vp2pvGnDtKS0YuYK5rVpUGtr4NM31sfz2w3zYUiEJpn9LlB9czrS/Exc+cvxtErA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4" autoAdjust="0"/>
    <p:restoredTop sz="85315" autoAdjust="0"/>
  </p:normalViewPr>
  <p:slideViewPr>
    <p:cSldViewPr snapToGrid="0">
      <p:cViewPr varScale="1">
        <p:scale>
          <a:sx n="24" d="100"/>
          <a:sy n="24" d="100"/>
        </p:scale>
        <p:origin x="208" y="24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4111-F96E-400B-BE1D-9AD68FB27ACF}" type="datetimeFigureOut">
              <a:rPr lang="en-SE" smtClean="0"/>
              <a:t>2022-10-07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9EC7D-B74B-4364-805A-BE53D1A2107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1312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EC7D-B74B-4364-805A-BE53D1A2107A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96344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EC7D-B74B-4364-805A-BE53D1A2107A}" type="slidenum">
              <a:rPr lang="en-SE" smtClean="0"/>
              <a:t>33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6538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2022-10-07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289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2022-10-07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2839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2022-10-07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7377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2022-10-07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785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2022-10-07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6978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2022-10-07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4571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2022-10-07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7133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2022-10-07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081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2022-10-07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437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2022-10-07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049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2022-10-07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9514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C1A22-7217-45F6-9197-2076FDF5A2BB}" type="datetimeFigureOut">
              <a:rPr lang="en-SE" smtClean="0"/>
              <a:t>2022-10-07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3870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mailto:yuan.yao@it.uu.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demo_10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2BB8-29F8-4155-A93A-17647DB1C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9228"/>
            <a:ext cx="9144000" cy="273073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Accelerating Systems with Programmable Logic Components</a:t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Lecture 09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Verification II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Basic concepts and methods of Verification</a:t>
            </a:r>
            <a:endParaRPr lang="en-S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087BE-6C26-4F68-8F72-3D456FE71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1DT109 ASPLOC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2021 VT1-VT2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Yuan Yao,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yuan.yao@it.uu.se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rod_logo_vit_etikett_84mm.eps">
            <a:extLst>
              <a:ext uri="{FF2B5EF4-FFF2-40B4-BE49-F238E27FC236}">
                <a16:creationId xmlns:a16="http://schemas.microsoft.com/office/drawing/2014/main" id="{8D2C7EE1-0E61-4368-A08E-159F94E206A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473" y="0"/>
            <a:ext cx="1056255" cy="1617317"/>
          </a:xfrm>
          <a:prstGeom prst="rect">
            <a:avLst/>
          </a:prstGeom>
          <a:effectLst>
            <a:outerShdw blurRad="263525" dir="12420000" sx="107000" sy="107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432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A1F4-745B-4056-B3E6-A3AC4F58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EF068-F5C0-46FA-A949-28AAC9ED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 wrap="square">
            <a:normAutofit fontScale="92500"/>
          </a:bodyPr>
          <a:lstStyle/>
          <a:p>
            <a:r>
              <a:rPr lang="en-US" sz="3600" dirty="0"/>
              <a:t>Assertions are primarily used to validate the behavior of a design.</a:t>
            </a:r>
          </a:p>
          <a:p>
            <a:r>
              <a:rPr lang="en-US" sz="3600" dirty="0"/>
              <a:t>Assertions can be checked dynamically by simulation</a:t>
            </a:r>
          </a:p>
          <a:p>
            <a:r>
              <a:rPr lang="en-US" sz="3600" dirty="0"/>
              <a:t>Or statically by a separate property checker tool.</a:t>
            </a:r>
          </a:p>
          <a:p>
            <a:pPr lvl="1"/>
            <a:r>
              <a:rPr lang="en-US" sz="3200" dirty="0"/>
              <a:t>Such as formal verification tool (next lecture)</a:t>
            </a:r>
          </a:p>
          <a:p>
            <a:r>
              <a:rPr lang="en-US" sz="3600" dirty="0"/>
              <a:t>There are two kinds of assertions in </a:t>
            </a:r>
            <a:r>
              <a:rPr lang="en-US" sz="3600" dirty="0" err="1"/>
              <a:t>SystemVerilog</a:t>
            </a:r>
            <a:endParaRPr lang="en-US" sz="3600" dirty="0"/>
          </a:p>
          <a:p>
            <a:pPr lvl="1"/>
            <a:r>
              <a:rPr lang="en-US" sz="3200" dirty="0"/>
              <a:t>Immediate assertion (</a:t>
            </a:r>
            <a:r>
              <a:rPr lang="en-US" sz="3200" dirty="0">
                <a:solidFill>
                  <a:schemeClr val="accent5"/>
                </a:solidFill>
              </a:rPr>
              <a:t>assert</a:t>
            </a:r>
            <a:r>
              <a:rPr lang="en-US" sz="3200" dirty="0"/>
              <a:t>)</a:t>
            </a:r>
          </a:p>
          <a:p>
            <a:pPr lvl="2"/>
            <a:r>
              <a:rPr lang="en-US" sz="2800" dirty="0"/>
              <a:t>Check the design’s immediate behavior	</a:t>
            </a:r>
          </a:p>
          <a:p>
            <a:pPr lvl="1"/>
            <a:r>
              <a:rPr lang="en-US" sz="3200" dirty="0"/>
              <a:t>Concurrent assertion (</a:t>
            </a:r>
            <a:r>
              <a:rPr lang="en-US" sz="3200" dirty="0">
                <a:solidFill>
                  <a:schemeClr val="accent5"/>
                </a:solidFill>
              </a:rPr>
              <a:t>assert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5"/>
                </a:solidFill>
              </a:rPr>
              <a:t>property</a:t>
            </a:r>
            <a:r>
              <a:rPr lang="en-US" sz="3200" dirty="0"/>
              <a:t>)</a:t>
            </a:r>
          </a:p>
          <a:p>
            <a:pPr lvl="2"/>
            <a:r>
              <a:rPr lang="en-US" sz="2800" dirty="0"/>
              <a:t>Check the design’s temporal behavior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82143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2381-11D7-484A-AAAB-396856B5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Immediate assertions</a:t>
            </a:r>
            <a:endParaRPr lang="en-SE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CC37-8653-47CC-8DA4-73AEB3BB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immediate assertion is a statement that something in the design </a:t>
            </a:r>
            <a:r>
              <a:rPr lang="en-US" dirty="0">
                <a:solidFill>
                  <a:schemeClr val="accent5"/>
                </a:solidFill>
              </a:rPr>
              <a:t>must be </a:t>
            </a:r>
            <a:r>
              <a:rPr lang="en-US" dirty="0"/>
              <a:t>true.</a:t>
            </a:r>
          </a:p>
          <a:p>
            <a:r>
              <a:rPr lang="en-US" dirty="0"/>
              <a:t>Conceptually like an if-statement</a:t>
            </a:r>
          </a:p>
          <a:p>
            <a:r>
              <a:rPr lang="en-US" dirty="0"/>
              <a:t>Difference with if-statement: </a:t>
            </a:r>
            <a:r>
              <a:rPr lang="en-US" dirty="0">
                <a:solidFill>
                  <a:schemeClr val="accent5"/>
                </a:solidFill>
              </a:rPr>
              <a:t>immediate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assertion </a:t>
            </a:r>
            <a:r>
              <a:rPr lang="en-US" dirty="0"/>
              <a:t>can issue </a:t>
            </a:r>
            <a:r>
              <a:rPr lang="en-US" dirty="0">
                <a:solidFill>
                  <a:srgbClr val="C00000"/>
                </a:solidFill>
              </a:rPr>
              <a:t>$fatal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$error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$warning </a:t>
            </a:r>
            <a:r>
              <a:rPr lang="en-US" dirty="0"/>
              <a:t>when failed.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If the conditional expression of the immediate </a:t>
            </a:r>
            <a:r>
              <a:rPr lang="en-US" b="0" i="0" dirty="0">
                <a:solidFill>
                  <a:schemeClr val="accent5"/>
                </a:solidFill>
                <a:effectLst/>
                <a:latin typeface="-apple-system"/>
              </a:rPr>
              <a:t>assert</a:t>
            </a:r>
            <a:r>
              <a:rPr lang="en-US" b="0" i="0" dirty="0">
                <a:solidFill>
                  <a:srgbClr val="EC4000"/>
                </a:solidFill>
                <a:effectLst/>
                <a:latin typeface="-apple-system"/>
              </a:rPr>
              <a:t> 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evaluates to </a:t>
            </a:r>
            <a:r>
              <a:rPr lang="en-US" b="0" i="0" dirty="0">
                <a:solidFill>
                  <a:srgbClr val="FF00FF"/>
                </a:solidFill>
                <a:effectLst/>
                <a:latin typeface="-apple-system"/>
              </a:rPr>
              <a:t>X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n-US" b="0" i="0" dirty="0">
                <a:solidFill>
                  <a:srgbClr val="FF00FF"/>
                </a:solidFill>
                <a:effectLst/>
                <a:latin typeface="-apple-system"/>
              </a:rPr>
              <a:t>Z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or </a:t>
            </a:r>
            <a:r>
              <a:rPr lang="en-US" b="0" i="0" dirty="0">
                <a:solidFill>
                  <a:srgbClr val="FF00FF"/>
                </a:solidFill>
                <a:effectLst/>
                <a:latin typeface="-apple-system"/>
              </a:rPr>
              <a:t>0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then the assertion fails, and the simulator writes an error message.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30D97-55D1-495E-9400-D16766F8F73C}"/>
              </a:ext>
            </a:extLst>
          </p:cNvPr>
          <p:cNvSpPr txBox="1"/>
          <p:nvPr/>
        </p:nvSpPr>
        <p:spPr>
          <a:xfrm>
            <a:off x="6096000" y="1953790"/>
            <a:ext cx="295385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2000" dirty="0">
                <a:solidFill>
                  <a:schemeClr val="accent5">
                    <a:lumMod val="75000"/>
                  </a:schemeClr>
                </a:solidFill>
              </a:rPr>
              <a:t>module</a:t>
            </a:r>
            <a:r>
              <a:rPr lang="en-SE" sz="2000" dirty="0"/>
              <a:t> demo_11;</a:t>
            </a:r>
          </a:p>
          <a:p>
            <a:endParaRPr lang="en-SE" sz="2000" dirty="0"/>
          </a:p>
          <a:p>
            <a:r>
              <a:rPr lang="en-SE" sz="20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SE" sz="2000" dirty="0"/>
              <a:t> [3:0] A = 4'b</a:t>
            </a:r>
            <a:r>
              <a:rPr lang="en-SE" sz="2000" dirty="0">
                <a:solidFill>
                  <a:srgbClr val="FF00FF"/>
                </a:solidFill>
              </a:rPr>
              <a:t>0000</a:t>
            </a:r>
            <a:r>
              <a:rPr lang="en-SE" sz="2000" dirty="0"/>
              <a:t>;</a:t>
            </a:r>
          </a:p>
          <a:p>
            <a:r>
              <a:rPr lang="en-SE" sz="20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SE" sz="2000" dirty="0"/>
              <a:t> [3:0] B = 4'b</a:t>
            </a:r>
            <a:r>
              <a:rPr lang="en-SE" sz="2000" dirty="0">
                <a:solidFill>
                  <a:srgbClr val="FF00FF"/>
                </a:solidFill>
              </a:rPr>
              <a:t>0000</a:t>
            </a:r>
            <a:r>
              <a:rPr lang="en-SE" sz="2000" dirty="0"/>
              <a:t>;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logic</a:t>
            </a:r>
            <a:r>
              <a:rPr lang="en-SE" sz="2000" dirty="0"/>
              <a:t> [3:0] C = 4'b</a:t>
            </a:r>
            <a:r>
              <a:rPr lang="en-SE" sz="2000" dirty="0">
                <a:solidFill>
                  <a:srgbClr val="FF00FF"/>
                </a:solidFill>
              </a:rPr>
              <a:t>000x</a:t>
            </a:r>
            <a:r>
              <a:rPr lang="en-SE" sz="2000" dirty="0"/>
              <a:t>;</a:t>
            </a:r>
          </a:p>
          <a:p>
            <a:endParaRPr lang="en-SE" sz="2000" dirty="0"/>
          </a:p>
          <a:p>
            <a:r>
              <a:rPr lang="en-SE" sz="2000" dirty="0">
                <a:solidFill>
                  <a:schemeClr val="accent5">
                    <a:lumMod val="75000"/>
                  </a:schemeClr>
                </a:solidFill>
              </a:rPr>
              <a:t>initial</a:t>
            </a:r>
            <a:r>
              <a:rPr lang="en-SE" sz="2000" dirty="0"/>
              <a:t> </a:t>
            </a:r>
            <a:r>
              <a:rPr lang="en-SE" sz="2000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</a:p>
          <a:p>
            <a:r>
              <a:rPr lang="en-SE" sz="2000" dirty="0"/>
              <a:t>    </a:t>
            </a:r>
            <a:r>
              <a:rPr lang="en-SE" sz="2000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en-SE" sz="2000" dirty="0"/>
              <a:t> (A == B) </a:t>
            </a:r>
          </a:p>
          <a:p>
            <a:r>
              <a:rPr lang="en-SE" sz="2000" dirty="0"/>
              <a:t>        </a:t>
            </a:r>
            <a:r>
              <a:rPr lang="en-SE" sz="2000" dirty="0">
                <a:solidFill>
                  <a:srgbClr val="C00000"/>
                </a:solidFill>
              </a:rPr>
              <a:t>$display</a:t>
            </a:r>
            <a:r>
              <a:rPr lang="en-SE" sz="2000" dirty="0"/>
              <a:t>("A == B");</a:t>
            </a:r>
          </a:p>
          <a:p>
            <a:r>
              <a:rPr lang="en-SE" sz="2000" dirty="0"/>
              <a:t>    </a:t>
            </a:r>
            <a:r>
              <a:rPr lang="en-SE" sz="2000" dirty="0">
                <a:solidFill>
                  <a:schemeClr val="accent5">
                    <a:lumMod val="75000"/>
                  </a:schemeClr>
                </a:solidFill>
              </a:rPr>
              <a:t>else</a:t>
            </a:r>
          </a:p>
          <a:p>
            <a:r>
              <a:rPr lang="en-SE" sz="2000" dirty="0"/>
              <a:t>        </a:t>
            </a:r>
            <a:r>
              <a:rPr lang="en-SE" sz="2000" dirty="0">
                <a:solidFill>
                  <a:srgbClr val="C00000"/>
                </a:solidFill>
              </a:rPr>
              <a:t>$display</a:t>
            </a:r>
            <a:r>
              <a:rPr lang="en-SE" sz="2000" dirty="0"/>
              <a:t>("A != B");</a:t>
            </a:r>
          </a:p>
          <a:p>
            <a:r>
              <a:rPr lang="en-SE" sz="2000" dirty="0"/>
              <a:t>        </a:t>
            </a:r>
          </a:p>
          <a:p>
            <a:r>
              <a:rPr lang="en-SE" sz="2000" dirty="0"/>
              <a:t>    </a:t>
            </a:r>
            <a:r>
              <a:rPr lang="en-SE" sz="2000" dirty="0">
                <a:solidFill>
                  <a:schemeClr val="accent5">
                    <a:lumMod val="75000"/>
                  </a:schemeClr>
                </a:solidFill>
              </a:rPr>
              <a:t>assert</a:t>
            </a:r>
            <a:r>
              <a:rPr lang="en-SE" sz="2000" dirty="0"/>
              <a:t> (A == </a:t>
            </a:r>
            <a:r>
              <a:rPr lang="en-US" sz="2000" dirty="0"/>
              <a:t>C</a:t>
            </a:r>
            <a:r>
              <a:rPr lang="en-SE" sz="2000" dirty="0"/>
              <a:t>); </a:t>
            </a:r>
          </a:p>
          <a:p>
            <a:r>
              <a:rPr lang="en-SE" sz="2000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E8A2DE7-4766-4E17-9966-20C2A326C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587" y="3409013"/>
            <a:ext cx="3038241" cy="10975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929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AF7E-2D2C-49AA-8526-ED5102E2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b="1" dirty="0">
                <a:solidFill>
                  <a:schemeClr val="accent5"/>
                </a:solidFill>
              </a:rPr>
              <a:t> – Immediate assertions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F969E-FB44-448F-B0C8-6690BD612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6630"/>
          </a:xfrm>
        </p:spPr>
        <p:txBody>
          <a:bodyPr/>
          <a:lstStyle/>
          <a:p>
            <a:r>
              <a:rPr lang="en-US" dirty="0"/>
              <a:t>All the following immediate assertions are valid. 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7E0F4-51B1-46DE-A389-A363A0186D88}"/>
              </a:ext>
            </a:extLst>
          </p:cNvPr>
          <p:cNvSpPr txBox="1"/>
          <p:nvPr/>
        </p:nvSpPr>
        <p:spPr>
          <a:xfrm>
            <a:off x="196562" y="2595643"/>
            <a:ext cx="38212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assert</a:t>
            </a:r>
            <a:r>
              <a:rPr lang="en-SE" dirty="0"/>
              <a:t> (A == C)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rgbClr val="C00000"/>
                </a:solidFill>
              </a:rPr>
              <a:t>$display </a:t>
            </a:r>
            <a:r>
              <a:rPr lang="en-SE" dirty="0"/>
              <a:t>("OK. A equals C");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else</a:t>
            </a:r>
            <a:r>
              <a:rPr lang="en-SE" dirty="0"/>
              <a:t> 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rgbClr val="C00000"/>
                </a:solidFill>
              </a:rPr>
              <a:t>$warning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SE" dirty="0"/>
              <a:t>("It's gone wrong");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3D40B-1ED8-445C-94AD-967B1E1CB085}"/>
              </a:ext>
            </a:extLst>
          </p:cNvPr>
          <p:cNvSpPr txBox="1"/>
          <p:nvPr/>
        </p:nvSpPr>
        <p:spPr>
          <a:xfrm>
            <a:off x="196562" y="4165579"/>
            <a:ext cx="38212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assert</a:t>
            </a:r>
            <a:r>
              <a:rPr lang="en-SE" dirty="0"/>
              <a:t> </a:t>
            </a:r>
            <a:r>
              <a:rPr lang="en-US" dirty="0"/>
              <a:t>((A == B) &amp;&amp; (A == C))</a:t>
            </a:r>
            <a:endParaRPr lang="en-SE" dirty="0"/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else</a:t>
            </a:r>
            <a:r>
              <a:rPr lang="en-SE" dirty="0"/>
              <a:t> 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rgbClr val="C00000"/>
                </a:solidFill>
              </a:rPr>
              <a:t>$</a:t>
            </a:r>
            <a:r>
              <a:rPr lang="en-US" dirty="0">
                <a:solidFill>
                  <a:srgbClr val="C00000"/>
                </a:solidFill>
              </a:rPr>
              <a:t>error </a:t>
            </a:r>
            <a:r>
              <a:rPr lang="en-SE" dirty="0"/>
              <a:t>("It's gone wrong");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9D470-D92D-4329-AF1C-0DA0BDC5C285}"/>
              </a:ext>
            </a:extLst>
          </p:cNvPr>
          <p:cNvSpPr txBox="1"/>
          <p:nvPr/>
        </p:nvSpPr>
        <p:spPr>
          <a:xfrm>
            <a:off x="196562" y="5458517"/>
            <a:ext cx="38212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assert</a:t>
            </a:r>
            <a:r>
              <a:rPr lang="en-SE" dirty="0"/>
              <a:t> (A == C)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rgbClr val="C00000"/>
                </a:solidFill>
              </a:rPr>
              <a:t>$display </a:t>
            </a:r>
            <a:r>
              <a:rPr lang="en-SE" dirty="0"/>
              <a:t>("OK. A equals C");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else</a:t>
            </a:r>
            <a:r>
              <a:rPr lang="en-SE" dirty="0"/>
              <a:t> 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rgbClr val="C00000"/>
                </a:solidFill>
              </a:rPr>
              <a:t>$</a:t>
            </a:r>
            <a:r>
              <a:rPr lang="en-US" dirty="0">
                <a:solidFill>
                  <a:srgbClr val="C00000"/>
                </a:solidFill>
              </a:rPr>
              <a:t>fatal </a:t>
            </a:r>
            <a:r>
              <a:rPr lang="en-SE" dirty="0"/>
              <a:t>("It's gone wrong");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07B4B9C-AC1C-49FD-A560-A10DF7C1FF44}"/>
              </a:ext>
            </a:extLst>
          </p:cNvPr>
          <p:cNvSpPr/>
          <p:nvPr/>
        </p:nvSpPr>
        <p:spPr>
          <a:xfrm>
            <a:off x="4511722" y="2595642"/>
            <a:ext cx="4400214" cy="1200329"/>
          </a:xfrm>
          <a:prstGeom prst="wedgeRectCallout">
            <a:avLst>
              <a:gd name="adj1" fmla="val -58204"/>
              <a:gd name="adj2" fmla="val -5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An immediate assertion with both a pass statement and a failure statement.</a:t>
            </a:r>
          </a:p>
          <a:p>
            <a:r>
              <a:rPr lang="en-US" dirty="0">
                <a:solidFill>
                  <a:srgbClr val="C00000"/>
                </a:solidFill>
              </a:rPr>
              <a:t>$warning </a:t>
            </a:r>
            <a:r>
              <a:rPr lang="en-US" dirty="0"/>
              <a:t>-&gt; does not terminate simulation, </a:t>
            </a:r>
            <a:r>
              <a:rPr lang="en-US" dirty="0">
                <a:solidFill>
                  <a:srgbClr val="FF0000"/>
                </a:solidFill>
              </a:rPr>
              <a:t>can</a:t>
            </a:r>
            <a:r>
              <a:rPr lang="en-US" dirty="0"/>
              <a:t> be suppressed.</a:t>
            </a:r>
            <a:endParaRPr lang="en-SE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A23E5E6-36E1-49AF-BE89-F38D735CAE54}"/>
              </a:ext>
            </a:extLst>
          </p:cNvPr>
          <p:cNvSpPr/>
          <p:nvPr/>
        </p:nvSpPr>
        <p:spPr>
          <a:xfrm>
            <a:off x="4511722" y="4027079"/>
            <a:ext cx="4400214" cy="1200329"/>
          </a:xfrm>
          <a:prstGeom prst="wedgeRectCallout">
            <a:avLst>
              <a:gd name="adj1" fmla="val -58204"/>
              <a:gd name="adj2" fmla="val -5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An immediate assertion with a failure statement only.</a:t>
            </a:r>
          </a:p>
          <a:p>
            <a:r>
              <a:rPr lang="en-US" dirty="0">
                <a:solidFill>
                  <a:srgbClr val="C00000"/>
                </a:solidFill>
              </a:rPr>
              <a:t>$error </a:t>
            </a:r>
            <a:r>
              <a:rPr lang="en-US" dirty="0"/>
              <a:t>-&gt; does not terminate simulation,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be suppressed.</a:t>
            </a:r>
            <a:endParaRPr lang="en-SE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197085C-F51A-4332-B6C5-95C7D603ACB4}"/>
              </a:ext>
            </a:extLst>
          </p:cNvPr>
          <p:cNvSpPr/>
          <p:nvPr/>
        </p:nvSpPr>
        <p:spPr>
          <a:xfrm>
            <a:off x="4511722" y="5458516"/>
            <a:ext cx="4400214" cy="1200329"/>
          </a:xfrm>
          <a:prstGeom prst="wedgeRectCallout">
            <a:avLst>
              <a:gd name="adj1" fmla="val -58204"/>
              <a:gd name="adj2" fmla="val -5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An immediate assertion with a failure statement only.</a:t>
            </a:r>
          </a:p>
          <a:p>
            <a:r>
              <a:rPr lang="en-US" dirty="0">
                <a:solidFill>
                  <a:srgbClr val="C00000"/>
                </a:solidFill>
              </a:rPr>
              <a:t>$fatal </a:t>
            </a:r>
            <a:r>
              <a:rPr lang="en-US" dirty="0"/>
              <a:t>-&gt; </a:t>
            </a:r>
            <a:r>
              <a:rPr lang="en-US" dirty="0">
                <a:solidFill>
                  <a:srgbClr val="FF0000"/>
                </a:solidFill>
              </a:rPr>
              <a:t>terminates</a:t>
            </a:r>
            <a:r>
              <a:rPr lang="en-US" dirty="0"/>
              <a:t> simulation when fails.</a:t>
            </a:r>
            <a:endParaRPr lang="en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2A4A12-25E9-4B3F-9AAF-C7EFACAB9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062" y="3095637"/>
            <a:ext cx="2785496" cy="3286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F3456C-0EFE-4D14-8D61-8CA72FD85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062" y="4460113"/>
            <a:ext cx="2785496" cy="3342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00860F-0884-4422-A74D-B766AC2A8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062" y="5738900"/>
            <a:ext cx="2482101" cy="3197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6DAF9B-449B-4AB8-AF8C-14D0C427D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8062" y="6058680"/>
            <a:ext cx="3213027" cy="3197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248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A20C-73A4-41B2-9459-DF81FD21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Concurrent assertions</a:t>
            </a:r>
            <a:endParaRPr lang="en-SE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0D557-ABEE-41A1-9001-F8A0DDE9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4837"/>
          </a:xfrm>
        </p:spPr>
        <p:txBody>
          <a:bodyPr>
            <a:normAutofit/>
          </a:bodyPr>
          <a:lstStyle/>
          <a:p>
            <a:r>
              <a:rPr lang="en-US" sz="3200" dirty="0"/>
              <a:t>Concurrent assertions are used to check temporal behavior of a logic.</a:t>
            </a:r>
          </a:p>
          <a:p>
            <a:r>
              <a:rPr lang="en-US" sz="3200" dirty="0"/>
              <a:t>To use concurrent assertions: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Setup the property of the logic that you want to monitor/check via 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property</a:t>
            </a:r>
            <a:r>
              <a:rPr lang="en-US" sz="2800" dirty="0"/>
              <a:t> structure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Define behaviors of interests (either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immediate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temporal</a:t>
            </a:r>
            <a:r>
              <a:rPr lang="en-US" sz="2800" dirty="0"/>
              <a:t>) within 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property</a:t>
            </a:r>
            <a:r>
              <a:rPr lang="en-US" sz="2800" dirty="0"/>
              <a:t> structure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Monitor the behaviors of interests via 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assert</a:t>
            </a:r>
            <a:r>
              <a:rPr lang="en-US" sz="2800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1590313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C750-6599-4751-A262-0C33138E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b="1" dirty="0">
                <a:solidFill>
                  <a:schemeClr val="accent5"/>
                </a:solidFill>
              </a:rPr>
              <a:t>Concurrent assertions</a:t>
            </a:r>
            <a:endParaRPr lang="en-SE" b="1" dirty="0">
              <a:solidFill>
                <a:schemeClr val="accent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21D78-802E-41D3-AF95-A71AB38536A9}"/>
              </a:ext>
            </a:extLst>
          </p:cNvPr>
          <p:cNvSpPr txBox="1"/>
          <p:nvPr/>
        </p:nvSpPr>
        <p:spPr>
          <a:xfrm>
            <a:off x="829408" y="3288323"/>
            <a:ext cx="44811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module</a:t>
            </a:r>
            <a:r>
              <a:rPr lang="en-SE" dirty="0"/>
              <a:t> </a:t>
            </a:r>
            <a:r>
              <a:rPr lang="en-SE" dirty="0" err="1"/>
              <a:t>dff</a:t>
            </a:r>
            <a:r>
              <a:rPr lang="en-SE" dirty="0"/>
              <a:t> (</a:t>
            </a:r>
            <a:r>
              <a:rPr lang="en-US" dirty="0"/>
              <a:t>	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input</a:t>
            </a:r>
            <a:r>
              <a:rPr lang="en-SE" dirty="0"/>
              <a:t> </a:t>
            </a:r>
            <a:r>
              <a:rPr lang="en-SE" dirty="0">
                <a:solidFill>
                  <a:srgbClr val="C00000"/>
                </a:solidFill>
              </a:rPr>
              <a:t>wire</a:t>
            </a:r>
            <a:r>
              <a:rPr lang="en-SE" dirty="0"/>
              <a:t> d,  </a:t>
            </a:r>
          </a:p>
          <a:p>
            <a:r>
              <a:rPr lang="en-SE" dirty="0"/>
              <a:t>            </a:t>
            </a:r>
            <a:r>
              <a:rPr lang="en-US" dirty="0"/>
              <a:t>		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input</a:t>
            </a:r>
            <a:r>
              <a:rPr lang="en-SE" dirty="0"/>
              <a:t> </a:t>
            </a:r>
            <a:r>
              <a:rPr lang="en-SE" dirty="0">
                <a:solidFill>
                  <a:srgbClr val="C00000"/>
                </a:solidFill>
              </a:rPr>
              <a:t>wire</a:t>
            </a:r>
            <a:r>
              <a:rPr lang="en-SE" dirty="0"/>
              <a:t> </a:t>
            </a:r>
            <a:r>
              <a:rPr lang="en-SE" dirty="0" err="1"/>
              <a:t>rst</a:t>
            </a:r>
            <a:r>
              <a:rPr lang="en-SE" dirty="0"/>
              <a:t>,  </a:t>
            </a:r>
          </a:p>
          <a:p>
            <a:r>
              <a:rPr lang="en-SE" dirty="0"/>
              <a:t>            </a:t>
            </a:r>
            <a:r>
              <a:rPr lang="en-US" dirty="0"/>
              <a:t>		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input</a:t>
            </a:r>
            <a:r>
              <a:rPr lang="en-SE" dirty="0"/>
              <a:t> </a:t>
            </a:r>
            <a:r>
              <a:rPr lang="en-SE" dirty="0">
                <a:solidFill>
                  <a:srgbClr val="C00000"/>
                </a:solidFill>
              </a:rPr>
              <a:t>wire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,  </a:t>
            </a:r>
          </a:p>
          <a:p>
            <a:r>
              <a:rPr lang="en-SE" dirty="0"/>
              <a:t>            </a:t>
            </a:r>
            <a:r>
              <a:rPr lang="en-US" dirty="0"/>
              <a:t>		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output</a:t>
            </a:r>
            <a:r>
              <a:rPr lang="en-SE" dirty="0"/>
              <a:t> </a:t>
            </a:r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q);  </a:t>
            </a:r>
          </a:p>
          <a:p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always_ff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 @</a:t>
            </a:r>
            <a:r>
              <a:rPr lang="en-SE" dirty="0"/>
              <a:t> (</a:t>
            </a:r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)  </a:t>
            </a:r>
          </a:p>
          <a:p>
            <a:r>
              <a:rPr lang="en-SE" dirty="0"/>
              <a:t>    if (!</a:t>
            </a:r>
            <a:r>
              <a:rPr lang="en-SE" dirty="0" err="1"/>
              <a:t>rst</a:t>
            </a:r>
            <a:r>
              <a:rPr lang="en-SE" dirty="0"/>
              <a:t>)</a:t>
            </a:r>
          </a:p>
          <a:p>
            <a:r>
              <a:rPr lang="en-SE" dirty="0"/>
              <a:t>        q &lt;= </a:t>
            </a:r>
            <a:r>
              <a:rPr lang="en-US" dirty="0"/>
              <a:t>1’b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else</a:t>
            </a:r>
            <a:r>
              <a:rPr lang="en-SE" dirty="0"/>
              <a:t>  </a:t>
            </a:r>
          </a:p>
          <a:p>
            <a:r>
              <a:rPr lang="en-SE" dirty="0"/>
              <a:t>        q &lt;= d;  </a:t>
            </a:r>
          </a:p>
          <a:p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endmodule</a:t>
            </a:r>
            <a:r>
              <a:rPr lang="en-SE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8410A9-57A7-4460-8943-7DFC93D6A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54966"/>
          </a:xfrm>
        </p:spPr>
        <p:txBody>
          <a:bodyPr>
            <a:normAutofit/>
          </a:bodyPr>
          <a:lstStyle/>
          <a:p>
            <a:r>
              <a:rPr lang="en-US" dirty="0"/>
              <a:t>Step 1 – Setup the property of the logic that you want to monitor/check via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property</a:t>
            </a:r>
            <a:r>
              <a:rPr lang="en-US" dirty="0"/>
              <a:t> structure.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3EC88D8-A594-468C-BD43-0C7D98C6EC4D}"/>
              </a:ext>
            </a:extLst>
          </p:cNvPr>
          <p:cNvSpPr/>
          <p:nvPr/>
        </p:nvSpPr>
        <p:spPr>
          <a:xfrm>
            <a:off x="5505252" y="3877409"/>
            <a:ext cx="1933040" cy="1200329"/>
          </a:xfrm>
          <a:prstGeom prst="wedgeRectCallout">
            <a:avLst>
              <a:gd name="adj1" fmla="val -66391"/>
              <a:gd name="adj2" fmla="val -14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What properties does this piece of logic have?</a:t>
            </a:r>
            <a:endParaRPr lang="en-S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778D74-A368-4772-A33C-20CB64C65E74}"/>
              </a:ext>
            </a:extLst>
          </p:cNvPr>
          <p:cNvSpPr txBox="1">
            <a:spLocks/>
          </p:cNvSpPr>
          <p:nvPr/>
        </p:nvSpPr>
        <p:spPr>
          <a:xfrm>
            <a:off x="7641781" y="3072911"/>
            <a:ext cx="4333341" cy="32931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dirty="0"/>
              <a:t>At each rising </a:t>
            </a:r>
            <a:r>
              <a:rPr lang="en-US" sz="2400" dirty="0" err="1"/>
              <a:t>clk</a:t>
            </a:r>
            <a:r>
              <a:rPr lang="en-US" sz="2400" dirty="0"/>
              <a:t> edge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Output q pulled down to 1’b</a:t>
            </a:r>
            <a:r>
              <a:rPr lang="en-US" dirty="0">
                <a:solidFill>
                  <a:srgbClr val="FF00FF"/>
                </a:solidFill>
              </a:rPr>
              <a:t>0 </a:t>
            </a:r>
            <a:r>
              <a:rPr lang="en-US" dirty="0"/>
              <a:t>if </a:t>
            </a:r>
            <a:r>
              <a:rPr lang="en-US" dirty="0" err="1"/>
              <a:t>rst</a:t>
            </a:r>
            <a:r>
              <a:rPr lang="en-US" dirty="0"/>
              <a:t> is 1’b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Otherwise, output q follows the value of input 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new value can only be observed after the rising clock edge passes.</a:t>
            </a:r>
          </a:p>
        </p:txBody>
      </p:sp>
    </p:spTree>
    <p:extLst>
      <p:ext uri="{BB962C8B-B14F-4D97-AF65-F5344CB8AC3E}">
        <p14:creationId xmlns:p14="http://schemas.microsoft.com/office/powerpoint/2010/main" val="152247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7852-D482-4E1A-9707-0A0470F9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b="1" dirty="0">
                <a:solidFill>
                  <a:schemeClr val="accent5"/>
                </a:solidFill>
              </a:rPr>
              <a:t>Concurrent assertions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C2609-5FA3-478C-A697-16287141993F}"/>
              </a:ext>
            </a:extLst>
          </p:cNvPr>
          <p:cNvSpPr txBox="1"/>
          <p:nvPr/>
        </p:nvSpPr>
        <p:spPr>
          <a:xfrm>
            <a:off x="838200" y="1690688"/>
            <a:ext cx="448114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always_ff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 @</a:t>
            </a:r>
            <a:r>
              <a:rPr lang="en-SE" dirty="0"/>
              <a:t> (</a:t>
            </a:r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)  </a:t>
            </a:r>
          </a:p>
          <a:p>
            <a:r>
              <a:rPr lang="en-SE" dirty="0"/>
              <a:t>    if (!</a:t>
            </a:r>
            <a:r>
              <a:rPr lang="en-SE" dirty="0" err="1"/>
              <a:t>rst</a:t>
            </a:r>
            <a:r>
              <a:rPr lang="en-SE" dirty="0"/>
              <a:t>)</a:t>
            </a:r>
          </a:p>
          <a:p>
            <a:r>
              <a:rPr lang="en-SE" dirty="0"/>
              <a:t>        q &lt;= </a:t>
            </a:r>
            <a:r>
              <a:rPr lang="en-US" dirty="0"/>
              <a:t>1’b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else</a:t>
            </a:r>
            <a:r>
              <a:rPr lang="en-SE" dirty="0"/>
              <a:t>  </a:t>
            </a:r>
          </a:p>
          <a:p>
            <a:r>
              <a:rPr lang="en-SE" dirty="0"/>
              <a:t>        q &lt;= d;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DE6234-9B11-4834-BB16-39D84103F9E8}"/>
              </a:ext>
            </a:extLst>
          </p:cNvPr>
          <p:cNvSpPr txBox="1">
            <a:spLocks/>
          </p:cNvSpPr>
          <p:nvPr/>
        </p:nvSpPr>
        <p:spPr>
          <a:xfrm>
            <a:off x="838200" y="3508131"/>
            <a:ext cx="4481146" cy="31388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dirty="0"/>
              <a:t>At each rising </a:t>
            </a:r>
            <a:r>
              <a:rPr lang="en-US" sz="2400" dirty="0" err="1"/>
              <a:t>clk</a:t>
            </a:r>
            <a:r>
              <a:rPr lang="en-US" sz="2400" dirty="0"/>
              <a:t> edge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Output q pulled down to 1’b</a:t>
            </a:r>
            <a:r>
              <a:rPr lang="en-US" dirty="0">
                <a:solidFill>
                  <a:srgbClr val="FF00FF"/>
                </a:solidFill>
              </a:rPr>
              <a:t>0 </a:t>
            </a:r>
            <a:r>
              <a:rPr lang="en-US" dirty="0"/>
              <a:t>if </a:t>
            </a:r>
            <a:r>
              <a:rPr lang="en-US" dirty="0" err="1"/>
              <a:t>rst</a:t>
            </a:r>
            <a:r>
              <a:rPr lang="en-US" dirty="0"/>
              <a:t> is 1’b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Otherwise, output q follows the value of input 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new value can only be observed after the rising clock edge passes.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C8BC7-BF70-4032-91D8-BFA37F1F1143}"/>
              </a:ext>
            </a:extLst>
          </p:cNvPr>
          <p:cNvSpPr txBox="1"/>
          <p:nvPr/>
        </p:nvSpPr>
        <p:spPr>
          <a:xfrm>
            <a:off x="5726722" y="1692276"/>
            <a:ext cx="234461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property</a:t>
            </a:r>
            <a:r>
              <a:rPr lang="en-SE" dirty="0"/>
              <a:t> p_1</a:t>
            </a:r>
            <a:r>
              <a:rPr lang="en-US" dirty="0"/>
              <a:t>a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SE" dirty="0"/>
              <a:t>(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)</a:t>
            </a:r>
          </a:p>
          <a:p>
            <a:r>
              <a:rPr lang="en-SE" dirty="0"/>
              <a:t>    !</a:t>
            </a:r>
            <a:r>
              <a:rPr lang="en-SE" dirty="0" err="1"/>
              <a:t>rst</a:t>
            </a:r>
            <a:r>
              <a:rPr lang="en-SE" dirty="0"/>
              <a:t> |=&gt; q == </a:t>
            </a:r>
            <a:r>
              <a:rPr lang="en-US" dirty="0"/>
              <a:t>1’b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;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ndproperty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demo_12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4168B6-9A37-4BAB-8DA4-3C4459D2B007}"/>
              </a:ext>
            </a:extLst>
          </p:cNvPr>
          <p:cNvSpPr txBox="1"/>
          <p:nvPr/>
        </p:nvSpPr>
        <p:spPr>
          <a:xfrm>
            <a:off x="5726723" y="5164663"/>
            <a:ext cx="234461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property</a:t>
            </a:r>
            <a:r>
              <a:rPr lang="en-SE" dirty="0"/>
              <a:t> p_</a:t>
            </a:r>
            <a:r>
              <a:rPr lang="en-US" dirty="0"/>
              <a:t>1b_v2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SE" dirty="0"/>
              <a:t>(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)</a:t>
            </a:r>
          </a:p>
          <a:p>
            <a:r>
              <a:rPr lang="en-SE" dirty="0"/>
              <a:t>    d |-&gt; </a:t>
            </a:r>
            <a:r>
              <a:rPr lang="en-SE" dirty="0">
                <a:solidFill>
                  <a:srgbClr val="FF00FF"/>
                </a:solidFill>
              </a:rPr>
              <a:t>##1</a:t>
            </a:r>
            <a:r>
              <a:rPr lang="en-SE" dirty="0"/>
              <a:t> q;</a:t>
            </a:r>
          </a:p>
          <a:p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endproperty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demo_12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B6210-4A6A-4235-B73E-6D4FCC70E47F}"/>
              </a:ext>
            </a:extLst>
          </p:cNvPr>
          <p:cNvSpPr txBox="1"/>
          <p:nvPr/>
        </p:nvSpPr>
        <p:spPr>
          <a:xfrm>
            <a:off x="5726722" y="3426350"/>
            <a:ext cx="234461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property</a:t>
            </a:r>
            <a:r>
              <a:rPr lang="en-SE" dirty="0"/>
              <a:t> p_</a:t>
            </a:r>
            <a:r>
              <a:rPr lang="en-US" dirty="0"/>
              <a:t>1b_v1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SE" dirty="0"/>
              <a:t>(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)</a:t>
            </a:r>
          </a:p>
          <a:p>
            <a:r>
              <a:rPr lang="en-SE" dirty="0"/>
              <a:t>    d |=&gt; q;</a:t>
            </a:r>
          </a:p>
          <a:p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endproperty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demo_12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0B4557A-A5C9-4FEB-A37A-B2E1E6B623C2}"/>
              </a:ext>
            </a:extLst>
          </p:cNvPr>
          <p:cNvSpPr txBox="1">
            <a:spLocks/>
          </p:cNvSpPr>
          <p:nvPr/>
        </p:nvSpPr>
        <p:spPr>
          <a:xfrm>
            <a:off x="8417169" y="1690688"/>
            <a:ext cx="3478823" cy="49552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Implication</a:t>
            </a:r>
          </a:p>
          <a:p>
            <a:r>
              <a:rPr lang="en-US" sz="2400" dirty="0"/>
              <a:t>s1 |-&gt; s2</a:t>
            </a:r>
          </a:p>
          <a:p>
            <a:pPr lvl="1"/>
            <a:r>
              <a:rPr lang="en-US" dirty="0"/>
              <a:t>If s1 is </a:t>
            </a:r>
            <a:r>
              <a:rPr lang="en-US" dirty="0">
                <a:solidFill>
                  <a:schemeClr val="accent5"/>
                </a:solidFill>
              </a:rPr>
              <a:t>false</a:t>
            </a:r>
            <a:r>
              <a:rPr lang="en-US" dirty="0"/>
              <a:t>, the implication returns true without evaluating s2.</a:t>
            </a:r>
          </a:p>
          <a:p>
            <a:pPr lvl="1"/>
            <a:r>
              <a:rPr lang="en-US" dirty="0"/>
              <a:t>If s1 is </a:t>
            </a:r>
            <a:r>
              <a:rPr lang="en-US" dirty="0">
                <a:solidFill>
                  <a:schemeClr val="accent5"/>
                </a:solidFill>
              </a:rPr>
              <a:t>true</a:t>
            </a:r>
            <a:r>
              <a:rPr lang="en-US" dirty="0"/>
              <a:t>, the implication evaluates s2 </a:t>
            </a:r>
            <a:r>
              <a:rPr lang="en-US" dirty="0">
                <a:solidFill>
                  <a:srgbClr val="FF0000"/>
                </a:solidFill>
              </a:rPr>
              <a:t>immediately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If s2 is </a:t>
            </a:r>
            <a:r>
              <a:rPr lang="en-US" dirty="0">
                <a:solidFill>
                  <a:schemeClr val="accent5"/>
                </a:solidFill>
              </a:rPr>
              <a:t>true</a:t>
            </a:r>
            <a:r>
              <a:rPr lang="en-US" dirty="0"/>
              <a:t>, the implication returns </a:t>
            </a:r>
            <a:r>
              <a:rPr lang="en-US" dirty="0">
                <a:solidFill>
                  <a:schemeClr val="accent5"/>
                </a:solidFill>
              </a:rPr>
              <a:t>true</a:t>
            </a:r>
            <a:r>
              <a:rPr lang="en-US" dirty="0"/>
              <a:t>. Otherwise, </a:t>
            </a:r>
            <a:r>
              <a:rPr lang="en-US" dirty="0">
                <a:solidFill>
                  <a:schemeClr val="accent5"/>
                </a:solidFill>
              </a:rPr>
              <a:t>false</a:t>
            </a:r>
            <a:r>
              <a:rPr lang="en-US" dirty="0"/>
              <a:t>.</a:t>
            </a:r>
          </a:p>
          <a:p>
            <a:r>
              <a:rPr lang="en-US" sz="2400" dirty="0"/>
              <a:t>s1 |=&gt; s2 </a:t>
            </a:r>
          </a:p>
          <a:p>
            <a:pPr lvl="1"/>
            <a:r>
              <a:rPr lang="en-US" dirty="0"/>
              <a:t>When s1 is true, the implication evaluates s2 in the </a:t>
            </a:r>
            <a:r>
              <a:rPr lang="en-US" dirty="0">
                <a:solidFill>
                  <a:srgbClr val="FF0000"/>
                </a:solidFill>
              </a:rPr>
              <a:t>next clock cycle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3223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8A58-C738-4314-B7B9-370D30C4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b="1" dirty="0">
                <a:solidFill>
                  <a:schemeClr val="accent5"/>
                </a:solidFill>
              </a:rPr>
              <a:t>Implication evaluation</a:t>
            </a:r>
            <a:endParaRPr lang="en-SE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E5D2B6A-08F8-4424-BC49-9AAE6692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125" y="1808018"/>
            <a:ext cx="7971015" cy="21116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386574-9FD1-407C-8031-88D41F8EBD96}"/>
              </a:ext>
            </a:extLst>
          </p:cNvPr>
          <p:cNvCxnSpPr>
            <a:cxnSpLocks/>
          </p:cNvCxnSpPr>
          <p:nvPr/>
        </p:nvCxnSpPr>
        <p:spPr>
          <a:xfrm flipV="1">
            <a:off x="5138982" y="1808018"/>
            <a:ext cx="0" cy="4882928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DEEFB3-1ECE-47F5-AB80-8DFE6C64FB70}"/>
              </a:ext>
            </a:extLst>
          </p:cNvPr>
          <p:cNvSpPr txBox="1"/>
          <p:nvPr/>
        </p:nvSpPr>
        <p:spPr>
          <a:xfrm>
            <a:off x="3460252" y="4394776"/>
            <a:ext cx="1189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s1 |-&gt; s2: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4204FE-A6DF-49DD-9ED8-66D877CE950F}"/>
              </a:ext>
            </a:extLst>
          </p:cNvPr>
          <p:cNvSpPr txBox="1"/>
          <p:nvPr/>
        </p:nvSpPr>
        <p:spPr>
          <a:xfrm>
            <a:off x="4649411" y="4394776"/>
            <a:ext cx="635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s1</a:t>
            </a:r>
          </a:p>
          <a:p>
            <a:r>
              <a:rPr lang="en-US" dirty="0"/>
              <a:t>s2</a:t>
            </a:r>
            <a:endParaRPr lang="en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5E94E9-A727-4F1D-8CBE-511891125063}"/>
              </a:ext>
            </a:extLst>
          </p:cNvPr>
          <p:cNvSpPr txBox="1"/>
          <p:nvPr/>
        </p:nvSpPr>
        <p:spPr>
          <a:xfrm>
            <a:off x="3460252" y="5230046"/>
            <a:ext cx="1189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s1 |=&gt; s2: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E1BE72-9D10-479C-AB05-AF2B78C51634}"/>
              </a:ext>
            </a:extLst>
          </p:cNvPr>
          <p:cNvSpPr txBox="1"/>
          <p:nvPr/>
        </p:nvSpPr>
        <p:spPr>
          <a:xfrm>
            <a:off x="4649411" y="5230046"/>
            <a:ext cx="635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s1</a:t>
            </a:r>
          </a:p>
          <a:p>
            <a:endParaRPr lang="en-S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4084F3-5B26-419E-BDB2-389F9D5041CD}"/>
              </a:ext>
            </a:extLst>
          </p:cNvPr>
          <p:cNvSpPr txBox="1"/>
          <p:nvPr/>
        </p:nvSpPr>
        <p:spPr>
          <a:xfrm>
            <a:off x="5172652" y="5506108"/>
            <a:ext cx="453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s2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962280-2204-4C26-B234-0881F3C9A27B}"/>
              </a:ext>
            </a:extLst>
          </p:cNvPr>
          <p:cNvSpPr txBox="1"/>
          <p:nvPr/>
        </p:nvSpPr>
        <p:spPr>
          <a:xfrm>
            <a:off x="2961861" y="6065316"/>
            <a:ext cx="1687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s1 |-&gt; ## 1 s2: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F28D1F-B3AF-4C91-AED3-561B4EEA3B54}"/>
              </a:ext>
            </a:extLst>
          </p:cNvPr>
          <p:cNvSpPr txBox="1"/>
          <p:nvPr/>
        </p:nvSpPr>
        <p:spPr>
          <a:xfrm>
            <a:off x="4649410" y="6063060"/>
            <a:ext cx="635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s1</a:t>
            </a:r>
          </a:p>
          <a:p>
            <a:endParaRPr lang="en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C5DD6F-1607-45A7-B729-6172FFB9A693}"/>
              </a:ext>
            </a:extLst>
          </p:cNvPr>
          <p:cNvSpPr txBox="1"/>
          <p:nvPr/>
        </p:nvSpPr>
        <p:spPr>
          <a:xfrm>
            <a:off x="5170452" y="6340059"/>
            <a:ext cx="453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s2</a:t>
            </a:r>
            <a:endParaRPr lang="en-SE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9E45E9-1D4C-460B-8492-87E46CADB6D8}"/>
              </a:ext>
            </a:extLst>
          </p:cNvPr>
          <p:cNvCxnSpPr>
            <a:cxnSpLocks/>
          </p:cNvCxnSpPr>
          <p:nvPr/>
        </p:nvCxnSpPr>
        <p:spPr>
          <a:xfrm flipV="1">
            <a:off x="3349487" y="5038106"/>
            <a:ext cx="3051313" cy="300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744833-A438-402B-B50C-3DE19BCDEAD2}"/>
              </a:ext>
            </a:extLst>
          </p:cNvPr>
          <p:cNvCxnSpPr>
            <a:cxnSpLocks/>
          </p:cNvCxnSpPr>
          <p:nvPr/>
        </p:nvCxnSpPr>
        <p:spPr>
          <a:xfrm>
            <a:off x="3349487" y="5992263"/>
            <a:ext cx="305131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775FD21-9F4A-4CB7-8A6B-4689851060B2}"/>
              </a:ext>
            </a:extLst>
          </p:cNvPr>
          <p:cNvSpPr txBox="1"/>
          <p:nvPr/>
        </p:nvSpPr>
        <p:spPr>
          <a:xfrm>
            <a:off x="6565813" y="4944617"/>
            <a:ext cx="234461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property</a:t>
            </a:r>
            <a:r>
              <a:rPr lang="en-SE" dirty="0"/>
              <a:t> p_1</a:t>
            </a:r>
            <a:r>
              <a:rPr lang="en-US" dirty="0"/>
              <a:t>a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SE" dirty="0"/>
              <a:t>(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)</a:t>
            </a:r>
          </a:p>
          <a:p>
            <a:r>
              <a:rPr lang="en-SE" dirty="0"/>
              <a:t>    !</a:t>
            </a:r>
            <a:r>
              <a:rPr lang="en-SE" dirty="0" err="1"/>
              <a:t>rst</a:t>
            </a:r>
            <a:r>
              <a:rPr lang="en-SE" dirty="0"/>
              <a:t> |=&gt; q == </a:t>
            </a:r>
            <a:r>
              <a:rPr lang="en-US" dirty="0"/>
              <a:t>1’b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;</a:t>
            </a:r>
          </a:p>
          <a:p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endproperty</a:t>
            </a:r>
            <a:endParaRPr lang="en-S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7B1F4D3F-F7BE-4BF5-B673-35FABB4BA9A3}"/>
              </a:ext>
            </a:extLst>
          </p:cNvPr>
          <p:cNvSpPr/>
          <p:nvPr/>
        </p:nvSpPr>
        <p:spPr>
          <a:xfrm>
            <a:off x="9124031" y="4941281"/>
            <a:ext cx="2514235" cy="1483618"/>
          </a:xfrm>
          <a:prstGeom prst="wedgeRectCallout">
            <a:avLst>
              <a:gd name="adj1" fmla="val -56442"/>
              <a:gd name="adj2" fmla="val 8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rst</a:t>
            </a:r>
            <a:r>
              <a:rPr lang="en-US" dirty="0"/>
              <a:t> == 1’b</a:t>
            </a:r>
            <a:r>
              <a:rPr lang="en-US" dirty="0">
                <a:solidFill>
                  <a:srgbClr val="FF00FF"/>
                </a:solidFill>
              </a:rPr>
              <a:t>1</a:t>
            </a:r>
            <a:r>
              <a:rPr lang="en-US" dirty="0"/>
              <a:t>, </a:t>
            </a:r>
          </a:p>
          <a:p>
            <a:pPr algn="ctr"/>
            <a:r>
              <a:rPr lang="en-US" dirty="0"/>
              <a:t>!</a:t>
            </a:r>
            <a:r>
              <a:rPr lang="en-US" dirty="0" err="1"/>
              <a:t>rst</a:t>
            </a:r>
            <a:r>
              <a:rPr lang="en-US" dirty="0"/>
              <a:t> is false</a:t>
            </a:r>
          </a:p>
          <a:p>
            <a:pPr algn="ctr"/>
            <a:r>
              <a:rPr lang="en-US" dirty="0"/>
              <a:t>q == 1’b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 does not get evaluated, return true.</a:t>
            </a:r>
            <a:endParaRPr lang="en-S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A61A4B-CF81-4CB9-87EF-08E7E37A028F}"/>
              </a:ext>
            </a:extLst>
          </p:cNvPr>
          <p:cNvSpPr txBox="1"/>
          <p:nvPr/>
        </p:nvSpPr>
        <p:spPr>
          <a:xfrm>
            <a:off x="27786" y="4092951"/>
            <a:ext cx="297068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always_ff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 @</a:t>
            </a:r>
            <a:r>
              <a:rPr lang="en-SE" dirty="0"/>
              <a:t> (</a:t>
            </a:r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)  </a:t>
            </a:r>
          </a:p>
          <a:p>
            <a:r>
              <a:rPr lang="en-SE" dirty="0"/>
              <a:t>    if (!</a:t>
            </a:r>
            <a:r>
              <a:rPr lang="en-SE" dirty="0" err="1"/>
              <a:t>rst</a:t>
            </a:r>
            <a:r>
              <a:rPr lang="en-SE" dirty="0"/>
              <a:t>)</a:t>
            </a:r>
          </a:p>
          <a:p>
            <a:r>
              <a:rPr lang="en-SE" dirty="0"/>
              <a:t>        q &lt;= </a:t>
            </a:r>
            <a:r>
              <a:rPr lang="en-US" dirty="0"/>
              <a:t>1’b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else</a:t>
            </a:r>
            <a:r>
              <a:rPr lang="en-SE" dirty="0"/>
              <a:t>  </a:t>
            </a:r>
          </a:p>
          <a:p>
            <a:r>
              <a:rPr lang="en-SE" dirty="0"/>
              <a:t>        q &lt;= d;  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E859F07-4200-4D06-A472-E4D000B0EC5B}"/>
              </a:ext>
            </a:extLst>
          </p:cNvPr>
          <p:cNvSpPr/>
          <p:nvPr/>
        </p:nvSpPr>
        <p:spPr>
          <a:xfrm>
            <a:off x="5884992" y="5388614"/>
            <a:ext cx="565506" cy="36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9FA7F4-8DC9-4FD7-A8D6-F980DFB6C8B9}"/>
              </a:ext>
            </a:extLst>
          </p:cNvPr>
          <p:cNvSpPr/>
          <p:nvPr/>
        </p:nvSpPr>
        <p:spPr>
          <a:xfrm>
            <a:off x="3169920" y="2415540"/>
            <a:ext cx="761997" cy="13487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755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6" grpId="0"/>
      <p:bldP spid="18" grpId="0"/>
      <p:bldP spid="20" grpId="0"/>
      <p:bldP spid="21" grpId="0"/>
      <p:bldP spid="32" grpId="0" animBg="1"/>
      <p:bldP spid="35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8A58-C738-4314-B7B9-370D30C4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b="1" dirty="0">
                <a:solidFill>
                  <a:schemeClr val="accent5"/>
                </a:solidFill>
              </a:rPr>
              <a:t>Implication evaluation</a:t>
            </a:r>
            <a:endParaRPr lang="en-SE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E5D2B6A-08F8-4424-BC49-9AAE6692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125" y="1808018"/>
            <a:ext cx="7971015" cy="21116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DEEFB3-1ECE-47F5-AB80-8DFE6C64FB70}"/>
              </a:ext>
            </a:extLst>
          </p:cNvPr>
          <p:cNvSpPr txBox="1"/>
          <p:nvPr/>
        </p:nvSpPr>
        <p:spPr>
          <a:xfrm>
            <a:off x="4235501" y="4394776"/>
            <a:ext cx="1189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s1 |-&gt; s2: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4204FE-A6DF-49DD-9ED8-66D877CE950F}"/>
              </a:ext>
            </a:extLst>
          </p:cNvPr>
          <p:cNvSpPr txBox="1"/>
          <p:nvPr/>
        </p:nvSpPr>
        <p:spPr>
          <a:xfrm>
            <a:off x="5424660" y="4394776"/>
            <a:ext cx="635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s1</a:t>
            </a:r>
          </a:p>
          <a:p>
            <a:r>
              <a:rPr lang="en-US" dirty="0"/>
              <a:t>s2</a:t>
            </a:r>
            <a:endParaRPr lang="en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5E94E9-A727-4F1D-8CBE-511891125063}"/>
              </a:ext>
            </a:extLst>
          </p:cNvPr>
          <p:cNvSpPr txBox="1"/>
          <p:nvPr/>
        </p:nvSpPr>
        <p:spPr>
          <a:xfrm>
            <a:off x="4235501" y="5230046"/>
            <a:ext cx="1189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s1 |=&gt; s2: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E1BE72-9D10-479C-AB05-AF2B78C51634}"/>
              </a:ext>
            </a:extLst>
          </p:cNvPr>
          <p:cNvSpPr txBox="1"/>
          <p:nvPr/>
        </p:nvSpPr>
        <p:spPr>
          <a:xfrm>
            <a:off x="5424660" y="5230046"/>
            <a:ext cx="635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s1</a:t>
            </a:r>
          </a:p>
          <a:p>
            <a:endParaRPr lang="en-S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4084F3-5B26-419E-BDB2-389F9D5041CD}"/>
              </a:ext>
            </a:extLst>
          </p:cNvPr>
          <p:cNvSpPr txBox="1"/>
          <p:nvPr/>
        </p:nvSpPr>
        <p:spPr>
          <a:xfrm>
            <a:off x="5947901" y="5506108"/>
            <a:ext cx="453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s2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962280-2204-4C26-B234-0881F3C9A27B}"/>
              </a:ext>
            </a:extLst>
          </p:cNvPr>
          <p:cNvSpPr txBox="1"/>
          <p:nvPr/>
        </p:nvSpPr>
        <p:spPr>
          <a:xfrm>
            <a:off x="3737110" y="6065316"/>
            <a:ext cx="1687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s1 |-&gt; ## 1 s2: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F28D1F-B3AF-4C91-AED3-561B4EEA3B54}"/>
              </a:ext>
            </a:extLst>
          </p:cNvPr>
          <p:cNvSpPr txBox="1"/>
          <p:nvPr/>
        </p:nvSpPr>
        <p:spPr>
          <a:xfrm>
            <a:off x="5424659" y="6063060"/>
            <a:ext cx="635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s1</a:t>
            </a:r>
          </a:p>
          <a:p>
            <a:endParaRPr lang="en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C5DD6F-1607-45A7-B729-6172FFB9A693}"/>
              </a:ext>
            </a:extLst>
          </p:cNvPr>
          <p:cNvSpPr txBox="1"/>
          <p:nvPr/>
        </p:nvSpPr>
        <p:spPr>
          <a:xfrm>
            <a:off x="5945701" y="6340059"/>
            <a:ext cx="453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s2</a:t>
            </a:r>
            <a:endParaRPr lang="en-SE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9E45E9-1D4C-460B-8492-87E46CADB6D8}"/>
              </a:ext>
            </a:extLst>
          </p:cNvPr>
          <p:cNvCxnSpPr>
            <a:cxnSpLocks/>
          </p:cNvCxnSpPr>
          <p:nvPr/>
        </p:nvCxnSpPr>
        <p:spPr>
          <a:xfrm>
            <a:off x="3540905" y="5038106"/>
            <a:ext cx="2858333" cy="300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744833-A438-402B-B50C-3DE19BCDEAD2}"/>
              </a:ext>
            </a:extLst>
          </p:cNvPr>
          <p:cNvCxnSpPr>
            <a:cxnSpLocks/>
          </p:cNvCxnSpPr>
          <p:nvPr/>
        </p:nvCxnSpPr>
        <p:spPr>
          <a:xfrm>
            <a:off x="3540905" y="5992263"/>
            <a:ext cx="285833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775FD21-9F4A-4CB7-8A6B-4689851060B2}"/>
              </a:ext>
            </a:extLst>
          </p:cNvPr>
          <p:cNvSpPr txBox="1"/>
          <p:nvPr/>
        </p:nvSpPr>
        <p:spPr>
          <a:xfrm>
            <a:off x="7153768" y="4905943"/>
            <a:ext cx="230167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property</a:t>
            </a:r>
            <a:r>
              <a:rPr lang="en-SE" dirty="0"/>
              <a:t> p_1</a:t>
            </a:r>
            <a:r>
              <a:rPr lang="en-US" dirty="0"/>
              <a:t>a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SE" dirty="0"/>
              <a:t>(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)</a:t>
            </a:r>
          </a:p>
          <a:p>
            <a:r>
              <a:rPr lang="en-SE" dirty="0"/>
              <a:t>    !</a:t>
            </a:r>
            <a:r>
              <a:rPr lang="en-SE" dirty="0" err="1"/>
              <a:t>rst</a:t>
            </a:r>
            <a:r>
              <a:rPr lang="en-SE" dirty="0"/>
              <a:t> |=&gt; q == </a:t>
            </a:r>
            <a:r>
              <a:rPr lang="en-US" dirty="0"/>
              <a:t>1’b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;</a:t>
            </a:r>
          </a:p>
          <a:p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endproperty</a:t>
            </a:r>
            <a:endParaRPr lang="en-S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7B1F4D3F-F7BE-4BF5-B673-35FABB4BA9A3}"/>
              </a:ext>
            </a:extLst>
          </p:cNvPr>
          <p:cNvSpPr/>
          <p:nvPr/>
        </p:nvSpPr>
        <p:spPr>
          <a:xfrm>
            <a:off x="9694869" y="4902542"/>
            <a:ext cx="2371236" cy="1483618"/>
          </a:xfrm>
          <a:prstGeom prst="wedgeRectCallout">
            <a:avLst>
              <a:gd name="adj1" fmla="val -56442"/>
              <a:gd name="adj2" fmla="val 8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rst</a:t>
            </a:r>
            <a:r>
              <a:rPr lang="en-US" dirty="0"/>
              <a:t> == 1’b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, </a:t>
            </a:r>
          </a:p>
          <a:p>
            <a:pPr algn="ctr"/>
            <a:r>
              <a:rPr lang="en-US" dirty="0"/>
              <a:t>!</a:t>
            </a:r>
            <a:r>
              <a:rPr lang="en-US" dirty="0" err="1"/>
              <a:t>rst</a:t>
            </a:r>
            <a:r>
              <a:rPr lang="en-US" dirty="0"/>
              <a:t> is true</a:t>
            </a:r>
          </a:p>
          <a:p>
            <a:pPr algn="ctr"/>
            <a:r>
              <a:rPr lang="en-US" dirty="0"/>
              <a:t>q==1’b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 is evaluated. </a:t>
            </a:r>
          </a:p>
          <a:p>
            <a:pPr algn="ctr"/>
            <a:r>
              <a:rPr lang="en-US" dirty="0"/>
              <a:t>Property holds.</a:t>
            </a:r>
          </a:p>
          <a:p>
            <a:pPr algn="ctr"/>
            <a:r>
              <a:rPr lang="en-US" dirty="0"/>
              <a:t>(q has value 1’b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)</a:t>
            </a:r>
            <a:endParaRPr lang="en-SE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DC68D5-42AC-42F4-9990-DD7424E12C75}"/>
              </a:ext>
            </a:extLst>
          </p:cNvPr>
          <p:cNvCxnSpPr>
            <a:cxnSpLocks/>
          </p:cNvCxnSpPr>
          <p:nvPr/>
        </p:nvCxnSpPr>
        <p:spPr>
          <a:xfrm flipV="1">
            <a:off x="5857913" y="1808018"/>
            <a:ext cx="0" cy="4882928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1DC6F6-E808-48F1-9AA7-5523BAFC0E85}"/>
              </a:ext>
            </a:extLst>
          </p:cNvPr>
          <p:cNvSpPr txBox="1"/>
          <p:nvPr/>
        </p:nvSpPr>
        <p:spPr>
          <a:xfrm>
            <a:off x="27786" y="4092951"/>
            <a:ext cx="297068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always_ff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 @</a:t>
            </a:r>
            <a:r>
              <a:rPr lang="en-SE" dirty="0"/>
              <a:t> (</a:t>
            </a:r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)  </a:t>
            </a:r>
          </a:p>
          <a:p>
            <a:r>
              <a:rPr lang="en-SE" dirty="0"/>
              <a:t>    if (!</a:t>
            </a:r>
            <a:r>
              <a:rPr lang="en-SE" dirty="0" err="1"/>
              <a:t>rst</a:t>
            </a:r>
            <a:r>
              <a:rPr lang="en-SE" dirty="0"/>
              <a:t>)</a:t>
            </a:r>
          </a:p>
          <a:p>
            <a:r>
              <a:rPr lang="en-SE" dirty="0"/>
              <a:t>        q &lt;= </a:t>
            </a:r>
            <a:r>
              <a:rPr lang="en-US" dirty="0"/>
              <a:t>1’b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else</a:t>
            </a:r>
            <a:r>
              <a:rPr lang="en-SE" dirty="0"/>
              <a:t>  </a:t>
            </a:r>
          </a:p>
          <a:p>
            <a:r>
              <a:rPr lang="en-SE" dirty="0"/>
              <a:t>        q &lt;= d;  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B7422EC-67E2-46F2-8925-5828025335D2}"/>
              </a:ext>
            </a:extLst>
          </p:cNvPr>
          <p:cNvSpPr/>
          <p:nvPr/>
        </p:nvSpPr>
        <p:spPr>
          <a:xfrm>
            <a:off x="6399238" y="5388614"/>
            <a:ext cx="533342" cy="36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F2E348-A9AF-475F-AE24-D4E7E348669E}"/>
              </a:ext>
            </a:extLst>
          </p:cNvPr>
          <p:cNvSpPr/>
          <p:nvPr/>
        </p:nvSpPr>
        <p:spPr>
          <a:xfrm>
            <a:off x="3169920" y="2415540"/>
            <a:ext cx="761997" cy="13487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326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8A58-C738-4314-B7B9-370D30C4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b="1" dirty="0">
                <a:solidFill>
                  <a:schemeClr val="accent5"/>
                </a:solidFill>
              </a:rPr>
              <a:t>Implication evaluation</a:t>
            </a:r>
            <a:endParaRPr lang="en-SE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E5D2B6A-08F8-4424-BC49-9AAE6692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125" y="1808018"/>
            <a:ext cx="7971015" cy="21116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DEEFB3-1ECE-47F5-AB80-8DFE6C64FB70}"/>
              </a:ext>
            </a:extLst>
          </p:cNvPr>
          <p:cNvSpPr txBox="1"/>
          <p:nvPr/>
        </p:nvSpPr>
        <p:spPr>
          <a:xfrm>
            <a:off x="4225562" y="4394776"/>
            <a:ext cx="1189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s1 |-&gt; s2: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4204FE-A6DF-49DD-9ED8-66D877CE950F}"/>
              </a:ext>
            </a:extLst>
          </p:cNvPr>
          <p:cNvSpPr txBox="1"/>
          <p:nvPr/>
        </p:nvSpPr>
        <p:spPr>
          <a:xfrm>
            <a:off x="5414721" y="4394776"/>
            <a:ext cx="635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s1</a:t>
            </a:r>
          </a:p>
          <a:p>
            <a:r>
              <a:rPr lang="en-US" dirty="0"/>
              <a:t>s2</a:t>
            </a:r>
            <a:endParaRPr lang="en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5E94E9-A727-4F1D-8CBE-511891125063}"/>
              </a:ext>
            </a:extLst>
          </p:cNvPr>
          <p:cNvSpPr txBox="1"/>
          <p:nvPr/>
        </p:nvSpPr>
        <p:spPr>
          <a:xfrm>
            <a:off x="4225562" y="5230046"/>
            <a:ext cx="1189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s1 |=&gt; s2: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E1BE72-9D10-479C-AB05-AF2B78C51634}"/>
              </a:ext>
            </a:extLst>
          </p:cNvPr>
          <p:cNvSpPr txBox="1"/>
          <p:nvPr/>
        </p:nvSpPr>
        <p:spPr>
          <a:xfrm>
            <a:off x="5414721" y="5230046"/>
            <a:ext cx="635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s1</a:t>
            </a:r>
          </a:p>
          <a:p>
            <a:endParaRPr lang="en-S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4084F3-5B26-419E-BDB2-389F9D5041CD}"/>
              </a:ext>
            </a:extLst>
          </p:cNvPr>
          <p:cNvSpPr txBox="1"/>
          <p:nvPr/>
        </p:nvSpPr>
        <p:spPr>
          <a:xfrm>
            <a:off x="5937962" y="5506108"/>
            <a:ext cx="453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s2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962280-2204-4C26-B234-0881F3C9A27B}"/>
              </a:ext>
            </a:extLst>
          </p:cNvPr>
          <p:cNvSpPr txBox="1"/>
          <p:nvPr/>
        </p:nvSpPr>
        <p:spPr>
          <a:xfrm>
            <a:off x="3727171" y="6065316"/>
            <a:ext cx="1687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s1 |-&gt; ## 1 s2: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F28D1F-B3AF-4C91-AED3-561B4EEA3B54}"/>
              </a:ext>
            </a:extLst>
          </p:cNvPr>
          <p:cNvSpPr txBox="1"/>
          <p:nvPr/>
        </p:nvSpPr>
        <p:spPr>
          <a:xfrm>
            <a:off x="5414720" y="6063060"/>
            <a:ext cx="635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s1</a:t>
            </a:r>
          </a:p>
          <a:p>
            <a:endParaRPr lang="en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C5DD6F-1607-45A7-B729-6172FFB9A693}"/>
              </a:ext>
            </a:extLst>
          </p:cNvPr>
          <p:cNvSpPr txBox="1"/>
          <p:nvPr/>
        </p:nvSpPr>
        <p:spPr>
          <a:xfrm>
            <a:off x="5935762" y="6340059"/>
            <a:ext cx="453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s2</a:t>
            </a:r>
            <a:endParaRPr lang="en-SE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9E45E9-1D4C-460B-8492-87E46CADB6D8}"/>
              </a:ext>
            </a:extLst>
          </p:cNvPr>
          <p:cNvCxnSpPr>
            <a:cxnSpLocks/>
          </p:cNvCxnSpPr>
          <p:nvPr/>
        </p:nvCxnSpPr>
        <p:spPr>
          <a:xfrm>
            <a:off x="3530966" y="5038106"/>
            <a:ext cx="2858333" cy="300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744833-A438-402B-B50C-3DE19BCDEAD2}"/>
              </a:ext>
            </a:extLst>
          </p:cNvPr>
          <p:cNvCxnSpPr>
            <a:cxnSpLocks/>
          </p:cNvCxnSpPr>
          <p:nvPr/>
        </p:nvCxnSpPr>
        <p:spPr>
          <a:xfrm>
            <a:off x="3530966" y="5992263"/>
            <a:ext cx="285833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775FD21-9F4A-4CB7-8A6B-4689851060B2}"/>
              </a:ext>
            </a:extLst>
          </p:cNvPr>
          <p:cNvSpPr txBox="1"/>
          <p:nvPr/>
        </p:nvSpPr>
        <p:spPr>
          <a:xfrm>
            <a:off x="6978615" y="4092951"/>
            <a:ext cx="234461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property</a:t>
            </a:r>
            <a:r>
              <a:rPr lang="en-SE" dirty="0"/>
              <a:t> p_1</a:t>
            </a:r>
            <a:r>
              <a:rPr lang="en-US" dirty="0" err="1"/>
              <a:t>a_f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SE" dirty="0"/>
              <a:t>(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)</a:t>
            </a:r>
          </a:p>
          <a:p>
            <a:r>
              <a:rPr lang="en-SE" dirty="0"/>
              <a:t>    !</a:t>
            </a:r>
            <a:r>
              <a:rPr lang="en-SE" dirty="0" err="1"/>
              <a:t>rst</a:t>
            </a:r>
            <a:r>
              <a:rPr lang="en-SE" dirty="0"/>
              <a:t> |</a:t>
            </a:r>
            <a:r>
              <a:rPr lang="en-US" dirty="0"/>
              <a:t>-</a:t>
            </a:r>
            <a:r>
              <a:rPr lang="en-SE" dirty="0"/>
              <a:t>&gt; q == </a:t>
            </a:r>
            <a:r>
              <a:rPr lang="en-US" dirty="0"/>
              <a:t>1’b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;</a:t>
            </a:r>
          </a:p>
          <a:p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endproperty</a:t>
            </a:r>
            <a:endParaRPr lang="en-S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7B1F4D3F-F7BE-4BF5-B673-35FABB4BA9A3}"/>
              </a:ext>
            </a:extLst>
          </p:cNvPr>
          <p:cNvSpPr/>
          <p:nvPr/>
        </p:nvSpPr>
        <p:spPr>
          <a:xfrm>
            <a:off x="9506161" y="4092951"/>
            <a:ext cx="2514235" cy="1483618"/>
          </a:xfrm>
          <a:prstGeom prst="wedgeRectCallout">
            <a:avLst>
              <a:gd name="adj1" fmla="val -56442"/>
              <a:gd name="adj2" fmla="val 8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rst</a:t>
            </a:r>
            <a:r>
              <a:rPr lang="en-US" dirty="0"/>
              <a:t> == 1’b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, </a:t>
            </a:r>
          </a:p>
          <a:p>
            <a:pPr algn="ctr"/>
            <a:r>
              <a:rPr lang="en-US" dirty="0"/>
              <a:t>!</a:t>
            </a:r>
            <a:r>
              <a:rPr lang="en-US" dirty="0" err="1"/>
              <a:t>rst</a:t>
            </a:r>
            <a:r>
              <a:rPr lang="en-US" dirty="0"/>
              <a:t> is true</a:t>
            </a:r>
          </a:p>
          <a:p>
            <a:pPr algn="ctr"/>
            <a:r>
              <a:rPr lang="en-US" dirty="0"/>
              <a:t>q==1’b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US" dirty="0"/>
              <a:t> is evaluated. </a:t>
            </a:r>
          </a:p>
          <a:p>
            <a:pPr algn="ctr"/>
            <a:r>
              <a:rPr lang="en-US" dirty="0"/>
              <a:t>Property fails.</a:t>
            </a:r>
          </a:p>
          <a:p>
            <a:pPr algn="ctr"/>
            <a:r>
              <a:rPr lang="en-US" dirty="0"/>
              <a:t>(q has value 1’b</a:t>
            </a:r>
            <a:r>
              <a:rPr lang="en-US" dirty="0">
                <a:solidFill>
                  <a:srgbClr val="FF00FF"/>
                </a:solidFill>
              </a:rPr>
              <a:t>1</a:t>
            </a:r>
            <a:r>
              <a:rPr lang="en-US" dirty="0"/>
              <a:t>)</a:t>
            </a:r>
            <a:endParaRPr lang="en-SE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DC68D5-42AC-42F4-9990-DD7424E12C75}"/>
              </a:ext>
            </a:extLst>
          </p:cNvPr>
          <p:cNvCxnSpPr>
            <a:cxnSpLocks/>
          </p:cNvCxnSpPr>
          <p:nvPr/>
        </p:nvCxnSpPr>
        <p:spPr>
          <a:xfrm flipV="1">
            <a:off x="5847974" y="1808018"/>
            <a:ext cx="0" cy="4882928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303898B-80B2-424B-B035-466379C53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519" y="5750020"/>
            <a:ext cx="9263692" cy="391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9B6476-AD27-4346-915E-92D1545D17C4}"/>
              </a:ext>
            </a:extLst>
          </p:cNvPr>
          <p:cNvSpPr txBox="1"/>
          <p:nvPr/>
        </p:nvSpPr>
        <p:spPr>
          <a:xfrm>
            <a:off x="27786" y="4092951"/>
            <a:ext cx="297068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always_ff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 @</a:t>
            </a:r>
            <a:r>
              <a:rPr lang="en-SE" dirty="0"/>
              <a:t> (</a:t>
            </a:r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)  </a:t>
            </a:r>
          </a:p>
          <a:p>
            <a:r>
              <a:rPr lang="en-SE" dirty="0"/>
              <a:t>    if (!</a:t>
            </a:r>
            <a:r>
              <a:rPr lang="en-SE" dirty="0" err="1"/>
              <a:t>rst</a:t>
            </a:r>
            <a:r>
              <a:rPr lang="en-SE" dirty="0"/>
              <a:t>)</a:t>
            </a:r>
          </a:p>
          <a:p>
            <a:r>
              <a:rPr lang="en-SE" dirty="0"/>
              <a:t>        q &lt;= </a:t>
            </a:r>
            <a:r>
              <a:rPr lang="en-US" dirty="0"/>
              <a:t>1’b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else</a:t>
            </a:r>
            <a:r>
              <a:rPr lang="en-SE" dirty="0"/>
              <a:t>  </a:t>
            </a:r>
          </a:p>
          <a:p>
            <a:r>
              <a:rPr lang="en-SE" dirty="0"/>
              <a:t>        q &lt;= d;  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6BB60DF-93EE-4579-82E4-567B6E10FCCE}"/>
              </a:ext>
            </a:extLst>
          </p:cNvPr>
          <p:cNvSpPr/>
          <p:nvPr/>
        </p:nvSpPr>
        <p:spPr>
          <a:xfrm>
            <a:off x="6281228" y="4468285"/>
            <a:ext cx="533342" cy="36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C357EF-1C47-4041-BBD4-A986C463B27F}"/>
              </a:ext>
            </a:extLst>
          </p:cNvPr>
          <p:cNvCxnSpPr/>
          <p:nvPr/>
        </p:nvCxnSpPr>
        <p:spPr>
          <a:xfrm>
            <a:off x="6579704" y="6063060"/>
            <a:ext cx="63610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EC3213-BF79-46F2-A7EE-ACB02648B453}"/>
              </a:ext>
            </a:extLst>
          </p:cNvPr>
          <p:cNvCxnSpPr/>
          <p:nvPr/>
        </p:nvCxnSpPr>
        <p:spPr>
          <a:xfrm>
            <a:off x="8488017" y="6063060"/>
            <a:ext cx="63610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D1C0736-5D71-46CD-A3C8-B136CBD17A4E}"/>
              </a:ext>
            </a:extLst>
          </p:cNvPr>
          <p:cNvSpPr/>
          <p:nvPr/>
        </p:nvSpPr>
        <p:spPr>
          <a:xfrm>
            <a:off x="3169920" y="2415540"/>
            <a:ext cx="761997" cy="13487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613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B165-998A-4DF4-82B4-656AD1CF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b="1" dirty="0">
                <a:solidFill>
                  <a:schemeClr val="accent5"/>
                </a:solidFill>
              </a:rPr>
              <a:t>Implication evaluation</a:t>
            </a:r>
            <a:endParaRPr lang="en-SE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EF56A9A-C21F-4A3C-BA6E-4EC205A15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125" y="1808018"/>
            <a:ext cx="7971015" cy="2111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0EBAEF-2658-4423-AC09-F5DB3CE1F078}"/>
              </a:ext>
            </a:extLst>
          </p:cNvPr>
          <p:cNvSpPr txBox="1"/>
          <p:nvPr/>
        </p:nvSpPr>
        <p:spPr>
          <a:xfrm>
            <a:off x="27786" y="4092951"/>
            <a:ext cx="297068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always_ff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 @</a:t>
            </a:r>
            <a:r>
              <a:rPr lang="en-SE" dirty="0"/>
              <a:t> (</a:t>
            </a:r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)  </a:t>
            </a:r>
          </a:p>
          <a:p>
            <a:r>
              <a:rPr lang="en-SE" dirty="0"/>
              <a:t>    if (!</a:t>
            </a:r>
            <a:r>
              <a:rPr lang="en-SE" dirty="0" err="1"/>
              <a:t>rst</a:t>
            </a:r>
            <a:r>
              <a:rPr lang="en-SE" dirty="0"/>
              <a:t>)</a:t>
            </a:r>
          </a:p>
          <a:p>
            <a:r>
              <a:rPr lang="en-SE" dirty="0"/>
              <a:t>        q &lt;= </a:t>
            </a:r>
            <a:r>
              <a:rPr lang="en-US" dirty="0"/>
              <a:t>1’b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else</a:t>
            </a:r>
            <a:r>
              <a:rPr lang="en-SE" dirty="0"/>
              <a:t>  </a:t>
            </a:r>
          </a:p>
          <a:p>
            <a:r>
              <a:rPr lang="en-SE" dirty="0"/>
              <a:t>        q &lt;= d;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75E64E-F667-40DB-AA8C-900344B9FBBD}"/>
              </a:ext>
            </a:extLst>
          </p:cNvPr>
          <p:cNvCxnSpPr>
            <a:cxnSpLocks/>
          </p:cNvCxnSpPr>
          <p:nvPr/>
        </p:nvCxnSpPr>
        <p:spPr>
          <a:xfrm flipV="1">
            <a:off x="5849815" y="1808018"/>
            <a:ext cx="0" cy="4882928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CA6BED-EA0D-4B43-AE0E-7EB4DE23EB69}"/>
              </a:ext>
            </a:extLst>
          </p:cNvPr>
          <p:cNvSpPr txBox="1"/>
          <p:nvPr/>
        </p:nvSpPr>
        <p:spPr>
          <a:xfrm>
            <a:off x="3161934" y="5493426"/>
            <a:ext cx="234461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property</a:t>
            </a:r>
            <a:r>
              <a:rPr lang="en-SE" dirty="0"/>
              <a:t> p_</a:t>
            </a:r>
            <a:r>
              <a:rPr lang="en-US" dirty="0"/>
              <a:t>1b_v2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SE" dirty="0"/>
              <a:t>(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)</a:t>
            </a:r>
          </a:p>
          <a:p>
            <a:r>
              <a:rPr lang="en-SE" dirty="0"/>
              <a:t>    d |-&gt; ##</a:t>
            </a:r>
            <a:r>
              <a:rPr lang="en-SE" dirty="0">
                <a:solidFill>
                  <a:srgbClr val="FF00FF"/>
                </a:solidFill>
              </a:rPr>
              <a:t>1</a:t>
            </a:r>
            <a:r>
              <a:rPr lang="en-SE" dirty="0"/>
              <a:t> q;</a:t>
            </a:r>
          </a:p>
          <a:p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endproperty</a:t>
            </a:r>
            <a:endParaRPr lang="en-S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C6C47-F880-4577-A63E-9E5A5166E322}"/>
              </a:ext>
            </a:extLst>
          </p:cNvPr>
          <p:cNvSpPr txBox="1"/>
          <p:nvPr/>
        </p:nvSpPr>
        <p:spPr>
          <a:xfrm>
            <a:off x="3161934" y="4092951"/>
            <a:ext cx="234461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property</a:t>
            </a:r>
            <a:r>
              <a:rPr lang="en-SE" dirty="0"/>
              <a:t> p_</a:t>
            </a:r>
            <a:r>
              <a:rPr lang="en-US" dirty="0"/>
              <a:t>1b_v1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SE" dirty="0"/>
              <a:t>(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)</a:t>
            </a:r>
          </a:p>
          <a:p>
            <a:r>
              <a:rPr lang="en-SE" dirty="0"/>
              <a:t>    d |=&gt; q;</a:t>
            </a:r>
          </a:p>
          <a:p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endproperty</a:t>
            </a:r>
            <a:endParaRPr lang="en-S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96804AEB-CE5B-4016-9EF5-ADB7422D9592}"/>
              </a:ext>
            </a:extLst>
          </p:cNvPr>
          <p:cNvSpPr/>
          <p:nvPr/>
        </p:nvSpPr>
        <p:spPr>
          <a:xfrm>
            <a:off x="6824498" y="4092951"/>
            <a:ext cx="2514235" cy="777223"/>
          </a:xfrm>
          <a:prstGeom prst="wedgeRectCallout">
            <a:avLst>
              <a:gd name="adj1" fmla="val -56442"/>
              <a:gd name="adj2" fmla="val 8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Are we safe?</a:t>
            </a:r>
            <a:endParaRPr lang="en-SE" sz="2400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059B23D-07F0-43D3-983B-1AC0FE2E76BE}"/>
              </a:ext>
            </a:extLst>
          </p:cNvPr>
          <p:cNvSpPr/>
          <p:nvPr/>
        </p:nvSpPr>
        <p:spPr>
          <a:xfrm>
            <a:off x="6824498" y="5181666"/>
            <a:ext cx="3134511" cy="1509279"/>
          </a:xfrm>
          <a:prstGeom prst="wedgeRectCallout">
            <a:avLst>
              <a:gd name="adj1" fmla="val -56442"/>
              <a:gd name="adj2" fmla="val 8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No!</a:t>
            </a:r>
          </a:p>
          <a:p>
            <a:pPr algn="ctr"/>
            <a:r>
              <a:rPr lang="en-US" sz="2400" dirty="0"/>
              <a:t>When </a:t>
            </a:r>
            <a:r>
              <a:rPr lang="en-US" sz="2400" dirty="0" err="1"/>
              <a:t>rst</a:t>
            </a:r>
            <a:r>
              <a:rPr lang="en-US" sz="2400" dirty="0"/>
              <a:t> is 1’b</a:t>
            </a:r>
            <a:r>
              <a:rPr lang="en-US" sz="2400" dirty="0">
                <a:solidFill>
                  <a:srgbClr val="FF00FF"/>
                </a:solidFill>
              </a:rPr>
              <a:t>0</a:t>
            </a:r>
            <a:r>
              <a:rPr lang="en-US" sz="2400" dirty="0"/>
              <a:t>, output q does not follow input d</a:t>
            </a:r>
            <a:endParaRPr lang="en-SE" sz="2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4D5D91-39F9-40DA-BACF-6F631A510EBB}"/>
              </a:ext>
            </a:extLst>
          </p:cNvPr>
          <p:cNvCxnSpPr>
            <a:cxnSpLocks/>
          </p:cNvCxnSpPr>
          <p:nvPr/>
        </p:nvCxnSpPr>
        <p:spPr>
          <a:xfrm flipV="1">
            <a:off x="6536347" y="1808018"/>
            <a:ext cx="0" cy="4882928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FB0B8BE2-66B9-4D08-8815-12EE587D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980" y="486275"/>
            <a:ext cx="8646039" cy="114843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54C8BF-B39A-4D07-B329-51B6255D6CBC}"/>
              </a:ext>
            </a:extLst>
          </p:cNvPr>
          <p:cNvCxnSpPr/>
          <p:nvPr/>
        </p:nvCxnSpPr>
        <p:spPr>
          <a:xfrm>
            <a:off x="5377069" y="715808"/>
            <a:ext cx="63610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3F598D-99D0-4878-BADE-8A0295283F3B}"/>
              </a:ext>
            </a:extLst>
          </p:cNvPr>
          <p:cNvCxnSpPr/>
          <p:nvPr/>
        </p:nvCxnSpPr>
        <p:spPr>
          <a:xfrm>
            <a:off x="7076663" y="715808"/>
            <a:ext cx="63610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7B6C30-281C-4763-B2DB-F1CF12CD1B18}"/>
              </a:ext>
            </a:extLst>
          </p:cNvPr>
          <p:cNvCxnSpPr/>
          <p:nvPr/>
        </p:nvCxnSpPr>
        <p:spPr>
          <a:xfrm>
            <a:off x="5377069" y="987478"/>
            <a:ext cx="63610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A37CE2-26A1-490D-83E7-FEB461A8A093}"/>
              </a:ext>
            </a:extLst>
          </p:cNvPr>
          <p:cNvCxnSpPr/>
          <p:nvPr/>
        </p:nvCxnSpPr>
        <p:spPr>
          <a:xfrm>
            <a:off x="7076663" y="987478"/>
            <a:ext cx="63610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D9CD3F-661C-4D89-A6BA-EE5565C7A703}"/>
              </a:ext>
            </a:extLst>
          </p:cNvPr>
          <p:cNvCxnSpPr/>
          <p:nvPr/>
        </p:nvCxnSpPr>
        <p:spPr>
          <a:xfrm>
            <a:off x="5377069" y="1295591"/>
            <a:ext cx="63610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DB6AC7-C5F5-4E51-8099-17ED5600FA6E}"/>
              </a:ext>
            </a:extLst>
          </p:cNvPr>
          <p:cNvCxnSpPr/>
          <p:nvPr/>
        </p:nvCxnSpPr>
        <p:spPr>
          <a:xfrm>
            <a:off x="7076663" y="1295591"/>
            <a:ext cx="63610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08925A-8FCC-4499-B529-8287290B99FB}"/>
              </a:ext>
            </a:extLst>
          </p:cNvPr>
          <p:cNvCxnSpPr/>
          <p:nvPr/>
        </p:nvCxnSpPr>
        <p:spPr>
          <a:xfrm>
            <a:off x="5377069" y="1534130"/>
            <a:ext cx="63610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E29BDB-EB0D-4AED-8E6B-AFFC07AD7801}"/>
              </a:ext>
            </a:extLst>
          </p:cNvPr>
          <p:cNvCxnSpPr/>
          <p:nvPr/>
        </p:nvCxnSpPr>
        <p:spPr>
          <a:xfrm>
            <a:off x="7076663" y="1534130"/>
            <a:ext cx="63610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61911A8-98B5-42ED-BAA9-6BDB5CC16018}"/>
              </a:ext>
            </a:extLst>
          </p:cNvPr>
          <p:cNvSpPr/>
          <p:nvPr/>
        </p:nvSpPr>
        <p:spPr>
          <a:xfrm>
            <a:off x="3169920" y="2415540"/>
            <a:ext cx="761997" cy="13487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2D148C-C7A5-4515-BF31-C8CC932819E0}"/>
              </a:ext>
            </a:extLst>
          </p:cNvPr>
          <p:cNvSpPr txBox="1"/>
          <p:nvPr/>
        </p:nvSpPr>
        <p:spPr>
          <a:xfrm>
            <a:off x="11663" y="3013501"/>
            <a:ext cx="12193588" cy="830997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rgbClr val="FF0000"/>
                </a:solidFill>
              </a:rPr>
              <a:t>Disable</a:t>
            </a:r>
            <a:r>
              <a:rPr lang="en-US" sz="4800" dirty="0">
                <a:solidFill>
                  <a:schemeClr val="tx1"/>
                </a:solidFill>
              </a:rPr>
              <a:t> the property when reset is on!</a:t>
            </a:r>
          </a:p>
        </p:txBody>
      </p:sp>
    </p:spTree>
    <p:extLst>
      <p:ext uri="{BB962C8B-B14F-4D97-AF65-F5344CB8AC3E}">
        <p14:creationId xmlns:p14="http://schemas.microsoft.com/office/powerpoint/2010/main" val="391087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329B-9698-48E3-BCD4-23E43FFA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technologies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68E3-3973-4789-A33B-1C68E49E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Linting</a:t>
            </a:r>
          </a:p>
          <a:p>
            <a:r>
              <a:rPr lang="en-US" dirty="0"/>
              <a:t>Randomization </a:t>
            </a:r>
          </a:p>
          <a:p>
            <a:r>
              <a:rPr lang="en-US" dirty="0"/>
              <a:t>Assertion</a:t>
            </a:r>
          </a:p>
          <a:p>
            <a:r>
              <a:rPr lang="en-US" dirty="0"/>
              <a:t>Delta delay</a:t>
            </a:r>
          </a:p>
          <a:p>
            <a:r>
              <a:rPr lang="en-US" dirty="0"/>
              <a:t>Functional coverage</a:t>
            </a:r>
          </a:p>
        </p:txBody>
      </p:sp>
    </p:spTree>
    <p:extLst>
      <p:ext uri="{BB962C8B-B14F-4D97-AF65-F5344CB8AC3E}">
        <p14:creationId xmlns:p14="http://schemas.microsoft.com/office/powerpoint/2010/main" val="2696661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B165-998A-4DF4-82B4-656AD1CF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b="1" dirty="0">
                <a:solidFill>
                  <a:schemeClr val="accent5"/>
                </a:solidFill>
              </a:rPr>
              <a:t>Implication evaluation</a:t>
            </a:r>
            <a:endParaRPr lang="en-SE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EF56A9A-C21F-4A3C-BA6E-4EC205A15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125" y="1808018"/>
            <a:ext cx="7971015" cy="2111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0EBAEF-2658-4423-AC09-F5DB3CE1F078}"/>
              </a:ext>
            </a:extLst>
          </p:cNvPr>
          <p:cNvSpPr txBox="1"/>
          <p:nvPr/>
        </p:nvSpPr>
        <p:spPr>
          <a:xfrm>
            <a:off x="27786" y="4092951"/>
            <a:ext cx="297068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always_ff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 @</a:t>
            </a:r>
            <a:r>
              <a:rPr lang="en-SE" dirty="0"/>
              <a:t> (</a:t>
            </a:r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)  </a:t>
            </a:r>
          </a:p>
          <a:p>
            <a:r>
              <a:rPr lang="en-SE" dirty="0"/>
              <a:t>    if (!</a:t>
            </a:r>
            <a:r>
              <a:rPr lang="en-SE" dirty="0" err="1"/>
              <a:t>rst</a:t>
            </a:r>
            <a:r>
              <a:rPr lang="en-SE" dirty="0"/>
              <a:t>)</a:t>
            </a:r>
          </a:p>
          <a:p>
            <a:r>
              <a:rPr lang="en-SE" dirty="0"/>
              <a:t>        q &lt;= </a:t>
            </a:r>
            <a:r>
              <a:rPr lang="en-US" dirty="0"/>
              <a:t>1’b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else</a:t>
            </a:r>
            <a:r>
              <a:rPr lang="en-SE" dirty="0"/>
              <a:t>  </a:t>
            </a:r>
          </a:p>
          <a:p>
            <a:r>
              <a:rPr lang="en-SE" dirty="0"/>
              <a:t>        q &lt;= d;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75E64E-F667-40DB-AA8C-900344B9FBBD}"/>
              </a:ext>
            </a:extLst>
          </p:cNvPr>
          <p:cNvCxnSpPr>
            <a:cxnSpLocks/>
          </p:cNvCxnSpPr>
          <p:nvPr/>
        </p:nvCxnSpPr>
        <p:spPr>
          <a:xfrm flipV="1">
            <a:off x="5849815" y="1808018"/>
            <a:ext cx="0" cy="211162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CA6BED-EA0D-4B43-AE0E-7EB4DE23EB69}"/>
              </a:ext>
            </a:extLst>
          </p:cNvPr>
          <p:cNvSpPr txBox="1"/>
          <p:nvPr/>
        </p:nvSpPr>
        <p:spPr>
          <a:xfrm>
            <a:off x="3161934" y="5493426"/>
            <a:ext cx="39047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property</a:t>
            </a:r>
            <a:r>
              <a:rPr lang="en-SE" dirty="0"/>
              <a:t> p_</a:t>
            </a:r>
            <a:r>
              <a:rPr lang="en-US" dirty="0"/>
              <a:t>1b_v2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SE" dirty="0"/>
              <a:t>(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disable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iff</a:t>
            </a:r>
            <a:r>
              <a:rPr lang="en-US" dirty="0"/>
              <a:t> (!</a:t>
            </a:r>
            <a:r>
              <a:rPr lang="en-US" dirty="0" err="1"/>
              <a:t>rst</a:t>
            </a:r>
            <a:r>
              <a:rPr lang="en-US" dirty="0"/>
              <a:t>)</a:t>
            </a:r>
            <a:endParaRPr lang="en-SE" dirty="0"/>
          </a:p>
          <a:p>
            <a:r>
              <a:rPr lang="en-SE" dirty="0"/>
              <a:t>    d |-&gt; ##</a:t>
            </a:r>
            <a:r>
              <a:rPr lang="en-SE" dirty="0">
                <a:solidFill>
                  <a:srgbClr val="FF00FF"/>
                </a:solidFill>
              </a:rPr>
              <a:t>1</a:t>
            </a:r>
            <a:r>
              <a:rPr lang="en-SE" dirty="0"/>
              <a:t> q;</a:t>
            </a:r>
          </a:p>
          <a:p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endproperty</a:t>
            </a:r>
            <a:endParaRPr lang="en-S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C6C47-F880-4577-A63E-9E5A5166E322}"/>
              </a:ext>
            </a:extLst>
          </p:cNvPr>
          <p:cNvSpPr txBox="1"/>
          <p:nvPr/>
        </p:nvSpPr>
        <p:spPr>
          <a:xfrm>
            <a:off x="3161934" y="4092951"/>
            <a:ext cx="39047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property</a:t>
            </a:r>
            <a:r>
              <a:rPr lang="en-SE" dirty="0"/>
              <a:t> p_</a:t>
            </a:r>
            <a:r>
              <a:rPr lang="en-US" dirty="0"/>
              <a:t>1b_v1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SE" dirty="0"/>
              <a:t>(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disable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iff</a:t>
            </a:r>
            <a:r>
              <a:rPr lang="en-US" dirty="0"/>
              <a:t> (!</a:t>
            </a:r>
            <a:r>
              <a:rPr lang="en-US" dirty="0" err="1"/>
              <a:t>rst</a:t>
            </a:r>
            <a:r>
              <a:rPr lang="en-US" dirty="0"/>
              <a:t>)</a:t>
            </a:r>
            <a:endParaRPr lang="en-SE" dirty="0"/>
          </a:p>
          <a:p>
            <a:r>
              <a:rPr lang="en-SE" dirty="0"/>
              <a:t>    d |=&gt; q;</a:t>
            </a:r>
          </a:p>
          <a:p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endproperty</a:t>
            </a:r>
            <a:endParaRPr lang="en-SE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4D5D91-39F9-40DA-BACF-6F631A510EBB}"/>
              </a:ext>
            </a:extLst>
          </p:cNvPr>
          <p:cNvCxnSpPr>
            <a:cxnSpLocks/>
          </p:cNvCxnSpPr>
          <p:nvPr/>
        </p:nvCxnSpPr>
        <p:spPr>
          <a:xfrm flipV="1">
            <a:off x="6536347" y="1808018"/>
            <a:ext cx="0" cy="211162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FE0C61DB-1B51-4E1C-B2CF-33258CFDF117}"/>
              </a:ext>
            </a:extLst>
          </p:cNvPr>
          <p:cNvSpPr/>
          <p:nvPr/>
        </p:nvSpPr>
        <p:spPr>
          <a:xfrm>
            <a:off x="7444774" y="4092951"/>
            <a:ext cx="2514235" cy="777223"/>
          </a:xfrm>
          <a:prstGeom prst="wedgeRectCallout">
            <a:avLst>
              <a:gd name="adj1" fmla="val -56442"/>
              <a:gd name="adj2" fmla="val 8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Are we safe?</a:t>
            </a:r>
            <a:endParaRPr lang="en-SE" sz="2400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7613F60-0EF1-4E8C-A0B7-9BC574FC7232}"/>
              </a:ext>
            </a:extLst>
          </p:cNvPr>
          <p:cNvSpPr/>
          <p:nvPr/>
        </p:nvSpPr>
        <p:spPr>
          <a:xfrm>
            <a:off x="7444774" y="5184476"/>
            <a:ext cx="3134511" cy="1509279"/>
          </a:xfrm>
          <a:prstGeom prst="wedgeRectCallout">
            <a:avLst>
              <a:gd name="adj1" fmla="val -56442"/>
              <a:gd name="adj2" fmla="val 8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Yes!</a:t>
            </a:r>
          </a:p>
          <a:p>
            <a:pPr algn="ctr"/>
            <a:r>
              <a:rPr lang="en-US" sz="2400" dirty="0"/>
              <a:t>Disable the property if-and-only-if when </a:t>
            </a:r>
            <a:r>
              <a:rPr lang="en-US" sz="2400" dirty="0" err="1"/>
              <a:t>rst</a:t>
            </a:r>
            <a:r>
              <a:rPr lang="en-US" sz="2400" dirty="0"/>
              <a:t> is 1’b</a:t>
            </a:r>
            <a:r>
              <a:rPr lang="en-US" sz="2400" dirty="0">
                <a:solidFill>
                  <a:srgbClr val="FF00FF"/>
                </a:solidFill>
              </a:rPr>
              <a:t>0</a:t>
            </a:r>
            <a:r>
              <a:rPr lang="en-US" sz="2400" dirty="0"/>
              <a:t>.</a:t>
            </a:r>
            <a:endParaRPr lang="en-SE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29C26F-3845-4FD3-90C2-BCA1D0E33417}"/>
              </a:ext>
            </a:extLst>
          </p:cNvPr>
          <p:cNvSpPr/>
          <p:nvPr/>
        </p:nvSpPr>
        <p:spPr>
          <a:xfrm>
            <a:off x="3169920" y="2415540"/>
            <a:ext cx="761997" cy="13487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7303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7A34A2C-75F4-41C4-B036-2B2CE8F73ED0}"/>
              </a:ext>
            </a:extLst>
          </p:cNvPr>
          <p:cNvCxnSpPr>
            <a:cxnSpLocks/>
          </p:cNvCxnSpPr>
          <p:nvPr/>
        </p:nvCxnSpPr>
        <p:spPr>
          <a:xfrm flipV="1">
            <a:off x="9121969" y="3821241"/>
            <a:ext cx="0" cy="296177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8A02B08-2F16-4AB3-B736-46D97F10E849}"/>
              </a:ext>
            </a:extLst>
          </p:cNvPr>
          <p:cNvCxnSpPr>
            <a:cxnSpLocks/>
          </p:cNvCxnSpPr>
          <p:nvPr/>
        </p:nvCxnSpPr>
        <p:spPr>
          <a:xfrm flipV="1">
            <a:off x="4791083" y="3788975"/>
            <a:ext cx="0" cy="296177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A48F5F-EFCE-402E-ACEE-D0E50667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b="1" dirty="0">
                <a:solidFill>
                  <a:schemeClr val="accent5"/>
                </a:solidFill>
              </a:rPr>
              <a:t>Implication evaluation</a:t>
            </a:r>
            <a:endParaRPr lang="en-SE" dirty="0"/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992DFD46-B064-4FC2-91E7-8745FB4D4DDA}"/>
              </a:ext>
            </a:extLst>
          </p:cNvPr>
          <p:cNvSpPr/>
          <p:nvPr/>
        </p:nvSpPr>
        <p:spPr>
          <a:xfrm>
            <a:off x="1255860" y="2069627"/>
            <a:ext cx="1013460" cy="3574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pic>
        <p:nvPicPr>
          <p:cNvPr id="2050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6BE32B97-E58B-4BC2-88C0-B12359515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07" y="2393331"/>
            <a:ext cx="1385365" cy="1385365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A3790B-A497-4A2B-9805-21149605D51D}"/>
              </a:ext>
            </a:extLst>
          </p:cNvPr>
          <p:cNvCxnSpPr>
            <a:cxnSpLocks/>
          </p:cNvCxnSpPr>
          <p:nvPr/>
        </p:nvCxnSpPr>
        <p:spPr>
          <a:xfrm>
            <a:off x="4160079" y="3881843"/>
            <a:ext cx="1606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4832EB-7281-4268-993D-AA433CB5640F}"/>
              </a:ext>
            </a:extLst>
          </p:cNvPr>
          <p:cNvCxnSpPr>
            <a:cxnSpLocks/>
          </p:cNvCxnSpPr>
          <p:nvPr/>
        </p:nvCxnSpPr>
        <p:spPr>
          <a:xfrm>
            <a:off x="4320734" y="3881843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24E7F9-FBF3-4E81-9902-611BA1C933B5}"/>
              </a:ext>
            </a:extLst>
          </p:cNvPr>
          <p:cNvCxnSpPr>
            <a:cxnSpLocks/>
          </p:cNvCxnSpPr>
          <p:nvPr/>
        </p:nvCxnSpPr>
        <p:spPr>
          <a:xfrm>
            <a:off x="4320734" y="4186643"/>
            <a:ext cx="1606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9B8F3E-B25F-49DF-8588-EF5A2E29BDF2}"/>
              </a:ext>
            </a:extLst>
          </p:cNvPr>
          <p:cNvCxnSpPr>
            <a:cxnSpLocks/>
          </p:cNvCxnSpPr>
          <p:nvPr/>
        </p:nvCxnSpPr>
        <p:spPr>
          <a:xfrm>
            <a:off x="4476944" y="3881843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0BEBC40-C5EC-4D56-A7B7-402D5CE99A94}"/>
              </a:ext>
            </a:extLst>
          </p:cNvPr>
          <p:cNvCxnSpPr>
            <a:cxnSpLocks/>
          </p:cNvCxnSpPr>
          <p:nvPr/>
        </p:nvCxnSpPr>
        <p:spPr>
          <a:xfrm>
            <a:off x="4477579" y="3881843"/>
            <a:ext cx="1606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1A5981-22F2-4E76-A7D1-71FCDDD3BCB0}"/>
              </a:ext>
            </a:extLst>
          </p:cNvPr>
          <p:cNvCxnSpPr>
            <a:cxnSpLocks/>
          </p:cNvCxnSpPr>
          <p:nvPr/>
        </p:nvCxnSpPr>
        <p:spPr>
          <a:xfrm>
            <a:off x="4638234" y="3881843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6F24B6-1E6C-4682-8CF4-66ADE24B7DC2}"/>
              </a:ext>
            </a:extLst>
          </p:cNvPr>
          <p:cNvCxnSpPr>
            <a:cxnSpLocks/>
          </p:cNvCxnSpPr>
          <p:nvPr/>
        </p:nvCxnSpPr>
        <p:spPr>
          <a:xfrm>
            <a:off x="4638234" y="4186643"/>
            <a:ext cx="1606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CBB35F-5BC6-4C15-ABEF-D789389F6621}"/>
              </a:ext>
            </a:extLst>
          </p:cNvPr>
          <p:cNvCxnSpPr>
            <a:cxnSpLocks/>
          </p:cNvCxnSpPr>
          <p:nvPr/>
        </p:nvCxnSpPr>
        <p:spPr>
          <a:xfrm>
            <a:off x="4794444" y="3881843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93E1E4-80ED-44DA-BC31-04B7C52669E5}"/>
              </a:ext>
            </a:extLst>
          </p:cNvPr>
          <p:cNvCxnSpPr>
            <a:cxnSpLocks/>
          </p:cNvCxnSpPr>
          <p:nvPr/>
        </p:nvCxnSpPr>
        <p:spPr>
          <a:xfrm>
            <a:off x="4798254" y="3881843"/>
            <a:ext cx="1606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5DB7B1-E467-4935-A1AD-4BBA6FDFCA76}"/>
              </a:ext>
            </a:extLst>
          </p:cNvPr>
          <p:cNvCxnSpPr>
            <a:cxnSpLocks/>
          </p:cNvCxnSpPr>
          <p:nvPr/>
        </p:nvCxnSpPr>
        <p:spPr>
          <a:xfrm>
            <a:off x="4958909" y="3881843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5A9E44-AC9D-467B-9722-F4D3BDCD7AA5}"/>
              </a:ext>
            </a:extLst>
          </p:cNvPr>
          <p:cNvCxnSpPr>
            <a:cxnSpLocks/>
          </p:cNvCxnSpPr>
          <p:nvPr/>
        </p:nvCxnSpPr>
        <p:spPr>
          <a:xfrm>
            <a:off x="4958909" y="4186643"/>
            <a:ext cx="1606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47C35A-A480-4F41-8810-BF87E1403369}"/>
              </a:ext>
            </a:extLst>
          </p:cNvPr>
          <p:cNvCxnSpPr>
            <a:cxnSpLocks/>
          </p:cNvCxnSpPr>
          <p:nvPr/>
        </p:nvCxnSpPr>
        <p:spPr>
          <a:xfrm>
            <a:off x="5115119" y="3881843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D011A1-D8C4-4DD2-B171-063268D8B879}"/>
              </a:ext>
            </a:extLst>
          </p:cNvPr>
          <p:cNvCxnSpPr>
            <a:cxnSpLocks/>
          </p:cNvCxnSpPr>
          <p:nvPr/>
        </p:nvCxnSpPr>
        <p:spPr>
          <a:xfrm>
            <a:off x="5118929" y="3881843"/>
            <a:ext cx="1606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5972707-DE4B-4B4D-A6B7-19CECE1FFDF9}"/>
              </a:ext>
            </a:extLst>
          </p:cNvPr>
          <p:cNvCxnSpPr>
            <a:cxnSpLocks/>
          </p:cNvCxnSpPr>
          <p:nvPr/>
        </p:nvCxnSpPr>
        <p:spPr>
          <a:xfrm>
            <a:off x="5279584" y="3881843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C2F6B1-9216-45AB-942D-C4312BC980CE}"/>
              </a:ext>
            </a:extLst>
          </p:cNvPr>
          <p:cNvCxnSpPr>
            <a:cxnSpLocks/>
          </p:cNvCxnSpPr>
          <p:nvPr/>
        </p:nvCxnSpPr>
        <p:spPr>
          <a:xfrm>
            <a:off x="5279584" y="4186643"/>
            <a:ext cx="1606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080375-D7B4-46F7-87DD-CD12F9DAD48E}"/>
              </a:ext>
            </a:extLst>
          </p:cNvPr>
          <p:cNvCxnSpPr>
            <a:cxnSpLocks/>
          </p:cNvCxnSpPr>
          <p:nvPr/>
        </p:nvCxnSpPr>
        <p:spPr>
          <a:xfrm>
            <a:off x="5435794" y="3881843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9CFC1C-BD6E-4119-A0F8-2BA0102F6ECD}"/>
              </a:ext>
            </a:extLst>
          </p:cNvPr>
          <p:cNvCxnSpPr>
            <a:cxnSpLocks/>
          </p:cNvCxnSpPr>
          <p:nvPr/>
        </p:nvCxnSpPr>
        <p:spPr>
          <a:xfrm>
            <a:off x="5443443" y="3881843"/>
            <a:ext cx="1606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F9FCB6-F4CC-4B69-93FC-CF6FCC63797A}"/>
              </a:ext>
            </a:extLst>
          </p:cNvPr>
          <p:cNvCxnSpPr>
            <a:cxnSpLocks/>
          </p:cNvCxnSpPr>
          <p:nvPr/>
        </p:nvCxnSpPr>
        <p:spPr>
          <a:xfrm>
            <a:off x="4160079" y="5005793"/>
            <a:ext cx="631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9CFDDD-10AB-4624-AD33-8602CA40048C}"/>
              </a:ext>
            </a:extLst>
          </p:cNvPr>
          <p:cNvCxnSpPr>
            <a:cxnSpLocks/>
          </p:cNvCxnSpPr>
          <p:nvPr/>
        </p:nvCxnSpPr>
        <p:spPr>
          <a:xfrm>
            <a:off x="4791083" y="4700993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FD2D230-0BCA-4789-914A-A9BBCDE97046}"/>
              </a:ext>
            </a:extLst>
          </p:cNvPr>
          <p:cNvCxnSpPr>
            <a:cxnSpLocks/>
          </p:cNvCxnSpPr>
          <p:nvPr/>
        </p:nvCxnSpPr>
        <p:spPr>
          <a:xfrm>
            <a:off x="4791083" y="4694643"/>
            <a:ext cx="8130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C21B8D-F1BB-4175-8E76-2B09879FC90A}"/>
              </a:ext>
            </a:extLst>
          </p:cNvPr>
          <p:cNvSpPr txBox="1"/>
          <p:nvPr/>
        </p:nvSpPr>
        <p:spPr>
          <a:xfrm>
            <a:off x="3544231" y="3849577"/>
            <a:ext cx="590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clk</a:t>
            </a:r>
            <a:endParaRPr lang="en-S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E8C432-85FE-4472-8C5C-5A8E3ECBEEF6}"/>
              </a:ext>
            </a:extLst>
          </p:cNvPr>
          <p:cNvSpPr txBox="1"/>
          <p:nvPr/>
        </p:nvSpPr>
        <p:spPr>
          <a:xfrm>
            <a:off x="3577107" y="4662893"/>
            <a:ext cx="590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  <a:endParaRPr lang="en-S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FD8C0B-CF8F-452B-AB9F-FD551CC941AA}"/>
              </a:ext>
            </a:extLst>
          </p:cNvPr>
          <p:cNvSpPr txBox="1"/>
          <p:nvPr/>
        </p:nvSpPr>
        <p:spPr>
          <a:xfrm>
            <a:off x="3593545" y="6204982"/>
            <a:ext cx="590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</a:t>
            </a:r>
            <a:endParaRPr lang="en-SE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342E72-4BE0-43F6-A0BF-44FA28244AFB}"/>
              </a:ext>
            </a:extLst>
          </p:cNvPr>
          <p:cNvCxnSpPr>
            <a:cxnSpLocks/>
          </p:cNvCxnSpPr>
          <p:nvPr/>
        </p:nvCxnSpPr>
        <p:spPr>
          <a:xfrm>
            <a:off x="4160079" y="6502400"/>
            <a:ext cx="631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185E49-F547-45DD-9E3B-12983E186CC9}"/>
              </a:ext>
            </a:extLst>
          </p:cNvPr>
          <p:cNvCxnSpPr>
            <a:cxnSpLocks/>
          </p:cNvCxnSpPr>
          <p:nvPr/>
        </p:nvCxnSpPr>
        <p:spPr>
          <a:xfrm>
            <a:off x="4798254" y="6204982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4B4256-0F02-410D-9F8D-7DFAAE2063C4}"/>
              </a:ext>
            </a:extLst>
          </p:cNvPr>
          <p:cNvCxnSpPr>
            <a:cxnSpLocks/>
          </p:cNvCxnSpPr>
          <p:nvPr/>
        </p:nvCxnSpPr>
        <p:spPr>
          <a:xfrm>
            <a:off x="4791083" y="6185932"/>
            <a:ext cx="8130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31D2865-2972-4F0F-9A63-ED9681ACCA47}"/>
              </a:ext>
            </a:extLst>
          </p:cNvPr>
          <p:cNvSpPr txBox="1"/>
          <p:nvPr/>
        </p:nvSpPr>
        <p:spPr>
          <a:xfrm>
            <a:off x="330750" y="4481339"/>
            <a:ext cx="297068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always_ff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 @</a:t>
            </a:r>
            <a:r>
              <a:rPr lang="en-SE" dirty="0"/>
              <a:t> (</a:t>
            </a:r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)  </a:t>
            </a:r>
          </a:p>
          <a:p>
            <a:r>
              <a:rPr lang="en-SE" dirty="0"/>
              <a:t>    if (!</a:t>
            </a:r>
            <a:r>
              <a:rPr lang="en-SE" dirty="0" err="1"/>
              <a:t>rst</a:t>
            </a:r>
            <a:r>
              <a:rPr lang="en-SE" dirty="0"/>
              <a:t>)</a:t>
            </a:r>
          </a:p>
          <a:p>
            <a:r>
              <a:rPr lang="en-SE" dirty="0"/>
              <a:t>        q &lt;= </a:t>
            </a:r>
            <a:r>
              <a:rPr lang="en-US" dirty="0"/>
              <a:t>1’b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else</a:t>
            </a:r>
            <a:r>
              <a:rPr lang="en-SE" dirty="0"/>
              <a:t>  </a:t>
            </a:r>
          </a:p>
          <a:p>
            <a:r>
              <a:rPr lang="en-SE" dirty="0"/>
              <a:t>        q &lt;= d; 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003261-0034-4DA6-9155-92B7347F5D86}"/>
              </a:ext>
            </a:extLst>
          </p:cNvPr>
          <p:cNvSpPr txBox="1"/>
          <p:nvPr/>
        </p:nvSpPr>
        <p:spPr>
          <a:xfrm>
            <a:off x="3629779" y="2465818"/>
            <a:ext cx="297067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initial</a:t>
            </a:r>
            <a:r>
              <a:rPr lang="en-SE" dirty="0"/>
              <a:t>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//demo_13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    </a:t>
            </a:r>
            <a:r>
              <a:rPr lang="en-SE" dirty="0"/>
              <a:t>d = 1'b</a:t>
            </a:r>
            <a:r>
              <a:rPr lang="en-SE" dirty="0">
                <a:solidFill>
                  <a:srgbClr val="FF00FF"/>
                </a:solidFill>
              </a:rPr>
              <a:t>1</a:t>
            </a:r>
            <a:r>
              <a:rPr lang="en-SE" dirty="0"/>
              <a:t>;</a:t>
            </a:r>
          </a:p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A85FEFB-453F-4697-A83C-44C0D71626FE}"/>
              </a:ext>
            </a:extLst>
          </p:cNvPr>
          <p:cNvSpPr txBox="1"/>
          <p:nvPr/>
        </p:nvSpPr>
        <p:spPr>
          <a:xfrm>
            <a:off x="7564107" y="2451304"/>
            <a:ext cx="297067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initial</a:t>
            </a:r>
            <a:r>
              <a:rPr lang="en-SE" dirty="0"/>
              <a:t>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//demo_13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    </a:t>
            </a:r>
            <a:r>
              <a:rPr lang="en-SE" dirty="0"/>
              <a:t>d </a:t>
            </a:r>
            <a:r>
              <a:rPr lang="en-US" dirty="0"/>
              <a:t>&lt;</a:t>
            </a:r>
            <a:r>
              <a:rPr lang="en-SE" dirty="0"/>
              <a:t>= 1'b</a:t>
            </a:r>
            <a:r>
              <a:rPr lang="en-SE" dirty="0">
                <a:solidFill>
                  <a:srgbClr val="FF00FF"/>
                </a:solidFill>
              </a:rPr>
              <a:t>1</a:t>
            </a:r>
            <a:r>
              <a:rPr lang="en-SE" dirty="0"/>
              <a:t>;</a:t>
            </a:r>
          </a:p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1FD5815-CAC5-4A55-8AC1-4F7E9D6866BA}"/>
              </a:ext>
            </a:extLst>
          </p:cNvPr>
          <p:cNvCxnSpPr>
            <a:cxnSpLocks/>
          </p:cNvCxnSpPr>
          <p:nvPr/>
        </p:nvCxnSpPr>
        <p:spPr>
          <a:xfrm>
            <a:off x="4160079" y="5799082"/>
            <a:ext cx="5833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798184-1052-4130-B920-DD613DDD08EC}"/>
              </a:ext>
            </a:extLst>
          </p:cNvPr>
          <p:cNvCxnSpPr>
            <a:cxnSpLocks/>
          </p:cNvCxnSpPr>
          <p:nvPr/>
        </p:nvCxnSpPr>
        <p:spPr>
          <a:xfrm>
            <a:off x="4743458" y="5494282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29E259-DA55-44B5-B4B9-503C186EB975}"/>
              </a:ext>
            </a:extLst>
          </p:cNvPr>
          <p:cNvCxnSpPr>
            <a:cxnSpLocks/>
          </p:cNvCxnSpPr>
          <p:nvPr/>
        </p:nvCxnSpPr>
        <p:spPr>
          <a:xfrm>
            <a:off x="4743458" y="5487932"/>
            <a:ext cx="860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4001826-5270-40C2-B6A2-5CB60966A738}"/>
              </a:ext>
            </a:extLst>
          </p:cNvPr>
          <p:cNvSpPr txBox="1"/>
          <p:nvPr/>
        </p:nvSpPr>
        <p:spPr>
          <a:xfrm>
            <a:off x="3577107" y="5456182"/>
            <a:ext cx="590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  <a:endParaRPr lang="en-SE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75D7C9-F73E-437B-9E2A-870673AAB65A}"/>
              </a:ext>
            </a:extLst>
          </p:cNvPr>
          <p:cNvCxnSpPr>
            <a:cxnSpLocks/>
          </p:cNvCxnSpPr>
          <p:nvPr/>
        </p:nvCxnSpPr>
        <p:spPr>
          <a:xfrm flipV="1">
            <a:off x="9437379" y="3841585"/>
            <a:ext cx="0" cy="296177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853B0B6-B3F7-4CFD-87DB-80944EACA217}"/>
              </a:ext>
            </a:extLst>
          </p:cNvPr>
          <p:cNvCxnSpPr>
            <a:cxnSpLocks/>
          </p:cNvCxnSpPr>
          <p:nvPr/>
        </p:nvCxnSpPr>
        <p:spPr>
          <a:xfrm>
            <a:off x="8490965" y="3914109"/>
            <a:ext cx="1606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68D60D-D04F-4AB3-90B3-F37A578AF569}"/>
              </a:ext>
            </a:extLst>
          </p:cNvPr>
          <p:cNvCxnSpPr>
            <a:cxnSpLocks/>
          </p:cNvCxnSpPr>
          <p:nvPr/>
        </p:nvCxnSpPr>
        <p:spPr>
          <a:xfrm>
            <a:off x="8651620" y="3914109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D7DF73A-DDDE-40D7-9F1E-19A8B6907DA9}"/>
              </a:ext>
            </a:extLst>
          </p:cNvPr>
          <p:cNvCxnSpPr>
            <a:cxnSpLocks/>
          </p:cNvCxnSpPr>
          <p:nvPr/>
        </p:nvCxnSpPr>
        <p:spPr>
          <a:xfrm>
            <a:off x="8651620" y="4218909"/>
            <a:ext cx="1606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CC5FEFE-6F65-4682-8B0D-BF107E540AAA}"/>
              </a:ext>
            </a:extLst>
          </p:cNvPr>
          <p:cNvCxnSpPr>
            <a:cxnSpLocks/>
          </p:cNvCxnSpPr>
          <p:nvPr/>
        </p:nvCxnSpPr>
        <p:spPr>
          <a:xfrm>
            <a:off x="8807830" y="3914109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6AD318F-6C0E-46E7-B447-91010B5B8960}"/>
              </a:ext>
            </a:extLst>
          </p:cNvPr>
          <p:cNvCxnSpPr>
            <a:cxnSpLocks/>
          </p:cNvCxnSpPr>
          <p:nvPr/>
        </p:nvCxnSpPr>
        <p:spPr>
          <a:xfrm>
            <a:off x="8808465" y="3914109"/>
            <a:ext cx="1606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F76EF37-CE07-4B7E-8488-E73FE17901AF}"/>
              </a:ext>
            </a:extLst>
          </p:cNvPr>
          <p:cNvCxnSpPr>
            <a:cxnSpLocks/>
          </p:cNvCxnSpPr>
          <p:nvPr/>
        </p:nvCxnSpPr>
        <p:spPr>
          <a:xfrm>
            <a:off x="8969120" y="3914109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2A52790-7426-448E-92D5-4DFB368085B9}"/>
              </a:ext>
            </a:extLst>
          </p:cNvPr>
          <p:cNvCxnSpPr>
            <a:cxnSpLocks/>
          </p:cNvCxnSpPr>
          <p:nvPr/>
        </p:nvCxnSpPr>
        <p:spPr>
          <a:xfrm>
            <a:off x="8969120" y="4218909"/>
            <a:ext cx="1606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A434957-038F-416F-977E-60B8CF4D6B15}"/>
              </a:ext>
            </a:extLst>
          </p:cNvPr>
          <p:cNvCxnSpPr>
            <a:cxnSpLocks/>
          </p:cNvCxnSpPr>
          <p:nvPr/>
        </p:nvCxnSpPr>
        <p:spPr>
          <a:xfrm>
            <a:off x="9125330" y="3914109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52FF8DD-F796-47DA-AD82-60846EC5A1C5}"/>
              </a:ext>
            </a:extLst>
          </p:cNvPr>
          <p:cNvCxnSpPr>
            <a:cxnSpLocks/>
          </p:cNvCxnSpPr>
          <p:nvPr/>
        </p:nvCxnSpPr>
        <p:spPr>
          <a:xfrm>
            <a:off x="9129140" y="3914109"/>
            <a:ext cx="1606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DC76157-1D37-420F-A795-C59201A26ACA}"/>
              </a:ext>
            </a:extLst>
          </p:cNvPr>
          <p:cNvCxnSpPr>
            <a:cxnSpLocks/>
          </p:cNvCxnSpPr>
          <p:nvPr/>
        </p:nvCxnSpPr>
        <p:spPr>
          <a:xfrm>
            <a:off x="9289795" y="3914109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D2BA819-649D-4A5F-A3ED-68FFC7619EBA}"/>
              </a:ext>
            </a:extLst>
          </p:cNvPr>
          <p:cNvCxnSpPr>
            <a:cxnSpLocks/>
          </p:cNvCxnSpPr>
          <p:nvPr/>
        </p:nvCxnSpPr>
        <p:spPr>
          <a:xfrm>
            <a:off x="9289795" y="4218909"/>
            <a:ext cx="1606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48BCA53-1457-4061-8D7A-FA34B7CFC886}"/>
              </a:ext>
            </a:extLst>
          </p:cNvPr>
          <p:cNvCxnSpPr>
            <a:cxnSpLocks/>
          </p:cNvCxnSpPr>
          <p:nvPr/>
        </p:nvCxnSpPr>
        <p:spPr>
          <a:xfrm>
            <a:off x="9446005" y="3914109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405F576-21DB-4B73-8F30-8CF2CE30925F}"/>
              </a:ext>
            </a:extLst>
          </p:cNvPr>
          <p:cNvCxnSpPr>
            <a:cxnSpLocks/>
          </p:cNvCxnSpPr>
          <p:nvPr/>
        </p:nvCxnSpPr>
        <p:spPr>
          <a:xfrm>
            <a:off x="9449815" y="3914109"/>
            <a:ext cx="1606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D116FE0-B1FF-4BEF-B956-01E685371AFE}"/>
              </a:ext>
            </a:extLst>
          </p:cNvPr>
          <p:cNvCxnSpPr>
            <a:cxnSpLocks/>
          </p:cNvCxnSpPr>
          <p:nvPr/>
        </p:nvCxnSpPr>
        <p:spPr>
          <a:xfrm>
            <a:off x="9610470" y="3914109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6000635-3B80-443B-9530-44E1BC33D18A}"/>
              </a:ext>
            </a:extLst>
          </p:cNvPr>
          <p:cNvCxnSpPr>
            <a:cxnSpLocks/>
          </p:cNvCxnSpPr>
          <p:nvPr/>
        </p:nvCxnSpPr>
        <p:spPr>
          <a:xfrm>
            <a:off x="9610470" y="4218909"/>
            <a:ext cx="1606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977DFE8-27DE-4DC0-98C8-FE491C30DE26}"/>
              </a:ext>
            </a:extLst>
          </p:cNvPr>
          <p:cNvCxnSpPr>
            <a:cxnSpLocks/>
          </p:cNvCxnSpPr>
          <p:nvPr/>
        </p:nvCxnSpPr>
        <p:spPr>
          <a:xfrm>
            <a:off x="9766680" y="3914109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69FA93A-ACC6-48EE-AF04-86AB6E054568}"/>
              </a:ext>
            </a:extLst>
          </p:cNvPr>
          <p:cNvCxnSpPr>
            <a:cxnSpLocks/>
          </p:cNvCxnSpPr>
          <p:nvPr/>
        </p:nvCxnSpPr>
        <p:spPr>
          <a:xfrm>
            <a:off x="9774329" y="3914109"/>
            <a:ext cx="1606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506921B-1399-48B6-B6C1-F216A3AFB79A}"/>
              </a:ext>
            </a:extLst>
          </p:cNvPr>
          <p:cNvCxnSpPr>
            <a:cxnSpLocks/>
          </p:cNvCxnSpPr>
          <p:nvPr/>
        </p:nvCxnSpPr>
        <p:spPr>
          <a:xfrm>
            <a:off x="8490965" y="5038059"/>
            <a:ext cx="6310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7F35B28-8165-4C23-8307-35C99A3A79F6}"/>
              </a:ext>
            </a:extLst>
          </p:cNvPr>
          <p:cNvCxnSpPr>
            <a:cxnSpLocks/>
          </p:cNvCxnSpPr>
          <p:nvPr/>
        </p:nvCxnSpPr>
        <p:spPr>
          <a:xfrm>
            <a:off x="9121969" y="4733259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4903301-EC04-4A9E-A416-BB18CD00685A}"/>
              </a:ext>
            </a:extLst>
          </p:cNvPr>
          <p:cNvCxnSpPr>
            <a:cxnSpLocks/>
          </p:cNvCxnSpPr>
          <p:nvPr/>
        </p:nvCxnSpPr>
        <p:spPr>
          <a:xfrm>
            <a:off x="9121969" y="4726909"/>
            <a:ext cx="8130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921F7D2-7953-4BC9-A23A-27F442E4A2A7}"/>
              </a:ext>
            </a:extLst>
          </p:cNvPr>
          <p:cNvSpPr txBox="1"/>
          <p:nvPr/>
        </p:nvSpPr>
        <p:spPr>
          <a:xfrm>
            <a:off x="7875117" y="3881843"/>
            <a:ext cx="590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clk</a:t>
            </a:r>
            <a:endParaRPr lang="en-SE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F64D660-62D9-474F-A343-8A7EF65E23F2}"/>
              </a:ext>
            </a:extLst>
          </p:cNvPr>
          <p:cNvSpPr txBox="1"/>
          <p:nvPr/>
        </p:nvSpPr>
        <p:spPr>
          <a:xfrm>
            <a:off x="7907993" y="4695159"/>
            <a:ext cx="590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  <a:endParaRPr lang="en-SE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F26922D-9D52-411D-AABF-E884D32421E2}"/>
              </a:ext>
            </a:extLst>
          </p:cNvPr>
          <p:cNvSpPr txBox="1"/>
          <p:nvPr/>
        </p:nvSpPr>
        <p:spPr>
          <a:xfrm>
            <a:off x="7924431" y="6237248"/>
            <a:ext cx="590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</a:t>
            </a:r>
            <a:endParaRPr lang="en-SE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A9D96D-BACD-40A0-B15A-01985CA742EC}"/>
              </a:ext>
            </a:extLst>
          </p:cNvPr>
          <p:cNvCxnSpPr>
            <a:cxnSpLocks/>
          </p:cNvCxnSpPr>
          <p:nvPr/>
        </p:nvCxnSpPr>
        <p:spPr>
          <a:xfrm>
            <a:off x="8490965" y="6534666"/>
            <a:ext cx="9464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53887B1-C758-4262-9A58-5FA12EAAC6B0}"/>
              </a:ext>
            </a:extLst>
          </p:cNvPr>
          <p:cNvCxnSpPr>
            <a:cxnSpLocks/>
          </p:cNvCxnSpPr>
          <p:nvPr/>
        </p:nvCxnSpPr>
        <p:spPr>
          <a:xfrm>
            <a:off x="9443495" y="6218198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504131A-949C-4087-824E-8CF97577A15C}"/>
              </a:ext>
            </a:extLst>
          </p:cNvPr>
          <p:cNvCxnSpPr>
            <a:cxnSpLocks/>
          </p:cNvCxnSpPr>
          <p:nvPr/>
        </p:nvCxnSpPr>
        <p:spPr>
          <a:xfrm>
            <a:off x="9446005" y="6218198"/>
            <a:ext cx="4889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151CA9D-881B-41DA-8364-DCAA6CF4669C}"/>
              </a:ext>
            </a:extLst>
          </p:cNvPr>
          <p:cNvCxnSpPr>
            <a:cxnSpLocks/>
          </p:cNvCxnSpPr>
          <p:nvPr/>
        </p:nvCxnSpPr>
        <p:spPr>
          <a:xfrm>
            <a:off x="8490965" y="5831348"/>
            <a:ext cx="6849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F5E65E3-8B4C-4DAC-B5F6-4703E772E853}"/>
              </a:ext>
            </a:extLst>
          </p:cNvPr>
          <p:cNvCxnSpPr>
            <a:cxnSpLocks/>
          </p:cNvCxnSpPr>
          <p:nvPr/>
        </p:nvCxnSpPr>
        <p:spPr>
          <a:xfrm>
            <a:off x="9175944" y="5526548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79AC6-CBA9-4A58-AB8E-8EB0A72EEB56}"/>
              </a:ext>
            </a:extLst>
          </p:cNvPr>
          <p:cNvCxnSpPr>
            <a:cxnSpLocks/>
          </p:cNvCxnSpPr>
          <p:nvPr/>
        </p:nvCxnSpPr>
        <p:spPr>
          <a:xfrm>
            <a:off x="9175944" y="5520198"/>
            <a:ext cx="759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D925A68-235A-4947-82C8-EF0CC9F398F5}"/>
              </a:ext>
            </a:extLst>
          </p:cNvPr>
          <p:cNvSpPr txBox="1"/>
          <p:nvPr/>
        </p:nvSpPr>
        <p:spPr>
          <a:xfrm>
            <a:off x="7907993" y="5488448"/>
            <a:ext cx="590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  <a:endParaRPr lang="en-SE" dirty="0"/>
          </a:p>
        </p:txBody>
      </p:sp>
      <p:pic>
        <p:nvPicPr>
          <p:cNvPr id="2069" name="Picture 206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BE84CE3-0259-4510-9F1D-9961DE71A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8" y="138647"/>
            <a:ext cx="4339817" cy="2246623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EA4ABD81-E2FA-4C79-85B9-5CBD41CC31F8}"/>
              </a:ext>
            </a:extLst>
          </p:cNvPr>
          <p:cNvSpPr txBox="1"/>
          <p:nvPr/>
        </p:nvSpPr>
        <p:spPr>
          <a:xfrm>
            <a:off x="0" y="2745372"/>
            <a:ext cx="12193588" cy="1938992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Blocking and non-blocking assignments happen at </a:t>
            </a:r>
            <a:r>
              <a:rPr lang="en-US" sz="4000" dirty="0">
                <a:solidFill>
                  <a:srgbClr val="FF0000"/>
                </a:solidFill>
              </a:rPr>
              <a:t>different</a:t>
            </a:r>
            <a:r>
              <a:rPr lang="en-US" sz="4000" dirty="0">
                <a:solidFill>
                  <a:schemeClr val="tx1"/>
                </a:solidFill>
              </a:rPr>
              <a:t> instances across clock edge in a seq logic.</a:t>
            </a:r>
          </a:p>
        </p:txBody>
      </p:sp>
    </p:spTree>
    <p:extLst>
      <p:ext uri="{BB962C8B-B14F-4D97-AF65-F5344CB8AC3E}">
        <p14:creationId xmlns:p14="http://schemas.microsoft.com/office/powerpoint/2010/main" val="52897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8" grpId="0"/>
      <p:bldP spid="68" grpId="0" animBg="1"/>
      <p:bldP spid="69" grpId="0" animBg="1"/>
      <p:bldP spid="76" grpId="0"/>
      <p:bldP spid="102" grpId="0"/>
      <p:bldP spid="103" grpId="0"/>
      <p:bldP spid="104" grpId="0"/>
      <p:bldP spid="111" grpId="0"/>
      <p:bldP spid="1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8F5F-EFCE-402E-ACEE-D0E50667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b="1" dirty="0">
                <a:solidFill>
                  <a:schemeClr val="accent5"/>
                </a:solidFill>
              </a:rPr>
              <a:t>Implication evaluation</a:t>
            </a:r>
            <a:endParaRPr lang="en-SE" dirty="0"/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992DFD46-B064-4FC2-91E7-8745FB4D4DDA}"/>
              </a:ext>
            </a:extLst>
          </p:cNvPr>
          <p:cNvSpPr/>
          <p:nvPr/>
        </p:nvSpPr>
        <p:spPr>
          <a:xfrm>
            <a:off x="387031" y="2064995"/>
            <a:ext cx="3345180" cy="3574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pic>
        <p:nvPicPr>
          <p:cNvPr id="2050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6BE32B97-E58B-4BC2-88C0-B12359515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501" y="2376661"/>
            <a:ext cx="1385365" cy="1385365"/>
          </a:xfrm>
          <a:prstGeom prst="rect">
            <a:avLst/>
          </a:prstGeom>
          <a:noFill/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31D2865-2972-4F0F-9A63-ED9681ACCA47}"/>
              </a:ext>
            </a:extLst>
          </p:cNvPr>
          <p:cNvSpPr txBox="1"/>
          <p:nvPr/>
        </p:nvSpPr>
        <p:spPr>
          <a:xfrm>
            <a:off x="330750" y="4481339"/>
            <a:ext cx="297068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always_ff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 @</a:t>
            </a:r>
            <a:r>
              <a:rPr lang="en-SE" dirty="0"/>
              <a:t> (</a:t>
            </a:r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)  </a:t>
            </a:r>
          </a:p>
          <a:p>
            <a:r>
              <a:rPr lang="en-SE" dirty="0"/>
              <a:t>    if (!</a:t>
            </a:r>
            <a:r>
              <a:rPr lang="en-SE" dirty="0" err="1"/>
              <a:t>rst</a:t>
            </a:r>
            <a:r>
              <a:rPr lang="en-SE" dirty="0"/>
              <a:t>)</a:t>
            </a:r>
          </a:p>
          <a:p>
            <a:r>
              <a:rPr lang="en-SE" dirty="0"/>
              <a:t>        q &lt;= </a:t>
            </a:r>
            <a:r>
              <a:rPr lang="en-US" dirty="0"/>
              <a:t>0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else</a:t>
            </a:r>
            <a:r>
              <a:rPr lang="en-SE" dirty="0"/>
              <a:t>  </a:t>
            </a:r>
          </a:p>
          <a:p>
            <a:r>
              <a:rPr lang="en-SE" dirty="0"/>
              <a:t>        q &lt;= </a:t>
            </a:r>
            <a:r>
              <a:rPr lang="en-US" dirty="0"/>
              <a:t>d*d</a:t>
            </a:r>
            <a:r>
              <a:rPr lang="en-SE" dirty="0"/>
              <a:t>; 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003261-0034-4DA6-9155-92B7347F5D86}"/>
              </a:ext>
            </a:extLst>
          </p:cNvPr>
          <p:cNvSpPr txBox="1"/>
          <p:nvPr/>
        </p:nvSpPr>
        <p:spPr>
          <a:xfrm>
            <a:off x="4450724" y="2425513"/>
            <a:ext cx="297067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initial</a:t>
            </a:r>
            <a:r>
              <a:rPr lang="en-SE" dirty="0"/>
              <a:t>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//demo_14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    </a:t>
            </a:r>
            <a:r>
              <a:rPr lang="en-SE" dirty="0"/>
              <a:t>d = </a:t>
            </a:r>
            <a:r>
              <a:rPr lang="en-US" dirty="0"/>
              <a:t>5</a:t>
            </a:r>
            <a:r>
              <a:rPr lang="en-SE" dirty="0"/>
              <a:t>;</a:t>
            </a:r>
          </a:p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A85FEFB-453F-4697-A83C-44C0D71626FE}"/>
              </a:ext>
            </a:extLst>
          </p:cNvPr>
          <p:cNvSpPr txBox="1"/>
          <p:nvPr/>
        </p:nvSpPr>
        <p:spPr>
          <a:xfrm>
            <a:off x="8144205" y="2425513"/>
            <a:ext cx="297067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initial</a:t>
            </a:r>
            <a:r>
              <a:rPr lang="en-SE" dirty="0"/>
              <a:t>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//demo_14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    </a:t>
            </a:r>
            <a:r>
              <a:rPr lang="en-SE" dirty="0"/>
              <a:t>d </a:t>
            </a:r>
            <a:r>
              <a:rPr lang="en-US" dirty="0"/>
              <a:t>&lt;</a:t>
            </a:r>
            <a:r>
              <a:rPr lang="en-SE" dirty="0"/>
              <a:t>= </a:t>
            </a:r>
            <a:r>
              <a:rPr lang="en-US" dirty="0"/>
              <a:t>5</a:t>
            </a:r>
            <a:r>
              <a:rPr lang="en-SE" dirty="0"/>
              <a:t>;</a:t>
            </a:r>
          </a:p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72" name="Cloud 71">
            <a:extLst>
              <a:ext uri="{FF2B5EF4-FFF2-40B4-BE49-F238E27FC236}">
                <a16:creationId xmlns:a16="http://schemas.microsoft.com/office/drawing/2014/main" id="{8B50137B-B182-486B-B27E-32862C2DCAA5}"/>
              </a:ext>
            </a:extLst>
          </p:cNvPr>
          <p:cNvSpPr/>
          <p:nvPr/>
        </p:nvSpPr>
        <p:spPr>
          <a:xfrm>
            <a:off x="715307" y="2392428"/>
            <a:ext cx="1600200" cy="1174172"/>
          </a:xfrm>
          <a:prstGeom prst="clou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0CBE1BC-65E1-4EAA-A065-3D8F5687FA7B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2314174" y="2793689"/>
            <a:ext cx="471058" cy="185825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D780A5-EB4B-4A5C-B0D3-15CC089D3A91}"/>
              </a:ext>
            </a:extLst>
          </p:cNvPr>
          <p:cNvCxnSpPr/>
          <p:nvPr/>
        </p:nvCxnSpPr>
        <p:spPr>
          <a:xfrm>
            <a:off x="326678" y="2971894"/>
            <a:ext cx="38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B93B2C0E-617A-4759-BAA1-8D38C8935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11" y="3762026"/>
            <a:ext cx="8049140" cy="2247157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B3F212B-6FAA-401C-A8E9-A8D6308867BA}"/>
              </a:ext>
            </a:extLst>
          </p:cNvPr>
          <p:cNvSpPr txBox="1"/>
          <p:nvPr/>
        </p:nvSpPr>
        <p:spPr>
          <a:xfrm>
            <a:off x="0" y="2957659"/>
            <a:ext cx="12193588" cy="830997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Combi logic happens immediately.</a:t>
            </a:r>
          </a:p>
        </p:txBody>
      </p:sp>
    </p:spTree>
    <p:extLst>
      <p:ext uri="{BB962C8B-B14F-4D97-AF65-F5344CB8AC3E}">
        <p14:creationId xmlns:p14="http://schemas.microsoft.com/office/powerpoint/2010/main" val="44281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8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B7F7-9B5E-426C-A86E-DA9BE78A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Delta delay</a:t>
            </a:r>
            <a:endParaRPr lang="en-SE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E7C0-FB53-4BAB-AD83-E063B6748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32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Verilog/</a:t>
            </a:r>
            <a:r>
              <a:rPr lang="en-US" dirty="0" err="1"/>
              <a:t>SystemVerilog</a:t>
            </a:r>
            <a:r>
              <a:rPr lang="en-US" dirty="0"/>
              <a:t> simulator is </a:t>
            </a:r>
            <a:r>
              <a:rPr lang="en-US" dirty="0">
                <a:solidFill>
                  <a:schemeClr val="accent5"/>
                </a:solidFill>
              </a:rPr>
              <a:t>event-based</a:t>
            </a:r>
            <a:r>
              <a:rPr lang="en-US" dirty="0"/>
              <a:t>. </a:t>
            </a:r>
          </a:p>
          <a:p>
            <a:r>
              <a:rPr lang="en-US" dirty="0"/>
              <a:t>Way faster than </a:t>
            </a:r>
            <a:r>
              <a:rPr lang="en-US" dirty="0">
                <a:solidFill>
                  <a:schemeClr val="accent5"/>
                </a:solidFill>
              </a:rPr>
              <a:t>time-based</a:t>
            </a:r>
            <a:r>
              <a:rPr lang="en-US" dirty="0"/>
              <a:t> simulation. Especially efficient in simulating </a:t>
            </a:r>
            <a:r>
              <a:rPr lang="en-US" dirty="0">
                <a:solidFill>
                  <a:schemeClr val="accent5"/>
                </a:solidFill>
              </a:rPr>
              <a:t>large scale </a:t>
            </a:r>
            <a:r>
              <a:rPr lang="en-US" dirty="0"/>
              <a:t>design. </a:t>
            </a:r>
          </a:p>
          <a:p>
            <a:r>
              <a:rPr lang="en-US" dirty="0"/>
              <a:t>The simulator </a:t>
            </a:r>
            <a:r>
              <a:rPr lang="en-US" dirty="0">
                <a:solidFill>
                  <a:srgbClr val="FF0000"/>
                </a:solidFill>
              </a:rPr>
              <a:t>does not </a:t>
            </a:r>
            <a:r>
              <a:rPr lang="en-US" dirty="0"/>
              <a:t>increment time by a basic time unit, timestep or time increment. </a:t>
            </a:r>
          </a:p>
          <a:p>
            <a:r>
              <a:rPr lang="en-US" dirty="0"/>
              <a:t>Regardless of the simulation resolution, the simulation advances time </a:t>
            </a:r>
            <a:r>
              <a:rPr lang="en-US" dirty="0">
                <a:solidFill>
                  <a:schemeClr val="accent5"/>
                </a:solidFill>
              </a:rPr>
              <a:t>as far as necessary</a:t>
            </a:r>
            <a:r>
              <a:rPr lang="en-US" dirty="0"/>
              <a:t>, in a single step, to the next point in time where there is useful work to do.</a:t>
            </a:r>
            <a:endParaRPr lang="en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D885C3-4C00-4D4E-AA37-2113A6EE5CE8}"/>
              </a:ext>
            </a:extLst>
          </p:cNvPr>
          <p:cNvSpPr/>
          <p:nvPr/>
        </p:nvSpPr>
        <p:spPr bwMode="auto">
          <a:xfrm flipH="1">
            <a:off x="2855640" y="5606759"/>
            <a:ext cx="655272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E" sz="2400">
              <a:latin typeface="Berling" pitchFamily="18" charset="0"/>
              <a:ea typeface="ＭＳ Ｐゴシック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9656EB-91D4-4582-9C21-A5069B454691}"/>
              </a:ext>
            </a:extLst>
          </p:cNvPr>
          <p:cNvSpPr/>
          <p:nvPr/>
        </p:nvSpPr>
        <p:spPr bwMode="auto">
          <a:xfrm flipH="1">
            <a:off x="4151784" y="5606759"/>
            <a:ext cx="72008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E" sz="2400">
              <a:latin typeface="Berling" pitchFamily="18" charset="0"/>
              <a:ea typeface="ＭＳ Ｐゴシック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52C1F-A081-43D3-A3B3-FBC04A3275E6}"/>
              </a:ext>
            </a:extLst>
          </p:cNvPr>
          <p:cNvSpPr/>
          <p:nvPr/>
        </p:nvSpPr>
        <p:spPr bwMode="auto">
          <a:xfrm flipH="1">
            <a:off x="4295800" y="5606759"/>
            <a:ext cx="72008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E" sz="2400">
              <a:latin typeface="Berling" pitchFamily="18" charset="0"/>
              <a:ea typeface="ＭＳ Ｐゴシック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1236AA-7CFE-4455-AFA7-12EF4AC2FDB1}"/>
              </a:ext>
            </a:extLst>
          </p:cNvPr>
          <p:cNvSpPr/>
          <p:nvPr/>
        </p:nvSpPr>
        <p:spPr bwMode="auto">
          <a:xfrm flipH="1">
            <a:off x="4403812" y="5606759"/>
            <a:ext cx="72008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E" sz="2400">
              <a:latin typeface="Berling" pitchFamily="18" charset="0"/>
              <a:ea typeface="ＭＳ Ｐゴシック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7B8ADE-E973-43C7-9F1F-5D1E4FC153B7}"/>
              </a:ext>
            </a:extLst>
          </p:cNvPr>
          <p:cNvSpPr/>
          <p:nvPr/>
        </p:nvSpPr>
        <p:spPr bwMode="auto">
          <a:xfrm flipH="1">
            <a:off x="4833628" y="5606759"/>
            <a:ext cx="72008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E" sz="2400">
              <a:latin typeface="Berling" pitchFamily="18" charset="0"/>
              <a:ea typeface="ＭＳ Ｐゴシック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39695-B107-4C40-8C8C-FCADA15DE64D}"/>
              </a:ext>
            </a:extLst>
          </p:cNvPr>
          <p:cNvSpPr/>
          <p:nvPr/>
        </p:nvSpPr>
        <p:spPr bwMode="auto">
          <a:xfrm flipH="1">
            <a:off x="5047564" y="5606759"/>
            <a:ext cx="72008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E" sz="2400">
              <a:latin typeface="Berling" pitchFamily="18" charset="0"/>
              <a:ea typeface="ＭＳ Ｐゴシック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9BE031-254F-4238-92EA-323F85A6D7D4}"/>
              </a:ext>
            </a:extLst>
          </p:cNvPr>
          <p:cNvSpPr/>
          <p:nvPr/>
        </p:nvSpPr>
        <p:spPr bwMode="auto">
          <a:xfrm flipH="1">
            <a:off x="5310328" y="5606759"/>
            <a:ext cx="72008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E" sz="2400">
              <a:latin typeface="Berling" pitchFamily="18" charset="0"/>
              <a:ea typeface="ＭＳ Ｐゴシック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B97111-334F-480F-901A-AB5EAA634CA1}"/>
              </a:ext>
            </a:extLst>
          </p:cNvPr>
          <p:cNvSpPr/>
          <p:nvPr/>
        </p:nvSpPr>
        <p:spPr bwMode="auto">
          <a:xfrm flipH="1">
            <a:off x="6380824" y="5606759"/>
            <a:ext cx="72008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E" sz="2400">
              <a:latin typeface="Berling" pitchFamily="18" charset="0"/>
              <a:ea typeface="ＭＳ Ｐゴシック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2494E-B648-4635-9CE6-E15D4144CEA5}"/>
              </a:ext>
            </a:extLst>
          </p:cNvPr>
          <p:cNvSpPr/>
          <p:nvPr/>
        </p:nvSpPr>
        <p:spPr bwMode="auto">
          <a:xfrm flipH="1">
            <a:off x="6452832" y="5606759"/>
            <a:ext cx="72008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E" sz="2400">
              <a:latin typeface="Berling" pitchFamily="18" charset="0"/>
              <a:ea typeface="ＭＳ Ｐゴシック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6ED396-CDC0-4295-8FD3-D11BCDDE6D0D}"/>
              </a:ext>
            </a:extLst>
          </p:cNvPr>
          <p:cNvSpPr/>
          <p:nvPr/>
        </p:nvSpPr>
        <p:spPr bwMode="auto">
          <a:xfrm flipH="1">
            <a:off x="6524840" y="5606759"/>
            <a:ext cx="72008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E" sz="2400">
              <a:latin typeface="Berling" pitchFamily="18" charset="0"/>
              <a:ea typeface="ＭＳ Ｐゴシック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08B34B-F3A0-4A04-819B-9414DB507003}"/>
              </a:ext>
            </a:extLst>
          </p:cNvPr>
          <p:cNvSpPr/>
          <p:nvPr/>
        </p:nvSpPr>
        <p:spPr bwMode="auto">
          <a:xfrm flipH="1">
            <a:off x="7062668" y="5606759"/>
            <a:ext cx="72008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E" sz="2400">
              <a:latin typeface="Berling" pitchFamily="18" charset="0"/>
              <a:ea typeface="ＭＳ Ｐゴシック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8A8F53-7743-4C02-8C4B-53D4AB34EA79}"/>
              </a:ext>
            </a:extLst>
          </p:cNvPr>
          <p:cNvSpPr/>
          <p:nvPr/>
        </p:nvSpPr>
        <p:spPr bwMode="auto">
          <a:xfrm flipH="1">
            <a:off x="8328248" y="5606759"/>
            <a:ext cx="72008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E" sz="2400">
              <a:latin typeface="Berling" pitchFamily="18" charset="0"/>
              <a:ea typeface="ＭＳ Ｐゴシック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82C775-9066-44D4-975B-196BC9371125}"/>
              </a:ext>
            </a:extLst>
          </p:cNvPr>
          <p:cNvSpPr/>
          <p:nvPr/>
        </p:nvSpPr>
        <p:spPr bwMode="auto">
          <a:xfrm flipH="1">
            <a:off x="9336360" y="5606759"/>
            <a:ext cx="72008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E" sz="2400">
              <a:latin typeface="Berling" pitchFamily="18" charset="0"/>
              <a:ea typeface="ＭＳ Ｐゴシック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30AE5-E7C0-4BA4-89E8-908586142E61}"/>
              </a:ext>
            </a:extLst>
          </p:cNvPr>
          <p:cNvSpPr txBox="1"/>
          <p:nvPr/>
        </p:nvSpPr>
        <p:spPr>
          <a:xfrm flipH="1">
            <a:off x="9474239" y="5606758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12335F-98D5-4062-92FB-892C5EA091AB}"/>
              </a:ext>
            </a:extLst>
          </p:cNvPr>
          <p:cNvSpPr txBox="1"/>
          <p:nvPr/>
        </p:nvSpPr>
        <p:spPr>
          <a:xfrm flipH="1">
            <a:off x="5441132" y="595082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queue</a:t>
            </a:r>
            <a:endParaRPr lang="en-SE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C6DC938-6F79-41A6-BEE9-D86D622735D5}"/>
              </a:ext>
            </a:extLst>
          </p:cNvPr>
          <p:cNvSpPr/>
          <p:nvPr/>
        </p:nvSpPr>
        <p:spPr bwMode="auto">
          <a:xfrm rot="5400000" flipH="1">
            <a:off x="6410464" y="5315211"/>
            <a:ext cx="144016" cy="296417"/>
          </a:xfrm>
          <a:prstGeom prst="rightBrace">
            <a:avLst>
              <a:gd name="adj1" fmla="val 41402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E" sz="2400">
              <a:latin typeface="Berling" pitchFamily="18" charset="0"/>
              <a:ea typeface="ＭＳ Ｐゴシック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749AC-6506-4697-9F83-5C61D4AD2BE2}"/>
              </a:ext>
            </a:extLst>
          </p:cNvPr>
          <p:cNvSpPr txBox="1"/>
          <p:nvPr/>
        </p:nvSpPr>
        <p:spPr>
          <a:xfrm flipH="1">
            <a:off x="5674079" y="4717224"/>
            <a:ext cx="1616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Same time</a:t>
            </a:r>
          </a:p>
          <a:p>
            <a:pPr algn="ctr"/>
            <a:r>
              <a:rPr lang="en-US" dirty="0"/>
              <a:t>Different delta</a:t>
            </a:r>
            <a:endParaRPr lang="en-SE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D02737F-1197-44FB-BEE1-AA23EE8E75BA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2643344" y="5983883"/>
            <a:ext cx="288032" cy="216024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B12F99-FF39-4CF1-9F32-99C05936E147}"/>
              </a:ext>
            </a:extLst>
          </p:cNvPr>
          <p:cNvSpPr txBox="1"/>
          <p:nvPr/>
        </p:nvSpPr>
        <p:spPr>
          <a:xfrm flipH="1">
            <a:off x="1682946" y="605124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E1C946-6059-4082-B22F-419D085920F8}"/>
              </a:ext>
            </a:extLst>
          </p:cNvPr>
          <p:cNvSpPr txBox="1"/>
          <p:nvPr/>
        </p:nvSpPr>
        <p:spPr>
          <a:xfrm flipH="1">
            <a:off x="2117917" y="560675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en-S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B2142D-F235-40CD-BC3D-623379AA4DD3}"/>
              </a:ext>
            </a:extLst>
          </p:cNvPr>
          <p:cNvSpPr/>
          <p:nvPr/>
        </p:nvSpPr>
        <p:spPr bwMode="auto">
          <a:xfrm flipH="1">
            <a:off x="2855640" y="5606759"/>
            <a:ext cx="72008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E" sz="2400">
              <a:latin typeface="Berling" pitchFamily="18" charset="0"/>
              <a:ea typeface="ＭＳ Ｐゴシック" charset="-128"/>
            </a:endParaRP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072B6E08-5D24-44F4-BD63-F01386118BE3}"/>
              </a:ext>
            </a:extLst>
          </p:cNvPr>
          <p:cNvSpPr/>
          <p:nvPr/>
        </p:nvSpPr>
        <p:spPr>
          <a:xfrm>
            <a:off x="3043294" y="5339254"/>
            <a:ext cx="1008112" cy="2031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4D0A34-8643-42F0-8ED9-E3191DC98BF7}"/>
              </a:ext>
            </a:extLst>
          </p:cNvPr>
          <p:cNvCxnSpPr>
            <a:cxnSpLocks/>
          </p:cNvCxnSpPr>
          <p:nvPr/>
        </p:nvCxnSpPr>
        <p:spPr>
          <a:xfrm>
            <a:off x="2999656" y="6437175"/>
            <a:ext cx="63727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40FABF9-3A96-4501-A28D-04CB25BD6F33}"/>
              </a:ext>
            </a:extLst>
          </p:cNvPr>
          <p:cNvSpPr txBox="1"/>
          <p:nvPr/>
        </p:nvSpPr>
        <p:spPr>
          <a:xfrm flipH="1">
            <a:off x="4969217" y="648056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time increase</a:t>
            </a:r>
            <a:endParaRPr lang="en-S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32C083-56CD-4723-9E22-2C34E9C1E711}"/>
              </a:ext>
            </a:extLst>
          </p:cNvPr>
          <p:cNvSpPr txBox="1"/>
          <p:nvPr/>
        </p:nvSpPr>
        <p:spPr>
          <a:xfrm flipH="1">
            <a:off x="2644987" y="4683428"/>
            <a:ext cx="180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advances </a:t>
            </a:r>
          </a:p>
          <a:p>
            <a:pPr algn="ctr"/>
            <a:r>
              <a:rPr lang="en-US" dirty="0" err="1"/>
              <a:t>w.r.t.</a:t>
            </a:r>
            <a:r>
              <a:rPr lang="en-US" dirty="0"/>
              <a:t> resolution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F7CFF2-6C21-4EB5-AFF7-066CDC9C40F7}"/>
              </a:ext>
            </a:extLst>
          </p:cNvPr>
          <p:cNvSpPr txBox="1"/>
          <p:nvPr/>
        </p:nvSpPr>
        <p:spPr>
          <a:xfrm>
            <a:off x="-1588" y="3250773"/>
            <a:ext cx="12193588" cy="830997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 err="1">
                <a:solidFill>
                  <a:schemeClr val="tx1"/>
                </a:solidFill>
              </a:rPr>
              <a:t>Singal</a:t>
            </a:r>
            <a:r>
              <a:rPr lang="en-US" sz="4800" dirty="0">
                <a:solidFill>
                  <a:schemeClr val="tx1"/>
                </a:solidFill>
              </a:rPr>
              <a:t> change is the driving force.</a:t>
            </a:r>
          </a:p>
        </p:txBody>
      </p:sp>
    </p:spTree>
    <p:extLst>
      <p:ext uri="{BB962C8B-B14F-4D97-AF65-F5344CB8AC3E}">
        <p14:creationId xmlns:p14="http://schemas.microsoft.com/office/powerpoint/2010/main" val="399615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1B7A-1EA4-4AC7-BA1F-4FDE8789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– </a:t>
            </a:r>
            <a:r>
              <a:rPr lang="en-US" b="1" dirty="0">
                <a:solidFill>
                  <a:schemeClr val="accent1"/>
                </a:solidFill>
              </a:rPr>
              <a:t>Delta delay</a:t>
            </a:r>
            <a:endParaRPr lang="en-SE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6C0D9F-88B8-4181-83C3-50C73E8FF7C6}"/>
              </a:ext>
            </a:extLst>
          </p:cNvPr>
          <p:cNvGrpSpPr/>
          <p:nvPr/>
        </p:nvGrpSpPr>
        <p:grpSpPr>
          <a:xfrm>
            <a:off x="1092723" y="2891677"/>
            <a:ext cx="4077826" cy="1627072"/>
            <a:chOff x="838200" y="2605752"/>
            <a:chExt cx="4873769" cy="20114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CCA89AE-D207-414A-88A8-766A3F55235B}"/>
                </a:ext>
              </a:extLst>
            </p:cNvPr>
            <p:cNvGrpSpPr/>
            <p:nvPr/>
          </p:nvGrpSpPr>
          <p:grpSpPr>
            <a:xfrm>
              <a:off x="838200" y="2605752"/>
              <a:ext cx="1448058" cy="752875"/>
              <a:chOff x="379248" y="5807937"/>
              <a:chExt cx="1448058" cy="7528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C6FAA5C-86FA-4A4B-8BCA-7BAAC074E701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7EE0CFF-DAC4-4E1B-8659-766755FE1EA2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8B8FF97-71BA-4BD0-B46B-82B1A7EE7F34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riangle 100">
                <a:extLst>
                  <a:ext uri="{FF2B5EF4-FFF2-40B4-BE49-F238E27FC236}">
                    <a16:creationId xmlns:a16="http://schemas.microsoft.com/office/drawing/2014/main" id="{6FA9B067-3913-4DB2-8585-BD355C97DB5C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F6DA13-2820-4967-8659-E443D4AE85DB}"/>
                </a:ext>
              </a:extLst>
            </p:cNvPr>
            <p:cNvGrpSpPr/>
            <p:nvPr/>
          </p:nvGrpSpPr>
          <p:grpSpPr>
            <a:xfrm>
              <a:off x="4145294" y="2794509"/>
              <a:ext cx="1566675" cy="741118"/>
              <a:chOff x="4042896" y="1715660"/>
              <a:chExt cx="1566675" cy="741118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D5FA7B3-33B3-4333-9936-F06F5F3D7B77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9A3968F-8D2A-47E6-9782-BB4857F8DACC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5D566A1-4129-413D-9EB6-445500411FF9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Delay 68">
                <a:extLst>
                  <a:ext uri="{FF2B5EF4-FFF2-40B4-BE49-F238E27FC236}">
                    <a16:creationId xmlns:a16="http://schemas.microsoft.com/office/drawing/2014/main" id="{A2D8A825-72ED-46F2-84AE-5EE0AF56D3EB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F2B05DF-16B0-47BA-A207-DBA95C426272}"/>
                </a:ext>
              </a:extLst>
            </p:cNvPr>
            <p:cNvGrpSpPr/>
            <p:nvPr/>
          </p:nvGrpSpPr>
          <p:grpSpPr>
            <a:xfrm>
              <a:off x="2463537" y="3876092"/>
              <a:ext cx="1681757" cy="741118"/>
              <a:chOff x="3279279" y="4177246"/>
              <a:chExt cx="1681757" cy="74111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2F15A46-E57A-40F5-A9B6-32DAC9FC086F}"/>
                  </a:ext>
                </a:extLst>
              </p:cNvPr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611E573-C0F1-4B0F-AC78-30FA383FA03B}"/>
                  </a:ext>
                </a:extLst>
              </p:cNvPr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49E28AA-1347-46CF-9A57-D0FE96C666C1}"/>
                  </a:ext>
                </a:extLst>
              </p:cNvPr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A6CE0FC-F781-41D1-8F68-AE086B807576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F2B4EB22-CE56-46C7-93FB-9BE700599F83}"/>
                    </a:ext>
                  </a:extLst>
                </p:cNvPr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0" name="Delay 67">
                <a:extLst>
                  <a:ext uri="{FF2B5EF4-FFF2-40B4-BE49-F238E27FC236}">
                    <a16:creationId xmlns:a16="http://schemas.microsoft.com/office/drawing/2014/main" id="{6AD9569E-A7AD-401F-9288-352725C5E6AF}"/>
                  </a:ext>
                </a:extLst>
              </p:cNvPr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AB35C5B-3D54-464C-AB4D-2A92709F645A}"/>
                </a:ext>
              </a:extLst>
            </p:cNvPr>
            <p:cNvCxnSpPr>
              <a:cxnSpLocks/>
            </p:cNvCxnSpPr>
            <p:nvPr/>
          </p:nvCxnSpPr>
          <p:spPr>
            <a:xfrm>
              <a:off x="2228850" y="2981545"/>
              <a:ext cx="19255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7DBED5B-3199-4D1C-8C50-D17864C401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5294" y="3345256"/>
              <a:ext cx="0" cy="908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5C4661-D9F6-4CB3-9DB8-7DED11C46D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5931" y="2981545"/>
              <a:ext cx="0" cy="10920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A43060-A69D-4E8F-98C6-A9A1E0FBAB57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4433216"/>
              <a:ext cx="163334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0D347D8A-19AB-45E2-8EF0-F76682A3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35709"/>
              </p:ext>
            </p:extLst>
          </p:nvPr>
        </p:nvGraphicFramePr>
        <p:xfrm>
          <a:off x="6504686" y="2488844"/>
          <a:ext cx="49701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292">
                  <a:extLst>
                    <a:ext uri="{9D8B030D-6E8A-4147-A177-3AD203B41FA5}">
                      <a16:colId xmlns:a16="http://schemas.microsoft.com/office/drawing/2014/main" val="1705698485"/>
                    </a:ext>
                  </a:extLst>
                </a:gridCol>
                <a:gridCol w="934536">
                  <a:extLst>
                    <a:ext uri="{9D8B030D-6E8A-4147-A177-3AD203B41FA5}">
                      <a16:colId xmlns:a16="http://schemas.microsoft.com/office/drawing/2014/main" val="13116553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14206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Delta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0258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E4F6C4D-81DD-4EA2-B4B4-A743F24039AB}"/>
              </a:ext>
            </a:extLst>
          </p:cNvPr>
          <p:cNvSpPr txBox="1"/>
          <p:nvPr/>
        </p:nvSpPr>
        <p:spPr>
          <a:xfrm flipH="1">
            <a:off x="2339100" y="27513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A: 0</a:t>
            </a:r>
            <a:endParaRPr lang="en-S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FEB477-F09D-4F37-9801-073370246453}"/>
              </a:ext>
            </a:extLst>
          </p:cNvPr>
          <p:cNvSpPr txBox="1"/>
          <p:nvPr/>
        </p:nvSpPr>
        <p:spPr>
          <a:xfrm flipH="1">
            <a:off x="3941649" y="377768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B: 1</a:t>
            </a:r>
            <a:endParaRPr lang="en-S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595E99-7E20-4B4E-AB35-6E092393CA64}"/>
              </a:ext>
            </a:extLst>
          </p:cNvPr>
          <p:cNvSpPr txBox="1"/>
          <p:nvPr/>
        </p:nvSpPr>
        <p:spPr>
          <a:xfrm flipH="1">
            <a:off x="5073857" y="297477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C: 0</a:t>
            </a:r>
            <a:endParaRPr lang="en-S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128244-3B44-4CEE-8104-A00BDB5748C2}"/>
              </a:ext>
            </a:extLst>
          </p:cNvPr>
          <p:cNvSpPr txBox="1"/>
          <p:nvPr/>
        </p:nvSpPr>
        <p:spPr>
          <a:xfrm flipH="1">
            <a:off x="746726" y="4177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</a:t>
            </a:r>
            <a:endParaRPr lang="en-S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C2E427-C36D-4A0A-AFA2-001975699D8A}"/>
              </a:ext>
            </a:extLst>
          </p:cNvPr>
          <p:cNvSpPr txBox="1"/>
          <p:nvPr/>
        </p:nvSpPr>
        <p:spPr>
          <a:xfrm flipH="1">
            <a:off x="231159" y="275136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</a:t>
            </a:r>
            <a:r>
              <a:rPr lang="en-US" dirty="0"/>
              <a:t>: 1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4886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1B7A-1EA4-4AC7-BA1F-4FDE8789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– </a:t>
            </a:r>
            <a:r>
              <a:rPr lang="en-US" b="1" dirty="0">
                <a:solidFill>
                  <a:schemeClr val="accent1"/>
                </a:solidFill>
              </a:rPr>
              <a:t>Delta delay</a:t>
            </a:r>
            <a:endParaRPr lang="en-S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CA89AE-D207-414A-88A8-766A3F55235B}"/>
              </a:ext>
            </a:extLst>
          </p:cNvPr>
          <p:cNvGrpSpPr/>
          <p:nvPr/>
        </p:nvGrpSpPr>
        <p:grpSpPr>
          <a:xfrm>
            <a:off x="1092724" y="2891677"/>
            <a:ext cx="1211573" cy="609002"/>
            <a:chOff x="379247" y="5807938"/>
            <a:chExt cx="1448059" cy="7528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C6FAA5C-86FA-4A4B-8BCA-7BAAC074E701}"/>
                </a:ext>
              </a:extLst>
            </p:cNvPr>
            <p:cNvCxnSpPr/>
            <p:nvPr/>
          </p:nvCxnSpPr>
          <p:spPr>
            <a:xfrm flipV="1">
              <a:off x="379247" y="6187166"/>
              <a:ext cx="415107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EE0CFF-DAC4-4E1B-8659-766755FE1EA2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B8FF97-71BA-4BD0-B46B-82B1A7EE7F34}"/>
                </a:ext>
              </a:extLst>
            </p:cNvPr>
            <p:cNvSpPr/>
            <p:nvPr/>
          </p:nvSpPr>
          <p:spPr>
            <a:xfrm>
              <a:off x="1446529" y="6125012"/>
              <a:ext cx="120028" cy="1174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riangle 100">
              <a:extLst>
                <a:ext uri="{FF2B5EF4-FFF2-40B4-BE49-F238E27FC236}">
                  <a16:creationId xmlns:a16="http://schemas.microsoft.com/office/drawing/2014/main" id="{6FA9B067-3913-4DB2-8585-BD355C97DB5C}"/>
                </a:ext>
              </a:extLst>
            </p:cNvPr>
            <p:cNvSpPr/>
            <p:nvPr/>
          </p:nvSpPr>
          <p:spPr>
            <a:xfrm rot="5400000">
              <a:off x="733521" y="5859861"/>
              <a:ext cx="752875" cy="649030"/>
            </a:xfrm>
            <a:prstGeom prst="triangl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F6DA13-2820-4967-8659-E443D4AE85DB}"/>
              </a:ext>
            </a:extLst>
          </p:cNvPr>
          <p:cNvGrpSpPr/>
          <p:nvPr/>
        </p:nvGrpSpPr>
        <p:grpSpPr>
          <a:xfrm>
            <a:off x="3859730" y="3044363"/>
            <a:ext cx="1310819" cy="599492"/>
            <a:chOff x="4042896" y="1715660"/>
            <a:chExt cx="1566676" cy="74111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D5FA7B3-33B3-4333-9936-F06F5F3D7B77}"/>
                </a:ext>
              </a:extLst>
            </p:cNvPr>
            <p:cNvCxnSpPr/>
            <p:nvPr/>
          </p:nvCxnSpPr>
          <p:spPr>
            <a:xfrm flipV="1">
              <a:off x="4042896" y="226640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A3968F-8D2A-47E6-9782-BB4857F8DACC}"/>
                </a:ext>
              </a:extLst>
            </p:cNvPr>
            <p:cNvCxnSpPr/>
            <p:nvPr/>
          </p:nvCxnSpPr>
          <p:spPr>
            <a:xfrm flipV="1">
              <a:off x="4042896" y="1903058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D566A1-4129-413D-9EB6-445500411FF9}"/>
                </a:ext>
              </a:extLst>
            </p:cNvPr>
            <p:cNvCxnSpPr/>
            <p:nvPr/>
          </p:nvCxnSpPr>
          <p:spPr>
            <a:xfrm flipV="1">
              <a:off x="5346319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elay 68">
              <a:extLst>
                <a:ext uri="{FF2B5EF4-FFF2-40B4-BE49-F238E27FC236}">
                  <a16:creationId xmlns:a16="http://schemas.microsoft.com/office/drawing/2014/main" id="{A2D8A825-72ED-46F2-84AE-5EE0AF56D3EB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2B05DF-16B0-47BA-A207-DBA95C426272}"/>
              </a:ext>
            </a:extLst>
          </p:cNvPr>
          <p:cNvGrpSpPr/>
          <p:nvPr/>
        </p:nvGrpSpPr>
        <p:grpSpPr>
          <a:xfrm>
            <a:off x="2452625" y="3919257"/>
            <a:ext cx="1407107" cy="599492"/>
            <a:chOff x="3279280" y="4177246"/>
            <a:chExt cx="1681758" cy="74111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F15A46-E57A-40F5-A9B6-32DAC9FC086F}"/>
                </a:ext>
              </a:extLst>
            </p:cNvPr>
            <p:cNvCxnSpPr/>
            <p:nvPr/>
          </p:nvCxnSpPr>
          <p:spPr>
            <a:xfrm flipV="1">
              <a:off x="3279281" y="4734370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611E573-C0F1-4B0F-AC78-30FA383FA03B}"/>
                </a:ext>
              </a:extLst>
            </p:cNvPr>
            <p:cNvCxnSpPr/>
            <p:nvPr/>
          </p:nvCxnSpPr>
          <p:spPr>
            <a:xfrm flipV="1">
              <a:off x="3279280" y="4371022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49E28AA-1347-46CF-9A57-D0FE96C666C1}"/>
                </a:ext>
              </a:extLst>
            </p:cNvPr>
            <p:cNvGrpSpPr/>
            <p:nvPr/>
          </p:nvGrpSpPr>
          <p:grpSpPr>
            <a:xfrm>
              <a:off x="4584722" y="4496209"/>
              <a:ext cx="376316" cy="117436"/>
              <a:chOff x="1490775" y="1289057"/>
              <a:chExt cx="376316" cy="117436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A6CE0FC-F781-41D1-8F68-AE086B807576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2B4EB22-CE56-46C7-93FB-9BE700599F83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" name="Delay 67">
              <a:extLst>
                <a:ext uri="{FF2B5EF4-FFF2-40B4-BE49-F238E27FC236}">
                  <a16:creationId xmlns:a16="http://schemas.microsoft.com/office/drawing/2014/main" id="{6AD9569E-A7AD-401F-9288-352725C5E6AF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B35C5B-3D54-464C-AB4D-2A92709F645A}"/>
              </a:ext>
            </a:extLst>
          </p:cNvPr>
          <p:cNvCxnSpPr>
            <a:cxnSpLocks/>
          </p:cNvCxnSpPr>
          <p:nvPr/>
        </p:nvCxnSpPr>
        <p:spPr>
          <a:xfrm>
            <a:off x="2256264" y="3195657"/>
            <a:ext cx="1611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DBED5B-3199-4D1C-8C50-D17864C4012E}"/>
              </a:ext>
            </a:extLst>
          </p:cNvPr>
          <p:cNvCxnSpPr>
            <a:cxnSpLocks/>
          </p:cNvCxnSpPr>
          <p:nvPr/>
        </p:nvCxnSpPr>
        <p:spPr>
          <a:xfrm flipV="1">
            <a:off x="3859730" y="3489863"/>
            <a:ext cx="0" cy="734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5C4661-D9F6-4CB3-9DB8-7DED11C46D18}"/>
              </a:ext>
            </a:extLst>
          </p:cNvPr>
          <p:cNvCxnSpPr>
            <a:cxnSpLocks/>
          </p:cNvCxnSpPr>
          <p:nvPr/>
        </p:nvCxnSpPr>
        <p:spPr>
          <a:xfrm flipV="1">
            <a:off x="2446260" y="3195657"/>
            <a:ext cx="0" cy="883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43060-A69D-4E8F-98C6-A9A1E0FBAB57}"/>
              </a:ext>
            </a:extLst>
          </p:cNvPr>
          <p:cNvCxnSpPr>
            <a:cxnSpLocks/>
          </p:cNvCxnSpPr>
          <p:nvPr/>
        </p:nvCxnSpPr>
        <p:spPr>
          <a:xfrm>
            <a:off x="1086026" y="4369916"/>
            <a:ext cx="136659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0D347D8A-19AB-45E2-8EF0-F76682A3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7907"/>
              </p:ext>
            </p:extLst>
          </p:nvPr>
        </p:nvGraphicFramePr>
        <p:xfrm>
          <a:off x="6504686" y="2488844"/>
          <a:ext cx="497016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292">
                  <a:extLst>
                    <a:ext uri="{9D8B030D-6E8A-4147-A177-3AD203B41FA5}">
                      <a16:colId xmlns:a16="http://schemas.microsoft.com/office/drawing/2014/main" val="1705698485"/>
                    </a:ext>
                  </a:extLst>
                </a:gridCol>
                <a:gridCol w="934536">
                  <a:extLst>
                    <a:ext uri="{9D8B030D-6E8A-4147-A177-3AD203B41FA5}">
                      <a16:colId xmlns:a16="http://schemas.microsoft.com/office/drawing/2014/main" val="13116553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14206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Delta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0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ns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IN: 1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0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eval: INVERTER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4078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E4F6C4D-81DD-4EA2-B4B4-A743F24039AB}"/>
              </a:ext>
            </a:extLst>
          </p:cNvPr>
          <p:cNvSpPr txBox="1"/>
          <p:nvPr/>
        </p:nvSpPr>
        <p:spPr>
          <a:xfrm flipH="1">
            <a:off x="2339100" y="27513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A: 0</a:t>
            </a:r>
            <a:endParaRPr lang="en-S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FEB477-F09D-4F37-9801-073370246453}"/>
              </a:ext>
            </a:extLst>
          </p:cNvPr>
          <p:cNvSpPr txBox="1"/>
          <p:nvPr/>
        </p:nvSpPr>
        <p:spPr>
          <a:xfrm flipH="1">
            <a:off x="3941649" y="377768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B: 1</a:t>
            </a:r>
            <a:endParaRPr lang="en-S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595E99-7E20-4B4E-AB35-6E092393CA64}"/>
              </a:ext>
            </a:extLst>
          </p:cNvPr>
          <p:cNvSpPr txBox="1"/>
          <p:nvPr/>
        </p:nvSpPr>
        <p:spPr>
          <a:xfrm flipH="1">
            <a:off x="5073857" y="297477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C: 0</a:t>
            </a:r>
            <a:endParaRPr lang="en-S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128244-3B44-4CEE-8104-A00BDB5748C2}"/>
              </a:ext>
            </a:extLst>
          </p:cNvPr>
          <p:cNvSpPr txBox="1"/>
          <p:nvPr/>
        </p:nvSpPr>
        <p:spPr>
          <a:xfrm flipH="1">
            <a:off x="746726" y="4177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</a:t>
            </a:r>
            <a:endParaRPr lang="en-S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C2E427-C36D-4A0A-AFA2-001975699D8A}"/>
              </a:ext>
            </a:extLst>
          </p:cNvPr>
          <p:cNvSpPr txBox="1"/>
          <p:nvPr/>
        </p:nvSpPr>
        <p:spPr>
          <a:xfrm flipH="1">
            <a:off x="231159" y="275136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IN</a:t>
            </a:r>
            <a:r>
              <a:rPr lang="en-US" dirty="0">
                <a:solidFill>
                  <a:srgbClr val="FF0000"/>
                </a:solidFill>
              </a:rPr>
              <a:t>: 1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0</a:t>
            </a:r>
            <a:endParaRPr lang="en-S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5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1B7A-1EA4-4AC7-BA1F-4FDE8789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– </a:t>
            </a:r>
            <a:r>
              <a:rPr lang="en-US" b="1" dirty="0">
                <a:solidFill>
                  <a:schemeClr val="accent1"/>
                </a:solidFill>
              </a:rPr>
              <a:t>Delta delay</a:t>
            </a:r>
            <a:endParaRPr lang="en-S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CA89AE-D207-414A-88A8-766A3F55235B}"/>
              </a:ext>
            </a:extLst>
          </p:cNvPr>
          <p:cNvGrpSpPr/>
          <p:nvPr/>
        </p:nvGrpSpPr>
        <p:grpSpPr>
          <a:xfrm>
            <a:off x="1092724" y="2891677"/>
            <a:ext cx="1211573" cy="609002"/>
            <a:chOff x="379247" y="5807938"/>
            <a:chExt cx="1448059" cy="7528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C6FAA5C-86FA-4A4B-8BCA-7BAAC074E701}"/>
                </a:ext>
              </a:extLst>
            </p:cNvPr>
            <p:cNvCxnSpPr/>
            <p:nvPr/>
          </p:nvCxnSpPr>
          <p:spPr>
            <a:xfrm flipV="1">
              <a:off x="379247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EE0CFF-DAC4-4E1B-8659-766755FE1EA2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B8FF97-71BA-4BD0-B46B-82B1A7EE7F34}"/>
                </a:ext>
              </a:extLst>
            </p:cNvPr>
            <p:cNvSpPr/>
            <p:nvPr/>
          </p:nvSpPr>
          <p:spPr>
            <a:xfrm>
              <a:off x="1446529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riangle 100">
              <a:extLst>
                <a:ext uri="{FF2B5EF4-FFF2-40B4-BE49-F238E27FC236}">
                  <a16:creationId xmlns:a16="http://schemas.microsoft.com/office/drawing/2014/main" id="{6FA9B067-3913-4DB2-8585-BD355C97DB5C}"/>
                </a:ext>
              </a:extLst>
            </p:cNvPr>
            <p:cNvSpPr/>
            <p:nvPr/>
          </p:nvSpPr>
          <p:spPr>
            <a:xfrm rot="5400000">
              <a:off x="733521" y="5859861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5FA7B3-33B3-4333-9936-F06F5F3D7B77}"/>
              </a:ext>
            </a:extLst>
          </p:cNvPr>
          <p:cNvCxnSpPr/>
          <p:nvPr/>
        </p:nvCxnSpPr>
        <p:spPr>
          <a:xfrm flipV="1">
            <a:off x="3859730" y="3489863"/>
            <a:ext cx="34731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A3968F-8D2A-47E6-9782-BB4857F8DACC}"/>
              </a:ext>
            </a:extLst>
          </p:cNvPr>
          <p:cNvCxnSpPr/>
          <p:nvPr/>
        </p:nvCxnSpPr>
        <p:spPr>
          <a:xfrm flipV="1">
            <a:off x="3859730" y="3195950"/>
            <a:ext cx="34731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D566A1-4129-413D-9EB6-445500411FF9}"/>
              </a:ext>
            </a:extLst>
          </p:cNvPr>
          <p:cNvCxnSpPr/>
          <p:nvPr/>
        </p:nvCxnSpPr>
        <p:spPr>
          <a:xfrm flipV="1">
            <a:off x="4950288" y="3344712"/>
            <a:ext cx="220261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elay 68">
            <a:extLst>
              <a:ext uri="{FF2B5EF4-FFF2-40B4-BE49-F238E27FC236}">
                <a16:creationId xmlns:a16="http://schemas.microsoft.com/office/drawing/2014/main" id="{A2D8A825-72ED-46F2-84AE-5EE0AF56D3EB}"/>
              </a:ext>
            </a:extLst>
          </p:cNvPr>
          <p:cNvSpPr/>
          <p:nvPr/>
        </p:nvSpPr>
        <p:spPr>
          <a:xfrm>
            <a:off x="4201852" y="3044363"/>
            <a:ext cx="738544" cy="599492"/>
          </a:xfrm>
          <a:prstGeom prst="flowChartDela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F15A46-E57A-40F5-A9B6-32DAC9FC086F}"/>
              </a:ext>
            </a:extLst>
          </p:cNvPr>
          <p:cNvCxnSpPr/>
          <p:nvPr/>
        </p:nvCxnSpPr>
        <p:spPr>
          <a:xfrm flipV="1">
            <a:off x="2452626" y="4369916"/>
            <a:ext cx="34731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1E573-C0F1-4B0F-AC78-30FA383FA03B}"/>
              </a:ext>
            </a:extLst>
          </p:cNvPr>
          <p:cNvCxnSpPr/>
          <p:nvPr/>
        </p:nvCxnSpPr>
        <p:spPr>
          <a:xfrm flipV="1">
            <a:off x="2452625" y="4076003"/>
            <a:ext cx="34731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9E28AA-1347-46CF-9A57-D0FE96C666C1}"/>
              </a:ext>
            </a:extLst>
          </p:cNvPr>
          <p:cNvGrpSpPr/>
          <p:nvPr/>
        </p:nvGrpSpPr>
        <p:grpSpPr>
          <a:xfrm>
            <a:off x="3544873" y="4177267"/>
            <a:ext cx="314859" cy="94994"/>
            <a:chOff x="1490775" y="1289057"/>
            <a:chExt cx="376316" cy="11743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A6CE0FC-F781-41D1-8F68-AE086B807576}"/>
                </a:ext>
              </a:extLst>
            </p:cNvPr>
            <p:cNvCxnSpPr/>
            <p:nvPr/>
          </p:nvCxnSpPr>
          <p:spPr>
            <a:xfrm flipV="1">
              <a:off x="1603168" y="1347775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2B4EB22-CE56-46C7-93FB-9BE700599F83}"/>
                </a:ext>
              </a:extLst>
            </p:cNvPr>
            <p:cNvSpPr/>
            <p:nvPr/>
          </p:nvSpPr>
          <p:spPr>
            <a:xfrm>
              <a:off x="1490775" y="1289057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Delay 67">
            <a:extLst>
              <a:ext uri="{FF2B5EF4-FFF2-40B4-BE49-F238E27FC236}">
                <a16:creationId xmlns:a16="http://schemas.microsoft.com/office/drawing/2014/main" id="{6AD9569E-A7AD-401F-9288-352725C5E6AF}"/>
              </a:ext>
            </a:extLst>
          </p:cNvPr>
          <p:cNvSpPr/>
          <p:nvPr/>
        </p:nvSpPr>
        <p:spPr>
          <a:xfrm>
            <a:off x="2799939" y="3919257"/>
            <a:ext cx="738544" cy="599492"/>
          </a:xfrm>
          <a:prstGeom prst="flowChartDela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B35C5B-3D54-464C-AB4D-2A92709F645A}"/>
              </a:ext>
            </a:extLst>
          </p:cNvPr>
          <p:cNvCxnSpPr>
            <a:cxnSpLocks/>
          </p:cNvCxnSpPr>
          <p:nvPr/>
        </p:nvCxnSpPr>
        <p:spPr>
          <a:xfrm>
            <a:off x="2256264" y="3195657"/>
            <a:ext cx="16111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DBED5B-3199-4D1C-8C50-D17864C4012E}"/>
              </a:ext>
            </a:extLst>
          </p:cNvPr>
          <p:cNvCxnSpPr>
            <a:cxnSpLocks/>
          </p:cNvCxnSpPr>
          <p:nvPr/>
        </p:nvCxnSpPr>
        <p:spPr>
          <a:xfrm flipV="1">
            <a:off x="3859730" y="3489863"/>
            <a:ext cx="0" cy="734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5C4661-D9F6-4CB3-9DB8-7DED11C46D18}"/>
              </a:ext>
            </a:extLst>
          </p:cNvPr>
          <p:cNvCxnSpPr>
            <a:cxnSpLocks/>
          </p:cNvCxnSpPr>
          <p:nvPr/>
        </p:nvCxnSpPr>
        <p:spPr>
          <a:xfrm flipV="1">
            <a:off x="2446260" y="3195657"/>
            <a:ext cx="0" cy="8833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43060-A69D-4E8F-98C6-A9A1E0FBAB57}"/>
              </a:ext>
            </a:extLst>
          </p:cNvPr>
          <p:cNvCxnSpPr>
            <a:cxnSpLocks/>
          </p:cNvCxnSpPr>
          <p:nvPr/>
        </p:nvCxnSpPr>
        <p:spPr>
          <a:xfrm>
            <a:off x="1086026" y="4369916"/>
            <a:ext cx="136659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0D347D8A-19AB-45E2-8EF0-F76682A3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06594"/>
              </p:ext>
            </p:extLst>
          </p:nvPr>
        </p:nvGraphicFramePr>
        <p:xfrm>
          <a:off x="6504686" y="2488844"/>
          <a:ext cx="497016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292">
                  <a:extLst>
                    <a:ext uri="{9D8B030D-6E8A-4147-A177-3AD203B41FA5}">
                      <a16:colId xmlns:a16="http://schemas.microsoft.com/office/drawing/2014/main" val="1705698485"/>
                    </a:ext>
                  </a:extLst>
                </a:gridCol>
                <a:gridCol w="934536">
                  <a:extLst>
                    <a:ext uri="{9D8B030D-6E8A-4147-A177-3AD203B41FA5}">
                      <a16:colId xmlns:a16="http://schemas.microsoft.com/office/drawing/2014/main" val="13116553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14206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Delta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0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ns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IN: 1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0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eval: INVERTER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4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A: 0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1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eval: NAND, AND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2135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E4F6C4D-81DD-4EA2-B4B4-A743F24039AB}"/>
              </a:ext>
            </a:extLst>
          </p:cNvPr>
          <p:cNvSpPr txBox="1"/>
          <p:nvPr/>
        </p:nvSpPr>
        <p:spPr>
          <a:xfrm flipH="1">
            <a:off x="2339100" y="275136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A: 0</a:t>
            </a:r>
            <a:r>
              <a:rPr lang="sv-SE" dirty="0">
                <a:solidFill>
                  <a:srgbClr val="FF0000"/>
                </a:solidFill>
                <a:sym typeface="Wingdings" panose="05000000000000000000" pitchFamily="2" charset="2"/>
              </a:rPr>
              <a:t>1</a:t>
            </a:r>
            <a:endParaRPr lang="en-SE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FEB477-F09D-4F37-9801-073370246453}"/>
              </a:ext>
            </a:extLst>
          </p:cNvPr>
          <p:cNvSpPr txBox="1"/>
          <p:nvPr/>
        </p:nvSpPr>
        <p:spPr>
          <a:xfrm flipH="1">
            <a:off x="3941649" y="377768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B: 1</a:t>
            </a:r>
            <a:endParaRPr lang="en-S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595E99-7E20-4B4E-AB35-6E092393CA64}"/>
              </a:ext>
            </a:extLst>
          </p:cNvPr>
          <p:cNvSpPr txBox="1"/>
          <p:nvPr/>
        </p:nvSpPr>
        <p:spPr>
          <a:xfrm flipH="1">
            <a:off x="5073857" y="297477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C: 0</a:t>
            </a:r>
            <a:endParaRPr lang="en-S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128244-3B44-4CEE-8104-A00BDB5748C2}"/>
              </a:ext>
            </a:extLst>
          </p:cNvPr>
          <p:cNvSpPr txBox="1"/>
          <p:nvPr/>
        </p:nvSpPr>
        <p:spPr>
          <a:xfrm flipH="1">
            <a:off x="746726" y="4177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</a:t>
            </a:r>
            <a:endParaRPr lang="en-S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C2E427-C36D-4A0A-AFA2-001975699D8A}"/>
              </a:ext>
            </a:extLst>
          </p:cNvPr>
          <p:cNvSpPr txBox="1"/>
          <p:nvPr/>
        </p:nvSpPr>
        <p:spPr>
          <a:xfrm flipH="1">
            <a:off x="231159" y="275136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</a:t>
            </a:r>
            <a:r>
              <a:rPr lang="en-US" dirty="0"/>
              <a:t>: 1</a:t>
            </a:r>
            <a:r>
              <a:rPr lang="en-US" dirty="0">
                <a:sym typeface="Wingdings" panose="05000000000000000000" pitchFamily="2" charset="2"/>
              </a:rPr>
              <a:t>0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6379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1B7A-1EA4-4AC7-BA1F-4FDE8789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– </a:t>
            </a:r>
            <a:r>
              <a:rPr lang="en-US" b="1" dirty="0">
                <a:solidFill>
                  <a:schemeClr val="accent1"/>
                </a:solidFill>
              </a:rPr>
              <a:t>Delta delay</a:t>
            </a:r>
            <a:endParaRPr lang="en-S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CA89AE-D207-414A-88A8-766A3F55235B}"/>
              </a:ext>
            </a:extLst>
          </p:cNvPr>
          <p:cNvGrpSpPr/>
          <p:nvPr/>
        </p:nvGrpSpPr>
        <p:grpSpPr>
          <a:xfrm>
            <a:off x="1092724" y="2891677"/>
            <a:ext cx="1211573" cy="609002"/>
            <a:chOff x="379247" y="5807938"/>
            <a:chExt cx="1448059" cy="7528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C6FAA5C-86FA-4A4B-8BCA-7BAAC074E701}"/>
                </a:ext>
              </a:extLst>
            </p:cNvPr>
            <p:cNvCxnSpPr/>
            <p:nvPr/>
          </p:nvCxnSpPr>
          <p:spPr>
            <a:xfrm flipV="1">
              <a:off x="379247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EE0CFF-DAC4-4E1B-8659-766755FE1EA2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B8FF97-71BA-4BD0-B46B-82B1A7EE7F34}"/>
                </a:ext>
              </a:extLst>
            </p:cNvPr>
            <p:cNvSpPr/>
            <p:nvPr/>
          </p:nvSpPr>
          <p:spPr>
            <a:xfrm>
              <a:off x="1446529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riangle 100">
              <a:extLst>
                <a:ext uri="{FF2B5EF4-FFF2-40B4-BE49-F238E27FC236}">
                  <a16:creationId xmlns:a16="http://schemas.microsoft.com/office/drawing/2014/main" id="{6FA9B067-3913-4DB2-8585-BD355C97DB5C}"/>
                </a:ext>
              </a:extLst>
            </p:cNvPr>
            <p:cNvSpPr/>
            <p:nvPr/>
          </p:nvSpPr>
          <p:spPr>
            <a:xfrm rot="5400000">
              <a:off x="733521" y="5859861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5FA7B3-33B3-4333-9936-F06F5F3D7B77}"/>
              </a:ext>
            </a:extLst>
          </p:cNvPr>
          <p:cNvCxnSpPr/>
          <p:nvPr/>
        </p:nvCxnSpPr>
        <p:spPr>
          <a:xfrm flipV="1">
            <a:off x="3859730" y="3489863"/>
            <a:ext cx="34731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A3968F-8D2A-47E6-9782-BB4857F8DACC}"/>
              </a:ext>
            </a:extLst>
          </p:cNvPr>
          <p:cNvCxnSpPr/>
          <p:nvPr/>
        </p:nvCxnSpPr>
        <p:spPr>
          <a:xfrm flipV="1">
            <a:off x="3859730" y="3195950"/>
            <a:ext cx="34731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D566A1-4129-413D-9EB6-445500411FF9}"/>
              </a:ext>
            </a:extLst>
          </p:cNvPr>
          <p:cNvCxnSpPr/>
          <p:nvPr/>
        </p:nvCxnSpPr>
        <p:spPr>
          <a:xfrm flipV="1">
            <a:off x="4950288" y="3344712"/>
            <a:ext cx="22026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elay 68">
            <a:extLst>
              <a:ext uri="{FF2B5EF4-FFF2-40B4-BE49-F238E27FC236}">
                <a16:creationId xmlns:a16="http://schemas.microsoft.com/office/drawing/2014/main" id="{A2D8A825-72ED-46F2-84AE-5EE0AF56D3EB}"/>
              </a:ext>
            </a:extLst>
          </p:cNvPr>
          <p:cNvSpPr/>
          <p:nvPr/>
        </p:nvSpPr>
        <p:spPr>
          <a:xfrm>
            <a:off x="4201852" y="3044363"/>
            <a:ext cx="738544" cy="599492"/>
          </a:xfrm>
          <a:prstGeom prst="flowChartDe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F15A46-E57A-40F5-A9B6-32DAC9FC086F}"/>
              </a:ext>
            </a:extLst>
          </p:cNvPr>
          <p:cNvCxnSpPr/>
          <p:nvPr/>
        </p:nvCxnSpPr>
        <p:spPr>
          <a:xfrm flipV="1">
            <a:off x="2452626" y="4369916"/>
            <a:ext cx="34731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1E573-C0F1-4B0F-AC78-30FA383FA03B}"/>
              </a:ext>
            </a:extLst>
          </p:cNvPr>
          <p:cNvCxnSpPr/>
          <p:nvPr/>
        </p:nvCxnSpPr>
        <p:spPr>
          <a:xfrm flipV="1">
            <a:off x="2452625" y="4076003"/>
            <a:ext cx="34731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9E28AA-1347-46CF-9A57-D0FE96C666C1}"/>
              </a:ext>
            </a:extLst>
          </p:cNvPr>
          <p:cNvGrpSpPr/>
          <p:nvPr/>
        </p:nvGrpSpPr>
        <p:grpSpPr>
          <a:xfrm>
            <a:off x="3544873" y="4177267"/>
            <a:ext cx="314859" cy="94994"/>
            <a:chOff x="1490775" y="1289057"/>
            <a:chExt cx="376316" cy="11743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A6CE0FC-F781-41D1-8F68-AE086B807576}"/>
                </a:ext>
              </a:extLst>
            </p:cNvPr>
            <p:cNvCxnSpPr/>
            <p:nvPr/>
          </p:nvCxnSpPr>
          <p:spPr>
            <a:xfrm flipV="1">
              <a:off x="1603168" y="1347775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2B4EB22-CE56-46C7-93FB-9BE700599F83}"/>
                </a:ext>
              </a:extLst>
            </p:cNvPr>
            <p:cNvSpPr/>
            <p:nvPr/>
          </p:nvSpPr>
          <p:spPr>
            <a:xfrm>
              <a:off x="1490775" y="1289057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Delay 67">
            <a:extLst>
              <a:ext uri="{FF2B5EF4-FFF2-40B4-BE49-F238E27FC236}">
                <a16:creationId xmlns:a16="http://schemas.microsoft.com/office/drawing/2014/main" id="{6AD9569E-A7AD-401F-9288-352725C5E6AF}"/>
              </a:ext>
            </a:extLst>
          </p:cNvPr>
          <p:cNvSpPr/>
          <p:nvPr/>
        </p:nvSpPr>
        <p:spPr>
          <a:xfrm>
            <a:off x="2799939" y="3919257"/>
            <a:ext cx="738544" cy="599492"/>
          </a:xfrm>
          <a:prstGeom prst="flowChartDe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B35C5B-3D54-464C-AB4D-2A92709F645A}"/>
              </a:ext>
            </a:extLst>
          </p:cNvPr>
          <p:cNvCxnSpPr>
            <a:cxnSpLocks/>
          </p:cNvCxnSpPr>
          <p:nvPr/>
        </p:nvCxnSpPr>
        <p:spPr>
          <a:xfrm>
            <a:off x="2256264" y="3195657"/>
            <a:ext cx="1611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DBED5B-3199-4D1C-8C50-D17864C4012E}"/>
              </a:ext>
            </a:extLst>
          </p:cNvPr>
          <p:cNvCxnSpPr>
            <a:cxnSpLocks/>
          </p:cNvCxnSpPr>
          <p:nvPr/>
        </p:nvCxnSpPr>
        <p:spPr>
          <a:xfrm flipV="1">
            <a:off x="3859730" y="3489863"/>
            <a:ext cx="0" cy="734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5C4661-D9F6-4CB3-9DB8-7DED11C46D18}"/>
              </a:ext>
            </a:extLst>
          </p:cNvPr>
          <p:cNvCxnSpPr>
            <a:cxnSpLocks/>
          </p:cNvCxnSpPr>
          <p:nvPr/>
        </p:nvCxnSpPr>
        <p:spPr>
          <a:xfrm flipV="1">
            <a:off x="2446260" y="3195657"/>
            <a:ext cx="0" cy="883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43060-A69D-4E8F-98C6-A9A1E0FBAB57}"/>
              </a:ext>
            </a:extLst>
          </p:cNvPr>
          <p:cNvCxnSpPr>
            <a:cxnSpLocks/>
          </p:cNvCxnSpPr>
          <p:nvPr/>
        </p:nvCxnSpPr>
        <p:spPr>
          <a:xfrm>
            <a:off x="1086026" y="4369916"/>
            <a:ext cx="136659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0D347D8A-19AB-45E2-8EF0-F76682A3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62343"/>
              </p:ext>
            </p:extLst>
          </p:nvPr>
        </p:nvGraphicFramePr>
        <p:xfrm>
          <a:off x="6504686" y="2488844"/>
          <a:ext cx="497016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292">
                  <a:extLst>
                    <a:ext uri="{9D8B030D-6E8A-4147-A177-3AD203B41FA5}">
                      <a16:colId xmlns:a16="http://schemas.microsoft.com/office/drawing/2014/main" val="1705698485"/>
                    </a:ext>
                  </a:extLst>
                </a:gridCol>
                <a:gridCol w="934536">
                  <a:extLst>
                    <a:ext uri="{9D8B030D-6E8A-4147-A177-3AD203B41FA5}">
                      <a16:colId xmlns:a16="http://schemas.microsoft.com/office/drawing/2014/main" val="13116553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14206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Delta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0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ns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IN: 1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0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eval: INVERTER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4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A: 0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1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eval: </a:t>
                      </a:r>
                      <a:r>
                        <a:rPr lang="en-US" b="1" dirty="0">
                          <a:sym typeface="Wingdings" panose="05000000000000000000" pitchFamily="2" charset="2"/>
                        </a:rPr>
                        <a:t>NAND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, AND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2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B: 1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02394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E4F6C4D-81DD-4EA2-B4B4-A743F24039AB}"/>
              </a:ext>
            </a:extLst>
          </p:cNvPr>
          <p:cNvSpPr txBox="1"/>
          <p:nvPr/>
        </p:nvSpPr>
        <p:spPr>
          <a:xfrm flipH="1">
            <a:off x="2339100" y="275136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A: 0</a:t>
            </a:r>
            <a:r>
              <a:rPr lang="sv-SE" dirty="0">
                <a:sym typeface="Wingdings" panose="05000000000000000000" pitchFamily="2" charset="2"/>
              </a:rPr>
              <a:t></a:t>
            </a:r>
            <a:r>
              <a:rPr lang="sv-SE" dirty="0"/>
              <a:t>1</a:t>
            </a:r>
            <a:endParaRPr lang="en-S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FEB477-F09D-4F37-9801-073370246453}"/>
              </a:ext>
            </a:extLst>
          </p:cNvPr>
          <p:cNvSpPr txBox="1"/>
          <p:nvPr/>
        </p:nvSpPr>
        <p:spPr>
          <a:xfrm flipH="1">
            <a:off x="3941649" y="377768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B: 1</a:t>
            </a:r>
            <a:r>
              <a:rPr lang="sv-SE" dirty="0">
                <a:solidFill>
                  <a:srgbClr val="FF0000"/>
                </a:solidFill>
                <a:sym typeface="Wingdings" panose="05000000000000000000" pitchFamily="2" charset="2"/>
              </a:rPr>
              <a:t>0</a:t>
            </a:r>
            <a:endParaRPr lang="en-SE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595E99-7E20-4B4E-AB35-6E092393CA64}"/>
              </a:ext>
            </a:extLst>
          </p:cNvPr>
          <p:cNvSpPr txBox="1"/>
          <p:nvPr/>
        </p:nvSpPr>
        <p:spPr>
          <a:xfrm flipH="1">
            <a:off x="5073857" y="297477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C: 0</a:t>
            </a:r>
            <a:endParaRPr lang="en-S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128244-3B44-4CEE-8104-A00BDB5748C2}"/>
              </a:ext>
            </a:extLst>
          </p:cNvPr>
          <p:cNvSpPr txBox="1"/>
          <p:nvPr/>
        </p:nvSpPr>
        <p:spPr>
          <a:xfrm flipH="1">
            <a:off x="746726" y="4177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</a:t>
            </a:r>
            <a:endParaRPr lang="en-S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C2E427-C36D-4A0A-AFA2-001975699D8A}"/>
              </a:ext>
            </a:extLst>
          </p:cNvPr>
          <p:cNvSpPr txBox="1"/>
          <p:nvPr/>
        </p:nvSpPr>
        <p:spPr>
          <a:xfrm flipH="1">
            <a:off x="231159" y="275136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</a:t>
            </a:r>
            <a:r>
              <a:rPr lang="en-US" dirty="0"/>
              <a:t>: 1</a:t>
            </a:r>
            <a:r>
              <a:rPr lang="en-US" dirty="0">
                <a:sym typeface="Wingdings" panose="05000000000000000000" pitchFamily="2" charset="2"/>
              </a:rPr>
              <a:t>0</a:t>
            </a:r>
            <a:endParaRPr lang="en-SE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2D99C4D-1BDF-4FAA-A58D-E28325840E67}"/>
              </a:ext>
            </a:extLst>
          </p:cNvPr>
          <p:cNvSpPr/>
          <p:nvPr/>
        </p:nvSpPr>
        <p:spPr>
          <a:xfrm>
            <a:off x="4779390" y="4996745"/>
            <a:ext cx="2931736" cy="1018990"/>
          </a:xfrm>
          <a:prstGeom prst="wedgeRectCallout">
            <a:avLst>
              <a:gd name="adj1" fmla="val -23598"/>
              <a:gd name="adj2" fmla="val -97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the value of C when the simulator evaluate the AND gate?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3575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1B7A-1EA4-4AC7-BA1F-4FDE8789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– </a:t>
            </a:r>
            <a:r>
              <a:rPr lang="en-US" b="1" dirty="0">
                <a:solidFill>
                  <a:schemeClr val="accent1"/>
                </a:solidFill>
              </a:rPr>
              <a:t>Delta delay</a:t>
            </a:r>
            <a:endParaRPr lang="en-S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CA89AE-D207-414A-88A8-766A3F55235B}"/>
              </a:ext>
            </a:extLst>
          </p:cNvPr>
          <p:cNvGrpSpPr/>
          <p:nvPr/>
        </p:nvGrpSpPr>
        <p:grpSpPr>
          <a:xfrm>
            <a:off x="1092724" y="2891677"/>
            <a:ext cx="1211573" cy="609002"/>
            <a:chOff x="379247" y="5807938"/>
            <a:chExt cx="1448059" cy="7528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C6FAA5C-86FA-4A4B-8BCA-7BAAC074E701}"/>
                </a:ext>
              </a:extLst>
            </p:cNvPr>
            <p:cNvCxnSpPr/>
            <p:nvPr/>
          </p:nvCxnSpPr>
          <p:spPr>
            <a:xfrm flipV="1">
              <a:off x="379247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EE0CFF-DAC4-4E1B-8659-766755FE1EA2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B8FF97-71BA-4BD0-B46B-82B1A7EE7F34}"/>
                </a:ext>
              </a:extLst>
            </p:cNvPr>
            <p:cNvSpPr/>
            <p:nvPr/>
          </p:nvSpPr>
          <p:spPr>
            <a:xfrm>
              <a:off x="1446529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riangle 100">
              <a:extLst>
                <a:ext uri="{FF2B5EF4-FFF2-40B4-BE49-F238E27FC236}">
                  <a16:creationId xmlns:a16="http://schemas.microsoft.com/office/drawing/2014/main" id="{6FA9B067-3913-4DB2-8585-BD355C97DB5C}"/>
                </a:ext>
              </a:extLst>
            </p:cNvPr>
            <p:cNvSpPr/>
            <p:nvPr/>
          </p:nvSpPr>
          <p:spPr>
            <a:xfrm rot="5400000">
              <a:off x="733521" y="5859861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5FA7B3-33B3-4333-9936-F06F5F3D7B77}"/>
              </a:ext>
            </a:extLst>
          </p:cNvPr>
          <p:cNvCxnSpPr/>
          <p:nvPr/>
        </p:nvCxnSpPr>
        <p:spPr>
          <a:xfrm flipV="1">
            <a:off x="3859730" y="3489863"/>
            <a:ext cx="34731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A3968F-8D2A-47E6-9782-BB4857F8DACC}"/>
              </a:ext>
            </a:extLst>
          </p:cNvPr>
          <p:cNvCxnSpPr/>
          <p:nvPr/>
        </p:nvCxnSpPr>
        <p:spPr>
          <a:xfrm flipV="1">
            <a:off x="3859730" y="3195950"/>
            <a:ext cx="34731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D566A1-4129-413D-9EB6-445500411FF9}"/>
              </a:ext>
            </a:extLst>
          </p:cNvPr>
          <p:cNvCxnSpPr/>
          <p:nvPr/>
        </p:nvCxnSpPr>
        <p:spPr>
          <a:xfrm flipV="1">
            <a:off x="4950288" y="3344712"/>
            <a:ext cx="22026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elay 68">
            <a:extLst>
              <a:ext uri="{FF2B5EF4-FFF2-40B4-BE49-F238E27FC236}">
                <a16:creationId xmlns:a16="http://schemas.microsoft.com/office/drawing/2014/main" id="{A2D8A825-72ED-46F2-84AE-5EE0AF56D3EB}"/>
              </a:ext>
            </a:extLst>
          </p:cNvPr>
          <p:cNvSpPr/>
          <p:nvPr/>
        </p:nvSpPr>
        <p:spPr>
          <a:xfrm>
            <a:off x="4201852" y="3044363"/>
            <a:ext cx="738544" cy="599492"/>
          </a:xfrm>
          <a:prstGeom prst="flowChartDe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F15A46-E57A-40F5-A9B6-32DAC9FC086F}"/>
              </a:ext>
            </a:extLst>
          </p:cNvPr>
          <p:cNvCxnSpPr/>
          <p:nvPr/>
        </p:nvCxnSpPr>
        <p:spPr>
          <a:xfrm flipV="1">
            <a:off x="2452626" y="4369916"/>
            <a:ext cx="34731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1E573-C0F1-4B0F-AC78-30FA383FA03B}"/>
              </a:ext>
            </a:extLst>
          </p:cNvPr>
          <p:cNvCxnSpPr/>
          <p:nvPr/>
        </p:nvCxnSpPr>
        <p:spPr>
          <a:xfrm flipV="1">
            <a:off x="2452625" y="4076003"/>
            <a:ext cx="34731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9E28AA-1347-46CF-9A57-D0FE96C666C1}"/>
              </a:ext>
            </a:extLst>
          </p:cNvPr>
          <p:cNvGrpSpPr/>
          <p:nvPr/>
        </p:nvGrpSpPr>
        <p:grpSpPr>
          <a:xfrm>
            <a:off x="3544873" y="4177267"/>
            <a:ext cx="314859" cy="94994"/>
            <a:chOff x="1490775" y="1289057"/>
            <a:chExt cx="376316" cy="11743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A6CE0FC-F781-41D1-8F68-AE086B807576}"/>
                </a:ext>
              </a:extLst>
            </p:cNvPr>
            <p:cNvCxnSpPr/>
            <p:nvPr/>
          </p:nvCxnSpPr>
          <p:spPr>
            <a:xfrm flipV="1">
              <a:off x="1603168" y="1347775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2B4EB22-CE56-46C7-93FB-9BE700599F83}"/>
                </a:ext>
              </a:extLst>
            </p:cNvPr>
            <p:cNvSpPr/>
            <p:nvPr/>
          </p:nvSpPr>
          <p:spPr>
            <a:xfrm>
              <a:off x="1490775" y="1289057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Delay 67">
            <a:extLst>
              <a:ext uri="{FF2B5EF4-FFF2-40B4-BE49-F238E27FC236}">
                <a16:creationId xmlns:a16="http://schemas.microsoft.com/office/drawing/2014/main" id="{6AD9569E-A7AD-401F-9288-352725C5E6AF}"/>
              </a:ext>
            </a:extLst>
          </p:cNvPr>
          <p:cNvSpPr/>
          <p:nvPr/>
        </p:nvSpPr>
        <p:spPr>
          <a:xfrm>
            <a:off x="2799939" y="3919257"/>
            <a:ext cx="738544" cy="599492"/>
          </a:xfrm>
          <a:prstGeom prst="flowChartDe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B35C5B-3D54-464C-AB4D-2A92709F645A}"/>
              </a:ext>
            </a:extLst>
          </p:cNvPr>
          <p:cNvCxnSpPr>
            <a:cxnSpLocks/>
          </p:cNvCxnSpPr>
          <p:nvPr/>
        </p:nvCxnSpPr>
        <p:spPr>
          <a:xfrm>
            <a:off x="2256264" y="3195657"/>
            <a:ext cx="1611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DBED5B-3199-4D1C-8C50-D17864C4012E}"/>
              </a:ext>
            </a:extLst>
          </p:cNvPr>
          <p:cNvCxnSpPr>
            <a:cxnSpLocks/>
          </p:cNvCxnSpPr>
          <p:nvPr/>
        </p:nvCxnSpPr>
        <p:spPr>
          <a:xfrm flipV="1">
            <a:off x="3859730" y="3489863"/>
            <a:ext cx="0" cy="734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5C4661-D9F6-4CB3-9DB8-7DED11C46D18}"/>
              </a:ext>
            </a:extLst>
          </p:cNvPr>
          <p:cNvCxnSpPr>
            <a:cxnSpLocks/>
          </p:cNvCxnSpPr>
          <p:nvPr/>
        </p:nvCxnSpPr>
        <p:spPr>
          <a:xfrm flipV="1">
            <a:off x="2446260" y="3195657"/>
            <a:ext cx="0" cy="883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43060-A69D-4E8F-98C6-A9A1E0FBAB57}"/>
              </a:ext>
            </a:extLst>
          </p:cNvPr>
          <p:cNvCxnSpPr>
            <a:cxnSpLocks/>
          </p:cNvCxnSpPr>
          <p:nvPr/>
        </p:nvCxnSpPr>
        <p:spPr>
          <a:xfrm>
            <a:off x="1086026" y="4369916"/>
            <a:ext cx="136659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0D347D8A-19AB-45E2-8EF0-F76682A3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327481"/>
              </p:ext>
            </p:extLst>
          </p:nvPr>
        </p:nvGraphicFramePr>
        <p:xfrm>
          <a:off x="6504686" y="2488844"/>
          <a:ext cx="4970161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292">
                  <a:extLst>
                    <a:ext uri="{9D8B030D-6E8A-4147-A177-3AD203B41FA5}">
                      <a16:colId xmlns:a16="http://schemas.microsoft.com/office/drawing/2014/main" val="1705698485"/>
                    </a:ext>
                  </a:extLst>
                </a:gridCol>
                <a:gridCol w="934536">
                  <a:extLst>
                    <a:ext uri="{9D8B030D-6E8A-4147-A177-3AD203B41FA5}">
                      <a16:colId xmlns:a16="http://schemas.microsoft.com/office/drawing/2014/main" val="13116553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14206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Delta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0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ns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IN: 1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0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eval: INVERTER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4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A: 0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1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eval: </a:t>
                      </a:r>
                      <a:r>
                        <a:rPr lang="en-US" b="1" dirty="0">
                          <a:sym typeface="Wingdings" panose="05000000000000000000" pitchFamily="2" charset="2"/>
                        </a:rPr>
                        <a:t>NAND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b="1" dirty="0">
                          <a:sym typeface="Wingdings" panose="05000000000000000000" pitchFamily="2" charset="2"/>
                        </a:rPr>
                        <a:t>AND</a:t>
                      </a:r>
                      <a:endParaRPr lang="en-S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2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B: 1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0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C: 0  1 (A:1, B:1)</a:t>
                      </a:r>
                      <a:br>
                        <a:rPr lang="en-US" dirty="0">
                          <a:sym typeface="Wingdings" panose="05000000000000000000" pitchFamily="2" charset="2"/>
                        </a:rPr>
                      </a:br>
                      <a:r>
                        <a:rPr lang="en-US" dirty="0">
                          <a:sym typeface="Wingdings" panose="05000000000000000000" pitchFamily="2" charset="2"/>
                        </a:rPr>
                        <a:t>(use the old value of B)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eval: AND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02394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E4F6C4D-81DD-4EA2-B4B4-A743F24039AB}"/>
              </a:ext>
            </a:extLst>
          </p:cNvPr>
          <p:cNvSpPr txBox="1"/>
          <p:nvPr/>
        </p:nvSpPr>
        <p:spPr>
          <a:xfrm flipH="1">
            <a:off x="2339100" y="275136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A: 0</a:t>
            </a:r>
            <a:r>
              <a:rPr lang="sv-SE" dirty="0">
                <a:sym typeface="Wingdings" panose="05000000000000000000" pitchFamily="2" charset="2"/>
              </a:rPr>
              <a:t></a:t>
            </a:r>
            <a:r>
              <a:rPr lang="sv-SE" dirty="0"/>
              <a:t>1</a:t>
            </a:r>
            <a:endParaRPr lang="en-S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FEB477-F09D-4F37-9801-073370246453}"/>
              </a:ext>
            </a:extLst>
          </p:cNvPr>
          <p:cNvSpPr txBox="1"/>
          <p:nvPr/>
        </p:nvSpPr>
        <p:spPr>
          <a:xfrm flipH="1">
            <a:off x="3941649" y="377768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B: 1</a:t>
            </a:r>
            <a:r>
              <a:rPr lang="sv-SE" dirty="0">
                <a:solidFill>
                  <a:srgbClr val="FF0000"/>
                </a:solidFill>
                <a:sym typeface="Wingdings" panose="05000000000000000000" pitchFamily="2" charset="2"/>
              </a:rPr>
              <a:t>0</a:t>
            </a:r>
            <a:endParaRPr lang="en-SE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595E99-7E20-4B4E-AB35-6E092393CA64}"/>
              </a:ext>
            </a:extLst>
          </p:cNvPr>
          <p:cNvSpPr txBox="1"/>
          <p:nvPr/>
        </p:nvSpPr>
        <p:spPr>
          <a:xfrm flipH="1">
            <a:off x="5073857" y="297477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C: 0</a:t>
            </a:r>
            <a:r>
              <a:rPr lang="sv-SE" dirty="0">
                <a:solidFill>
                  <a:srgbClr val="FF0000"/>
                </a:solidFill>
                <a:sym typeface="Wingdings" panose="05000000000000000000" pitchFamily="2" charset="2"/>
              </a:rPr>
              <a:t>1</a:t>
            </a:r>
            <a:endParaRPr lang="en-SE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128244-3B44-4CEE-8104-A00BDB5748C2}"/>
              </a:ext>
            </a:extLst>
          </p:cNvPr>
          <p:cNvSpPr txBox="1"/>
          <p:nvPr/>
        </p:nvSpPr>
        <p:spPr>
          <a:xfrm flipH="1">
            <a:off x="746726" y="4177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</a:t>
            </a:r>
            <a:endParaRPr lang="en-S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C2E427-C36D-4A0A-AFA2-001975699D8A}"/>
              </a:ext>
            </a:extLst>
          </p:cNvPr>
          <p:cNvSpPr txBox="1"/>
          <p:nvPr/>
        </p:nvSpPr>
        <p:spPr>
          <a:xfrm flipH="1">
            <a:off x="231159" y="275136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</a:t>
            </a:r>
            <a:r>
              <a:rPr lang="en-US" dirty="0"/>
              <a:t>: 1</a:t>
            </a:r>
            <a:r>
              <a:rPr lang="en-US" dirty="0">
                <a:sym typeface="Wingdings" panose="05000000000000000000" pitchFamily="2" charset="2"/>
              </a:rPr>
              <a:t>0</a:t>
            </a:r>
            <a:endParaRPr lang="en-S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D34AF7-189B-49D1-B6B4-B2E45A8300BC}"/>
              </a:ext>
            </a:extLst>
          </p:cNvPr>
          <p:cNvSpPr txBox="1"/>
          <p:nvPr/>
        </p:nvSpPr>
        <p:spPr>
          <a:xfrm flipH="1">
            <a:off x="4052913" y="4469395"/>
            <a:ext cx="210839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always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dirty="0"/>
              <a:t> (IN)</a:t>
            </a:r>
          </a:p>
          <a:p>
            <a:r>
              <a:rPr lang="en-US" dirty="0"/>
              <a:t>	A = ~IN;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always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dirty="0"/>
              <a:t> (A, B)</a:t>
            </a:r>
          </a:p>
          <a:p>
            <a:r>
              <a:rPr lang="en-US" dirty="0"/>
              <a:t>	C = A &amp; B;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always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dirty="0"/>
              <a:t> (A)</a:t>
            </a:r>
          </a:p>
          <a:p>
            <a:r>
              <a:rPr lang="en-US" dirty="0"/>
              <a:t>	B = A ~&amp; 1’b1;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C4CD625-2C71-43CB-A916-6930DC96F2DD}"/>
              </a:ext>
            </a:extLst>
          </p:cNvPr>
          <p:cNvSpPr/>
          <p:nvPr/>
        </p:nvSpPr>
        <p:spPr>
          <a:xfrm>
            <a:off x="7858685" y="5901179"/>
            <a:ext cx="1794362" cy="772998"/>
          </a:xfrm>
          <a:prstGeom prst="wedgeRectCallout">
            <a:avLst>
              <a:gd name="adj1" fmla="val -16105"/>
              <a:gd name="adj2" fmla="val -667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is that?</a:t>
            </a:r>
            <a:endParaRPr lang="en-SE" dirty="0"/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096164D8-9E50-4BE0-8F3C-7C591B1491DD}"/>
              </a:ext>
            </a:extLst>
          </p:cNvPr>
          <p:cNvSpPr/>
          <p:nvPr/>
        </p:nvSpPr>
        <p:spPr>
          <a:xfrm>
            <a:off x="973829" y="5312363"/>
            <a:ext cx="2730542" cy="1164212"/>
          </a:xfrm>
          <a:prstGeom prst="wedgeRectCallout">
            <a:avLst>
              <a:gd name="adj1" fmla="val 58048"/>
              <a:gd name="adj2" fmla="val -189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Enable parallel always blocks!</a:t>
            </a:r>
          </a:p>
          <a:p>
            <a:pPr algn="ctr"/>
            <a:r>
              <a:rPr lang="en-US" dirty="0"/>
              <a:t>The second block is evaluated twice!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7817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9" grpId="0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1B7A-1EA4-4AC7-BA1F-4FDE8789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– </a:t>
            </a:r>
            <a:r>
              <a:rPr lang="en-US" b="1" dirty="0">
                <a:solidFill>
                  <a:schemeClr val="accent1"/>
                </a:solidFill>
              </a:rPr>
              <a:t>Delta delay</a:t>
            </a:r>
            <a:endParaRPr lang="en-S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CA89AE-D207-414A-88A8-766A3F55235B}"/>
              </a:ext>
            </a:extLst>
          </p:cNvPr>
          <p:cNvGrpSpPr/>
          <p:nvPr/>
        </p:nvGrpSpPr>
        <p:grpSpPr>
          <a:xfrm>
            <a:off x="1092724" y="2891677"/>
            <a:ext cx="1211573" cy="609002"/>
            <a:chOff x="379247" y="5807938"/>
            <a:chExt cx="1448059" cy="7528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C6FAA5C-86FA-4A4B-8BCA-7BAAC074E701}"/>
                </a:ext>
              </a:extLst>
            </p:cNvPr>
            <p:cNvCxnSpPr/>
            <p:nvPr/>
          </p:nvCxnSpPr>
          <p:spPr>
            <a:xfrm flipV="1">
              <a:off x="379247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EE0CFF-DAC4-4E1B-8659-766755FE1EA2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B8FF97-71BA-4BD0-B46B-82B1A7EE7F34}"/>
                </a:ext>
              </a:extLst>
            </p:cNvPr>
            <p:cNvSpPr/>
            <p:nvPr/>
          </p:nvSpPr>
          <p:spPr>
            <a:xfrm>
              <a:off x="1446529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riangle 100">
              <a:extLst>
                <a:ext uri="{FF2B5EF4-FFF2-40B4-BE49-F238E27FC236}">
                  <a16:creationId xmlns:a16="http://schemas.microsoft.com/office/drawing/2014/main" id="{6FA9B067-3913-4DB2-8585-BD355C97DB5C}"/>
                </a:ext>
              </a:extLst>
            </p:cNvPr>
            <p:cNvSpPr/>
            <p:nvPr/>
          </p:nvSpPr>
          <p:spPr>
            <a:xfrm rot="5400000">
              <a:off x="733521" y="5859861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5FA7B3-33B3-4333-9936-F06F5F3D7B77}"/>
              </a:ext>
            </a:extLst>
          </p:cNvPr>
          <p:cNvCxnSpPr/>
          <p:nvPr/>
        </p:nvCxnSpPr>
        <p:spPr>
          <a:xfrm flipV="1">
            <a:off x="3859730" y="3489863"/>
            <a:ext cx="34731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A3968F-8D2A-47E6-9782-BB4857F8DACC}"/>
              </a:ext>
            </a:extLst>
          </p:cNvPr>
          <p:cNvCxnSpPr/>
          <p:nvPr/>
        </p:nvCxnSpPr>
        <p:spPr>
          <a:xfrm flipV="1">
            <a:off x="3859730" y="3195950"/>
            <a:ext cx="34731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D566A1-4129-413D-9EB6-445500411FF9}"/>
              </a:ext>
            </a:extLst>
          </p:cNvPr>
          <p:cNvCxnSpPr/>
          <p:nvPr/>
        </p:nvCxnSpPr>
        <p:spPr>
          <a:xfrm flipV="1">
            <a:off x="4950288" y="3344712"/>
            <a:ext cx="220261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elay 68">
            <a:extLst>
              <a:ext uri="{FF2B5EF4-FFF2-40B4-BE49-F238E27FC236}">
                <a16:creationId xmlns:a16="http://schemas.microsoft.com/office/drawing/2014/main" id="{A2D8A825-72ED-46F2-84AE-5EE0AF56D3EB}"/>
              </a:ext>
            </a:extLst>
          </p:cNvPr>
          <p:cNvSpPr/>
          <p:nvPr/>
        </p:nvSpPr>
        <p:spPr>
          <a:xfrm>
            <a:off x="4201852" y="3044363"/>
            <a:ext cx="738544" cy="599492"/>
          </a:xfrm>
          <a:prstGeom prst="flowChartDela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F15A46-E57A-40F5-A9B6-32DAC9FC086F}"/>
              </a:ext>
            </a:extLst>
          </p:cNvPr>
          <p:cNvCxnSpPr/>
          <p:nvPr/>
        </p:nvCxnSpPr>
        <p:spPr>
          <a:xfrm flipV="1">
            <a:off x="2452626" y="4369916"/>
            <a:ext cx="34731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11E573-C0F1-4B0F-AC78-30FA383FA03B}"/>
              </a:ext>
            </a:extLst>
          </p:cNvPr>
          <p:cNvCxnSpPr/>
          <p:nvPr/>
        </p:nvCxnSpPr>
        <p:spPr>
          <a:xfrm flipV="1">
            <a:off x="2452625" y="4076003"/>
            <a:ext cx="34731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9E28AA-1347-46CF-9A57-D0FE96C666C1}"/>
              </a:ext>
            </a:extLst>
          </p:cNvPr>
          <p:cNvGrpSpPr/>
          <p:nvPr/>
        </p:nvGrpSpPr>
        <p:grpSpPr>
          <a:xfrm>
            <a:off x="3544873" y="4177267"/>
            <a:ext cx="314859" cy="94994"/>
            <a:chOff x="1490775" y="1289057"/>
            <a:chExt cx="376316" cy="11743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A6CE0FC-F781-41D1-8F68-AE086B807576}"/>
                </a:ext>
              </a:extLst>
            </p:cNvPr>
            <p:cNvCxnSpPr/>
            <p:nvPr/>
          </p:nvCxnSpPr>
          <p:spPr>
            <a:xfrm flipV="1">
              <a:off x="1603168" y="1347775"/>
              <a:ext cx="263923" cy="9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2B4EB22-CE56-46C7-93FB-9BE700599F83}"/>
                </a:ext>
              </a:extLst>
            </p:cNvPr>
            <p:cNvSpPr/>
            <p:nvPr/>
          </p:nvSpPr>
          <p:spPr>
            <a:xfrm>
              <a:off x="1490775" y="1289057"/>
              <a:ext cx="120028" cy="1174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Delay 67">
            <a:extLst>
              <a:ext uri="{FF2B5EF4-FFF2-40B4-BE49-F238E27FC236}">
                <a16:creationId xmlns:a16="http://schemas.microsoft.com/office/drawing/2014/main" id="{6AD9569E-A7AD-401F-9288-352725C5E6AF}"/>
              </a:ext>
            </a:extLst>
          </p:cNvPr>
          <p:cNvSpPr/>
          <p:nvPr/>
        </p:nvSpPr>
        <p:spPr>
          <a:xfrm>
            <a:off x="2799939" y="3919257"/>
            <a:ext cx="738544" cy="599492"/>
          </a:xfrm>
          <a:prstGeom prst="flowChartDe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B35C5B-3D54-464C-AB4D-2A92709F645A}"/>
              </a:ext>
            </a:extLst>
          </p:cNvPr>
          <p:cNvCxnSpPr>
            <a:cxnSpLocks/>
          </p:cNvCxnSpPr>
          <p:nvPr/>
        </p:nvCxnSpPr>
        <p:spPr>
          <a:xfrm>
            <a:off x="2256264" y="3195657"/>
            <a:ext cx="1611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DBED5B-3199-4D1C-8C50-D17864C4012E}"/>
              </a:ext>
            </a:extLst>
          </p:cNvPr>
          <p:cNvCxnSpPr>
            <a:cxnSpLocks/>
          </p:cNvCxnSpPr>
          <p:nvPr/>
        </p:nvCxnSpPr>
        <p:spPr>
          <a:xfrm flipV="1">
            <a:off x="3859730" y="3489863"/>
            <a:ext cx="0" cy="7349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5C4661-D9F6-4CB3-9DB8-7DED11C46D18}"/>
              </a:ext>
            </a:extLst>
          </p:cNvPr>
          <p:cNvCxnSpPr>
            <a:cxnSpLocks/>
          </p:cNvCxnSpPr>
          <p:nvPr/>
        </p:nvCxnSpPr>
        <p:spPr>
          <a:xfrm flipV="1">
            <a:off x="2446260" y="3195657"/>
            <a:ext cx="0" cy="883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43060-A69D-4E8F-98C6-A9A1E0FBAB57}"/>
              </a:ext>
            </a:extLst>
          </p:cNvPr>
          <p:cNvCxnSpPr>
            <a:cxnSpLocks/>
          </p:cNvCxnSpPr>
          <p:nvPr/>
        </p:nvCxnSpPr>
        <p:spPr>
          <a:xfrm>
            <a:off x="1086026" y="4369916"/>
            <a:ext cx="136659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0D347D8A-19AB-45E2-8EF0-F76682A3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197405"/>
              </p:ext>
            </p:extLst>
          </p:nvPr>
        </p:nvGraphicFramePr>
        <p:xfrm>
          <a:off x="6504686" y="2488844"/>
          <a:ext cx="4970161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292">
                  <a:extLst>
                    <a:ext uri="{9D8B030D-6E8A-4147-A177-3AD203B41FA5}">
                      <a16:colId xmlns:a16="http://schemas.microsoft.com/office/drawing/2014/main" val="1705698485"/>
                    </a:ext>
                  </a:extLst>
                </a:gridCol>
                <a:gridCol w="934536">
                  <a:extLst>
                    <a:ext uri="{9D8B030D-6E8A-4147-A177-3AD203B41FA5}">
                      <a16:colId xmlns:a16="http://schemas.microsoft.com/office/drawing/2014/main" val="13116553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14206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Delta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0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ns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IN: 1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0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eval: INVERTER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4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A: 0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1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eval: NAND, AND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2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B: 1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0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C: 0  1 (A:1, B:1)</a:t>
                      </a:r>
                      <a:br>
                        <a:rPr lang="en-US" dirty="0">
                          <a:sym typeface="Wingdings" panose="05000000000000000000" pitchFamily="2" charset="2"/>
                        </a:rPr>
                      </a:br>
                      <a:r>
                        <a:rPr lang="en-US" dirty="0">
                          <a:sym typeface="Wingdings" panose="05000000000000000000" pitchFamily="2" charset="2"/>
                        </a:rPr>
                        <a:t>(use the old value of B)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eval: AND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02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C: 1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0 (A:1, B:0)</a:t>
                      </a:r>
                      <a:br>
                        <a:rPr lang="en-US" dirty="0">
                          <a:sym typeface="Wingdings" panose="05000000000000000000" pitchFamily="2" charset="2"/>
                        </a:rPr>
                      </a:br>
                      <a:r>
                        <a:rPr lang="en-US" dirty="0">
                          <a:sym typeface="Wingdings" panose="05000000000000000000" pitchFamily="2" charset="2"/>
                        </a:rPr>
                        <a:t>(use the new value of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59367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E4F6C4D-81DD-4EA2-B4B4-A743F24039AB}"/>
              </a:ext>
            </a:extLst>
          </p:cNvPr>
          <p:cNvSpPr txBox="1"/>
          <p:nvPr/>
        </p:nvSpPr>
        <p:spPr>
          <a:xfrm flipH="1">
            <a:off x="2339100" y="275136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A: 0</a:t>
            </a:r>
            <a:r>
              <a:rPr lang="sv-SE" dirty="0">
                <a:sym typeface="Wingdings" panose="05000000000000000000" pitchFamily="2" charset="2"/>
              </a:rPr>
              <a:t>1</a:t>
            </a:r>
            <a:endParaRPr lang="en-S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FEB477-F09D-4F37-9801-073370246453}"/>
              </a:ext>
            </a:extLst>
          </p:cNvPr>
          <p:cNvSpPr txBox="1"/>
          <p:nvPr/>
        </p:nvSpPr>
        <p:spPr>
          <a:xfrm flipH="1">
            <a:off x="3941649" y="377768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B: 1</a:t>
            </a:r>
            <a:r>
              <a:rPr lang="sv-SE" dirty="0">
                <a:sym typeface="Wingdings" panose="05000000000000000000" pitchFamily="2" charset="2"/>
              </a:rPr>
              <a:t></a:t>
            </a:r>
            <a:r>
              <a:rPr lang="sv-SE" dirty="0"/>
              <a:t>0</a:t>
            </a:r>
            <a:endParaRPr lang="en-S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595E99-7E20-4B4E-AB35-6E092393CA64}"/>
              </a:ext>
            </a:extLst>
          </p:cNvPr>
          <p:cNvSpPr txBox="1"/>
          <p:nvPr/>
        </p:nvSpPr>
        <p:spPr>
          <a:xfrm flipH="1">
            <a:off x="5073857" y="2974777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C: 0</a:t>
            </a:r>
            <a:r>
              <a:rPr lang="sv-SE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sv-SE" dirty="0">
                <a:solidFill>
                  <a:srgbClr val="FF0000"/>
                </a:solidFill>
              </a:rPr>
              <a:t>1</a:t>
            </a:r>
            <a:r>
              <a:rPr lang="sv-SE" dirty="0">
                <a:solidFill>
                  <a:srgbClr val="FF0000"/>
                </a:solidFill>
                <a:sym typeface="Wingdings" panose="05000000000000000000" pitchFamily="2" charset="2"/>
              </a:rPr>
              <a:t>0</a:t>
            </a:r>
            <a:endParaRPr lang="en-SE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128244-3B44-4CEE-8104-A00BDB5748C2}"/>
              </a:ext>
            </a:extLst>
          </p:cNvPr>
          <p:cNvSpPr txBox="1"/>
          <p:nvPr/>
        </p:nvSpPr>
        <p:spPr>
          <a:xfrm flipH="1">
            <a:off x="746726" y="4177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</a:t>
            </a:r>
            <a:endParaRPr lang="en-S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C2E427-C36D-4A0A-AFA2-001975699D8A}"/>
              </a:ext>
            </a:extLst>
          </p:cNvPr>
          <p:cNvSpPr txBox="1"/>
          <p:nvPr/>
        </p:nvSpPr>
        <p:spPr>
          <a:xfrm flipH="1">
            <a:off x="231159" y="275136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</a:t>
            </a:r>
            <a:r>
              <a:rPr lang="en-US" dirty="0"/>
              <a:t>: 1</a:t>
            </a:r>
            <a:r>
              <a:rPr lang="en-US" dirty="0">
                <a:sym typeface="Wingdings" panose="05000000000000000000" pitchFamily="2" charset="2"/>
              </a:rPr>
              <a:t>0</a:t>
            </a:r>
            <a:endParaRPr lang="en-S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D59E21-E79B-4AB9-A4A4-4CBCD5F28122}"/>
              </a:ext>
            </a:extLst>
          </p:cNvPr>
          <p:cNvSpPr txBox="1"/>
          <p:nvPr/>
        </p:nvSpPr>
        <p:spPr>
          <a:xfrm flipH="1">
            <a:off x="4052913" y="4469395"/>
            <a:ext cx="210839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always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dirty="0"/>
              <a:t> (IN)</a:t>
            </a:r>
          </a:p>
          <a:p>
            <a:r>
              <a:rPr lang="en-US" dirty="0"/>
              <a:t>	A = ~IN;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always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dirty="0"/>
              <a:t> (A, B)</a:t>
            </a:r>
          </a:p>
          <a:p>
            <a:r>
              <a:rPr lang="en-US" dirty="0"/>
              <a:t>	C = A &amp; B;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always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dirty="0"/>
              <a:t> (A)</a:t>
            </a:r>
          </a:p>
          <a:p>
            <a:r>
              <a:rPr lang="en-US" dirty="0"/>
              <a:t>	B = A ~&amp; 1’b1;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4230B8C0-F6D5-46CB-8E54-3571A680F4EE}"/>
              </a:ext>
            </a:extLst>
          </p:cNvPr>
          <p:cNvSpPr/>
          <p:nvPr/>
        </p:nvSpPr>
        <p:spPr>
          <a:xfrm>
            <a:off x="973829" y="5312363"/>
            <a:ext cx="2730542" cy="1164212"/>
          </a:xfrm>
          <a:prstGeom prst="wedgeRectCallout">
            <a:avLst>
              <a:gd name="adj1" fmla="val 58048"/>
              <a:gd name="adj2" fmla="val -189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Enable parallel always blocks!</a:t>
            </a:r>
          </a:p>
          <a:p>
            <a:pPr algn="ctr"/>
            <a:r>
              <a:rPr lang="en-US" dirty="0"/>
              <a:t>The second block is evaluated twice!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9641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B68C-E5A6-404D-8C81-C4892676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A4710-FA68-4B17-B378-E049D8EC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7999"/>
          </a:xfrm>
        </p:spPr>
        <p:txBody>
          <a:bodyPr/>
          <a:lstStyle/>
          <a:p>
            <a:r>
              <a:rPr lang="en-US" dirty="0"/>
              <a:t>“Lint” comes from the name of a UNIX utility that parses C program and reports questionable uses and problems.</a:t>
            </a:r>
          </a:p>
          <a:p>
            <a:pPr lvl="1"/>
            <a:r>
              <a:rPr lang="en-US" dirty="0"/>
              <a:t>A static checking technology requiring no stimulus</a:t>
            </a:r>
          </a:p>
          <a:p>
            <a:pPr lvl="1"/>
            <a:r>
              <a:rPr lang="en-US" dirty="0"/>
              <a:t>Fast but can report false negatives </a:t>
            </a:r>
            <a:endParaRPr lang="en-S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C898B9-03DD-4D54-ADCD-22A5D48EBDD8}"/>
              </a:ext>
            </a:extLst>
          </p:cNvPr>
          <p:cNvSpPr txBox="1">
            <a:spLocks/>
          </p:cNvSpPr>
          <p:nvPr/>
        </p:nvSpPr>
        <p:spPr>
          <a:xfrm>
            <a:off x="1640634" y="3643246"/>
            <a:ext cx="3397898" cy="1747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1600" dirty="0"/>
              <a:t> </a:t>
            </a:r>
            <a:r>
              <a:rPr lang="en-US" sz="1600" dirty="0" err="1"/>
              <a:t>my_func</a:t>
            </a:r>
            <a:r>
              <a:rPr lang="en-US" sz="1600" dirty="0"/>
              <a:t> (</a:t>
            </a:r>
            <a:r>
              <a:rPr lang="en-US" sz="1600" dirty="0" err="1"/>
              <a:t>addr_ptr</a:t>
            </a:r>
            <a:r>
              <a:rPr lang="en-US" sz="1600" dirty="0"/>
              <a:t>, ratio){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1600" dirty="0"/>
              <a:t> *</a:t>
            </a:r>
            <a:r>
              <a:rPr lang="en-US" sz="1600" dirty="0" err="1"/>
              <a:t>addr_ptr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  <a:r>
              <a:rPr lang="en-US" sz="1600" dirty="0"/>
              <a:t> ratio; 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sz="1600" dirty="0"/>
              <a:t> (*</a:t>
            </a:r>
            <a:r>
              <a:rPr lang="en-US" sz="1600" dirty="0" err="1"/>
              <a:t>addr_ptr</a:t>
            </a:r>
            <a:r>
              <a:rPr lang="en-US" sz="1600" dirty="0"/>
              <a:t>)++;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endParaRPr lang="en-S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330EDA-5E7A-40EF-8B90-62098D618FF7}"/>
              </a:ext>
            </a:extLst>
          </p:cNvPr>
          <p:cNvSpPr txBox="1">
            <a:spLocks/>
          </p:cNvSpPr>
          <p:nvPr/>
        </p:nvSpPr>
        <p:spPr>
          <a:xfrm>
            <a:off x="6772468" y="4049487"/>
            <a:ext cx="3593841" cy="21647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Argument “ratio” unused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addr_ptr</a:t>
            </a:r>
            <a:r>
              <a:rPr lang="en-US" sz="2000" dirty="0"/>
              <a:t> may be used before being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Arg. 1 used inconsistently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my_func</a:t>
            </a:r>
            <a:r>
              <a:rPr lang="en-US" sz="2000" dirty="0"/>
              <a:t> returns value which is always ignored</a:t>
            </a:r>
          </a:p>
          <a:p>
            <a:endParaRPr lang="en-S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C0C6B9-1D97-4F8B-8C4E-C75A228B2202}"/>
              </a:ext>
            </a:extLst>
          </p:cNvPr>
          <p:cNvSpPr txBox="1">
            <a:spLocks/>
          </p:cNvSpPr>
          <p:nvPr/>
        </p:nvSpPr>
        <p:spPr>
          <a:xfrm>
            <a:off x="1640634" y="5391245"/>
            <a:ext cx="3397898" cy="13622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main ()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1600" dirty="0"/>
              <a:t> </a:t>
            </a:r>
            <a:r>
              <a:rPr lang="en-US" sz="1600" dirty="0" err="1"/>
              <a:t>my_addr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my_func</a:t>
            </a:r>
            <a:r>
              <a:rPr lang="en-US" sz="1600" dirty="0"/>
              <a:t> (</a:t>
            </a:r>
            <a:r>
              <a:rPr lang="en-US" sz="1600" dirty="0" err="1"/>
              <a:t>my_addr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endParaRPr lang="en-SE" dirty="0"/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554F66C7-4EE4-405D-B272-AEB1DCA2CCA1}"/>
              </a:ext>
            </a:extLst>
          </p:cNvPr>
          <p:cNvSpPr/>
          <p:nvPr/>
        </p:nvSpPr>
        <p:spPr>
          <a:xfrm>
            <a:off x="5355770" y="4907902"/>
            <a:ext cx="1175657" cy="67180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672CE-42CF-4F22-B50B-7E4A5A019E1C}"/>
              </a:ext>
            </a:extLst>
          </p:cNvPr>
          <p:cNvSpPr txBox="1"/>
          <p:nvPr/>
        </p:nvSpPr>
        <p:spPr>
          <a:xfrm>
            <a:off x="5083240" y="4538570"/>
            <a:ext cx="164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Lint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19646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2FB7-02FF-4CEF-BFD8-BEF76BA2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Functional coverage</a:t>
            </a:r>
            <a:endParaRPr lang="en-SE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6A01-7821-46D3-AFF9-9854F57BD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Functional coverage </a:t>
            </a:r>
            <a:r>
              <a:rPr lang="en-US" dirty="0"/>
              <a:t>is a measure of what functionalities or features of the design have been exercised by the test. </a:t>
            </a:r>
          </a:p>
          <a:p>
            <a:r>
              <a:rPr lang="en-US" dirty="0"/>
              <a:t>This can work together with </a:t>
            </a:r>
            <a:r>
              <a:rPr lang="en-US" dirty="0">
                <a:solidFill>
                  <a:schemeClr val="accent5"/>
                </a:solidFill>
              </a:rPr>
              <a:t>constrained random verification </a:t>
            </a:r>
            <a:r>
              <a:rPr lang="en-US" dirty="0"/>
              <a:t>(CRV) to evaluate how well/thorough the design has been tested. </a:t>
            </a:r>
          </a:p>
          <a:p>
            <a:r>
              <a:rPr lang="en-US" b="1" dirty="0"/>
              <a:t>N.B. </a:t>
            </a:r>
            <a:r>
              <a:rPr lang="en-US" dirty="0"/>
              <a:t>Function coverage </a:t>
            </a:r>
            <a:r>
              <a:rPr lang="en-US" dirty="0">
                <a:solidFill>
                  <a:schemeClr val="accent5"/>
                </a:solidFill>
              </a:rPr>
              <a:t>can not </a:t>
            </a:r>
            <a:r>
              <a:rPr lang="en-US" dirty="0"/>
              <a:t>help detecting unimplemented or omitted features in the design. </a:t>
            </a:r>
          </a:p>
          <a:p>
            <a:r>
              <a:rPr lang="en-US" dirty="0"/>
              <a:t>It can only help testing what has been implemented.</a:t>
            </a:r>
          </a:p>
        </p:txBody>
      </p:sp>
    </p:spTree>
    <p:extLst>
      <p:ext uri="{BB962C8B-B14F-4D97-AF65-F5344CB8AC3E}">
        <p14:creationId xmlns:p14="http://schemas.microsoft.com/office/powerpoint/2010/main" val="3554121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DA0B-0FE1-4A6F-BDD9-71673AA3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Functional coverage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F7126-99BA-4313-AB15-CF4CCEC01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133"/>
            <a:ext cx="5735595" cy="5416868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Functional coverage </a:t>
            </a:r>
            <a:r>
              <a:rPr lang="en-US" dirty="0"/>
              <a:t>samples variables of interest in the testbench and analyze if they have reached certain sets of values. </a:t>
            </a:r>
          </a:p>
          <a:p>
            <a:r>
              <a:rPr lang="en-US" dirty="0"/>
              <a:t>Variables of interest are mentioned as a </a:t>
            </a:r>
            <a:r>
              <a:rPr lang="en-US" dirty="0">
                <a:solidFill>
                  <a:schemeClr val="accent5"/>
                </a:solidFill>
              </a:rPr>
              <a:t>coverpoint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Coverpoints</a:t>
            </a:r>
            <a:r>
              <a:rPr lang="en-US" dirty="0"/>
              <a:t> are put together in a </a:t>
            </a:r>
            <a:r>
              <a:rPr lang="en-US" dirty="0" err="1">
                <a:solidFill>
                  <a:schemeClr val="accent5"/>
                </a:solidFill>
              </a:rPr>
              <a:t>covergroup</a:t>
            </a:r>
            <a:r>
              <a:rPr lang="en-US" dirty="0"/>
              <a:t> block.</a:t>
            </a:r>
          </a:p>
          <a:p>
            <a:r>
              <a:rPr lang="en-US" dirty="0">
                <a:solidFill>
                  <a:schemeClr val="accent5"/>
                </a:solidFill>
              </a:rPr>
              <a:t>Bins </a:t>
            </a:r>
            <a:r>
              <a:rPr lang="en-US" dirty="0"/>
              <a:t>are to be “hit/covered” when the variable reaches the corresponding values or value ranges. </a:t>
            </a:r>
          </a:p>
          <a:p>
            <a:r>
              <a:rPr lang="en-US" dirty="0"/>
              <a:t>If data is randomized as 0, then </a:t>
            </a:r>
            <a:r>
              <a:rPr lang="en-US" dirty="0">
                <a:solidFill>
                  <a:schemeClr val="accent5"/>
                </a:solidFill>
              </a:rPr>
              <a:t>bin</a:t>
            </a:r>
            <a:r>
              <a:rPr lang="en-US" dirty="0"/>
              <a:t> “</a:t>
            </a:r>
            <a:r>
              <a:rPr lang="en-US" dirty="0" err="1"/>
              <a:t>data_low_end</a:t>
            </a:r>
            <a:r>
              <a:rPr lang="en-US" dirty="0"/>
              <a:t>” is hit 1 time.</a:t>
            </a:r>
          </a:p>
          <a:p>
            <a:r>
              <a:rPr lang="en-US" dirty="0"/>
              <a:t>If data is randomized between [</a:t>
            </a:r>
            <a:r>
              <a:rPr lang="en-US" dirty="0">
                <a:solidFill>
                  <a:srgbClr val="FF00FF"/>
                </a:solidFill>
              </a:rPr>
              <a:t>0:127</a:t>
            </a:r>
            <a:r>
              <a:rPr lang="en-US" dirty="0"/>
              <a:t>], then </a:t>
            </a:r>
            <a:r>
              <a:rPr lang="en-US" dirty="0">
                <a:solidFill>
                  <a:schemeClr val="accent5"/>
                </a:solidFill>
              </a:rPr>
              <a:t>bin</a:t>
            </a:r>
            <a:r>
              <a:rPr lang="en-US" dirty="0"/>
              <a:t> </a:t>
            </a:r>
            <a:r>
              <a:rPr lang="en-US" dirty="0" err="1"/>
              <a:t>data_low</a:t>
            </a:r>
            <a:r>
              <a:rPr lang="en-US" dirty="0"/>
              <a:t> is hit 1 time.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B66C4-BCE7-4FCA-81CD-244BD08CA9B9}"/>
              </a:ext>
            </a:extLst>
          </p:cNvPr>
          <p:cNvSpPr txBox="1"/>
          <p:nvPr/>
        </p:nvSpPr>
        <p:spPr>
          <a:xfrm>
            <a:off x="6804454" y="1441133"/>
            <a:ext cx="5200135" cy="5416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SE" sz="1600" dirty="0"/>
              <a:t> </a:t>
            </a:r>
            <a:r>
              <a:rPr lang="en-SE" sz="1600" dirty="0" err="1"/>
              <a:t>random_memory_loader</a:t>
            </a:r>
            <a:r>
              <a:rPr lang="en-SE" sz="1600" dirty="0"/>
              <a:t>;</a:t>
            </a:r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region</a:t>
            </a:r>
            <a:r>
              <a:rPr lang="en-SE" sz="1600" dirty="0"/>
              <a:t> </a:t>
            </a:r>
            <a:r>
              <a:rPr lang="en-SE" sz="1600" dirty="0" err="1"/>
              <a:t>mtype</a:t>
            </a:r>
            <a:r>
              <a:rPr lang="en-SE" sz="1600" dirty="0"/>
              <a:t>;</a:t>
            </a:r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rand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SE" sz="1600" dirty="0"/>
              <a:t> [</a:t>
            </a:r>
            <a:r>
              <a:rPr lang="en-SE" sz="1600" dirty="0">
                <a:solidFill>
                  <a:srgbClr val="FF00FF"/>
                </a:solidFill>
              </a:rPr>
              <a:t>63:0</a:t>
            </a:r>
            <a:r>
              <a:rPr lang="en-SE" sz="1600" dirty="0"/>
              <a:t>] </a:t>
            </a:r>
            <a:r>
              <a:rPr lang="en-SE" sz="1600" dirty="0" err="1"/>
              <a:t>addr</a:t>
            </a:r>
            <a:r>
              <a:rPr lang="en-SE" sz="1600" dirty="0"/>
              <a:t>;</a:t>
            </a:r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rand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logic</a:t>
            </a:r>
            <a:r>
              <a:rPr lang="en-SE" sz="1600" dirty="0"/>
              <a:t> [</a:t>
            </a:r>
            <a:r>
              <a:rPr lang="en-SE" sz="1600" dirty="0">
                <a:solidFill>
                  <a:srgbClr val="FF00FF"/>
                </a:solidFill>
              </a:rPr>
              <a:t>7:0</a:t>
            </a:r>
            <a:r>
              <a:rPr lang="en-SE" sz="1600" dirty="0"/>
              <a:t>] </a:t>
            </a:r>
            <a:r>
              <a:rPr lang="en-SE" sz="1600" b="1" dirty="0">
                <a:solidFill>
                  <a:srgbClr val="FF0000"/>
                </a:solidFill>
              </a:rPr>
              <a:t>data</a:t>
            </a:r>
            <a:r>
              <a:rPr lang="en-SE" sz="1600" dirty="0"/>
              <a:t>;</a:t>
            </a:r>
          </a:p>
          <a:p>
            <a:r>
              <a:rPr lang="en-US" sz="1600" dirty="0"/>
              <a:t>    </a:t>
            </a:r>
            <a:r>
              <a:rPr lang="en-SE" sz="1600" dirty="0"/>
              <a:t>/****************************/</a:t>
            </a:r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SE" sz="1600" dirty="0"/>
              <a:t>();</a:t>
            </a:r>
          </a:p>
          <a:p>
            <a:r>
              <a:rPr lang="en-SE" sz="1600" dirty="0"/>
              <a:t>        </a:t>
            </a:r>
            <a:r>
              <a:rPr lang="en-SE" sz="1600" dirty="0" err="1"/>
              <a:t>cov_grp</a:t>
            </a:r>
            <a:r>
              <a:rPr lang="en-SE" sz="1600" dirty="0"/>
              <a:t> =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SE" sz="1600" dirty="0"/>
              <a:t>();</a:t>
            </a:r>
          </a:p>
          <a:p>
            <a:r>
              <a:rPr lang="en-SE" sz="1600" dirty="0"/>
              <a:t>    </a:t>
            </a:r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endfunction</a:t>
            </a:r>
            <a:r>
              <a:rPr lang="en-SE" sz="1600" dirty="0"/>
              <a:t>: new</a:t>
            </a:r>
          </a:p>
          <a:p>
            <a:r>
              <a:rPr lang="en-SE" sz="1600" dirty="0"/>
              <a:t>    /****************************/</a:t>
            </a:r>
          </a:p>
          <a:p>
            <a:r>
              <a:rPr lang="en-SE" sz="1600" dirty="0"/>
              <a:t>    </a:t>
            </a:r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covergroup</a:t>
            </a:r>
            <a:r>
              <a:rPr lang="en-SE" sz="1600" dirty="0"/>
              <a:t> </a:t>
            </a:r>
            <a:r>
              <a:rPr lang="en-SE" sz="1600" dirty="0" err="1"/>
              <a:t>cov_grp</a:t>
            </a:r>
            <a:r>
              <a:rPr lang="en-SE" sz="1600" dirty="0"/>
              <a:t>;</a:t>
            </a:r>
          </a:p>
          <a:p>
            <a:r>
              <a:rPr lang="en-SE" sz="1600" dirty="0"/>
              <a:t>        </a:t>
            </a:r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coverpoint</a:t>
            </a:r>
            <a:r>
              <a:rPr lang="en-SE" sz="1600" dirty="0"/>
              <a:t> </a:t>
            </a:r>
            <a:r>
              <a:rPr lang="en-SE" sz="1600" b="1" dirty="0">
                <a:solidFill>
                  <a:srgbClr val="FF0000"/>
                </a:solidFill>
              </a:rPr>
              <a:t>data</a:t>
            </a:r>
            <a:r>
              <a:rPr lang="en-SE" sz="1600" dirty="0"/>
              <a:t> {</a:t>
            </a:r>
          </a:p>
          <a:p>
            <a:r>
              <a:rPr lang="en-SE" sz="1600" dirty="0"/>
              <a:t>        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sz="1600" dirty="0"/>
              <a:t> </a:t>
            </a:r>
            <a:r>
              <a:rPr lang="en-SE" sz="1600" dirty="0" err="1"/>
              <a:t>data_low_end</a:t>
            </a:r>
            <a:r>
              <a:rPr lang="en-SE" sz="1600" dirty="0"/>
              <a:t> = {</a:t>
            </a:r>
            <a:r>
              <a:rPr lang="en-SE" sz="1600" dirty="0">
                <a:solidFill>
                  <a:srgbClr val="FF00FF"/>
                </a:solidFill>
              </a:rPr>
              <a:t>0</a:t>
            </a:r>
            <a:r>
              <a:rPr lang="en-SE" sz="1600" dirty="0"/>
              <a:t>};</a:t>
            </a:r>
          </a:p>
          <a:p>
            <a:r>
              <a:rPr lang="en-SE" sz="1600" dirty="0"/>
              <a:t>        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sz="1600" dirty="0"/>
              <a:t> </a:t>
            </a:r>
            <a:r>
              <a:rPr lang="en-SE" sz="1600" dirty="0" err="1"/>
              <a:t>data_high_end</a:t>
            </a:r>
            <a:r>
              <a:rPr lang="en-SE" sz="1600" dirty="0"/>
              <a:t> = {</a:t>
            </a:r>
            <a:r>
              <a:rPr lang="en-SE" sz="1600" dirty="0">
                <a:solidFill>
                  <a:srgbClr val="FF00FF"/>
                </a:solidFill>
              </a:rPr>
              <a:t>255</a:t>
            </a:r>
            <a:r>
              <a:rPr lang="en-SE" sz="1600" dirty="0"/>
              <a:t>};</a:t>
            </a:r>
          </a:p>
          <a:p>
            <a:r>
              <a:rPr lang="en-SE" sz="1600" dirty="0"/>
              <a:t>        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sz="1600" dirty="0"/>
              <a:t> </a:t>
            </a:r>
            <a:r>
              <a:rPr lang="en-SE" sz="1600" dirty="0" err="1"/>
              <a:t>data_low</a:t>
            </a:r>
            <a:r>
              <a:rPr lang="en-SE" sz="1600" dirty="0"/>
              <a:t> = {[</a:t>
            </a:r>
            <a:r>
              <a:rPr lang="en-SE" sz="1600" dirty="0">
                <a:solidFill>
                  <a:srgbClr val="FF00FF"/>
                </a:solidFill>
              </a:rPr>
              <a:t>0</a:t>
            </a:r>
            <a:r>
              <a:rPr lang="en-SE" sz="1600" dirty="0"/>
              <a:t> : </a:t>
            </a:r>
            <a:r>
              <a:rPr lang="en-SE" sz="1600" dirty="0">
                <a:solidFill>
                  <a:srgbClr val="FF00FF"/>
                </a:solidFill>
              </a:rPr>
              <a:t>127</a:t>
            </a:r>
            <a:r>
              <a:rPr lang="en-SE" sz="1600" dirty="0"/>
              <a:t>]};</a:t>
            </a:r>
          </a:p>
          <a:p>
            <a:r>
              <a:rPr lang="en-SE" sz="1600" dirty="0"/>
              <a:t>        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sz="1600" dirty="0"/>
              <a:t> </a:t>
            </a:r>
            <a:r>
              <a:rPr lang="en-SE" sz="1600" dirty="0" err="1"/>
              <a:t>data_high</a:t>
            </a:r>
            <a:r>
              <a:rPr lang="en-SE" sz="1600" dirty="0"/>
              <a:t> = {[</a:t>
            </a:r>
            <a:r>
              <a:rPr lang="en-SE" sz="1600" dirty="0">
                <a:solidFill>
                  <a:srgbClr val="FF00FF"/>
                </a:solidFill>
              </a:rPr>
              <a:t>128</a:t>
            </a:r>
            <a:r>
              <a:rPr lang="en-SE" sz="1600" dirty="0"/>
              <a:t> : </a:t>
            </a:r>
            <a:r>
              <a:rPr lang="en-SE" sz="1600" dirty="0">
                <a:solidFill>
                  <a:srgbClr val="FF00FF"/>
                </a:solidFill>
              </a:rPr>
              <a:t>255</a:t>
            </a:r>
            <a:r>
              <a:rPr lang="en-SE" sz="1600" dirty="0"/>
              <a:t>]};</a:t>
            </a:r>
          </a:p>
          <a:p>
            <a:r>
              <a:rPr lang="en-SE" sz="1600" dirty="0"/>
              <a:t>        }</a:t>
            </a:r>
          </a:p>
          <a:p>
            <a:r>
              <a:rPr lang="en-SE" sz="1600" dirty="0"/>
              <a:t>        </a:t>
            </a:r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coverpoint</a:t>
            </a:r>
            <a:r>
              <a:rPr lang="en-SE" sz="1600" dirty="0"/>
              <a:t> </a:t>
            </a:r>
            <a:r>
              <a:rPr lang="en-SE" sz="1600" dirty="0" err="1"/>
              <a:t>mtype</a:t>
            </a:r>
            <a:r>
              <a:rPr lang="en-SE" sz="1600" dirty="0"/>
              <a:t> {</a:t>
            </a:r>
          </a:p>
          <a:p>
            <a:r>
              <a:rPr lang="en-SE" sz="1600" dirty="0"/>
              <a:t>        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sz="1600" dirty="0"/>
              <a:t> </a:t>
            </a:r>
            <a:r>
              <a:rPr lang="en-SE" sz="1600" dirty="0" err="1"/>
              <a:t>mtype_bin</a:t>
            </a:r>
            <a:r>
              <a:rPr lang="en-SE" sz="1600" dirty="0"/>
              <a:t> [] = {[</a:t>
            </a:r>
            <a:r>
              <a:rPr lang="en-SE" sz="1600" dirty="0" err="1"/>
              <a:t>mtype.first</a:t>
            </a:r>
            <a:r>
              <a:rPr lang="en-SE" sz="1600" dirty="0"/>
              <a:t> : </a:t>
            </a:r>
            <a:r>
              <a:rPr lang="en-SE" sz="1600" dirty="0" err="1"/>
              <a:t>mtype.last</a:t>
            </a:r>
            <a:r>
              <a:rPr lang="en-SE" sz="1600" dirty="0"/>
              <a:t>]};</a:t>
            </a:r>
          </a:p>
          <a:p>
            <a:r>
              <a:rPr lang="en-SE" sz="1600" dirty="0"/>
              <a:t>        }</a:t>
            </a:r>
          </a:p>
          <a:p>
            <a:r>
              <a:rPr lang="en-SE" sz="1600" dirty="0"/>
              <a:t>    </a:t>
            </a:r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endgroup</a:t>
            </a:r>
            <a:endParaRPr lang="en-SE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endclass</a:t>
            </a:r>
            <a:r>
              <a:rPr lang="en-SE" sz="1600" dirty="0"/>
              <a:t>: </a:t>
            </a:r>
            <a:r>
              <a:rPr lang="en-SE" sz="1600" dirty="0" err="1"/>
              <a:t>random_memory_loader</a:t>
            </a:r>
            <a:endParaRPr lang="en-SE" sz="1600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10FAB64-64E4-4D23-B005-B0F2693C8E3D}"/>
              </a:ext>
            </a:extLst>
          </p:cNvPr>
          <p:cNvSpPr/>
          <p:nvPr/>
        </p:nvSpPr>
        <p:spPr>
          <a:xfrm>
            <a:off x="9761838" y="2388973"/>
            <a:ext cx="2084173" cy="1040027"/>
          </a:xfrm>
          <a:prstGeom prst="wedgeRectCallout">
            <a:avLst>
              <a:gd name="adj1" fmla="val -68263"/>
              <a:gd name="adj2" fmla="val 22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Covergroup</a:t>
            </a:r>
            <a:r>
              <a:rPr lang="en-US" dirty="0"/>
              <a:t> need to be initialized before use.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5539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8BF5-A372-4A3C-8545-9BF5832F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b="1" dirty="0">
                <a:solidFill>
                  <a:schemeClr val="accent5"/>
                </a:solidFill>
              </a:rPr>
              <a:t>Functional coverage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487E1-77CD-4265-B66A-08CBFA80DFB3}"/>
              </a:ext>
            </a:extLst>
          </p:cNvPr>
          <p:cNvSpPr txBox="1"/>
          <p:nvPr/>
        </p:nvSpPr>
        <p:spPr>
          <a:xfrm>
            <a:off x="838200" y="1441132"/>
            <a:ext cx="5200135" cy="5416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SE" sz="1600" dirty="0"/>
              <a:t> </a:t>
            </a:r>
            <a:r>
              <a:rPr lang="en-SE" sz="1600" dirty="0" err="1"/>
              <a:t>random_memory_loader</a:t>
            </a:r>
            <a:r>
              <a:rPr lang="en-SE" sz="1600" dirty="0"/>
              <a:t>;</a:t>
            </a:r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region</a:t>
            </a:r>
            <a:r>
              <a:rPr lang="en-SE" sz="1600" dirty="0"/>
              <a:t> </a:t>
            </a:r>
            <a:r>
              <a:rPr lang="en-SE" sz="1600" dirty="0" err="1"/>
              <a:t>mtype</a:t>
            </a:r>
            <a:r>
              <a:rPr lang="en-SE" sz="1600" dirty="0"/>
              <a:t>;</a:t>
            </a:r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rand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SE" sz="1600" dirty="0"/>
              <a:t> [63:0] </a:t>
            </a:r>
            <a:r>
              <a:rPr lang="en-SE" sz="1600" dirty="0" err="1"/>
              <a:t>addr</a:t>
            </a:r>
            <a:r>
              <a:rPr lang="en-SE" sz="1600" dirty="0"/>
              <a:t>;</a:t>
            </a:r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rand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logic</a:t>
            </a:r>
            <a:r>
              <a:rPr lang="en-SE" sz="1600" dirty="0"/>
              <a:t> [7:0] data;</a:t>
            </a:r>
          </a:p>
          <a:p>
            <a:r>
              <a:rPr lang="en-US" sz="1600" dirty="0"/>
              <a:t>    </a:t>
            </a:r>
            <a:r>
              <a:rPr lang="en-SE" sz="1600" dirty="0"/>
              <a:t>/****************************/</a:t>
            </a:r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SE" sz="1600" dirty="0"/>
              <a:t>();</a:t>
            </a:r>
          </a:p>
          <a:p>
            <a:r>
              <a:rPr lang="en-SE" sz="1600" dirty="0"/>
              <a:t>        </a:t>
            </a:r>
            <a:r>
              <a:rPr lang="en-SE" sz="1600" dirty="0" err="1"/>
              <a:t>cov_grp</a:t>
            </a:r>
            <a:r>
              <a:rPr lang="en-SE" sz="1600" dirty="0"/>
              <a:t> =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SE" sz="1600" dirty="0"/>
              <a:t>();</a:t>
            </a:r>
          </a:p>
          <a:p>
            <a:r>
              <a:rPr lang="en-SE" sz="1600" dirty="0"/>
              <a:t>    </a:t>
            </a:r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endfunction</a:t>
            </a:r>
            <a:r>
              <a:rPr lang="en-SE" sz="1600" dirty="0"/>
              <a:t>: new</a:t>
            </a:r>
          </a:p>
          <a:p>
            <a:r>
              <a:rPr lang="en-SE" sz="1600" dirty="0"/>
              <a:t>    /****************************/</a:t>
            </a:r>
          </a:p>
          <a:p>
            <a:r>
              <a:rPr lang="en-SE" sz="1600" dirty="0"/>
              <a:t>    </a:t>
            </a:r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covergroup</a:t>
            </a:r>
            <a:r>
              <a:rPr lang="en-SE" sz="1600" dirty="0"/>
              <a:t> </a:t>
            </a:r>
            <a:r>
              <a:rPr lang="en-SE" sz="1600" dirty="0" err="1"/>
              <a:t>cov_grp</a:t>
            </a:r>
            <a:r>
              <a:rPr lang="en-SE" sz="1600" dirty="0"/>
              <a:t>;</a:t>
            </a:r>
          </a:p>
          <a:p>
            <a:r>
              <a:rPr lang="en-SE" sz="1600" dirty="0"/>
              <a:t>        </a:t>
            </a:r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coverpoint</a:t>
            </a:r>
            <a:r>
              <a:rPr lang="en-SE" sz="1600" dirty="0"/>
              <a:t> data {</a:t>
            </a:r>
          </a:p>
          <a:p>
            <a:r>
              <a:rPr lang="en-SE" sz="1600" dirty="0"/>
              <a:t>        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sz="1600" dirty="0"/>
              <a:t> </a:t>
            </a:r>
            <a:r>
              <a:rPr lang="en-SE" sz="1600" dirty="0" err="1"/>
              <a:t>data_low_end</a:t>
            </a:r>
            <a:r>
              <a:rPr lang="en-SE" sz="1600" dirty="0"/>
              <a:t> = {</a:t>
            </a:r>
            <a:r>
              <a:rPr lang="en-SE" sz="1600" dirty="0">
                <a:solidFill>
                  <a:srgbClr val="FF00FF"/>
                </a:solidFill>
              </a:rPr>
              <a:t>0</a:t>
            </a:r>
            <a:r>
              <a:rPr lang="en-SE" sz="1600" dirty="0"/>
              <a:t>};</a:t>
            </a:r>
          </a:p>
          <a:p>
            <a:r>
              <a:rPr lang="en-SE" sz="1600" dirty="0"/>
              <a:t>        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sz="1600" dirty="0"/>
              <a:t> </a:t>
            </a:r>
            <a:r>
              <a:rPr lang="en-SE" sz="1600" dirty="0" err="1"/>
              <a:t>data_high_end</a:t>
            </a:r>
            <a:r>
              <a:rPr lang="en-SE" sz="1600" dirty="0"/>
              <a:t> = {</a:t>
            </a:r>
            <a:r>
              <a:rPr lang="en-SE" sz="1600" dirty="0">
                <a:solidFill>
                  <a:srgbClr val="FF00FF"/>
                </a:solidFill>
              </a:rPr>
              <a:t>255</a:t>
            </a:r>
            <a:r>
              <a:rPr lang="en-SE" sz="1600" dirty="0"/>
              <a:t>};</a:t>
            </a:r>
          </a:p>
          <a:p>
            <a:r>
              <a:rPr lang="en-SE" sz="1600" dirty="0"/>
              <a:t>        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sz="1600" dirty="0"/>
              <a:t> </a:t>
            </a:r>
            <a:r>
              <a:rPr lang="en-SE" sz="1600" dirty="0" err="1"/>
              <a:t>data_low</a:t>
            </a:r>
            <a:r>
              <a:rPr lang="en-SE" sz="1600" dirty="0"/>
              <a:t> = {[</a:t>
            </a:r>
            <a:r>
              <a:rPr lang="en-SE" sz="1600" dirty="0">
                <a:solidFill>
                  <a:srgbClr val="FF00FF"/>
                </a:solidFill>
              </a:rPr>
              <a:t>0</a:t>
            </a:r>
            <a:r>
              <a:rPr lang="en-SE" sz="1600" dirty="0"/>
              <a:t> : </a:t>
            </a:r>
            <a:r>
              <a:rPr lang="en-SE" sz="1600" dirty="0">
                <a:solidFill>
                  <a:srgbClr val="FF00FF"/>
                </a:solidFill>
              </a:rPr>
              <a:t>127</a:t>
            </a:r>
            <a:r>
              <a:rPr lang="en-SE" sz="1600" dirty="0"/>
              <a:t>]};</a:t>
            </a:r>
          </a:p>
          <a:p>
            <a:r>
              <a:rPr lang="en-SE" sz="1600" dirty="0"/>
              <a:t>        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sz="1600" dirty="0"/>
              <a:t> </a:t>
            </a:r>
            <a:r>
              <a:rPr lang="en-SE" sz="1600" dirty="0" err="1"/>
              <a:t>data_high</a:t>
            </a:r>
            <a:r>
              <a:rPr lang="en-SE" sz="1600" dirty="0"/>
              <a:t> = {[</a:t>
            </a:r>
            <a:r>
              <a:rPr lang="en-SE" sz="1600" dirty="0">
                <a:solidFill>
                  <a:srgbClr val="FF00FF"/>
                </a:solidFill>
              </a:rPr>
              <a:t>128</a:t>
            </a:r>
            <a:r>
              <a:rPr lang="en-SE" sz="1600" dirty="0"/>
              <a:t> : </a:t>
            </a:r>
            <a:r>
              <a:rPr lang="en-SE" sz="1600" dirty="0">
                <a:solidFill>
                  <a:srgbClr val="FF00FF"/>
                </a:solidFill>
              </a:rPr>
              <a:t>255</a:t>
            </a:r>
            <a:r>
              <a:rPr lang="en-SE" sz="1600" dirty="0"/>
              <a:t>]};</a:t>
            </a:r>
          </a:p>
          <a:p>
            <a:r>
              <a:rPr lang="en-SE" sz="1600" dirty="0"/>
              <a:t>        }</a:t>
            </a:r>
          </a:p>
          <a:p>
            <a:r>
              <a:rPr lang="en-SE" sz="1600" dirty="0"/>
              <a:t>        </a:t>
            </a:r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coverpoint</a:t>
            </a:r>
            <a:r>
              <a:rPr lang="en-SE" sz="1600" dirty="0"/>
              <a:t> </a:t>
            </a:r>
            <a:r>
              <a:rPr lang="en-SE" sz="1600" dirty="0" err="1"/>
              <a:t>mtype</a:t>
            </a:r>
            <a:r>
              <a:rPr lang="en-SE" sz="1600" dirty="0"/>
              <a:t> {</a:t>
            </a:r>
          </a:p>
          <a:p>
            <a:r>
              <a:rPr lang="en-SE" sz="1600" dirty="0"/>
              <a:t>        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sz="1600" dirty="0"/>
              <a:t> </a:t>
            </a:r>
            <a:r>
              <a:rPr lang="en-SE" sz="1600" dirty="0" err="1"/>
              <a:t>mtype_bin</a:t>
            </a:r>
            <a:r>
              <a:rPr lang="en-SE" sz="1600" dirty="0"/>
              <a:t> [] = {[</a:t>
            </a:r>
            <a:r>
              <a:rPr lang="en-SE" sz="1600" dirty="0" err="1"/>
              <a:t>mtype.first</a:t>
            </a:r>
            <a:r>
              <a:rPr lang="en-SE" sz="1600" dirty="0"/>
              <a:t> : </a:t>
            </a:r>
            <a:r>
              <a:rPr lang="en-SE" sz="1600" dirty="0" err="1"/>
              <a:t>mtype.last</a:t>
            </a:r>
            <a:r>
              <a:rPr lang="en-SE" sz="1600" dirty="0"/>
              <a:t>]};</a:t>
            </a:r>
          </a:p>
          <a:p>
            <a:r>
              <a:rPr lang="en-SE" sz="1600" dirty="0"/>
              <a:t>        }</a:t>
            </a:r>
          </a:p>
          <a:p>
            <a:r>
              <a:rPr lang="en-SE" sz="1600" dirty="0"/>
              <a:t>    </a:t>
            </a:r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endgroup</a:t>
            </a:r>
            <a:endParaRPr lang="en-SE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endclass</a:t>
            </a:r>
            <a:r>
              <a:rPr lang="en-SE" sz="1600" dirty="0"/>
              <a:t>: </a:t>
            </a:r>
            <a:r>
              <a:rPr lang="en-SE" sz="1600" dirty="0" err="1"/>
              <a:t>random_memory_loader</a:t>
            </a:r>
            <a:endParaRPr lang="en-SE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DEA82-8F9D-4E9D-AF8D-07D8EEFC74D8}"/>
              </a:ext>
            </a:extLst>
          </p:cNvPr>
          <p:cNvSpPr txBox="1"/>
          <p:nvPr/>
        </p:nvSpPr>
        <p:spPr>
          <a:xfrm>
            <a:off x="6360640" y="1687353"/>
            <a:ext cx="4670854" cy="4924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module</a:t>
            </a:r>
            <a:r>
              <a:rPr lang="en-SE" sz="1600" dirty="0"/>
              <a:t> demo_10;</a:t>
            </a:r>
          </a:p>
          <a:p>
            <a:r>
              <a:rPr lang="en-SE" sz="1600" dirty="0" err="1"/>
              <a:t>sparse_memory</a:t>
            </a:r>
            <a:r>
              <a:rPr lang="en-SE" sz="1600" dirty="0"/>
              <a:t> mem = new();</a:t>
            </a:r>
          </a:p>
          <a:p>
            <a:r>
              <a:rPr lang="en-SE" sz="1600" dirty="0" err="1"/>
              <a:t>random_memory_loader</a:t>
            </a:r>
            <a:r>
              <a:rPr lang="en-SE" sz="1600" dirty="0"/>
              <a:t> loader = new();</a:t>
            </a:r>
          </a:p>
          <a:p>
            <a:endParaRPr lang="en-SE" sz="1600" dirty="0"/>
          </a:p>
          <a:p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initial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</a:p>
          <a:p>
            <a:r>
              <a:rPr lang="en-SE" sz="1600" dirty="0"/>
              <a:t>    region </a:t>
            </a:r>
            <a:r>
              <a:rPr lang="en-SE" sz="1600" dirty="0" err="1"/>
              <a:t>mtype</a:t>
            </a:r>
            <a:r>
              <a:rPr lang="en-SE" sz="1600" dirty="0"/>
              <a:t> = </a:t>
            </a:r>
            <a:r>
              <a:rPr lang="en-SE" sz="1600" dirty="0" err="1"/>
              <a:t>mtype.first</a:t>
            </a:r>
            <a:r>
              <a:rPr lang="en-SE" sz="1600" dirty="0"/>
              <a:t>();</a:t>
            </a:r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en-SE" sz="1600" dirty="0"/>
              <a:t> (int </a:t>
            </a:r>
            <a:r>
              <a:rPr lang="en-SE" sz="1600" dirty="0" err="1"/>
              <a:t>i</a:t>
            </a:r>
            <a:r>
              <a:rPr lang="en-SE" sz="1600" dirty="0"/>
              <a:t> = 1; </a:t>
            </a:r>
            <a:r>
              <a:rPr lang="en-SE" sz="1600" dirty="0" err="1"/>
              <a:t>i</a:t>
            </a:r>
            <a:r>
              <a:rPr lang="en-SE" sz="1600" dirty="0"/>
              <a:t> &lt;= </a:t>
            </a:r>
            <a:r>
              <a:rPr lang="en-SE" sz="1600" dirty="0" err="1"/>
              <a:t>mtype.num</a:t>
            </a:r>
            <a:r>
              <a:rPr lang="en-SE" sz="1600" dirty="0"/>
              <a:t>(); </a:t>
            </a:r>
            <a:r>
              <a:rPr lang="en-SE" sz="1600" dirty="0" err="1"/>
              <a:t>i</a:t>
            </a:r>
            <a:r>
              <a:rPr lang="en-SE" sz="1600" dirty="0"/>
              <a:t>++)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</a:p>
          <a:p>
            <a:r>
              <a:rPr lang="en-SE" sz="1600" dirty="0"/>
              <a:t>        </a:t>
            </a:r>
            <a:r>
              <a:rPr lang="en-SE" sz="1600" dirty="0" err="1"/>
              <a:t>loader.mtype</a:t>
            </a:r>
            <a:r>
              <a:rPr lang="en-SE" sz="1600" dirty="0"/>
              <a:t> = </a:t>
            </a:r>
            <a:r>
              <a:rPr lang="en-SE" sz="1600" dirty="0" err="1"/>
              <a:t>mtype</a:t>
            </a:r>
            <a:r>
              <a:rPr lang="en-SE" sz="1600" dirty="0"/>
              <a:t>;</a:t>
            </a:r>
          </a:p>
          <a:p>
            <a:r>
              <a:rPr lang="en-SE" sz="1600" dirty="0"/>
              <a:t>    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repeat</a:t>
            </a:r>
            <a:r>
              <a:rPr lang="en-SE" sz="1600" dirty="0"/>
              <a:t>(</a:t>
            </a:r>
            <a:r>
              <a:rPr lang="en-SE" sz="1600" dirty="0">
                <a:solidFill>
                  <a:srgbClr val="FF0000"/>
                </a:solidFill>
              </a:rPr>
              <a:t>10</a:t>
            </a:r>
            <a:r>
              <a:rPr lang="en-SE" sz="1600" dirty="0"/>
              <a:t>)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</a:p>
          <a:p>
            <a:r>
              <a:rPr lang="en-SE" sz="1600" dirty="0"/>
              <a:t>            </a:t>
            </a:r>
            <a:r>
              <a:rPr lang="en-SE" sz="1600" dirty="0" err="1"/>
              <a:t>loader.randomize</a:t>
            </a:r>
            <a:r>
              <a:rPr lang="en-SE" sz="1600" dirty="0"/>
              <a:t>();</a:t>
            </a:r>
          </a:p>
          <a:p>
            <a:r>
              <a:rPr lang="en-SE" sz="1600" dirty="0"/>
              <a:t>            </a:t>
            </a:r>
            <a:r>
              <a:rPr lang="en-SE" sz="1600" dirty="0" err="1">
                <a:highlight>
                  <a:srgbClr val="FFFF00"/>
                </a:highlight>
              </a:rPr>
              <a:t>loader.cov_grp.sample</a:t>
            </a:r>
            <a:r>
              <a:rPr lang="en-SE" sz="1600" dirty="0">
                <a:highlight>
                  <a:srgbClr val="FFFF00"/>
                </a:highlight>
              </a:rPr>
              <a:t>();</a:t>
            </a:r>
          </a:p>
          <a:p>
            <a:r>
              <a:rPr lang="en-SE" sz="1600" dirty="0"/>
              <a:t>            </a:t>
            </a:r>
            <a:r>
              <a:rPr lang="en-SE" sz="1600" dirty="0" err="1"/>
              <a:t>mem.write</a:t>
            </a:r>
            <a:r>
              <a:rPr lang="en-SE" sz="1600" dirty="0"/>
              <a:t>(</a:t>
            </a:r>
            <a:r>
              <a:rPr lang="en-SE" sz="1600" dirty="0" err="1"/>
              <a:t>loader.addr</a:t>
            </a:r>
            <a:r>
              <a:rPr lang="en-SE" sz="1600" dirty="0"/>
              <a:t>, </a:t>
            </a:r>
            <a:r>
              <a:rPr lang="en-SE" sz="1600" dirty="0" err="1"/>
              <a:t>loader.data</a:t>
            </a:r>
            <a:r>
              <a:rPr lang="en-SE" sz="1600" dirty="0"/>
              <a:t>);</a:t>
            </a:r>
          </a:p>
          <a:p>
            <a:r>
              <a:rPr lang="en-SE" sz="1600" dirty="0"/>
              <a:t>            </a:t>
            </a:r>
            <a:r>
              <a:rPr lang="en-SE" sz="1600" dirty="0" err="1"/>
              <a:t>loader.display</a:t>
            </a:r>
            <a:r>
              <a:rPr lang="en-SE" sz="1600" dirty="0"/>
              <a:t>();</a:t>
            </a:r>
          </a:p>
          <a:p>
            <a:r>
              <a:rPr lang="en-SE" sz="1600" dirty="0"/>
              <a:t>    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  <a:p>
            <a:r>
              <a:rPr lang="en-SE" sz="1600" dirty="0"/>
              <a:t>        </a:t>
            </a:r>
            <a:r>
              <a:rPr lang="en-SE" sz="1600" dirty="0" err="1"/>
              <a:t>mem.display</a:t>
            </a:r>
            <a:r>
              <a:rPr lang="en-SE" sz="1600" dirty="0"/>
              <a:t>();</a:t>
            </a:r>
          </a:p>
          <a:p>
            <a:r>
              <a:rPr lang="en-SE" sz="1600" dirty="0"/>
              <a:t>        </a:t>
            </a:r>
            <a:r>
              <a:rPr lang="en-SE" sz="1600" dirty="0" err="1"/>
              <a:t>mtype</a:t>
            </a:r>
            <a:r>
              <a:rPr lang="en-SE" sz="1600" dirty="0"/>
              <a:t> = </a:t>
            </a:r>
            <a:r>
              <a:rPr lang="en-SE" sz="1600" dirty="0" err="1"/>
              <a:t>mtype.next</a:t>
            </a:r>
            <a:r>
              <a:rPr lang="en-SE" sz="1600" dirty="0"/>
              <a:t>();</a:t>
            </a:r>
          </a:p>
          <a:p>
            <a:r>
              <a:rPr lang="en-SE" sz="1600" dirty="0"/>
              <a:t>   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  <a:p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  <a:p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endmodule</a:t>
            </a:r>
            <a:endParaRPr lang="en-SE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4D90A42E-950D-4CB3-A852-0E3FEEF0A5E4}"/>
              </a:ext>
            </a:extLst>
          </p:cNvPr>
          <p:cNvSpPr/>
          <p:nvPr/>
        </p:nvSpPr>
        <p:spPr>
          <a:xfrm>
            <a:off x="9020432" y="4810897"/>
            <a:ext cx="3015049" cy="1800881"/>
          </a:xfrm>
          <a:prstGeom prst="wedgeRectCallout">
            <a:avLst>
              <a:gd name="adj1" fmla="val 1629"/>
              <a:gd name="adj2" fmla="val -70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 of </a:t>
            </a:r>
            <a:r>
              <a:rPr lang="en-US" dirty="0" err="1">
                <a:solidFill>
                  <a:schemeClr val="accent5"/>
                </a:solidFill>
              </a:rPr>
              <a:t>covergroup</a:t>
            </a:r>
            <a:r>
              <a:rPr lang="en-US" dirty="0"/>
              <a:t> is easy. </a:t>
            </a:r>
          </a:p>
          <a:p>
            <a:r>
              <a:rPr lang="en-US" dirty="0"/>
              <a:t>Each time when a random object is randomized, call the </a:t>
            </a:r>
            <a:r>
              <a:rPr lang="en-US" dirty="0">
                <a:solidFill>
                  <a:schemeClr val="accent5"/>
                </a:solidFill>
              </a:rPr>
              <a:t>sample() </a:t>
            </a:r>
            <a:r>
              <a:rPr lang="en-US" dirty="0"/>
              <a:t>function of a </a:t>
            </a:r>
            <a:r>
              <a:rPr lang="en-US" dirty="0" err="1"/>
              <a:t>covergroup</a:t>
            </a:r>
            <a:r>
              <a:rPr lang="en-US" dirty="0"/>
              <a:t> to do variable statistics.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22575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C80E-3087-4C27-B5E5-BA6072D4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b="1" dirty="0">
                <a:solidFill>
                  <a:schemeClr val="accent5"/>
                </a:solidFill>
              </a:rPr>
              <a:t>Functional coverage</a:t>
            </a:r>
            <a:endParaRPr lang="en-S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F4F9EF-0E9A-43D6-9012-B3C8A3698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69988"/>
            <a:ext cx="11040763" cy="49880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simulation is done, </a:t>
            </a:r>
            <a:r>
              <a:rPr lang="en-US" dirty="0" err="1"/>
              <a:t>Vivado</a:t>
            </a:r>
            <a:r>
              <a:rPr lang="en-US" dirty="0"/>
              <a:t> can report statistics for the declared </a:t>
            </a:r>
            <a:r>
              <a:rPr lang="en-US" dirty="0" err="1">
                <a:solidFill>
                  <a:schemeClr val="accent5"/>
                </a:solidFill>
              </a:rPr>
              <a:t>covergroup</a:t>
            </a:r>
            <a:r>
              <a:rPr lang="en-US" dirty="0"/>
              <a:t> in html table format.</a:t>
            </a:r>
          </a:p>
          <a:p>
            <a:r>
              <a:rPr lang="en-US" dirty="0"/>
              <a:t>All the statistics will be saved in the folder “</a:t>
            </a:r>
            <a:r>
              <a:rPr lang="en-US" dirty="0" err="1">
                <a:highlight>
                  <a:srgbClr val="FFFF00"/>
                </a:highlight>
              </a:rPr>
              <a:t>xsim.covdb</a:t>
            </a:r>
            <a:r>
              <a:rPr lang="en-US" dirty="0"/>
              <a:t>” under the simulation repository “</a:t>
            </a:r>
            <a:r>
              <a:rPr lang="en-US" dirty="0">
                <a:highlight>
                  <a:srgbClr val="FFFF00"/>
                </a:highlight>
              </a:rPr>
              <a:t>verification_1_demo.sim</a:t>
            </a:r>
            <a:r>
              <a:rPr lang="en-US" dirty="0"/>
              <a:t>”.</a:t>
            </a:r>
          </a:p>
          <a:p>
            <a:r>
              <a:rPr lang="en-US" dirty="0"/>
              <a:t>To generate the html table, you need to use the “</a:t>
            </a:r>
            <a:r>
              <a:rPr lang="en-US" dirty="0" err="1"/>
              <a:t>xcrg</a:t>
            </a:r>
            <a:r>
              <a:rPr lang="en-US" dirty="0"/>
              <a:t>” command in the TCL command line to interpret the statistics.</a:t>
            </a:r>
          </a:p>
          <a:p>
            <a:pPr lvl="1"/>
            <a:r>
              <a:rPr lang="en-SE" dirty="0" err="1"/>
              <a:t>xcrg</a:t>
            </a:r>
            <a:r>
              <a:rPr lang="en-SE" dirty="0"/>
              <a:t> -</a:t>
            </a:r>
            <a:r>
              <a:rPr lang="en-SE" dirty="0" err="1"/>
              <a:t>report_format</a:t>
            </a:r>
            <a:r>
              <a:rPr lang="en-SE" dirty="0"/>
              <a:t> html -</a:t>
            </a:r>
            <a:r>
              <a:rPr lang="en-SE" dirty="0" err="1"/>
              <a:t>dir</a:t>
            </a:r>
            <a:r>
              <a:rPr lang="en-SE" dirty="0"/>
              <a:t> E:/VivadoProject/ASPLOC/verification_1_demo/verification_1_demo.sim/sim_1/behav/xsim/</a:t>
            </a:r>
            <a:r>
              <a:rPr lang="en-SE" dirty="0">
                <a:highlight>
                  <a:srgbClr val="FFFF00"/>
                </a:highlight>
              </a:rPr>
              <a:t>xsim.covdb</a:t>
            </a:r>
            <a:r>
              <a:rPr lang="en-SE" dirty="0"/>
              <a:t>/</a:t>
            </a:r>
          </a:p>
          <a:p>
            <a:r>
              <a:rPr lang="en-US" dirty="0"/>
              <a:t>The generated html table is called “dashboard.html”, which is by default created in </a:t>
            </a:r>
            <a:br>
              <a:rPr lang="en-US" dirty="0"/>
            </a:br>
            <a:r>
              <a:rPr lang="en-US" sz="2400" dirty="0"/>
              <a:t>     “..\</a:t>
            </a:r>
            <a:r>
              <a:rPr lang="en-US" sz="2400" dirty="0" err="1"/>
              <a:t>AppData</a:t>
            </a:r>
            <a:r>
              <a:rPr lang="en-US" sz="2400" dirty="0"/>
              <a:t>\Roaming\Xilinx\</a:t>
            </a:r>
            <a:r>
              <a:rPr lang="en-US" sz="2400" dirty="0" err="1"/>
              <a:t>Vivado</a:t>
            </a:r>
            <a:r>
              <a:rPr lang="en-US" sz="2400" dirty="0"/>
              <a:t>\</a:t>
            </a:r>
            <a:r>
              <a:rPr lang="en-US" sz="2400" dirty="0" err="1"/>
              <a:t>xcrg_report</a:t>
            </a:r>
            <a:r>
              <a:rPr lang="en-US" sz="2400" dirty="0"/>
              <a:t>” </a:t>
            </a:r>
            <a:br>
              <a:rPr lang="en-US" dirty="0"/>
            </a:br>
            <a:r>
              <a:rPr lang="en-US" dirty="0"/>
              <a:t>in Win10.</a:t>
            </a:r>
          </a:p>
        </p:txBody>
      </p:sp>
    </p:spTree>
    <p:extLst>
      <p:ext uri="{BB962C8B-B14F-4D97-AF65-F5344CB8AC3E}">
        <p14:creationId xmlns:p14="http://schemas.microsoft.com/office/powerpoint/2010/main" val="4281506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4B32-0946-4F80-8125-61D0035A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b="1" dirty="0">
                <a:solidFill>
                  <a:schemeClr val="accent5"/>
                </a:solidFill>
              </a:rPr>
              <a:t>Functional coverage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E5F90-406A-4561-AB82-F8EF43C5F312}"/>
              </a:ext>
            </a:extLst>
          </p:cNvPr>
          <p:cNvSpPr txBox="1"/>
          <p:nvPr/>
        </p:nvSpPr>
        <p:spPr>
          <a:xfrm>
            <a:off x="286265" y="4738549"/>
            <a:ext cx="566474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800" dirty="0">
                <a:solidFill>
                  <a:schemeClr val="accent5">
                    <a:lumMod val="75000"/>
                  </a:schemeClr>
                </a:solidFill>
              </a:rPr>
              <a:t>repeat</a:t>
            </a:r>
            <a:r>
              <a:rPr lang="en-SE" sz="1800" dirty="0"/>
              <a:t>(</a:t>
            </a:r>
            <a:r>
              <a:rPr lang="en-SE" sz="1800" dirty="0">
                <a:solidFill>
                  <a:srgbClr val="FF0000"/>
                </a:solidFill>
              </a:rPr>
              <a:t>10</a:t>
            </a:r>
            <a:r>
              <a:rPr lang="en-SE" sz="1800" dirty="0"/>
              <a:t>) </a:t>
            </a:r>
            <a:r>
              <a:rPr lang="en-SE" sz="1800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</a:p>
          <a:p>
            <a:r>
              <a:rPr lang="en-US" sz="1800" dirty="0"/>
              <a:t>	</a:t>
            </a:r>
            <a:r>
              <a:rPr lang="en-SE" sz="1800" dirty="0" err="1"/>
              <a:t>loader.randomize</a:t>
            </a:r>
            <a:r>
              <a:rPr lang="en-SE" sz="1800" dirty="0"/>
              <a:t>();</a:t>
            </a:r>
          </a:p>
          <a:p>
            <a:r>
              <a:rPr lang="en-SE" sz="1800" dirty="0"/>
              <a:t>       </a:t>
            </a:r>
            <a:r>
              <a:rPr lang="en-SE" sz="1800" dirty="0" err="1">
                <a:highlight>
                  <a:srgbClr val="FFFF00"/>
                </a:highlight>
              </a:rPr>
              <a:t>loader.cov_grp.sample</a:t>
            </a:r>
            <a:r>
              <a:rPr lang="en-SE" sz="1800" dirty="0">
                <a:highlight>
                  <a:srgbClr val="FFFF00"/>
                </a:highlight>
              </a:rPr>
              <a:t>();</a:t>
            </a:r>
          </a:p>
          <a:p>
            <a:r>
              <a:rPr lang="en-SE" sz="1800" dirty="0"/>
              <a:t>       </a:t>
            </a:r>
            <a:r>
              <a:rPr lang="en-SE" sz="1800" dirty="0" err="1"/>
              <a:t>mem.write</a:t>
            </a:r>
            <a:r>
              <a:rPr lang="en-SE" sz="1800" dirty="0"/>
              <a:t>(</a:t>
            </a:r>
            <a:r>
              <a:rPr lang="en-SE" sz="1800" dirty="0" err="1"/>
              <a:t>loader.addr</a:t>
            </a:r>
            <a:r>
              <a:rPr lang="en-SE" sz="1800" dirty="0"/>
              <a:t>, </a:t>
            </a:r>
            <a:r>
              <a:rPr lang="en-SE" sz="1800" dirty="0" err="1"/>
              <a:t>loader.data</a:t>
            </a:r>
            <a:r>
              <a:rPr lang="en-SE" sz="1800" dirty="0"/>
              <a:t>);</a:t>
            </a:r>
            <a:endParaRPr lang="en-US" sz="1800" dirty="0"/>
          </a:p>
          <a:p>
            <a:r>
              <a:rPr lang="en-US" dirty="0"/>
              <a:t>	</a:t>
            </a:r>
            <a:r>
              <a:rPr lang="en-SE" sz="1800" dirty="0" err="1"/>
              <a:t>loader.display</a:t>
            </a:r>
            <a:r>
              <a:rPr lang="en-SE" sz="1800" dirty="0"/>
              <a:t>();</a:t>
            </a:r>
          </a:p>
          <a:p>
            <a:r>
              <a:rPr lang="en-SE" sz="1800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pic>
        <p:nvPicPr>
          <p:cNvPr id="10" name="Picture 9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EA3A22CF-6620-40CA-894F-C0BA39CB3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997" y="1310583"/>
            <a:ext cx="5664740" cy="54695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0E2AA3-9347-4936-A083-3714B6B16BB0}"/>
              </a:ext>
            </a:extLst>
          </p:cNvPr>
          <p:cNvSpPr txBox="1"/>
          <p:nvPr/>
        </p:nvSpPr>
        <p:spPr>
          <a:xfrm>
            <a:off x="286265" y="1599228"/>
            <a:ext cx="566474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/>
              <a:t> </a:t>
            </a:r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covergroup</a:t>
            </a:r>
            <a:r>
              <a:rPr lang="en-SE" dirty="0"/>
              <a:t> </a:t>
            </a:r>
            <a:r>
              <a:rPr lang="en-SE" dirty="0" err="1"/>
              <a:t>cov_grp</a:t>
            </a:r>
            <a:r>
              <a:rPr lang="en-SE" dirty="0"/>
              <a:t>;</a:t>
            </a:r>
          </a:p>
          <a:p>
            <a:r>
              <a:rPr lang="en-SE" dirty="0"/>
              <a:t>        </a:t>
            </a:r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coverpoint</a:t>
            </a:r>
            <a:r>
              <a:rPr lang="en-SE" dirty="0"/>
              <a:t> data {</a:t>
            </a:r>
          </a:p>
          <a:p>
            <a:r>
              <a:rPr lang="en-SE" dirty="0"/>
              <a:t>        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dirty="0"/>
              <a:t> </a:t>
            </a:r>
            <a:r>
              <a:rPr lang="en-SE" dirty="0" err="1"/>
              <a:t>data_low_end</a:t>
            </a:r>
            <a:r>
              <a:rPr lang="en-SE" dirty="0"/>
              <a:t> = {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};</a:t>
            </a:r>
          </a:p>
          <a:p>
            <a:r>
              <a:rPr lang="en-SE" dirty="0"/>
              <a:t>        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dirty="0"/>
              <a:t> </a:t>
            </a:r>
            <a:r>
              <a:rPr lang="en-SE" dirty="0" err="1"/>
              <a:t>data_high_end</a:t>
            </a:r>
            <a:r>
              <a:rPr lang="en-SE" dirty="0"/>
              <a:t> = {</a:t>
            </a:r>
            <a:r>
              <a:rPr lang="en-SE" dirty="0">
                <a:solidFill>
                  <a:srgbClr val="FF00FF"/>
                </a:solidFill>
              </a:rPr>
              <a:t>255</a:t>
            </a:r>
            <a:r>
              <a:rPr lang="en-SE" dirty="0"/>
              <a:t>};</a:t>
            </a:r>
          </a:p>
          <a:p>
            <a:r>
              <a:rPr lang="en-SE" dirty="0"/>
              <a:t>        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dirty="0"/>
              <a:t> </a:t>
            </a:r>
            <a:r>
              <a:rPr lang="en-SE" dirty="0" err="1"/>
              <a:t>data_low</a:t>
            </a:r>
            <a:r>
              <a:rPr lang="en-SE" dirty="0"/>
              <a:t> = {[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 : </a:t>
            </a:r>
            <a:r>
              <a:rPr lang="en-SE" dirty="0">
                <a:solidFill>
                  <a:srgbClr val="FF00FF"/>
                </a:solidFill>
              </a:rPr>
              <a:t>127</a:t>
            </a:r>
            <a:r>
              <a:rPr lang="en-SE" dirty="0"/>
              <a:t>]};</a:t>
            </a:r>
          </a:p>
          <a:p>
            <a:r>
              <a:rPr lang="en-SE" dirty="0"/>
              <a:t>        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dirty="0"/>
              <a:t> </a:t>
            </a:r>
            <a:r>
              <a:rPr lang="en-SE" dirty="0" err="1"/>
              <a:t>data_high</a:t>
            </a:r>
            <a:r>
              <a:rPr lang="en-SE" dirty="0"/>
              <a:t> = {[</a:t>
            </a:r>
            <a:r>
              <a:rPr lang="en-SE" dirty="0">
                <a:solidFill>
                  <a:srgbClr val="FF00FF"/>
                </a:solidFill>
              </a:rPr>
              <a:t>128</a:t>
            </a:r>
            <a:r>
              <a:rPr lang="en-SE" dirty="0"/>
              <a:t> : </a:t>
            </a:r>
            <a:r>
              <a:rPr lang="en-SE" dirty="0">
                <a:solidFill>
                  <a:srgbClr val="FF00FF"/>
                </a:solidFill>
              </a:rPr>
              <a:t>255</a:t>
            </a:r>
            <a:r>
              <a:rPr lang="en-SE" dirty="0"/>
              <a:t>]};</a:t>
            </a:r>
          </a:p>
          <a:p>
            <a:r>
              <a:rPr lang="en-SE" dirty="0"/>
              <a:t>        }</a:t>
            </a:r>
          </a:p>
          <a:p>
            <a:r>
              <a:rPr lang="en-SE" dirty="0"/>
              <a:t>        </a:t>
            </a:r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coverpoint</a:t>
            </a:r>
            <a:r>
              <a:rPr lang="en-SE" dirty="0"/>
              <a:t> </a:t>
            </a:r>
            <a:r>
              <a:rPr lang="en-SE" dirty="0" err="1"/>
              <a:t>mtype</a:t>
            </a:r>
            <a:r>
              <a:rPr lang="en-SE" dirty="0"/>
              <a:t> {</a:t>
            </a:r>
          </a:p>
          <a:p>
            <a:r>
              <a:rPr lang="en-SE" dirty="0"/>
              <a:t>        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dirty="0"/>
              <a:t> </a:t>
            </a:r>
            <a:r>
              <a:rPr lang="en-SE" dirty="0" err="1"/>
              <a:t>mtype_bin</a:t>
            </a:r>
            <a:r>
              <a:rPr lang="en-SE" dirty="0"/>
              <a:t> [] = {[</a:t>
            </a:r>
            <a:r>
              <a:rPr lang="en-SE" dirty="0" err="1"/>
              <a:t>mtype.first</a:t>
            </a:r>
            <a:r>
              <a:rPr lang="en-SE" dirty="0"/>
              <a:t> : </a:t>
            </a:r>
            <a:r>
              <a:rPr lang="en-SE" dirty="0" err="1"/>
              <a:t>mtype.last</a:t>
            </a:r>
            <a:r>
              <a:rPr lang="en-SE" dirty="0"/>
              <a:t>]};</a:t>
            </a:r>
          </a:p>
          <a:p>
            <a:r>
              <a:rPr lang="en-SE" dirty="0"/>
              <a:t>        }</a:t>
            </a:r>
          </a:p>
          <a:p>
            <a:r>
              <a:rPr lang="en-SE" dirty="0"/>
              <a:t>    </a:t>
            </a:r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endgroup</a:t>
            </a:r>
            <a:endParaRPr lang="en-SE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F1D2BE6-486B-4331-94C5-1C378C26B00F}"/>
              </a:ext>
            </a:extLst>
          </p:cNvPr>
          <p:cNvSpPr/>
          <p:nvPr/>
        </p:nvSpPr>
        <p:spPr>
          <a:xfrm>
            <a:off x="8282064" y="3554764"/>
            <a:ext cx="187356" cy="680669"/>
          </a:xfrm>
          <a:prstGeom prst="rightBrace">
            <a:avLst>
              <a:gd name="adj1" fmla="val 55592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9D2AAE-5CB8-4239-B682-ED17E08DBB10}"/>
              </a:ext>
            </a:extLst>
          </p:cNvPr>
          <p:cNvSpPr txBox="1"/>
          <p:nvPr/>
        </p:nvSpPr>
        <p:spPr>
          <a:xfrm>
            <a:off x="8667696" y="3676049"/>
            <a:ext cx="1473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30 samples</a:t>
            </a:r>
            <a:endParaRPr lang="en-SE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D42AA05-6989-45AE-9061-8F7E27FE0F02}"/>
              </a:ext>
            </a:extLst>
          </p:cNvPr>
          <p:cNvSpPr/>
          <p:nvPr/>
        </p:nvSpPr>
        <p:spPr>
          <a:xfrm>
            <a:off x="8812372" y="2721856"/>
            <a:ext cx="1836524" cy="672461"/>
          </a:xfrm>
          <a:prstGeom prst="wedgeRectCallout">
            <a:avLst>
              <a:gd name="adj1" fmla="val -74177"/>
              <a:gd name="adj2" fmla="val 17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None hits here</a:t>
            </a:r>
            <a:endParaRPr lang="en-SE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586AB1B-8452-4F2D-9B18-7BC8FA6C8314}"/>
              </a:ext>
            </a:extLst>
          </p:cNvPr>
          <p:cNvSpPr/>
          <p:nvPr/>
        </p:nvSpPr>
        <p:spPr>
          <a:xfrm>
            <a:off x="8625016" y="5900042"/>
            <a:ext cx="187356" cy="680669"/>
          </a:xfrm>
          <a:prstGeom prst="rightBrace">
            <a:avLst>
              <a:gd name="adj1" fmla="val 55592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477207-ED8F-4B47-85E5-1CB86FFFC38B}"/>
              </a:ext>
            </a:extLst>
          </p:cNvPr>
          <p:cNvSpPr txBox="1"/>
          <p:nvPr/>
        </p:nvSpPr>
        <p:spPr>
          <a:xfrm>
            <a:off x="9010648" y="6021327"/>
            <a:ext cx="1473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30 samples</a:t>
            </a:r>
            <a:endParaRPr lang="en-SE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35586995-CC21-4D37-8706-D64863325F4B}"/>
              </a:ext>
            </a:extLst>
          </p:cNvPr>
          <p:cNvSpPr/>
          <p:nvPr/>
        </p:nvSpPr>
        <p:spPr>
          <a:xfrm>
            <a:off x="9883291" y="5295576"/>
            <a:ext cx="1836524" cy="672461"/>
          </a:xfrm>
          <a:prstGeom prst="wedgeRectCallout">
            <a:avLst>
              <a:gd name="adj1" fmla="val -81354"/>
              <a:gd name="adj2" fmla="val 34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Evenly hits.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820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animBg="1"/>
      <p:bldP spid="17" grpId="0" animBg="1"/>
      <p:bldP spid="18" grpId="0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4B32-0946-4F80-8125-61D0035A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b="1" dirty="0">
                <a:solidFill>
                  <a:schemeClr val="accent5"/>
                </a:solidFill>
              </a:rPr>
              <a:t>Functional coverage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E5F90-406A-4561-AB82-F8EF43C5F312}"/>
              </a:ext>
            </a:extLst>
          </p:cNvPr>
          <p:cNvSpPr txBox="1"/>
          <p:nvPr/>
        </p:nvSpPr>
        <p:spPr>
          <a:xfrm>
            <a:off x="286265" y="4738549"/>
            <a:ext cx="566474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800" dirty="0">
                <a:solidFill>
                  <a:schemeClr val="accent5">
                    <a:lumMod val="75000"/>
                  </a:schemeClr>
                </a:solidFill>
              </a:rPr>
              <a:t>repeat</a:t>
            </a:r>
            <a:r>
              <a:rPr lang="en-SE" sz="1800" dirty="0"/>
              <a:t>(</a:t>
            </a:r>
            <a:r>
              <a:rPr lang="en-SE" sz="1800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SE" sz="1800" dirty="0"/>
              <a:t>) </a:t>
            </a:r>
            <a:r>
              <a:rPr lang="en-SE" sz="1800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</a:p>
          <a:p>
            <a:r>
              <a:rPr lang="en-US" sz="1800" dirty="0"/>
              <a:t>	</a:t>
            </a:r>
            <a:r>
              <a:rPr lang="en-SE" sz="1800" dirty="0" err="1"/>
              <a:t>loader.randomize</a:t>
            </a:r>
            <a:r>
              <a:rPr lang="en-SE" sz="1800" dirty="0"/>
              <a:t>();</a:t>
            </a:r>
          </a:p>
          <a:p>
            <a:r>
              <a:rPr lang="en-SE" sz="1800" dirty="0"/>
              <a:t>       </a:t>
            </a:r>
            <a:r>
              <a:rPr lang="en-SE" sz="1800" dirty="0" err="1">
                <a:highlight>
                  <a:srgbClr val="FFFF00"/>
                </a:highlight>
              </a:rPr>
              <a:t>loader.cov_grp.sample</a:t>
            </a:r>
            <a:r>
              <a:rPr lang="en-SE" sz="1800" dirty="0">
                <a:highlight>
                  <a:srgbClr val="FFFF00"/>
                </a:highlight>
              </a:rPr>
              <a:t>();</a:t>
            </a:r>
          </a:p>
          <a:p>
            <a:r>
              <a:rPr lang="en-SE" sz="1800" dirty="0"/>
              <a:t>       </a:t>
            </a:r>
            <a:r>
              <a:rPr lang="en-SE" sz="1800" dirty="0" err="1"/>
              <a:t>mem.write</a:t>
            </a:r>
            <a:r>
              <a:rPr lang="en-SE" sz="1800" dirty="0"/>
              <a:t>(</a:t>
            </a:r>
            <a:r>
              <a:rPr lang="en-SE" sz="1800" dirty="0" err="1"/>
              <a:t>loader.addr</a:t>
            </a:r>
            <a:r>
              <a:rPr lang="en-SE" sz="1800" dirty="0"/>
              <a:t>, </a:t>
            </a:r>
            <a:r>
              <a:rPr lang="en-SE" sz="1800" dirty="0" err="1"/>
              <a:t>loader.data</a:t>
            </a:r>
            <a:r>
              <a:rPr lang="en-SE" sz="1800" dirty="0"/>
              <a:t>);</a:t>
            </a:r>
            <a:endParaRPr lang="en-US" sz="1800" dirty="0"/>
          </a:p>
          <a:p>
            <a:r>
              <a:rPr lang="en-US" dirty="0"/>
              <a:t>	</a:t>
            </a:r>
            <a:r>
              <a:rPr lang="en-SE" sz="1800" dirty="0" err="1"/>
              <a:t>loader.display</a:t>
            </a:r>
            <a:r>
              <a:rPr lang="en-SE" sz="1800" dirty="0"/>
              <a:t>();</a:t>
            </a:r>
          </a:p>
          <a:p>
            <a:r>
              <a:rPr lang="en-SE" sz="1800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E2AA3-9347-4936-A083-3714B6B16BB0}"/>
              </a:ext>
            </a:extLst>
          </p:cNvPr>
          <p:cNvSpPr txBox="1"/>
          <p:nvPr/>
        </p:nvSpPr>
        <p:spPr>
          <a:xfrm>
            <a:off x="286265" y="1599228"/>
            <a:ext cx="566474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/>
              <a:t> </a:t>
            </a:r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covergroup</a:t>
            </a:r>
            <a:r>
              <a:rPr lang="en-SE" dirty="0"/>
              <a:t> </a:t>
            </a:r>
            <a:r>
              <a:rPr lang="en-SE" dirty="0" err="1"/>
              <a:t>cov_grp</a:t>
            </a:r>
            <a:r>
              <a:rPr lang="en-SE" dirty="0"/>
              <a:t>;</a:t>
            </a:r>
          </a:p>
          <a:p>
            <a:r>
              <a:rPr lang="en-SE" dirty="0"/>
              <a:t>        </a:t>
            </a:r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coverpoint</a:t>
            </a:r>
            <a:r>
              <a:rPr lang="en-SE" dirty="0"/>
              <a:t> data {</a:t>
            </a:r>
          </a:p>
          <a:p>
            <a:r>
              <a:rPr lang="en-SE" dirty="0"/>
              <a:t>        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dirty="0"/>
              <a:t> </a:t>
            </a:r>
            <a:r>
              <a:rPr lang="en-SE" dirty="0" err="1"/>
              <a:t>data_low_end</a:t>
            </a:r>
            <a:r>
              <a:rPr lang="en-SE" dirty="0"/>
              <a:t> = {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};</a:t>
            </a:r>
          </a:p>
          <a:p>
            <a:r>
              <a:rPr lang="en-SE" dirty="0"/>
              <a:t>        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dirty="0"/>
              <a:t> </a:t>
            </a:r>
            <a:r>
              <a:rPr lang="en-SE" dirty="0" err="1"/>
              <a:t>data_high_end</a:t>
            </a:r>
            <a:r>
              <a:rPr lang="en-SE" dirty="0"/>
              <a:t> = {</a:t>
            </a:r>
            <a:r>
              <a:rPr lang="en-SE" dirty="0">
                <a:solidFill>
                  <a:srgbClr val="FF00FF"/>
                </a:solidFill>
              </a:rPr>
              <a:t>255</a:t>
            </a:r>
            <a:r>
              <a:rPr lang="en-SE" dirty="0"/>
              <a:t>};</a:t>
            </a:r>
          </a:p>
          <a:p>
            <a:r>
              <a:rPr lang="en-SE" dirty="0"/>
              <a:t>        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dirty="0"/>
              <a:t> </a:t>
            </a:r>
            <a:r>
              <a:rPr lang="en-SE" dirty="0" err="1"/>
              <a:t>data_low</a:t>
            </a:r>
            <a:r>
              <a:rPr lang="en-SE" dirty="0"/>
              <a:t> = {[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 : </a:t>
            </a:r>
            <a:r>
              <a:rPr lang="en-SE" dirty="0">
                <a:solidFill>
                  <a:srgbClr val="FF00FF"/>
                </a:solidFill>
              </a:rPr>
              <a:t>127</a:t>
            </a:r>
            <a:r>
              <a:rPr lang="en-SE" dirty="0"/>
              <a:t>]};</a:t>
            </a:r>
          </a:p>
          <a:p>
            <a:r>
              <a:rPr lang="en-SE" dirty="0"/>
              <a:t>        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dirty="0"/>
              <a:t> </a:t>
            </a:r>
            <a:r>
              <a:rPr lang="en-SE" dirty="0" err="1"/>
              <a:t>data_high</a:t>
            </a:r>
            <a:r>
              <a:rPr lang="en-SE" dirty="0"/>
              <a:t> = {[</a:t>
            </a:r>
            <a:r>
              <a:rPr lang="en-SE" dirty="0">
                <a:solidFill>
                  <a:srgbClr val="FF00FF"/>
                </a:solidFill>
              </a:rPr>
              <a:t>128</a:t>
            </a:r>
            <a:r>
              <a:rPr lang="en-SE" dirty="0"/>
              <a:t> : </a:t>
            </a:r>
            <a:r>
              <a:rPr lang="en-SE" dirty="0">
                <a:solidFill>
                  <a:srgbClr val="FF00FF"/>
                </a:solidFill>
              </a:rPr>
              <a:t>255</a:t>
            </a:r>
            <a:r>
              <a:rPr lang="en-SE" dirty="0"/>
              <a:t>]};</a:t>
            </a:r>
          </a:p>
          <a:p>
            <a:r>
              <a:rPr lang="en-SE" dirty="0"/>
              <a:t>        }</a:t>
            </a:r>
          </a:p>
          <a:p>
            <a:r>
              <a:rPr lang="en-SE" dirty="0"/>
              <a:t>        </a:t>
            </a:r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coverpoint</a:t>
            </a:r>
            <a:r>
              <a:rPr lang="en-SE" dirty="0"/>
              <a:t> </a:t>
            </a:r>
            <a:r>
              <a:rPr lang="en-SE" dirty="0" err="1"/>
              <a:t>mtype</a:t>
            </a:r>
            <a:r>
              <a:rPr lang="en-SE" dirty="0"/>
              <a:t> {</a:t>
            </a:r>
          </a:p>
          <a:p>
            <a:r>
              <a:rPr lang="en-SE" dirty="0"/>
              <a:t>        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dirty="0"/>
              <a:t> </a:t>
            </a:r>
            <a:r>
              <a:rPr lang="en-SE" dirty="0" err="1"/>
              <a:t>mtype_bin</a:t>
            </a:r>
            <a:r>
              <a:rPr lang="en-SE" dirty="0"/>
              <a:t> [] = {[</a:t>
            </a:r>
            <a:r>
              <a:rPr lang="en-SE" dirty="0" err="1"/>
              <a:t>mtype.first</a:t>
            </a:r>
            <a:r>
              <a:rPr lang="en-SE" dirty="0"/>
              <a:t> : </a:t>
            </a:r>
            <a:r>
              <a:rPr lang="en-SE" dirty="0" err="1"/>
              <a:t>mtype.last</a:t>
            </a:r>
            <a:r>
              <a:rPr lang="en-SE" dirty="0"/>
              <a:t>]};</a:t>
            </a:r>
          </a:p>
          <a:p>
            <a:r>
              <a:rPr lang="en-SE" dirty="0"/>
              <a:t>        }</a:t>
            </a:r>
          </a:p>
          <a:p>
            <a:r>
              <a:rPr lang="en-SE" dirty="0"/>
              <a:t>    </a:t>
            </a:r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endgroup</a:t>
            </a:r>
            <a:endParaRPr lang="en-SE" dirty="0"/>
          </a:p>
        </p:txBody>
      </p:sp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4BD5BF3F-1404-4378-9793-DD7665B5D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134" y="1322961"/>
            <a:ext cx="5566601" cy="53793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F99FA23D-2898-4FBF-B594-27130ECD4993}"/>
              </a:ext>
            </a:extLst>
          </p:cNvPr>
          <p:cNvSpPr/>
          <p:nvPr/>
        </p:nvSpPr>
        <p:spPr>
          <a:xfrm>
            <a:off x="8467984" y="3481432"/>
            <a:ext cx="187356" cy="680669"/>
          </a:xfrm>
          <a:prstGeom prst="rightBrace">
            <a:avLst>
              <a:gd name="adj1" fmla="val 55592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A032A1-D639-4AB3-A293-0E4C22D5B829}"/>
              </a:ext>
            </a:extLst>
          </p:cNvPr>
          <p:cNvSpPr txBox="1"/>
          <p:nvPr/>
        </p:nvSpPr>
        <p:spPr>
          <a:xfrm>
            <a:off x="8853616" y="3602717"/>
            <a:ext cx="1816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300 samples</a:t>
            </a:r>
            <a:endParaRPr lang="en-SE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76422367-75D6-4073-A2CA-195516A0F1E4}"/>
              </a:ext>
            </a:extLst>
          </p:cNvPr>
          <p:cNvSpPr/>
          <p:nvPr/>
        </p:nvSpPr>
        <p:spPr>
          <a:xfrm>
            <a:off x="8998292" y="2648524"/>
            <a:ext cx="1836524" cy="672461"/>
          </a:xfrm>
          <a:prstGeom prst="wedgeRectCallout">
            <a:avLst>
              <a:gd name="adj1" fmla="val -74177"/>
              <a:gd name="adj2" fmla="val 17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None hits here</a:t>
            </a:r>
            <a:endParaRPr lang="en-SE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9BE17A9-2225-45EC-A6EB-18AFEB6375C4}"/>
              </a:ext>
            </a:extLst>
          </p:cNvPr>
          <p:cNvSpPr/>
          <p:nvPr/>
        </p:nvSpPr>
        <p:spPr>
          <a:xfrm>
            <a:off x="8810936" y="5826710"/>
            <a:ext cx="187356" cy="680669"/>
          </a:xfrm>
          <a:prstGeom prst="rightBrace">
            <a:avLst>
              <a:gd name="adj1" fmla="val 55592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A8DBDD-9DED-4F9A-BA08-B57075B0F96F}"/>
              </a:ext>
            </a:extLst>
          </p:cNvPr>
          <p:cNvSpPr txBox="1"/>
          <p:nvPr/>
        </p:nvSpPr>
        <p:spPr>
          <a:xfrm>
            <a:off x="9196567" y="5947995"/>
            <a:ext cx="173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300 samples</a:t>
            </a:r>
            <a:endParaRPr lang="en-SE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03149FF2-3EFF-4C5D-9AF9-54D3EA3A0CA3}"/>
              </a:ext>
            </a:extLst>
          </p:cNvPr>
          <p:cNvSpPr/>
          <p:nvPr/>
        </p:nvSpPr>
        <p:spPr>
          <a:xfrm>
            <a:off x="10069211" y="5222244"/>
            <a:ext cx="1836524" cy="672461"/>
          </a:xfrm>
          <a:prstGeom prst="wedgeRectCallout">
            <a:avLst>
              <a:gd name="adj1" fmla="val -81354"/>
              <a:gd name="adj2" fmla="val 34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Evenly hits.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3512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 animBg="1"/>
      <p:bldP spid="20" grpId="0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4B32-0946-4F80-8125-61D0035A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b="1" dirty="0">
                <a:solidFill>
                  <a:schemeClr val="accent5"/>
                </a:solidFill>
              </a:rPr>
              <a:t>Functional coverage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E5F90-406A-4561-AB82-F8EF43C5F312}"/>
              </a:ext>
            </a:extLst>
          </p:cNvPr>
          <p:cNvSpPr txBox="1"/>
          <p:nvPr/>
        </p:nvSpPr>
        <p:spPr>
          <a:xfrm>
            <a:off x="286265" y="4738549"/>
            <a:ext cx="566474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800" dirty="0">
                <a:solidFill>
                  <a:schemeClr val="accent5">
                    <a:lumMod val="75000"/>
                  </a:schemeClr>
                </a:solidFill>
              </a:rPr>
              <a:t>repeat</a:t>
            </a:r>
            <a:r>
              <a:rPr lang="en-SE" sz="1800" dirty="0"/>
              <a:t>(</a:t>
            </a:r>
            <a:r>
              <a:rPr lang="en-SE" sz="1800" dirty="0">
                <a:solidFill>
                  <a:srgbClr val="FF0000"/>
                </a:solidFill>
              </a:rPr>
              <a:t>10</a:t>
            </a:r>
            <a:r>
              <a:rPr lang="en-US" sz="18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SE" sz="1800" dirty="0"/>
              <a:t>) </a:t>
            </a:r>
            <a:r>
              <a:rPr lang="en-SE" sz="1800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</a:p>
          <a:p>
            <a:r>
              <a:rPr lang="en-US" sz="1800" dirty="0"/>
              <a:t>	</a:t>
            </a:r>
            <a:r>
              <a:rPr lang="en-SE" sz="1800" dirty="0" err="1"/>
              <a:t>loader.randomize</a:t>
            </a:r>
            <a:r>
              <a:rPr lang="en-SE" sz="1800" dirty="0"/>
              <a:t>();</a:t>
            </a:r>
          </a:p>
          <a:p>
            <a:r>
              <a:rPr lang="en-SE" sz="1800" dirty="0"/>
              <a:t>       </a:t>
            </a:r>
            <a:r>
              <a:rPr lang="en-SE" sz="1800" dirty="0" err="1">
                <a:highlight>
                  <a:srgbClr val="FFFF00"/>
                </a:highlight>
              </a:rPr>
              <a:t>loader.cov_grp.sample</a:t>
            </a:r>
            <a:r>
              <a:rPr lang="en-SE" sz="1800" dirty="0">
                <a:highlight>
                  <a:srgbClr val="FFFF00"/>
                </a:highlight>
              </a:rPr>
              <a:t>();</a:t>
            </a:r>
          </a:p>
          <a:p>
            <a:r>
              <a:rPr lang="en-SE" sz="1800" dirty="0"/>
              <a:t>       </a:t>
            </a:r>
            <a:r>
              <a:rPr lang="en-SE" sz="1800" dirty="0" err="1"/>
              <a:t>mem.write</a:t>
            </a:r>
            <a:r>
              <a:rPr lang="en-SE" sz="1800" dirty="0"/>
              <a:t>(</a:t>
            </a:r>
            <a:r>
              <a:rPr lang="en-SE" sz="1800" dirty="0" err="1"/>
              <a:t>loader.addr</a:t>
            </a:r>
            <a:r>
              <a:rPr lang="en-SE" sz="1800" dirty="0"/>
              <a:t>, </a:t>
            </a:r>
            <a:r>
              <a:rPr lang="en-SE" sz="1800" dirty="0" err="1"/>
              <a:t>loader.data</a:t>
            </a:r>
            <a:r>
              <a:rPr lang="en-SE" sz="1800" dirty="0"/>
              <a:t>);</a:t>
            </a:r>
            <a:endParaRPr lang="en-US" sz="1800" dirty="0"/>
          </a:p>
          <a:p>
            <a:r>
              <a:rPr lang="en-US" dirty="0"/>
              <a:t>	</a:t>
            </a:r>
            <a:r>
              <a:rPr lang="en-SE" sz="1800" dirty="0" err="1"/>
              <a:t>loader.display</a:t>
            </a:r>
            <a:r>
              <a:rPr lang="en-SE" sz="1800" dirty="0"/>
              <a:t>();</a:t>
            </a:r>
          </a:p>
          <a:p>
            <a:r>
              <a:rPr lang="en-SE" sz="1800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E2AA3-9347-4936-A083-3714B6B16BB0}"/>
              </a:ext>
            </a:extLst>
          </p:cNvPr>
          <p:cNvSpPr txBox="1"/>
          <p:nvPr/>
        </p:nvSpPr>
        <p:spPr>
          <a:xfrm>
            <a:off x="286265" y="1599228"/>
            <a:ext cx="566474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/>
              <a:t> </a:t>
            </a:r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covergroup</a:t>
            </a:r>
            <a:r>
              <a:rPr lang="en-SE" dirty="0"/>
              <a:t> </a:t>
            </a:r>
            <a:r>
              <a:rPr lang="en-SE" dirty="0" err="1"/>
              <a:t>cov_grp</a:t>
            </a:r>
            <a:r>
              <a:rPr lang="en-SE" dirty="0"/>
              <a:t>;</a:t>
            </a:r>
          </a:p>
          <a:p>
            <a:r>
              <a:rPr lang="en-SE" dirty="0"/>
              <a:t>        </a:t>
            </a:r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coverpoint</a:t>
            </a:r>
            <a:r>
              <a:rPr lang="en-SE" dirty="0"/>
              <a:t> data {</a:t>
            </a:r>
          </a:p>
          <a:p>
            <a:r>
              <a:rPr lang="en-SE" dirty="0"/>
              <a:t>        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dirty="0"/>
              <a:t> </a:t>
            </a:r>
            <a:r>
              <a:rPr lang="en-SE" dirty="0" err="1"/>
              <a:t>data_low_end</a:t>
            </a:r>
            <a:r>
              <a:rPr lang="en-SE" dirty="0"/>
              <a:t> = {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};</a:t>
            </a:r>
          </a:p>
          <a:p>
            <a:r>
              <a:rPr lang="en-SE" dirty="0"/>
              <a:t>        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dirty="0"/>
              <a:t> </a:t>
            </a:r>
            <a:r>
              <a:rPr lang="en-SE" dirty="0" err="1"/>
              <a:t>data_high_end</a:t>
            </a:r>
            <a:r>
              <a:rPr lang="en-SE" dirty="0"/>
              <a:t> = {</a:t>
            </a:r>
            <a:r>
              <a:rPr lang="en-SE" dirty="0">
                <a:solidFill>
                  <a:srgbClr val="FF00FF"/>
                </a:solidFill>
              </a:rPr>
              <a:t>255</a:t>
            </a:r>
            <a:r>
              <a:rPr lang="en-SE" dirty="0"/>
              <a:t>};</a:t>
            </a:r>
          </a:p>
          <a:p>
            <a:r>
              <a:rPr lang="en-SE" dirty="0"/>
              <a:t>        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dirty="0"/>
              <a:t> </a:t>
            </a:r>
            <a:r>
              <a:rPr lang="en-SE" dirty="0" err="1"/>
              <a:t>data_low</a:t>
            </a:r>
            <a:r>
              <a:rPr lang="en-SE" dirty="0"/>
              <a:t> = {[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 : </a:t>
            </a:r>
            <a:r>
              <a:rPr lang="en-SE" dirty="0">
                <a:solidFill>
                  <a:srgbClr val="FF00FF"/>
                </a:solidFill>
              </a:rPr>
              <a:t>127</a:t>
            </a:r>
            <a:r>
              <a:rPr lang="en-SE" dirty="0"/>
              <a:t>]};</a:t>
            </a:r>
          </a:p>
          <a:p>
            <a:r>
              <a:rPr lang="en-SE" dirty="0"/>
              <a:t>        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dirty="0"/>
              <a:t> </a:t>
            </a:r>
            <a:r>
              <a:rPr lang="en-SE" dirty="0" err="1"/>
              <a:t>data_high</a:t>
            </a:r>
            <a:r>
              <a:rPr lang="en-SE" dirty="0"/>
              <a:t> = {[</a:t>
            </a:r>
            <a:r>
              <a:rPr lang="en-SE" dirty="0">
                <a:solidFill>
                  <a:srgbClr val="FF00FF"/>
                </a:solidFill>
              </a:rPr>
              <a:t>128</a:t>
            </a:r>
            <a:r>
              <a:rPr lang="en-SE" dirty="0"/>
              <a:t> : </a:t>
            </a:r>
            <a:r>
              <a:rPr lang="en-SE" dirty="0">
                <a:solidFill>
                  <a:srgbClr val="FF00FF"/>
                </a:solidFill>
              </a:rPr>
              <a:t>255</a:t>
            </a:r>
            <a:r>
              <a:rPr lang="en-SE" dirty="0"/>
              <a:t>]};</a:t>
            </a:r>
          </a:p>
          <a:p>
            <a:r>
              <a:rPr lang="en-SE" dirty="0"/>
              <a:t>        }</a:t>
            </a:r>
          </a:p>
          <a:p>
            <a:r>
              <a:rPr lang="en-SE" dirty="0"/>
              <a:t>        </a:t>
            </a:r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coverpoint</a:t>
            </a:r>
            <a:r>
              <a:rPr lang="en-SE" dirty="0"/>
              <a:t> </a:t>
            </a:r>
            <a:r>
              <a:rPr lang="en-SE" dirty="0" err="1"/>
              <a:t>mtype</a:t>
            </a:r>
            <a:r>
              <a:rPr lang="en-SE" dirty="0"/>
              <a:t> {</a:t>
            </a:r>
          </a:p>
          <a:p>
            <a:r>
              <a:rPr lang="en-SE" dirty="0"/>
              <a:t>        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dirty="0"/>
              <a:t> </a:t>
            </a:r>
            <a:r>
              <a:rPr lang="en-SE" dirty="0" err="1"/>
              <a:t>mtype_bin</a:t>
            </a:r>
            <a:r>
              <a:rPr lang="en-SE" dirty="0"/>
              <a:t> [] = {[</a:t>
            </a:r>
            <a:r>
              <a:rPr lang="en-SE" dirty="0" err="1"/>
              <a:t>mtype.first</a:t>
            </a:r>
            <a:r>
              <a:rPr lang="en-SE" dirty="0"/>
              <a:t> : </a:t>
            </a:r>
            <a:r>
              <a:rPr lang="en-SE" dirty="0" err="1"/>
              <a:t>mtype.last</a:t>
            </a:r>
            <a:r>
              <a:rPr lang="en-SE" dirty="0"/>
              <a:t>]};</a:t>
            </a:r>
          </a:p>
          <a:p>
            <a:r>
              <a:rPr lang="en-SE" dirty="0"/>
              <a:t>        }</a:t>
            </a:r>
          </a:p>
          <a:p>
            <a:r>
              <a:rPr lang="en-SE" dirty="0"/>
              <a:t>    </a:t>
            </a:r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endgroup</a:t>
            </a:r>
            <a:endParaRPr lang="en-SE" dirty="0"/>
          </a:p>
        </p:txBody>
      </p:sp>
      <p:pic>
        <p:nvPicPr>
          <p:cNvPr id="6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6C29E3BA-6139-4ECF-907B-2BA61EB06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439" y="1394132"/>
            <a:ext cx="6054951" cy="53507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A6885CD9-AF77-4F17-B866-CB3E87D4C83A}"/>
              </a:ext>
            </a:extLst>
          </p:cNvPr>
          <p:cNvSpPr/>
          <p:nvPr/>
        </p:nvSpPr>
        <p:spPr>
          <a:xfrm>
            <a:off x="8364289" y="3198628"/>
            <a:ext cx="187356" cy="680669"/>
          </a:xfrm>
          <a:prstGeom prst="rightBrace">
            <a:avLst>
              <a:gd name="adj1" fmla="val 55592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E0A97-F000-441A-8422-5B790C1D94FB}"/>
              </a:ext>
            </a:extLst>
          </p:cNvPr>
          <p:cNvSpPr txBox="1"/>
          <p:nvPr/>
        </p:nvSpPr>
        <p:spPr>
          <a:xfrm>
            <a:off x="8749921" y="3319913"/>
            <a:ext cx="1816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3000 samples</a:t>
            </a:r>
            <a:endParaRPr lang="en-SE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1863F75-DA9E-41F7-848C-E335FC383676}"/>
              </a:ext>
            </a:extLst>
          </p:cNvPr>
          <p:cNvSpPr/>
          <p:nvPr/>
        </p:nvSpPr>
        <p:spPr>
          <a:xfrm>
            <a:off x="9517276" y="2658557"/>
            <a:ext cx="1836524" cy="672461"/>
          </a:xfrm>
          <a:prstGeom prst="wedgeRectCallout">
            <a:avLst>
              <a:gd name="adj1" fmla="val -74177"/>
              <a:gd name="adj2" fmla="val 17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All hits, but not evenly.</a:t>
            </a:r>
            <a:endParaRPr lang="en-SE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1DB0E92-875B-4748-800A-9040CF20CF30}"/>
              </a:ext>
            </a:extLst>
          </p:cNvPr>
          <p:cNvSpPr/>
          <p:nvPr/>
        </p:nvSpPr>
        <p:spPr>
          <a:xfrm>
            <a:off x="8551645" y="5828670"/>
            <a:ext cx="187356" cy="680669"/>
          </a:xfrm>
          <a:prstGeom prst="rightBrace">
            <a:avLst>
              <a:gd name="adj1" fmla="val 55592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676B3E-1068-4C7B-8999-E8A5E4659D35}"/>
              </a:ext>
            </a:extLst>
          </p:cNvPr>
          <p:cNvSpPr txBox="1"/>
          <p:nvPr/>
        </p:nvSpPr>
        <p:spPr>
          <a:xfrm>
            <a:off x="8937276" y="5949955"/>
            <a:ext cx="181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3000 samples</a:t>
            </a:r>
            <a:endParaRPr lang="en-SE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DBE656AE-8061-43D9-BFC2-0A725DE18760}"/>
              </a:ext>
            </a:extLst>
          </p:cNvPr>
          <p:cNvSpPr/>
          <p:nvPr/>
        </p:nvSpPr>
        <p:spPr>
          <a:xfrm>
            <a:off x="9872080" y="5200680"/>
            <a:ext cx="1836524" cy="672461"/>
          </a:xfrm>
          <a:prstGeom prst="wedgeRectCallout">
            <a:avLst>
              <a:gd name="adj1" fmla="val -81354"/>
              <a:gd name="adj2" fmla="val 34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Evenly hits.</a:t>
            </a:r>
            <a:endParaRPr lang="en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54AB33-D74B-4088-9412-E51FBC94E24A}"/>
              </a:ext>
            </a:extLst>
          </p:cNvPr>
          <p:cNvSpPr txBox="1"/>
          <p:nvPr/>
        </p:nvSpPr>
        <p:spPr>
          <a:xfrm>
            <a:off x="0" y="3370080"/>
            <a:ext cx="12193588" cy="830997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How to reach the conner cases </a:t>
            </a:r>
            <a:r>
              <a:rPr lang="en-US" sz="4800" dirty="0">
                <a:solidFill>
                  <a:srgbClr val="FF0000"/>
                </a:solidFill>
              </a:rPr>
              <a:t>faster</a:t>
            </a:r>
            <a:r>
              <a:rPr lang="en-US" sz="48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9967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3" grpId="0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9D7B-22A4-4EFD-AC2C-EB6112D6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Monitor FSM state transition using </a:t>
            </a:r>
            <a:r>
              <a:rPr lang="en-US" sz="3200" b="1" dirty="0">
                <a:solidFill>
                  <a:schemeClr val="accent5"/>
                </a:solidFill>
              </a:rPr>
              <a:t>functional coverage</a:t>
            </a:r>
            <a:endParaRPr lang="en-SE" sz="3200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9AEF-3623-4512-8D11-2BA73C768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66" y="1595021"/>
            <a:ext cx="5557434" cy="5262979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accent5"/>
                </a:solidFill>
              </a:rPr>
              <a:t>Functional coverage</a:t>
            </a:r>
            <a:r>
              <a:rPr lang="en-US" sz="2200" dirty="0"/>
              <a:t> can be used to track </a:t>
            </a:r>
            <a:r>
              <a:rPr lang="en-US" sz="2200" b="1" dirty="0">
                <a:solidFill>
                  <a:schemeClr val="accent5"/>
                </a:solidFill>
              </a:rPr>
              <a:t>variable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transition</a:t>
            </a:r>
            <a:r>
              <a:rPr lang="en-US" sz="2200" dirty="0"/>
              <a:t>, too.</a:t>
            </a:r>
          </a:p>
          <a:p>
            <a:r>
              <a:rPr lang="en-US" sz="2200" dirty="0"/>
              <a:t>This is helpful to monitor </a:t>
            </a:r>
            <a:r>
              <a:rPr lang="en-US" sz="2200" dirty="0">
                <a:solidFill>
                  <a:schemeClr val="accent5"/>
                </a:solidFill>
              </a:rPr>
              <a:t>FSM state transition </a:t>
            </a:r>
            <a:r>
              <a:rPr lang="en-US" sz="2200" dirty="0"/>
              <a:t>coverage.</a:t>
            </a:r>
          </a:p>
          <a:p>
            <a:pPr lvl="1"/>
            <a:r>
              <a:rPr lang="en-US" sz="2200" dirty="0"/>
              <a:t>FSM state transition </a:t>
            </a:r>
            <a:r>
              <a:rPr lang="en-US" sz="2200" dirty="0" err="1">
                <a:solidFill>
                  <a:schemeClr val="accent5"/>
                </a:solidFill>
              </a:rPr>
              <a:t>covergroup</a:t>
            </a:r>
            <a:r>
              <a:rPr lang="en-US" sz="2200" dirty="0"/>
              <a:t> added to the traffic light testbench (recall Verilog III).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 err="1">
                <a:solidFill>
                  <a:schemeClr val="accent5"/>
                </a:solidFill>
              </a:rPr>
              <a:t>covergroup</a:t>
            </a:r>
            <a:r>
              <a:rPr lang="en-US" sz="2200" dirty="0"/>
              <a:t> is automatically sampled on </a:t>
            </a:r>
            <a:r>
              <a:rPr lang="en-US" sz="2200" b="1" dirty="0">
                <a:solidFill>
                  <a:srgbClr val="FF0000"/>
                </a:solidFill>
              </a:rPr>
              <a:t>every</a:t>
            </a:r>
            <a:r>
              <a:rPr lang="en-US" sz="2200" dirty="0"/>
              <a:t> clock rising edge.</a:t>
            </a:r>
          </a:p>
          <a:p>
            <a:pPr lvl="1"/>
            <a:r>
              <a:rPr lang="en-US" sz="2200" dirty="0">
                <a:solidFill>
                  <a:schemeClr val="accent5"/>
                </a:solidFill>
              </a:rPr>
              <a:t>Bins</a:t>
            </a:r>
            <a:r>
              <a:rPr lang="en-US" sz="2200" dirty="0"/>
              <a:t> e.g. </a:t>
            </a:r>
            <a:r>
              <a:rPr lang="en-US" sz="2200" dirty="0">
                <a:highlight>
                  <a:srgbClr val="FFFF00"/>
                </a:highlight>
              </a:rPr>
              <a:t>S_1_2 = (S_1 =&gt; S_2)</a:t>
            </a:r>
            <a:r>
              <a:rPr lang="en-US" sz="2200" dirty="0"/>
              <a:t> is hit when </a:t>
            </a:r>
            <a:r>
              <a:rPr lang="en-US" sz="2200" dirty="0" err="1">
                <a:solidFill>
                  <a:schemeClr val="accent5"/>
                </a:solidFill>
              </a:rPr>
              <a:t>traffic.cur_state</a:t>
            </a:r>
            <a:r>
              <a:rPr lang="en-US" sz="2200" dirty="0">
                <a:solidFill>
                  <a:schemeClr val="accent5"/>
                </a:solidFill>
              </a:rPr>
              <a:t> </a:t>
            </a:r>
            <a:r>
              <a:rPr lang="en-US" sz="2200" dirty="0"/>
              <a:t>changes from S_1 to S_2 on </a:t>
            </a:r>
            <a:r>
              <a:rPr lang="en-US" sz="2200" b="1" dirty="0">
                <a:solidFill>
                  <a:srgbClr val="FF0000"/>
                </a:solidFill>
              </a:rPr>
              <a:t>any</a:t>
            </a:r>
            <a:r>
              <a:rPr lang="en-US" sz="2200" dirty="0"/>
              <a:t> clock rising edge.</a:t>
            </a:r>
          </a:p>
          <a:p>
            <a:pPr lvl="1"/>
            <a:r>
              <a:rPr lang="en-US" sz="2200" dirty="0">
                <a:solidFill>
                  <a:schemeClr val="accent5"/>
                </a:solidFill>
              </a:rPr>
              <a:t>Bins</a:t>
            </a:r>
            <a:r>
              <a:rPr lang="en-US" sz="2200" dirty="0"/>
              <a:t> </a:t>
            </a:r>
            <a:r>
              <a:rPr lang="en-SE" sz="2200" dirty="0"/>
              <a:t>S_2_3_4 </a:t>
            </a:r>
            <a:r>
              <a:rPr lang="en-US" sz="2200" dirty="0"/>
              <a:t> is hit when S_2 holds for 5000 cycles first, then S_3 for 30000 cycles, and then S_4 for 5000 cycles, </a:t>
            </a:r>
            <a:r>
              <a:rPr lang="en-US" sz="2200" b="1" dirty="0">
                <a:solidFill>
                  <a:srgbClr val="FF0000"/>
                </a:solidFill>
              </a:rPr>
              <a:t>across 40000 sequential clock </a:t>
            </a:r>
            <a:r>
              <a:rPr lang="en-US" sz="2200" b="1" dirty="0" err="1">
                <a:solidFill>
                  <a:srgbClr val="FF0000"/>
                </a:solidFill>
              </a:rPr>
              <a:t>posedges</a:t>
            </a:r>
            <a:r>
              <a:rPr lang="en-US" sz="2200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2D9DF-AE10-41D8-BC87-1F1E99489850}"/>
              </a:ext>
            </a:extLst>
          </p:cNvPr>
          <p:cNvSpPr txBox="1"/>
          <p:nvPr/>
        </p:nvSpPr>
        <p:spPr>
          <a:xfrm>
            <a:off x="6634566" y="1595021"/>
            <a:ext cx="5557434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400" dirty="0">
                <a:solidFill>
                  <a:schemeClr val="accent5">
                    <a:lumMod val="75000"/>
                  </a:schemeClr>
                </a:solidFill>
              </a:rPr>
              <a:t>module</a:t>
            </a:r>
            <a:r>
              <a:rPr lang="en-SE" sz="1400" dirty="0"/>
              <a:t> tb;</a:t>
            </a:r>
          </a:p>
          <a:p>
            <a:endParaRPr lang="en-SE" sz="1400" dirty="0"/>
          </a:p>
          <a:p>
            <a:r>
              <a:rPr lang="en-SE" sz="1400" dirty="0">
                <a:solidFill>
                  <a:srgbClr val="C00000"/>
                </a:solidFill>
              </a:rPr>
              <a:t>reg</a:t>
            </a:r>
            <a:r>
              <a:rPr lang="en-SE" sz="1400" dirty="0"/>
              <a:t> </a:t>
            </a:r>
            <a:r>
              <a:rPr lang="en-SE" sz="1400" dirty="0" err="1"/>
              <a:t>car_sensor</a:t>
            </a:r>
            <a:r>
              <a:rPr lang="en-SE" sz="1400" dirty="0"/>
              <a:t>, </a:t>
            </a:r>
            <a:r>
              <a:rPr lang="en-SE" sz="1400" dirty="0" err="1"/>
              <a:t>clk</a:t>
            </a:r>
            <a:r>
              <a:rPr lang="en-SE" sz="1400" dirty="0"/>
              <a:t>, </a:t>
            </a:r>
            <a:r>
              <a:rPr lang="en-SE" sz="1400" dirty="0" err="1"/>
              <a:t>n_rst</a:t>
            </a:r>
            <a:r>
              <a:rPr lang="en-SE" sz="1400" dirty="0"/>
              <a:t>;</a:t>
            </a:r>
          </a:p>
          <a:p>
            <a:r>
              <a:rPr lang="en-SE" sz="1400" dirty="0">
                <a:solidFill>
                  <a:srgbClr val="C00000"/>
                </a:solidFill>
              </a:rPr>
              <a:t>wire</a:t>
            </a:r>
            <a:r>
              <a:rPr lang="en-SE" sz="1400" dirty="0"/>
              <a:t> [2:0] light_1, light_2;</a:t>
            </a:r>
          </a:p>
          <a:p>
            <a:endParaRPr lang="en-SE" sz="1400" dirty="0"/>
          </a:p>
          <a:p>
            <a:r>
              <a:rPr lang="en-SE" sz="1400" dirty="0"/>
              <a:t>traffic DUT(</a:t>
            </a:r>
            <a:r>
              <a:rPr lang="en-SE" sz="1400" dirty="0" err="1"/>
              <a:t>car_sensor</a:t>
            </a:r>
            <a:r>
              <a:rPr lang="en-SE" sz="1400" dirty="0"/>
              <a:t>, </a:t>
            </a:r>
            <a:r>
              <a:rPr lang="en-SE" sz="1400" dirty="0" err="1"/>
              <a:t>clk</a:t>
            </a:r>
            <a:r>
              <a:rPr lang="en-SE" sz="1400" dirty="0"/>
              <a:t>, </a:t>
            </a:r>
            <a:r>
              <a:rPr lang="en-SE" sz="1400" dirty="0" err="1"/>
              <a:t>n_rst</a:t>
            </a:r>
            <a:r>
              <a:rPr lang="en-SE" sz="1400" dirty="0"/>
              <a:t>, light_1, light_2);</a:t>
            </a:r>
          </a:p>
          <a:p>
            <a:endParaRPr lang="en-SE" sz="1400" dirty="0"/>
          </a:p>
          <a:p>
            <a:r>
              <a:rPr lang="en-SE" sz="1400" dirty="0" err="1">
                <a:solidFill>
                  <a:schemeClr val="accent5">
                    <a:lumMod val="75000"/>
                  </a:schemeClr>
                </a:solidFill>
              </a:rPr>
              <a:t>localparam</a:t>
            </a:r>
            <a:r>
              <a:rPr lang="en-SE" sz="1400" dirty="0"/>
              <a:t> </a:t>
            </a:r>
          </a:p>
          <a:p>
            <a:r>
              <a:rPr lang="en-SE" sz="1400" dirty="0"/>
              <a:t>    S_1 = 4'b</a:t>
            </a:r>
            <a:r>
              <a:rPr lang="en-SE" sz="1400" dirty="0">
                <a:solidFill>
                  <a:srgbClr val="FF00FF"/>
                </a:solidFill>
              </a:rPr>
              <a:t>0001</a:t>
            </a:r>
            <a:r>
              <a:rPr lang="en-SE" sz="1400" dirty="0"/>
              <a:t>,</a:t>
            </a:r>
          </a:p>
          <a:p>
            <a:r>
              <a:rPr lang="en-SE" sz="1400" dirty="0"/>
              <a:t>    S_2 = 4'b</a:t>
            </a:r>
            <a:r>
              <a:rPr lang="en-SE" sz="1400" dirty="0">
                <a:solidFill>
                  <a:srgbClr val="FF00FF"/>
                </a:solidFill>
              </a:rPr>
              <a:t>0010</a:t>
            </a:r>
            <a:r>
              <a:rPr lang="en-SE" sz="1400" dirty="0"/>
              <a:t>,</a:t>
            </a:r>
          </a:p>
          <a:p>
            <a:r>
              <a:rPr lang="en-SE" sz="1400" dirty="0"/>
              <a:t>    S_3 = 4'b</a:t>
            </a:r>
            <a:r>
              <a:rPr lang="en-SE" sz="1400" dirty="0">
                <a:solidFill>
                  <a:srgbClr val="FF00FF"/>
                </a:solidFill>
              </a:rPr>
              <a:t>0100</a:t>
            </a:r>
            <a:r>
              <a:rPr lang="en-SE" sz="1400" dirty="0"/>
              <a:t>,</a:t>
            </a:r>
          </a:p>
          <a:p>
            <a:r>
              <a:rPr lang="en-SE" sz="1400" dirty="0"/>
              <a:t>    S_4 = 4'b</a:t>
            </a:r>
            <a:r>
              <a:rPr lang="en-SE" sz="1400" dirty="0">
                <a:solidFill>
                  <a:srgbClr val="FF00FF"/>
                </a:solidFill>
              </a:rPr>
              <a:t>1000</a:t>
            </a:r>
            <a:r>
              <a:rPr lang="en-SE" sz="1400" dirty="0"/>
              <a:t>;</a:t>
            </a:r>
          </a:p>
          <a:p>
            <a:r>
              <a:rPr lang="en-SE" sz="1400" dirty="0"/>
              <a:t>    </a:t>
            </a:r>
          </a:p>
          <a:p>
            <a:r>
              <a:rPr lang="en-SE" sz="1400" dirty="0" err="1">
                <a:solidFill>
                  <a:schemeClr val="accent5">
                    <a:lumMod val="75000"/>
                  </a:schemeClr>
                </a:solidFill>
              </a:rPr>
              <a:t>covergroup</a:t>
            </a:r>
            <a:r>
              <a:rPr lang="en-SE" sz="1400" dirty="0"/>
              <a:t> </a:t>
            </a:r>
            <a:r>
              <a:rPr lang="en-SE" sz="1400" dirty="0" err="1"/>
              <a:t>cov</a:t>
            </a:r>
            <a:r>
              <a:rPr lang="en-SE" sz="1400" dirty="0"/>
              <a:t> </a:t>
            </a:r>
            <a:r>
              <a:rPr lang="en-SE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SE" sz="1400" dirty="0"/>
              <a:t> (</a:t>
            </a:r>
            <a:r>
              <a:rPr lang="en-SE" sz="1400" dirty="0" err="1">
                <a:solidFill>
                  <a:schemeClr val="accent5">
                    <a:lumMod val="75000"/>
                  </a:schemeClr>
                </a:solidFill>
              </a:rPr>
              <a:t>posedge</a:t>
            </a:r>
            <a:r>
              <a:rPr lang="en-SE" sz="1400" dirty="0"/>
              <a:t> </a:t>
            </a:r>
            <a:r>
              <a:rPr lang="en-SE" sz="1400" dirty="0" err="1"/>
              <a:t>clk</a:t>
            </a:r>
            <a:r>
              <a:rPr lang="en-SE" sz="1400" dirty="0"/>
              <a:t>);</a:t>
            </a:r>
          </a:p>
          <a:p>
            <a:r>
              <a:rPr lang="en-SE" sz="1400" dirty="0"/>
              <a:t>    </a:t>
            </a:r>
            <a:r>
              <a:rPr lang="en-SE" sz="1400" dirty="0" err="1">
                <a:solidFill>
                  <a:schemeClr val="accent5">
                    <a:lumMod val="75000"/>
                  </a:schemeClr>
                </a:solidFill>
              </a:rPr>
              <a:t>coverpoint</a:t>
            </a:r>
            <a:r>
              <a:rPr lang="en-SE" sz="1400" dirty="0"/>
              <a:t> </a:t>
            </a:r>
            <a:r>
              <a:rPr lang="en-SE" sz="1400" dirty="0" err="1"/>
              <a:t>traffic.cur_state</a:t>
            </a:r>
            <a:r>
              <a:rPr lang="en-SE" sz="1400" dirty="0"/>
              <a:t> {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sz="1400" dirty="0"/>
              <a:t> S_1_2 = (S_1 =&gt; S_2);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sz="1400" dirty="0"/>
              <a:t> S_2_3 = (S_2 =&gt; S_3);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sz="1400" dirty="0"/>
              <a:t> S_3_4 = (S_3 =&gt; S_4);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sz="1400" dirty="0"/>
              <a:t> S_4_1 = (S_4 =&gt; S_1);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sz="1400" dirty="0"/>
              <a:t> S_2_3_4 = (S_2[*</a:t>
            </a:r>
            <a:r>
              <a:rPr lang="en-SE" sz="1400" dirty="0">
                <a:solidFill>
                  <a:srgbClr val="FF00FF"/>
                </a:solidFill>
              </a:rPr>
              <a:t>5000</a:t>
            </a:r>
            <a:r>
              <a:rPr lang="en-SE" sz="1400" dirty="0"/>
              <a:t>] =&gt; S_3[*</a:t>
            </a:r>
            <a:r>
              <a:rPr lang="en-SE" sz="1400" dirty="0">
                <a:solidFill>
                  <a:srgbClr val="FF00FF"/>
                </a:solidFill>
              </a:rPr>
              <a:t>30000</a:t>
            </a:r>
            <a:r>
              <a:rPr lang="en-SE" sz="1400" dirty="0"/>
              <a:t>] =&gt; S_4[*</a:t>
            </a:r>
            <a:r>
              <a:rPr lang="en-SE" sz="1400" dirty="0">
                <a:solidFill>
                  <a:srgbClr val="FF00FF"/>
                </a:solidFill>
              </a:rPr>
              <a:t>5000</a:t>
            </a:r>
            <a:r>
              <a:rPr lang="en-SE" sz="1400" dirty="0"/>
              <a:t>]);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sz="1400" dirty="0"/>
              <a:t> S_4_3 = (S_4 =&gt; S_3);</a:t>
            </a:r>
          </a:p>
          <a:p>
            <a:r>
              <a:rPr lang="en-SE" sz="1400" dirty="0"/>
              <a:t>    }</a:t>
            </a:r>
          </a:p>
          <a:p>
            <a:r>
              <a:rPr lang="en-SE" sz="1400" dirty="0" err="1">
                <a:solidFill>
                  <a:schemeClr val="accent5">
                    <a:lumMod val="75000"/>
                  </a:schemeClr>
                </a:solidFill>
              </a:rPr>
              <a:t>endgroup</a:t>
            </a:r>
            <a:endParaRPr lang="en-SE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SE" sz="1400" dirty="0" err="1"/>
              <a:t>cov</a:t>
            </a:r>
            <a:r>
              <a:rPr lang="en-SE" sz="1400" dirty="0"/>
              <a:t> </a:t>
            </a:r>
            <a:r>
              <a:rPr lang="en-SE" sz="1400" dirty="0" err="1"/>
              <a:t>cov_fsm</a:t>
            </a:r>
            <a:r>
              <a:rPr lang="en-SE" sz="1400" dirty="0"/>
              <a:t> = new();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8E93002-7B0E-492B-A376-28396879B3A9}"/>
              </a:ext>
            </a:extLst>
          </p:cNvPr>
          <p:cNvSpPr/>
          <p:nvPr/>
        </p:nvSpPr>
        <p:spPr>
          <a:xfrm>
            <a:off x="9624447" y="4410573"/>
            <a:ext cx="2267919" cy="1022888"/>
          </a:xfrm>
          <a:prstGeom prst="wedgeRectCallout">
            <a:avLst>
              <a:gd name="adj1" fmla="val -29968"/>
              <a:gd name="adj2" fmla="val 72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 state transition sequence. </a:t>
            </a:r>
            <a:endParaRPr lang="en-SE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AABB1C7-DAFE-4255-9723-FAA3CD8390BA}"/>
              </a:ext>
            </a:extLst>
          </p:cNvPr>
          <p:cNvSpPr/>
          <p:nvPr/>
        </p:nvSpPr>
        <p:spPr>
          <a:xfrm>
            <a:off x="9085881" y="6262621"/>
            <a:ext cx="2806485" cy="595379"/>
          </a:xfrm>
          <a:prstGeom prst="wedgeRectCallout">
            <a:avLst>
              <a:gd name="adj1" fmla="val -67212"/>
              <a:gd name="adj2" fmla="val -1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forget to instantiate the </a:t>
            </a:r>
            <a:r>
              <a:rPr lang="en-US" dirty="0" err="1"/>
              <a:t>covergroup</a:t>
            </a:r>
            <a:endParaRPr lang="en-SE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B43B891-C4C7-4DE5-92D1-EE587D8CB9E7}"/>
              </a:ext>
            </a:extLst>
          </p:cNvPr>
          <p:cNvSpPr/>
          <p:nvPr/>
        </p:nvSpPr>
        <p:spPr>
          <a:xfrm>
            <a:off x="8490487" y="3135688"/>
            <a:ext cx="2693328" cy="1022888"/>
          </a:xfrm>
          <a:prstGeom prst="wedgeRectCallout">
            <a:avLst>
              <a:gd name="adj1" fmla="val -29968"/>
              <a:gd name="adj2" fmla="val 72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Covergroup</a:t>
            </a:r>
            <a:r>
              <a:rPr lang="en-US" dirty="0"/>
              <a:t> </a:t>
            </a:r>
            <a:r>
              <a:rPr lang="en-US" dirty="0" err="1"/>
              <a:t>cov</a:t>
            </a:r>
            <a:r>
              <a:rPr lang="en-US" dirty="0"/>
              <a:t> automatically samples on </a:t>
            </a:r>
            <a:r>
              <a:rPr lang="en-US" dirty="0" err="1"/>
              <a:t>clk</a:t>
            </a:r>
            <a:r>
              <a:rPr lang="en-US" dirty="0"/>
              <a:t> </a:t>
            </a:r>
            <a:r>
              <a:rPr lang="en-US" dirty="0" err="1"/>
              <a:t>posedge</a:t>
            </a:r>
            <a:r>
              <a:rPr lang="en-US" dirty="0"/>
              <a:t>.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845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472D-1461-4E14-AA03-D0A41BB8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Monitor FSM state transition using </a:t>
            </a:r>
            <a:r>
              <a:rPr lang="en-US" sz="4400" b="1" dirty="0">
                <a:solidFill>
                  <a:schemeClr val="accent5"/>
                </a:solidFill>
              </a:rPr>
              <a:t>functional coverage</a:t>
            </a:r>
            <a:endParaRPr lang="en-SE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7518862-1567-4A55-8A89-D4351CCCA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823" y="1567304"/>
            <a:ext cx="3730823" cy="5170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632B594-45F3-4B27-B216-7E91497370B3}"/>
              </a:ext>
            </a:extLst>
          </p:cNvPr>
          <p:cNvSpPr/>
          <p:nvPr/>
        </p:nvSpPr>
        <p:spPr>
          <a:xfrm>
            <a:off x="9407819" y="3983788"/>
            <a:ext cx="2693328" cy="1022888"/>
          </a:xfrm>
          <a:prstGeom prst="wedgeRectCallout">
            <a:avLst>
              <a:gd name="adj1" fmla="val -66857"/>
              <a:gd name="adj2" fmla="val -153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never reach this state transition. That’s why it is never hit.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7692A11-C169-4483-9BD2-5E56F45160B4}"/>
              </a:ext>
            </a:extLst>
          </p:cNvPr>
          <p:cNvSpPr/>
          <p:nvPr/>
        </p:nvSpPr>
        <p:spPr>
          <a:xfrm>
            <a:off x="9407819" y="5338771"/>
            <a:ext cx="2693328" cy="1399453"/>
          </a:xfrm>
          <a:prstGeom prst="wedgeRectCallout">
            <a:avLst>
              <a:gd name="adj1" fmla="val -66857"/>
              <a:gd name="adj2" fmla="val -153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the current TB we only has exercised each state transition once, thus the hit count for each bin is 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8784C-EAE3-4ED5-96E7-5F312CFC98ED}"/>
              </a:ext>
            </a:extLst>
          </p:cNvPr>
          <p:cNvSpPr txBox="1"/>
          <p:nvPr/>
        </p:nvSpPr>
        <p:spPr>
          <a:xfrm>
            <a:off x="538566" y="1690688"/>
            <a:ext cx="5557434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400" dirty="0">
                <a:solidFill>
                  <a:schemeClr val="accent5">
                    <a:lumMod val="75000"/>
                  </a:schemeClr>
                </a:solidFill>
              </a:rPr>
              <a:t>module</a:t>
            </a:r>
            <a:r>
              <a:rPr lang="en-SE" sz="1400" dirty="0"/>
              <a:t> tb;</a:t>
            </a:r>
          </a:p>
          <a:p>
            <a:r>
              <a:rPr lang="en-SE" sz="1400" dirty="0">
                <a:solidFill>
                  <a:srgbClr val="C00000"/>
                </a:solidFill>
              </a:rPr>
              <a:t>reg</a:t>
            </a:r>
            <a:r>
              <a:rPr lang="en-SE" sz="1400" dirty="0"/>
              <a:t> </a:t>
            </a:r>
            <a:r>
              <a:rPr lang="en-SE" sz="1400" dirty="0" err="1"/>
              <a:t>car_sensor</a:t>
            </a:r>
            <a:r>
              <a:rPr lang="en-SE" sz="1400" dirty="0"/>
              <a:t>, </a:t>
            </a:r>
            <a:r>
              <a:rPr lang="en-SE" sz="1400" dirty="0" err="1"/>
              <a:t>clk</a:t>
            </a:r>
            <a:r>
              <a:rPr lang="en-SE" sz="1400" dirty="0"/>
              <a:t>, </a:t>
            </a:r>
            <a:r>
              <a:rPr lang="en-SE" sz="1400" dirty="0" err="1"/>
              <a:t>n_rst</a:t>
            </a:r>
            <a:r>
              <a:rPr lang="en-SE" sz="1400" dirty="0"/>
              <a:t>;</a:t>
            </a:r>
          </a:p>
          <a:p>
            <a:r>
              <a:rPr lang="en-SE" sz="1400" dirty="0">
                <a:solidFill>
                  <a:srgbClr val="C00000"/>
                </a:solidFill>
              </a:rPr>
              <a:t>wire</a:t>
            </a:r>
            <a:r>
              <a:rPr lang="en-SE" sz="1400" dirty="0"/>
              <a:t> [2:0] light_1, light_2;</a:t>
            </a:r>
          </a:p>
          <a:p>
            <a:endParaRPr lang="en-SE" sz="1400" dirty="0"/>
          </a:p>
          <a:p>
            <a:r>
              <a:rPr lang="en-SE" sz="1400" dirty="0"/>
              <a:t>traffic DUT(</a:t>
            </a:r>
            <a:r>
              <a:rPr lang="en-SE" sz="1400" dirty="0" err="1"/>
              <a:t>car_sensor</a:t>
            </a:r>
            <a:r>
              <a:rPr lang="en-SE" sz="1400" dirty="0"/>
              <a:t>, </a:t>
            </a:r>
            <a:r>
              <a:rPr lang="en-SE" sz="1400" dirty="0" err="1"/>
              <a:t>clk</a:t>
            </a:r>
            <a:r>
              <a:rPr lang="en-SE" sz="1400" dirty="0"/>
              <a:t>, </a:t>
            </a:r>
            <a:r>
              <a:rPr lang="en-SE" sz="1400" dirty="0" err="1"/>
              <a:t>n_rst</a:t>
            </a:r>
            <a:r>
              <a:rPr lang="en-SE" sz="1400" dirty="0"/>
              <a:t>, light_1, light_2);</a:t>
            </a:r>
          </a:p>
          <a:p>
            <a:endParaRPr lang="en-SE" sz="1400" dirty="0"/>
          </a:p>
          <a:p>
            <a:r>
              <a:rPr lang="en-SE" sz="1400" dirty="0" err="1">
                <a:solidFill>
                  <a:schemeClr val="accent5">
                    <a:lumMod val="75000"/>
                  </a:schemeClr>
                </a:solidFill>
              </a:rPr>
              <a:t>localparam</a:t>
            </a:r>
            <a:r>
              <a:rPr lang="en-SE" sz="1400" dirty="0"/>
              <a:t> </a:t>
            </a:r>
          </a:p>
          <a:p>
            <a:r>
              <a:rPr lang="en-SE" sz="1400" dirty="0"/>
              <a:t>    S_1 = 4'b</a:t>
            </a:r>
            <a:r>
              <a:rPr lang="en-SE" sz="1400" dirty="0">
                <a:solidFill>
                  <a:srgbClr val="FF00FF"/>
                </a:solidFill>
              </a:rPr>
              <a:t>0001</a:t>
            </a:r>
            <a:r>
              <a:rPr lang="en-SE" sz="1400" dirty="0"/>
              <a:t>,</a:t>
            </a:r>
          </a:p>
          <a:p>
            <a:r>
              <a:rPr lang="en-SE" sz="1400" dirty="0"/>
              <a:t>    S_2 = 4'b</a:t>
            </a:r>
            <a:r>
              <a:rPr lang="en-SE" sz="1400" dirty="0">
                <a:solidFill>
                  <a:srgbClr val="FF00FF"/>
                </a:solidFill>
              </a:rPr>
              <a:t>0010</a:t>
            </a:r>
            <a:r>
              <a:rPr lang="en-SE" sz="1400" dirty="0"/>
              <a:t>,</a:t>
            </a:r>
          </a:p>
          <a:p>
            <a:r>
              <a:rPr lang="en-SE" sz="1400" dirty="0"/>
              <a:t>    S_3 = 4'b</a:t>
            </a:r>
            <a:r>
              <a:rPr lang="en-SE" sz="1400" dirty="0">
                <a:solidFill>
                  <a:srgbClr val="FF00FF"/>
                </a:solidFill>
              </a:rPr>
              <a:t>0100</a:t>
            </a:r>
            <a:r>
              <a:rPr lang="en-SE" sz="1400" dirty="0"/>
              <a:t>,</a:t>
            </a:r>
          </a:p>
          <a:p>
            <a:r>
              <a:rPr lang="en-SE" sz="1400" dirty="0"/>
              <a:t>    S_4 = 4'b</a:t>
            </a:r>
            <a:r>
              <a:rPr lang="en-SE" sz="1400" dirty="0">
                <a:solidFill>
                  <a:srgbClr val="FF00FF"/>
                </a:solidFill>
              </a:rPr>
              <a:t>1000</a:t>
            </a:r>
            <a:r>
              <a:rPr lang="en-SE" sz="1400" dirty="0"/>
              <a:t>;</a:t>
            </a:r>
          </a:p>
          <a:p>
            <a:r>
              <a:rPr lang="en-SE" sz="1400" dirty="0"/>
              <a:t>    </a:t>
            </a:r>
          </a:p>
          <a:p>
            <a:r>
              <a:rPr lang="en-SE" sz="1400" dirty="0" err="1">
                <a:solidFill>
                  <a:schemeClr val="accent5">
                    <a:lumMod val="75000"/>
                  </a:schemeClr>
                </a:solidFill>
              </a:rPr>
              <a:t>covergroup</a:t>
            </a:r>
            <a:r>
              <a:rPr lang="en-SE" sz="1400" dirty="0"/>
              <a:t> </a:t>
            </a:r>
            <a:r>
              <a:rPr lang="en-SE" sz="1400" dirty="0" err="1"/>
              <a:t>cov</a:t>
            </a:r>
            <a:r>
              <a:rPr lang="en-SE" sz="1400" dirty="0"/>
              <a:t> </a:t>
            </a:r>
            <a:r>
              <a:rPr lang="en-SE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SE" sz="1400" dirty="0"/>
              <a:t> (</a:t>
            </a:r>
            <a:r>
              <a:rPr lang="en-SE" sz="1400" dirty="0" err="1">
                <a:solidFill>
                  <a:schemeClr val="accent5">
                    <a:lumMod val="75000"/>
                  </a:schemeClr>
                </a:solidFill>
              </a:rPr>
              <a:t>posedge</a:t>
            </a:r>
            <a:r>
              <a:rPr lang="en-SE" sz="1400" dirty="0"/>
              <a:t> </a:t>
            </a:r>
            <a:r>
              <a:rPr lang="en-SE" sz="1400" dirty="0" err="1"/>
              <a:t>clk</a:t>
            </a:r>
            <a:r>
              <a:rPr lang="en-SE" sz="1400" dirty="0"/>
              <a:t>);</a:t>
            </a:r>
          </a:p>
          <a:p>
            <a:r>
              <a:rPr lang="en-SE" sz="1400" dirty="0"/>
              <a:t>    </a:t>
            </a:r>
            <a:r>
              <a:rPr lang="en-SE" sz="1400" dirty="0" err="1">
                <a:solidFill>
                  <a:schemeClr val="accent5">
                    <a:lumMod val="75000"/>
                  </a:schemeClr>
                </a:solidFill>
              </a:rPr>
              <a:t>coverpoint</a:t>
            </a:r>
            <a:r>
              <a:rPr lang="en-SE" sz="1400" dirty="0"/>
              <a:t> </a:t>
            </a:r>
            <a:r>
              <a:rPr lang="en-SE" sz="1400" dirty="0" err="1"/>
              <a:t>traffic.cur_state</a:t>
            </a:r>
            <a:r>
              <a:rPr lang="en-SE" sz="1400" dirty="0"/>
              <a:t> {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sz="1400" dirty="0"/>
              <a:t> S_1_2 = (S_1 =&gt; S_2);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sz="1400" dirty="0"/>
              <a:t> S_2_3 = (S_2 =&gt; S_3);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sz="1400" dirty="0"/>
              <a:t> S_3_4 = (S_3 =&gt; S_4);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sz="1400" dirty="0"/>
              <a:t> S_4_1 = (S_4 =&gt; S_1);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sz="1400" dirty="0"/>
              <a:t> S_2_3_4 = (S_2[*</a:t>
            </a:r>
            <a:r>
              <a:rPr lang="en-SE" sz="1400" dirty="0">
                <a:solidFill>
                  <a:srgbClr val="FF00FF"/>
                </a:solidFill>
              </a:rPr>
              <a:t>5000</a:t>
            </a:r>
            <a:r>
              <a:rPr lang="en-SE" sz="1400" dirty="0"/>
              <a:t>] =&gt; S_3[*</a:t>
            </a:r>
            <a:r>
              <a:rPr lang="en-SE" sz="1400" dirty="0">
                <a:solidFill>
                  <a:srgbClr val="FF00FF"/>
                </a:solidFill>
              </a:rPr>
              <a:t>30000</a:t>
            </a:r>
            <a:r>
              <a:rPr lang="en-SE" sz="1400" dirty="0"/>
              <a:t>] =&gt; S_4[*</a:t>
            </a:r>
            <a:r>
              <a:rPr lang="en-SE" sz="1400" dirty="0">
                <a:solidFill>
                  <a:srgbClr val="FF00FF"/>
                </a:solidFill>
              </a:rPr>
              <a:t>5000</a:t>
            </a:r>
            <a:r>
              <a:rPr lang="en-SE" sz="1400" dirty="0"/>
              <a:t>]);</a:t>
            </a:r>
          </a:p>
          <a:p>
            <a:r>
              <a:rPr lang="en-SE" sz="1400" dirty="0"/>
              <a:t>        </a:t>
            </a:r>
            <a:r>
              <a:rPr lang="en-SE" sz="1400" dirty="0">
                <a:solidFill>
                  <a:schemeClr val="accent5">
                    <a:lumMod val="75000"/>
                  </a:schemeClr>
                </a:solidFill>
              </a:rPr>
              <a:t>bins</a:t>
            </a:r>
            <a:r>
              <a:rPr lang="en-SE" sz="1400" dirty="0"/>
              <a:t> S_4_3 = (S_4 =&gt; S_3);</a:t>
            </a:r>
          </a:p>
          <a:p>
            <a:r>
              <a:rPr lang="en-SE" sz="1400" dirty="0"/>
              <a:t>    }</a:t>
            </a:r>
          </a:p>
          <a:p>
            <a:r>
              <a:rPr lang="en-SE" sz="1400" dirty="0" err="1">
                <a:solidFill>
                  <a:schemeClr val="accent5">
                    <a:lumMod val="75000"/>
                  </a:schemeClr>
                </a:solidFill>
              </a:rPr>
              <a:t>endgroup</a:t>
            </a:r>
            <a:endParaRPr lang="en-SE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SE" sz="1400" dirty="0" err="1"/>
              <a:t>cov</a:t>
            </a:r>
            <a:r>
              <a:rPr lang="en-SE" sz="1400" dirty="0"/>
              <a:t> </a:t>
            </a:r>
            <a:r>
              <a:rPr lang="en-SE" sz="1400" dirty="0" err="1"/>
              <a:t>cov_fsm</a:t>
            </a:r>
            <a:r>
              <a:rPr lang="en-SE" sz="1400" dirty="0"/>
              <a:t> = new();</a:t>
            </a:r>
          </a:p>
        </p:txBody>
      </p:sp>
    </p:spTree>
    <p:extLst>
      <p:ext uri="{BB962C8B-B14F-4D97-AF65-F5344CB8AC3E}">
        <p14:creationId xmlns:p14="http://schemas.microsoft.com/office/powerpoint/2010/main" val="30426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F276-3AE6-459A-89B7-EC409857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SE" dirty="0"/>
          </a:p>
        </p:txBody>
      </p:sp>
      <p:pic>
        <p:nvPicPr>
          <p:cNvPr id="7170" name="Picture 2" descr="question | Evans Thoughts on Life">
            <a:extLst>
              <a:ext uri="{FF2B5EF4-FFF2-40B4-BE49-F238E27FC236}">
                <a16:creationId xmlns:a16="http://schemas.microsoft.com/office/drawing/2014/main" id="{9DD9E79F-2B1B-4790-81BD-A056ED54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60" y="2032985"/>
            <a:ext cx="3129879" cy="36892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062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C1F8-3FE5-463B-A2FF-AB594069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F8F6-1C41-4399-BE84-F1EF3377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787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Getting the best out of Linting</a:t>
            </a:r>
          </a:p>
          <a:p>
            <a:pPr lvl="1"/>
            <a:r>
              <a:rPr lang="en-US" sz="2800" dirty="0"/>
              <a:t>Carefully filter error and warning messages in </a:t>
            </a:r>
            <a:r>
              <a:rPr lang="en-US" sz="2800" dirty="0" err="1"/>
              <a:t>Vivado</a:t>
            </a:r>
            <a:endParaRPr lang="en-US" sz="2800" dirty="0"/>
          </a:p>
          <a:p>
            <a:pPr lvl="1"/>
            <a:r>
              <a:rPr lang="en-US" sz="2800" dirty="0"/>
              <a:t>Naming conventions can help output filtering</a:t>
            </a:r>
          </a:p>
          <a:p>
            <a:pPr lvl="1"/>
            <a:r>
              <a:rPr lang="en-US" sz="2800" dirty="0"/>
              <a:t>Do not turn off checks/issue reporting</a:t>
            </a:r>
          </a:p>
          <a:p>
            <a:pPr lvl="1"/>
            <a:r>
              <a:rPr lang="en-US" sz="2800" dirty="0"/>
              <a:t>Link code as it is written</a:t>
            </a:r>
          </a:p>
          <a:p>
            <a:pPr lvl="1"/>
            <a:r>
              <a:rPr lang="en-US" sz="2800" dirty="0"/>
              <a:t>Enforce coding guidelines</a:t>
            </a:r>
            <a:endParaRPr lang="en-SE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77F60-6F1D-48CA-BC8A-07CA71DC2843}"/>
              </a:ext>
            </a:extLst>
          </p:cNvPr>
          <p:cNvSpPr txBox="1"/>
          <p:nvPr/>
        </p:nvSpPr>
        <p:spPr>
          <a:xfrm>
            <a:off x="147901" y="4388438"/>
            <a:ext cx="241699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2000" dirty="0" err="1">
                <a:solidFill>
                  <a:schemeClr val="accent5">
                    <a:lumMod val="75000"/>
                  </a:schemeClr>
                </a:solidFill>
              </a:rPr>
              <a:t>always_ff</a:t>
            </a:r>
            <a:r>
              <a:rPr lang="en-SE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SE" sz="2000" dirty="0"/>
              <a:t>@ (a, b)</a:t>
            </a:r>
          </a:p>
          <a:p>
            <a:r>
              <a:rPr lang="en-SE" sz="2000" dirty="0"/>
              <a:t>    if (b)</a:t>
            </a:r>
          </a:p>
          <a:p>
            <a:r>
              <a:rPr lang="en-SE" sz="2000" dirty="0"/>
              <a:t>        c &lt;= a;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F2804-E4CB-485A-8275-D88F61238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700" y="4749561"/>
            <a:ext cx="7937659" cy="2934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F02E61-1F0B-4439-9ED3-D13BFA7809FE}"/>
              </a:ext>
            </a:extLst>
          </p:cNvPr>
          <p:cNvSpPr txBox="1"/>
          <p:nvPr/>
        </p:nvSpPr>
        <p:spPr>
          <a:xfrm>
            <a:off x="147901" y="5539038"/>
            <a:ext cx="241699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2000" dirty="0">
                <a:solidFill>
                  <a:schemeClr val="accent5">
                    <a:lumMod val="75000"/>
                  </a:schemeClr>
                </a:solidFill>
              </a:rPr>
              <a:t>always_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comb</a:t>
            </a:r>
            <a:endParaRPr lang="en-SE" sz="2000" dirty="0"/>
          </a:p>
          <a:p>
            <a:r>
              <a:rPr lang="en-SE" sz="2000" dirty="0"/>
              <a:t>    if (b)</a:t>
            </a:r>
          </a:p>
          <a:p>
            <a:r>
              <a:rPr lang="en-SE" sz="2000" dirty="0"/>
              <a:t>        c &lt;= a;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70B019-CF60-4288-9ABA-D6510F9C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00" y="5900161"/>
            <a:ext cx="9503382" cy="2934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25F0ADD-F3EC-4E8D-BA44-E0E6A69340F3}"/>
              </a:ext>
            </a:extLst>
          </p:cNvPr>
          <p:cNvSpPr/>
          <p:nvPr/>
        </p:nvSpPr>
        <p:spPr>
          <a:xfrm>
            <a:off x="9072081" y="2753277"/>
            <a:ext cx="2835667" cy="1500224"/>
          </a:xfrm>
          <a:prstGeom prst="wedgeRectCallout">
            <a:avLst>
              <a:gd name="adj1" fmla="val -25905"/>
              <a:gd name="adj2" fmla="val 66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Linting was not integrated into IDE as it is nowadays. </a:t>
            </a:r>
          </a:p>
          <a:p>
            <a:pPr algn="ctr"/>
            <a:r>
              <a:rPr lang="en-US" dirty="0"/>
              <a:t>However, Linting tool was available such as </a:t>
            </a:r>
            <a:r>
              <a:rPr lang="en-US" dirty="0" err="1"/>
              <a:t>NLint</a:t>
            </a:r>
            <a:r>
              <a:rPr lang="en-US" dirty="0"/>
              <a:t>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63217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F7A2-27F2-4CBC-859D-772028B6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 – </a:t>
            </a:r>
            <a:r>
              <a:rPr lang="en-US" dirty="0">
                <a:solidFill>
                  <a:srgbClr val="C00000"/>
                </a:solidFill>
              </a:rPr>
              <a:t>$random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urandom</a:t>
            </a:r>
            <a:endParaRPr lang="en-SE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B146-3F81-4146-B43D-B313B814F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6238"/>
            <a:ext cx="11233935" cy="5008949"/>
          </a:xfrm>
        </p:spPr>
        <p:txBody>
          <a:bodyPr>
            <a:normAutofit/>
          </a:bodyPr>
          <a:lstStyle/>
          <a:p>
            <a:r>
              <a:rPr lang="en-US" dirty="0"/>
              <a:t>Randomization ≠ aimless</a:t>
            </a:r>
          </a:p>
          <a:p>
            <a:r>
              <a:rPr lang="en-US" dirty="0"/>
              <a:t>Good aim = clear context to exert potential bugs</a:t>
            </a:r>
          </a:p>
          <a:p>
            <a:r>
              <a:rPr lang="en-US" dirty="0"/>
              <a:t>Randomization use </a:t>
            </a:r>
            <a:r>
              <a:rPr lang="en-US" dirty="0">
                <a:solidFill>
                  <a:srgbClr val="C00000"/>
                </a:solidFill>
              </a:rPr>
              <a:t>$random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urandom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Both returns </a:t>
            </a:r>
            <a:r>
              <a:rPr lang="en-US" dirty="0">
                <a:solidFill>
                  <a:srgbClr val="FF00FF"/>
                </a:solidFill>
              </a:rPr>
              <a:t>32</a:t>
            </a:r>
            <a:r>
              <a:rPr lang="en-US" dirty="0"/>
              <a:t>-bit random number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$random </a:t>
            </a:r>
            <a:r>
              <a:rPr lang="en-US" dirty="0"/>
              <a:t>returns signed number (</a:t>
            </a:r>
            <a:r>
              <a:rPr lang="en-US" b="0" i="0" dirty="0">
                <a:solidFill>
                  <a:srgbClr val="000000"/>
                </a:solidFill>
                <a:effectLst/>
              </a:rPr>
              <a:t>-2</a:t>
            </a:r>
            <a:r>
              <a:rPr lang="en-US" b="0" i="0" baseline="30000" dirty="0">
                <a:solidFill>
                  <a:srgbClr val="000000"/>
                </a:solidFill>
                <a:effectLst/>
              </a:rPr>
              <a:t>31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to 2</a:t>
            </a:r>
            <a:r>
              <a:rPr lang="en-US" b="0" i="0" baseline="30000" dirty="0">
                <a:solidFill>
                  <a:srgbClr val="000000"/>
                </a:solidFill>
                <a:effectLst/>
              </a:rPr>
              <a:t>31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-1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urandom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returns unsigned number (0 to 2</a:t>
            </a:r>
            <a:r>
              <a:rPr lang="en-US" baseline="30000" dirty="0"/>
              <a:t>32</a:t>
            </a:r>
            <a:r>
              <a:rPr lang="en-US" dirty="0"/>
              <a:t>-1)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Roboto" panose="02000000000000000000" pitchFamily="2" charset="0"/>
              </a:rPr>
              <a:t>You can control the range of randomization using</a:t>
            </a:r>
          </a:p>
          <a:p>
            <a:pPr lvl="1"/>
            <a:r>
              <a:rPr lang="en-US" b="0" dirty="0">
                <a:solidFill>
                  <a:srgbClr val="292929"/>
                </a:solidFill>
                <a:effectLst/>
                <a:latin typeface="Roboto" panose="02000000000000000000" pitchFamily="2" charset="0"/>
              </a:rPr>
              <a:t>variable = </a:t>
            </a:r>
            <a:r>
              <a:rPr lang="en-US" b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$</a:t>
            </a:r>
            <a:r>
              <a:rPr lang="en-US" b="0" dirty="0" err="1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urandom_range</a:t>
            </a:r>
            <a:r>
              <a:rPr lang="en-US" b="0" dirty="0">
                <a:solidFill>
                  <a:srgbClr val="292929"/>
                </a:solidFill>
                <a:effectLst/>
                <a:latin typeface="Roboto" panose="02000000000000000000" pitchFamily="2" charset="0"/>
              </a:rPr>
              <a:t>( </a:t>
            </a:r>
            <a:r>
              <a:rPr lang="en-US" b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int unsigned </a:t>
            </a:r>
            <a:r>
              <a:rPr lang="en-US" b="0" dirty="0" err="1">
                <a:solidFill>
                  <a:srgbClr val="292929"/>
                </a:solidFill>
                <a:effectLst/>
                <a:latin typeface="Roboto" panose="02000000000000000000" pitchFamily="2" charset="0"/>
              </a:rPr>
              <a:t>maxval</a:t>
            </a:r>
            <a:r>
              <a:rPr lang="en-US" b="0" dirty="0">
                <a:solidFill>
                  <a:srgbClr val="292929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int unsigned </a:t>
            </a:r>
            <a:r>
              <a:rPr lang="en-US" b="0" dirty="0" err="1">
                <a:solidFill>
                  <a:srgbClr val="292929"/>
                </a:solidFill>
                <a:effectLst/>
                <a:latin typeface="Roboto" panose="02000000000000000000" pitchFamily="2" charset="0"/>
              </a:rPr>
              <a:t>minval</a:t>
            </a:r>
            <a:r>
              <a:rPr lang="en-US" b="0" dirty="0">
                <a:solidFill>
                  <a:srgbClr val="292929"/>
                </a:solidFill>
                <a:effectLst/>
                <a:latin typeface="Roboto" panose="02000000000000000000" pitchFamily="2" charset="0"/>
              </a:rPr>
              <a:t> = 0 );</a:t>
            </a:r>
          </a:p>
          <a:p>
            <a:pPr lvl="1"/>
            <a:r>
              <a:rPr lang="en-US" dirty="0"/>
              <a:t>a = </a:t>
            </a:r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urandom_range</a:t>
            </a:r>
            <a:r>
              <a:rPr lang="en-US" dirty="0"/>
              <a:t>(30,20);</a:t>
            </a:r>
          </a:p>
          <a:p>
            <a:pPr lvl="1"/>
            <a:r>
              <a:rPr lang="en-US" dirty="0"/>
              <a:t>b = </a:t>
            </a:r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urandom_range</a:t>
            </a:r>
            <a:r>
              <a:rPr lang="en-US" dirty="0"/>
              <a:t>(20); </a:t>
            </a:r>
          </a:p>
          <a:p>
            <a:r>
              <a:rPr lang="en-US" dirty="0"/>
              <a:t>There is no </a:t>
            </a:r>
            <a:r>
              <a:rPr lang="en-US" b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$</a:t>
            </a:r>
            <a:r>
              <a:rPr lang="en-US" b="0" dirty="0" err="1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random_range</a:t>
            </a:r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17BDEEF-23FC-40C3-A3F9-0428098D9BB7}"/>
              </a:ext>
            </a:extLst>
          </p:cNvPr>
          <p:cNvSpPr/>
          <p:nvPr/>
        </p:nvSpPr>
        <p:spPr>
          <a:xfrm>
            <a:off x="5919360" y="5776305"/>
            <a:ext cx="1869896" cy="944830"/>
          </a:xfrm>
          <a:prstGeom prst="wedgeRectCallout">
            <a:avLst>
              <a:gd name="adj1" fmla="val -74129"/>
              <a:gd name="adj2" fmla="val -418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“0” as min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560E-990F-4E0C-97E9-F95AC9BBBD89}"/>
              </a:ext>
            </a:extLst>
          </p:cNvPr>
          <p:cNvSpPr txBox="1"/>
          <p:nvPr/>
        </p:nvSpPr>
        <p:spPr>
          <a:xfrm>
            <a:off x="11663" y="3013501"/>
            <a:ext cx="12193588" cy="830997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Hard to use within context and OOP.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188A75A-15CE-4A0F-A6F7-2DD790EE59C7}"/>
              </a:ext>
            </a:extLst>
          </p:cNvPr>
          <p:cNvSpPr/>
          <p:nvPr/>
        </p:nvSpPr>
        <p:spPr>
          <a:xfrm>
            <a:off x="8372412" y="5776305"/>
            <a:ext cx="2090433" cy="944830"/>
          </a:xfrm>
          <a:prstGeom prst="wedgeRectCallout">
            <a:avLst>
              <a:gd name="adj1" fmla="val -51417"/>
              <a:gd name="adj2" fmla="val -72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generate negative using </a:t>
            </a:r>
            <a:r>
              <a:rPr lang="en-US" dirty="0" err="1"/>
              <a:t>urandom_range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6646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DDE8-409D-4309-AA26-82837C74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 – </a:t>
            </a:r>
            <a:r>
              <a:rPr lang="en-US" dirty="0">
                <a:solidFill>
                  <a:srgbClr val="C00000"/>
                </a:solidFill>
              </a:rPr>
              <a:t>$random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urandom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5B0D3-FD3C-42A8-B54D-CDB2C5407852}"/>
              </a:ext>
            </a:extLst>
          </p:cNvPr>
          <p:cNvSpPr txBox="1"/>
          <p:nvPr/>
        </p:nvSpPr>
        <p:spPr>
          <a:xfrm>
            <a:off x="937591" y="2568323"/>
            <a:ext cx="629809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module</a:t>
            </a:r>
            <a:r>
              <a:rPr lang="en-SE" dirty="0"/>
              <a:t> demo_8;</a:t>
            </a:r>
          </a:p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initial</a:t>
            </a:r>
            <a:r>
              <a:rPr lang="en-SE" dirty="0"/>
              <a:t>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repeat </a:t>
            </a:r>
            <a:r>
              <a:rPr lang="en-US" dirty="0"/>
              <a:t>(10)</a:t>
            </a:r>
            <a:endParaRPr lang="en-SE" dirty="0"/>
          </a:p>
          <a:p>
            <a:r>
              <a:rPr lang="en-SE" dirty="0"/>
              <a:t>    </a:t>
            </a: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 $display</a:t>
            </a:r>
            <a:r>
              <a:rPr lang="en-US" dirty="0"/>
              <a:t>("a=%2d, b=%2d, c=%2d",</a:t>
            </a:r>
          </a:p>
          <a:p>
            <a:r>
              <a:rPr lang="en-US" dirty="0">
                <a:solidFill>
                  <a:srgbClr val="C00000"/>
                </a:solidFill>
              </a:rPr>
              <a:t>				$</a:t>
            </a:r>
            <a:r>
              <a:rPr lang="en-US" dirty="0" err="1">
                <a:solidFill>
                  <a:srgbClr val="C00000"/>
                </a:solidFill>
              </a:rPr>
              <a:t>urandom_range</a:t>
            </a:r>
            <a:r>
              <a:rPr lang="en-US" dirty="0"/>
              <a:t>(30, 20), </a:t>
            </a:r>
          </a:p>
          <a:p>
            <a:r>
              <a:rPr lang="en-US" dirty="0"/>
              <a:t>                            	</a:t>
            </a:r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urandom_range</a:t>
            </a:r>
            <a:r>
              <a:rPr lang="en-US" dirty="0"/>
              <a:t>(20), </a:t>
            </a:r>
          </a:p>
          <a:p>
            <a:r>
              <a:rPr lang="en-US" dirty="0"/>
              <a:t>                         	</a:t>
            </a:r>
            <a:r>
              <a:rPr lang="en-US" dirty="0">
                <a:solidFill>
                  <a:srgbClr val="C00000"/>
                </a:solidFill>
              </a:rPr>
              <a:t>$signed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urandom_range</a:t>
            </a:r>
            <a:r>
              <a:rPr lang="en-US" dirty="0"/>
              <a:t>(30</a:t>
            </a:r>
            <a:r>
              <a:rPr lang="en-US"/>
              <a:t>, 10))-20); 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  <a:p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endmodule</a:t>
            </a:r>
            <a:endParaRPr lang="en-S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3494742-C2C8-4D74-A45A-62F03D368E4F}"/>
              </a:ext>
            </a:extLst>
          </p:cNvPr>
          <p:cNvSpPr/>
          <p:nvPr/>
        </p:nvSpPr>
        <p:spPr>
          <a:xfrm>
            <a:off x="2758715" y="4854959"/>
            <a:ext cx="1869896" cy="944830"/>
          </a:xfrm>
          <a:prstGeom prst="wedgeRectCallout">
            <a:avLst>
              <a:gd name="adj1" fmla="val -27886"/>
              <a:gd name="adj2" fmla="val -74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 convert to signed integer here!</a:t>
            </a:r>
            <a:endParaRPr lang="en-SE" dirty="0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C4FB672-80FA-47C3-8C87-7503F2C4A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462" y="1869609"/>
            <a:ext cx="2922256" cy="39827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92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9E9B-6C93-4C64-82D8-E807FEC5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 – </a:t>
            </a:r>
            <a:r>
              <a:rPr lang="en-US" b="1" dirty="0">
                <a:solidFill>
                  <a:schemeClr val="accent5"/>
                </a:solidFill>
              </a:rPr>
              <a:t>rand/</a:t>
            </a:r>
            <a:r>
              <a:rPr lang="en-US" b="1" dirty="0" err="1">
                <a:solidFill>
                  <a:schemeClr val="accent5"/>
                </a:solidFill>
              </a:rPr>
              <a:t>randc</a:t>
            </a:r>
            <a:endParaRPr lang="en-SE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FDAD-8A5B-4D50-A13F-507E5E9EE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Roboto" panose="02000000000000000000" pitchFamily="2" charset="0"/>
              </a:rPr>
              <a:t>Variables declared with the </a:t>
            </a:r>
            <a:r>
              <a:rPr lang="en-US" b="1" i="0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rand/</a:t>
            </a:r>
            <a:r>
              <a:rPr lang="en-US" b="1" i="0" dirty="0" err="1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randc</a:t>
            </a:r>
            <a:r>
              <a:rPr lang="en-US" b="0" i="0" dirty="0">
                <a:solidFill>
                  <a:srgbClr val="292929"/>
                </a:solidFill>
                <a:effectLst/>
                <a:latin typeface="Roboto" panose="02000000000000000000" pitchFamily="2" charset="0"/>
              </a:rPr>
              <a:t> keyword are standard random variables. Their values are uniformly distributed over their range.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rand bit </a:t>
            </a:r>
            <a:r>
              <a:rPr lang="en-US" dirty="0"/>
              <a:t>[3:0] </a:t>
            </a:r>
            <a:r>
              <a:rPr lang="en-US" dirty="0" err="1"/>
              <a:t>addr</a:t>
            </a:r>
            <a:r>
              <a:rPr lang="en-US" dirty="0"/>
              <a:t>;   // Uniformly distributed among [4’b</a:t>
            </a:r>
            <a:r>
              <a:rPr lang="en-US" dirty="0">
                <a:solidFill>
                  <a:srgbClr val="FF00FF"/>
                </a:solidFill>
              </a:rPr>
              <a:t>0000</a:t>
            </a:r>
            <a:r>
              <a:rPr lang="en-US" dirty="0"/>
              <a:t>, 4’b</a:t>
            </a:r>
            <a:r>
              <a:rPr lang="en-US" dirty="0">
                <a:solidFill>
                  <a:srgbClr val="FF00FF"/>
                </a:solidFill>
              </a:rPr>
              <a:t>1111</a:t>
            </a:r>
            <a:r>
              <a:rPr lang="en-US" dirty="0"/>
              <a:t>]</a:t>
            </a:r>
          </a:p>
          <a:p>
            <a:pPr lvl="1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randc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US" dirty="0"/>
              <a:t> [3:0] </a:t>
            </a:r>
            <a:r>
              <a:rPr lang="en-US" dirty="0" err="1"/>
              <a:t>addr</a:t>
            </a:r>
            <a:r>
              <a:rPr lang="en-US" dirty="0"/>
              <a:t>; // Uniformly distributed among [4’b</a:t>
            </a:r>
            <a:r>
              <a:rPr lang="en-US" dirty="0">
                <a:solidFill>
                  <a:srgbClr val="FF00FF"/>
                </a:solidFill>
              </a:rPr>
              <a:t>0000</a:t>
            </a:r>
            <a:r>
              <a:rPr lang="en-US" dirty="0"/>
              <a:t>, 4’b</a:t>
            </a:r>
            <a:r>
              <a:rPr lang="en-US" dirty="0">
                <a:solidFill>
                  <a:srgbClr val="FF00FF"/>
                </a:solidFill>
              </a:rPr>
              <a:t>1111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</a:rPr>
              <a:t>a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ddr</a:t>
            </a:r>
            <a:r>
              <a:rPr lang="en-US" b="0" i="0" dirty="0">
                <a:solidFill>
                  <a:srgbClr val="292929"/>
                </a:solidFill>
                <a:effectLst/>
                <a:latin typeface="Roboto" panose="02000000000000000000" pitchFamily="2" charset="0"/>
              </a:rPr>
              <a:t> doesn’t repeat until every possible value </a:t>
            </a:r>
            <a:br>
              <a:rPr lang="en-US" b="0" i="0" dirty="0">
                <a:solidFill>
                  <a:srgbClr val="292929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rgbClr val="292929"/>
                </a:solidFill>
                <a:effectLst/>
                <a:latin typeface="Roboto" panose="02000000000000000000" pitchFamily="2" charset="0"/>
              </a:rPr>
              <a:t>				has been assigned.</a:t>
            </a:r>
            <a:endParaRPr lang="en-US" dirty="0"/>
          </a:p>
          <a:p>
            <a:r>
              <a:rPr lang="en-US" dirty="0"/>
              <a:t>Can be used together with </a:t>
            </a:r>
            <a:r>
              <a:rPr lang="en-US" b="1" dirty="0">
                <a:solidFill>
                  <a:schemeClr val="accent5"/>
                </a:solidFill>
              </a:rPr>
              <a:t>constraints</a:t>
            </a:r>
            <a:r>
              <a:rPr lang="en-US" dirty="0"/>
              <a:t>, which controls the range of a </a:t>
            </a:r>
            <a:r>
              <a:rPr lang="en-US" b="1" dirty="0">
                <a:solidFill>
                  <a:schemeClr val="accent5"/>
                </a:solidFill>
              </a:rPr>
              <a:t>rand</a:t>
            </a:r>
            <a:r>
              <a:rPr lang="en-US" dirty="0"/>
              <a:t> variable.</a:t>
            </a:r>
          </a:p>
          <a:p>
            <a:r>
              <a:rPr lang="en-US" dirty="0"/>
              <a:t>Can be used in randomized </a:t>
            </a:r>
            <a:r>
              <a:rPr lang="en-US" b="1" dirty="0">
                <a:solidFill>
                  <a:schemeClr val="accent5"/>
                </a:solidFill>
              </a:rPr>
              <a:t>class</a:t>
            </a:r>
            <a:r>
              <a:rPr lang="en-US" dirty="0"/>
              <a:t> object</a:t>
            </a:r>
          </a:p>
          <a:p>
            <a:r>
              <a:rPr lang="en-US" dirty="0"/>
              <a:t>Easy to use within verification context.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2878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5EFF-D87E-45A7-8FDD-A1C73D82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 – </a:t>
            </a:r>
            <a:r>
              <a:rPr lang="en-US" b="1" dirty="0">
                <a:solidFill>
                  <a:schemeClr val="accent5"/>
                </a:solidFill>
              </a:rPr>
              <a:t>rand/</a:t>
            </a:r>
            <a:r>
              <a:rPr lang="en-US" b="1" dirty="0" err="1">
                <a:solidFill>
                  <a:schemeClr val="accent5"/>
                </a:solidFill>
              </a:rPr>
              <a:t>randc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88187-A1FD-431C-8DB6-A88E9D4D48A5}"/>
              </a:ext>
            </a:extLst>
          </p:cNvPr>
          <p:cNvSpPr txBox="1"/>
          <p:nvPr/>
        </p:nvSpPr>
        <p:spPr>
          <a:xfrm>
            <a:off x="838200" y="1586963"/>
            <a:ext cx="3971193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dirty="0"/>
              <a:t> packet;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rand</a:t>
            </a:r>
            <a:r>
              <a:rPr lang="en-US" dirty="0"/>
              <a:t>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US" dirty="0"/>
              <a:t> [2:0] addr1;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randc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US" dirty="0"/>
              <a:t> [2:0] addr2;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endclass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module</a:t>
            </a:r>
            <a:r>
              <a:rPr lang="en-US" dirty="0"/>
              <a:t> demo_9;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initial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</a:p>
          <a:p>
            <a:r>
              <a:rPr lang="en-US" dirty="0"/>
              <a:t>        packet pkt;</a:t>
            </a:r>
          </a:p>
          <a:p>
            <a:r>
              <a:rPr lang="en-US" dirty="0"/>
              <a:t>        pkt 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C00000"/>
                </a:solidFill>
              </a:rPr>
              <a:t>repeat </a:t>
            </a:r>
            <a:r>
              <a:rPr lang="en-US" dirty="0"/>
              <a:t>(8)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</a:p>
          <a:p>
            <a:r>
              <a:rPr lang="en-US" dirty="0"/>
              <a:t>            </a:t>
            </a:r>
            <a:r>
              <a:rPr lang="en-US" dirty="0" err="1"/>
              <a:t>pkt.randomize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C00000"/>
                </a:solidFill>
              </a:rPr>
              <a:t>$display</a:t>
            </a:r>
            <a:r>
              <a:rPr lang="en-US" dirty="0"/>
              <a:t>(“ addr1 = %0d \t </a:t>
            </a:r>
            <a:br>
              <a:rPr lang="en-US" dirty="0"/>
            </a:br>
            <a:r>
              <a:rPr lang="en-US" dirty="0"/>
              <a:t>	         	       addr2 = %0d ",</a:t>
            </a:r>
          </a:p>
          <a:p>
            <a:r>
              <a:rPr lang="en-US" dirty="0"/>
              <a:t>			       pkt.addr1,</a:t>
            </a:r>
          </a:p>
          <a:p>
            <a:r>
              <a:rPr lang="en-US" dirty="0"/>
              <a:t>			       pkt.addr2);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   end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endmodule</a:t>
            </a:r>
            <a:endParaRPr lang="en-SE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8A2861E-EF2D-4A66-A376-63A0A1BF2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088" y="1791514"/>
            <a:ext cx="3424062" cy="29256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8E78AA5-61E6-41AF-B4BD-1DE0BFE8829A}"/>
              </a:ext>
            </a:extLst>
          </p:cNvPr>
          <p:cNvSpPr/>
          <p:nvPr/>
        </p:nvSpPr>
        <p:spPr>
          <a:xfrm>
            <a:off x="5512713" y="5123317"/>
            <a:ext cx="1869896" cy="944830"/>
          </a:xfrm>
          <a:prstGeom prst="wedgeRectCallout">
            <a:avLst>
              <a:gd name="adj1" fmla="val -20976"/>
              <a:gd name="adj2" fmla="val -818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Twice of value “2” and “5”</a:t>
            </a:r>
            <a:endParaRPr lang="en-SE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BC3F59F-0587-4DD7-B3FB-07A2277E2FCE}"/>
              </a:ext>
            </a:extLst>
          </p:cNvPr>
          <p:cNvSpPr/>
          <p:nvPr/>
        </p:nvSpPr>
        <p:spPr>
          <a:xfrm>
            <a:off x="9483904" y="2956585"/>
            <a:ext cx="1869896" cy="944830"/>
          </a:xfrm>
          <a:prstGeom prst="wedgeRectCallout">
            <a:avLst>
              <a:gd name="adj1" fmla="val -66688"/>
              <a:gd name="adj2" fmla="val -20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repeated value.</a:t>
            </a:r>
            <a:endParaRPr lang="en-SE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0F5D9BF-E2C8-430F-94C6-0AC05CDB4582}"/>
              </a:ext>
            </a:extLst>
          </p:cNvPr>
          <p:cNvSpPr/>
          <p:nvPr/>
        </p:nvSpPr>
        <p:spPr>
          <a:xfrm>
            <a:off x="2822713" y="2564295"/>
            <a:ext cx="2338340" cy="1337119"/>
          </a:xfrm>
          <a:prstGeom prst="wedgeRectCallout">
            <a:avLst>
              <a:gd name="adj1" fmla="val -32252"/>
              <a:gd name="adj2" fmla="val 74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Refresh the value of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addr1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addr2</a:t>
            </a:r>
            <a:r>
              <a:rPr lang="en-US" dirty="0"/>
              <a:t> each time calling the randomize() function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99943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5576-75EC-446E-A5B5-27CF5436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 – </a:t>
            </a:r>
            <a:r>
              <a:rPr lang="en-US" b="1" dirty="0">
                <a:solidFill>
                  <a:schemeClr val="accent5"/>
                </a:solidFill>
              </a:rPr>
              <a:t>rand/</a:t>
            </a:r>
            <a:r>
              <a:rPr lang="en-US" b="1" dirty="0" err="1">
                <a:solidFill>
                  <a:schemeClr val="accent5"/>
                </a:solidFill>
              </a:rPr>
              <a:t>randc</a:t>
            </a:r>
            <a:r>
              <a:rPr lang="en-US" b="1" dirty="0">
                <a:solidFill>
                  <a:schemeClr val="accent5"/>
                </a:solidFill>
              </a:rPr>
              <a:t> in Class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590EC-27E9-49D7-AC38-8D6F427A753B}"/>
              </a:ext>
            </a:extLst>
          </p:cNvPr>
          <p:cNvSpPr txBox="1"/>
          <p:nvPr/>
        </p:nvSpPr>
        <p:spPr>
          <a:xfrm>
            <a:off x="838200" y="1348800"/>
            <a:ext cx="5459858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typedef</a:t>
            </a:r>
            <a:r>
              <a:rPr lang="en-SE" sz="1600" dirty="0"/>
              <a:t> </a:t>
            </a:r>
            <a:r>
              <a:rPr lang="en-SE" sz="1600" b="1" dirty="0" err="1">
                <a:solidFill>
                  <a:schemeClr val="accent5">
                    <a:lumMod val="75000"/>
                  </a:schemeClr>
                </a:solidFill>
              </a:rPr>
              <a:t>enum</a:t>
            </a:r>
            <a:r>
              <a:rPr lang="en-SE" sz="1600" dirty="0"/>
              <a:t> {STACK=1, HEAP=2, WHOLE=3} </a:t>
            </a:r>
            <a:r>
              <a:rPr lang="en-SE" sz="1600" b="1" dirty="0">
                <a:solidFill>
                  <a:schemeClr val="accent5">
                    <a:lumMod val="75000"/>
                  </a:schemeClr>
                </a:solidFill>
              </a:rPr>
              <a:t>region</a:t>
            </a:r>
            <a:r>
              <a:rPr lang="en-SE" sz="1600" dirty="0"/>
              <a:t>;</a:t>
            </a:r>
          </a:p>
          <a:p>
            <a:endParaRPr lang="en-SE" sz="1600" dirty="0"/>
          </a:p>
          <a:p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SE" sz="1600" dirty="0"/>
              <a:t> </a:t>
            </a:r>
            <a:r>
              <a:rPr lang="en-SE" sz="1600" dirty="0" err="1"/>
              <a:t>random_memory_loader</a:t>
            </a:r>
            <a:r>
              <a:rPr lang="en-SE" sz="1600" dirty="0"/>
              <a:t>;</a:t>
            </a:r>
          </a:p>
          <a:p>
            <a:r>
              <a:rPr lang="en-SE" sz="1600" dirty="0"/>
              <a:t>    </a:t>
            </a:r>
            <a:r>
              <a:rPr lang="en-SE" sz="1600" b="1" dirty="0">
                <a:solidFill>
                  <a:schemeClr val="accent5">
                    <a:lumMod val="75000"/>
                  </a:schemeClr>
                </a:solidFill>
              </a:rPr>
              <a:t>region</a:t>
            </a:r>
            <a:r>
              <a:rPr lang="en-SE" sz="1600" dirty="0"/>
              <a:t> </a:t>
            </a:r>
            <a:r>
              <a:rPr lang="en-SE" sz="1600" dirty="0" err="1"/>
              <a:t>mtype</a:t>
            </a:r>
            <a:r>
              <a:rPr lang="en-SE" sz="1600" dirty="0"/>
              <a:t>;</a:t>
            </a:r>
          </a:p>
          <a:p>
            <a:r>
              <a:rPr lang="en-SE" sz="1600" dirty="0"/>
              <a:t>    </a:t>
            </a:r>
            <a:r>
              <a:rPr lang="en-SE" sz="1600" b="1" dirty="0">
                <a:solidFill>
                  <a:schemeClr val="accent5">
                    <a:lumMod val="75000"/>
                  </a:schemeClr>
                </a:solidFill>
              </a:rPr>
              <a:t>rand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en-SE" sz="1600" dirty="0"/>
              <a:t> [63:0] </a:t>
            </a:r>
            <a:r>
              <a:rPr lang="en-SE" sz="1600" dirty="0" err="1"/>
              <a:t>addr</a:t>
            </a:r>
            <a:r>
              <a:rPr lang="en-SE" sz="1600" dirty="0"/>
              <a:t>;</a:t>
            </a:r>
          </a:p>
          <a:p>
            <a:r>
              <a:rPr lang="en-SE" sz="1600" dirty="0"/>
              <a:t>    </a:t>
            </a:r>
            <a:r>
              <a:rPr lang="en-SE" sz="1600" b="1" dirty="0">
                <a:solidFill>
                  <a:schemeClr val="accent5">
                    <a:lumMod val="75000"/>
                  </a:schemeClr>
                </a:solidFill>
              </a:rPr>
              <a:t>rand</a:t>
            </a:r>
            <a:r>
              <a:rPr lang="en-SE" sz="1600" dirty="0"/>
              <a:t> </a:t>
            </a:r>
            <a:r>
              <a:rPr lang="en-SE" sz="1600" dirty="0">
                <a:solidFill>
                  <a:schemeClr val="accent5">
                    <a:lumMod val="75000"/>
                  </a:schemeClr>
                </a:solidFill>
              </a:rPr>
              <a:t>logic</a:t>
            </a:r>
            <a:r>
              <a:rPr lang="en-SE" sz="1600" dirty="0"/>
              <a:t> [7:0] data;</a:t>
            </a:r>
          </a:p>
          <a:p>
            <a:r>
              <a:rPr lang="en-SE" sz="1600" dirty="0"/>
              <a:t>    </a:t>
            </a:r>
          </a:p>
          <a:p>
            <a:r>
              <a:rPr lang="en-SE" sz="1600" dirty="0"/>
              <a:t>    </a:t>
            </a:r>
            <a:r>
              <a:rPr lang="en-SE" sz="1600" b="1" dirty="0">
                <a:solidFill>
                  <a:schemeClr val="accent5">
                    <a:lumMod val="75000"/>
                  </a:schemeClr>
                </a:solidFill>
              </a:rPr>
              <a:t>constraint</a:t>
            </a:r>
            <a:r>
              <a:rPr lang="en-SE" sz="1600" dirty="0"/>
              <a:t> </a:t>
            </a:r>
            <a:r>
              <a:rPr lang="en-SE" sz="1600" dirty="0" err="1"/>
              <a:t>addr_con</a:t>
            </a:r>
            <a:r>
              <a:rPr lang="en-SE" sz="1600" dirty="0"/>
              <a:t> {</a:t>
            </a:r>
          </a:p>
          <a:p>
            <a:r>
              <a:rPr lang="en-SE" sz="1600" dirty="0"/>
              <a:t>        </a:t>
            </a:r>
            <a:r>
              <a:rPr lang="en-SE" sz="1600" dirty="0" err="1"/>
              <a:t>mtype</a:t>
            </a:r>
            <a:r>
              <a:rPr lang="en-SE" sz="1600" dirty="0"/>
              <a:t> == STACK -&gt; {</a:t>
            </a:r>
          </a:p>
          <a:p>
            <a:r>
              <a:rPr lang="en-SE" sz="1600" dirty="0"/>
              <a:t>            </a:t>
            </a:r>
            <a:r>
              <a:rPr lang="en-SE" sz="1600" dirty="0" err="1"/>
              <a:t>addr</a:t>
            </a:r>
            <a:r>
              <a:rPr lang="en-SE" sz="1600" dirty="0"/>
              <a:t> &gt;= 64'h</a:t>
            </a:r>
            <a:r>
              <a:rPr lang="en-SE" sz="1600" dirty="0">
                <a:solidFill>
                  <a:srgbClr val="FF00FF"/>
                </a:solidFill>
              </a:rPr>
              <a:t>8000_0000_0000_0000</a:t>
            </a:r>
            <a:r>
              <a:rPr lang="en-SE" sz="1600" dirty="0"/>
              <a:t>;</a:t>
            </a:r>
          </a:p>
          <a:p>
            <a:r>
              <a:rPr lang="en-SE" sz="1600" dirty="0"/>
              <a:t>            </a:t>
            </a:r>
            <a:r>
              <a:rPr lang="en-SE" sz="1600" dirty="0" err="1"/>
              <a:t>addr</a:t>
            </a:r>
            <a:r>
              <a:rPr lang="en-SE" sz="1600" dirty="0"/>
              <a:t> &lt;= 64'h</a:t>
            </a:r>
            <a:r>
              <a:rPr lang="en-SE" sz="1600" dirty="0">
                <a:solidFill>
                  <a:srgbClr val="FF00FF"/>
                </a:solidFill>
              </a:rPr>
              <a:t>ffff_ffff_ffff_ffff</a:t>
            </a:r>
            <a:r>
              <a:rPr lang="en-SE" sz="1600" dirty="0"/>
              <a:t>;</a:t>
            </a:r>
          </a:p>
          <a:p>
            <a:r>
              <a:rPr lang="en-SE" sz="1600" dirty="0"/>
              <a:t>        }</a:t>
            </a:r>
          </a:p>
          <a:p>
            <a:r>
              <a:rPr lang="en-SE" sz="1600" dirty="0"/>
              <a:t>        </a:t>
            </a:r>
            <a:r>
              <a:rPr lang="en-SE" sz="1600" dirty="0" err="1"/>
              <a:t>mtype</a:t>
            </a:r>
            <a:r>
              <a:rPr lang="en-SE" sz="1600" dirty="0"/>
              <a:t> == HEAP -&gt; {</a:t>
            </a:r>
          </a:p>
          <a:p>
            <a:r>
              <a:rPr lang="en-SE" sz="1600" dirty="0"/>
              <a:t>            </a:t>
            </a:r>
            <a:r>
              <a:rPr lang="en-SE" sz="1600" dirty="0" err="1"/>
              <a:t>addr</a:t>
            </a:r>
            <a:r>
              <a:rPr lang="en-SE" sz="1600" dirty="0"/>
              <a:t> &gt;= 64'h</a:t>
            </a:r>
            <a:r>
              <a:rPr lang="en-SE" sz="1600" dirty="0">
                <a:solidFill>
                  <a:srgbClr val="FF00FF"/>
                </a:solidFill>
              </a:rPr>
              <a:t>0000_0000_0000_0000</a:t>
            </a:r>
            <a:r>
              <a:rPr lang="en-SE" sz="1600" dirty="0"/>
              <a:t>;</a:t>
            </a:r>
          </a:p>
          <a:p>
            <a:r>
              <a:rPr lang="en-SE" sz="1600" dirty="0"/>
              <a:t>            </a:t>
            </a:r>
            <a:r>
              <a:rPr lang="en-SE" sz="1600" dirty="0" err="1"/>
              <a:t>addr</a:t>
            </a:r>
            <a:r>
              <a:rPr lang="en-SE" sz="1600" dirty="0"/>
              <a:t> &lt;  64'h</a:t>
            </a:r>
            <a:r>
              <a:rPr lang="en-SE" sz="1600" dirty="0">
                <a:solidFill>
                  <a:srgbClr val="FF00FF"/>
                </a:solidFill>
              </a:rPr>
              <a:t>8000_0000_0000_0000</a:t>
            </a:r>
            <a:r>
              <a:rPr lang="en-SE" sz="1600" dirty="0"/>
              <a:t>;</a:t>
            </a:r>
          </a:p>
          <a:p>
            <a:r>
              <a:rPr lang="en-SE" sz="1600" dirty="0"/>
              <a:t>        }</a:t>
            </a:r>
          </a:p>
          <a:p>
            <a:r>
              <a:rPr lang="en-SE" sz="1600" dirty="0"/>
              <a:t>        </a:t>
            </a:r>
            <a:r>
              <a:rPr lang="en-SE" sz="1600" dirty="0" err="1"/>
              <a:t>mtype</a:t>
            </a:r>
            <a:r>
              <a:rPr lang="en-SE" sz="1600" dirty="0"/>
              <a:t> == WHOLE -&gt; {</a:t>
            </a:r>
          </a:p>
          <a:p>
            <a:r>
              <a:rPr lang="en-SE" sz="1600" dirty="0"/>
              <a:t>            </a:t>
            </a:r>
            <a:r>
              <a:rPr lang="en-SE" sz="1600" dirty="0" err="1"/>
              <a:t>addr</a:t>
            </a:r>
            <a:r>
              <a:rPr lang="en-SE" sz="1600" dirty="0"/>
              <a:t> &gt;= 64'h</a:t>
            </a:r>
            <a:r>
              <a:rPr lang="en-SE" sz="1600" dirty="0">
                <a:solidFill>
                  <a:srgbClr val="FF00FF"/>
                </a:solidFill>
              </a:rPr>
              <a:t>0000_0000_0000_0000</a:t>
            </a:r>
            <a:r>
              <a:rPr lang="en-SE" sz="1600" dirty="0"/>
              <a:t>;</a:t>
            </a:r>
          </a:p>
          <a:p>
            <a:r>
              <a:rPr lang="en-SE" sz="1600" dirty="0"/>
              <a:t>            </a:t>
            </a:r>
            <a:r>
              <a:rPr lang="en-SE" sz="1600" dirty="0" err="1"/>
              <a:t>addr</a:t>
            </a:r>
            <a:r>
              <a:rPr lang="en-SE" sz="1600" dirty="0"/>
              <a:t> &lt;= 64'h</a:t>
            </a:r>
            <a:r>
              <a:rPr lang="en-SE" sz="1600" dirty="0">
                <a:solidFill>
                  <a:srgbClr val="FF00FF"/>
                </a:solidFill>
              </a:rPr>
              <a:t>ffff_ffff_ffff_ffff</a:t>
            </a:r>
            <a:r>
              <a:rPr lang="en-SE" sz="1600" dirty="0"/>
              <a:t>;</a:t>
            </a:r>
          </a:p>
          <a:p>
            <a:r>
              <a:rPr lang="en-SE" sz="1600" dirty="0"/>
              <a:t>        }</a:t>
            </a:r>
          </a:p>
          <a:p>
            <a:r>
              <a:rPr lang="en-SE" sz="1600" dirty="0"/>
              <a:t>    }</a:t>
            </a:r>
          </a:p>
          <a:p>
            <a:r>
              <a:rPr lang="en-SE" sz="1600" dirty="0" err="1">
                <a:solidFill>
                  <a:schemeClr val="accent5">
                    <a:lumMod val="75000"/>
                  </a:schemeClr>
                </a:solidFill>
              </a:rPr>
              <a:t>endclass</a:t>
            </a:r>
            <a:r>
              <a:rPr lang="en-SE" sz="1600" dirty="0"/>
              <a:t>: </a:t>
            </a:r>
            <a:r>
              <a:rPr lang="en-SE" sz="1600" dirty="0" err="1"/>
              <a:t>random_memory_loader</a:t>
            </a:r>
            <a:endParaRPr lang="en-SE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F8C26-C2E1-4FD1-9602-3904951E378F}"/>
              </a:ext>
            </a:extLst>
          </p:cNvPr>
          <p:cNvSpPr txBox="1"/>
          <p:nvPr/>
        </p:nvSpPr>
        <p:spPr>
          <a:xfrm>
            <a:off x="6470150" y="1564243"/>
            <a:ext cx="5221841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module</a:t>
            </a:r>
            <a:r>
              <a:rPr lang="en-SE" dirty="0"/>
              <a:t> demo_</a:t>
            </a:r>
            <a:r>
              <a:rPr lang="en-US" dirty="0"/>
              <a:t>10</a:t>
            </a:r>
            <a:r>
              <a:rPr lang="en-SE" dirty="0"/>
              <a:t>;</a:t>
            </a:r>
          </a:p>
          <a:p>
            <a:r>
              <a:rPr lang="en-SE" dirty="0" err="1"/>
              <a:t>sparse_memory</a:t>
            </a:r>
            <a:r>
              <a:rPr lang="en-SE" dirty="0"/>
              <a:t> </a:t>
            </a:r>
            <a:r>
              <a:rPr lang="en-SE" b="1" dirty="0">
                <a:solidFill>
                  <a:srgbClr val="FF0000"/>
                </a:solidFill>
              </a:rPr>
              <a:t>mem</a:t>
            </a:r>
            <a:r>
              <a:rPr lang="en-SE" dirty="0"/>
              <a:t> =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SE" dirty="0"/>
              <a:t>();</a:t>
            </a:r>
          </a:p>
          <a:p>
            <a:r>
              <a:rPr lang="en-SE" dirty="0" err="1"/>
              <a:t>random_memory_loader</a:t>
            </a:r>
            <a:r>
              <a:rPr lang="en-SE" dirty="0"/>
              <a:t> </a:t>
            </a:r>
            <a:r>
              <a:rPr lang="en-SE" b="1" dirty="0">
                <a:solidFill>
                  <a:srgbClr val="FF0000"/>
                </a:solidFill>
              </a:rPr>
              <a:t>loader</a:t>
            </a:r>
            <a:r>
              <a:rPr lang="en-SE" dirty="0"/>
              <a:t> =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SE" dirty="0"/>
              <a:t>();</a:t>
            </a:r>
          </a:p>
          <a:p>
            <a:endParaRPr lang="en-SE" dirty="0"/>
          </a:p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initial</a:t>
            </a:r>
            <a:r>
              <a:rPr lang="en-SE" dirty="0"/>
              <a:t>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</a:p>
          <a:p>
            <a:r>
              <a:rPr lang="en-SE" dirty="0"/>
              <a:t>    region </a:t>
            </a:r>
            <a:r>
              <a:rPr lang="en-SE" dirty="0" err="1"/>
              <a:t>mtype</a:t>
            </a:r>
            <a:r>
              <a:rPr lang="en-SE" dirty="0"/>
              <a:t> = </a:t>
            </a:r>
            <a:r>
              <a:rPr lang="en-SE" dirty="0" err="1"/>
              <a:t>mtype.</a:t>
            </a:r>
            <a:r>
              <a:rPr lang="en-SE" b="1" dirty="0" err="1">
                <a:solidFill>
                  <a:srgbClr val="FF0000"/>
                </a:solidFill>
              </a:rPr>
              <a:t>first</a:t>
            </a:r>
            <a:r>
              <a:rPr lang="en-SE" dirty="0"/>
              <a:t>();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en-SE" dirty="0"/>
              <a:t> (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SE" dirty="0"/>
              <a:t> </a:t>
            </a:r>
            <a:r>
              <a:rPr lang="en-SE" dirty="0" err="1"/>
              <a:t>i</a:t>
            </a:r>
            <a:r>
              <a:rPr lang="en-SE" dirty="0"/>
              <a:t> = 1; </a:t>
            </a:r>
            <a:r>
              <a:rPr lang="en-SE" dirty="0" err="1"/>
              <a:t>i</a:t>
            </a:r>
            <a:r>
              <a:rPr lang="en-SE" dirty="0"/>
              <a:t> &lt;= </a:t>
            </a:r>
            <a:r>
              <a:rPr lang="en-SE" dirty="0" err="1"/>
              <a:t>mtype.num</a:t>
            </a:r>
            <a:r>
              <a:rPr lang="en-SE" dirty="0"/>
              <a:t>(); </a:t>
            </a:r>
            <a:r>
              <a:rPr lang="en-SE" dirty="0" err="1"/>
              <a:t>i</a:t>
            </a:r>
            <a:r>
              <a:rPr lang="en-SE" dirty="0"/>
              <a:t>++) begin</a:t>
            </a:r>
          </a:p>
          <a:p>
            <a:r>
              <a:rPr lang="en-SE" dirty="0"/>
              <a:t>        </a:t>
            </a:r>
            <a:r>
              <a:rPr lang="en-SE" b="1" dirty="0" err="1">
                <a:solidFill>
                  <a:srgbClr val="FF0000"/>
                </a:solidFill>
              </a:rPr>
              <a:t>loader</a:t>
            </a:r>
            <a:r>
              <a:rPr lang="en-SE" dirty="0" err="1"/>
              <a:t>.mtype</a:t>
            </a:r>
            <a:r>
              <a:rPr lang="en-SE" dirty="0"/>
              <a:t> = </a:t>
            </a:r>
            <a:r>
              <a:rPr lang="en-SE" dirty="0" err="1"/>
              <a:t>mtype</a:t>
            </a:r>
            <a:r>
              <a:rPr lang="en-SE" dirty="0"/>
              <a:t>;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repeat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SE" dirty="0"/>
              <a:t>(10)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begin</a:t>
            </a:r>
          </a:p>
          <a:p>
            <a:r>
              <a:rPr lang="en-SE" dirty="0"/>
              <a:t>            </a:t>
            </a:r>
            <a:r>
              <a:rPr lang="en-SE" dirty="0" err="1"/>
              <a:t>loader.</a:t>
            </a:r>
            <a:r>
              <a:rPr lang="en-SE" b="1" dirty="0" err="1">
                <a:solidFill>
                  <a:srgbClr val="FF0000"/>
                </a:solidFill>
              </a:rPr>
              <a:t>randomize</a:t>
            </a:r>
            <a:r>
              <a:rPr lang="en-SE" dirty="0"/>
              <a:t>();</a:t>
            </a:r>
          </a:p>
          <a:p>
            <a:r>
              <a:rPr lang="en-SE" dirty="0"/>
              <a:t>            </a:t>
            </a:r>
            <a:r>
              <a:rPr lang="en-SE" dirty="0" err="1"/>
              <a:t>mem.write</a:t>
            </a:r>
            <a:r>
              <a:rPr lang="en-SE" dirty="0"/>
              <a:t>(</a:t>
            </a:r>
            <a:r>
              <a:rPr lang="en-SE" dirty="0" err="1"/>
              <a:t>loader.addr</a:t>
            </a:r>
            <a:r>
              <a:rPr lang="en-SE" dirty="0"/>
              <a:t>, </a:t>
            </a:r>
            <a:r>
              <a:rPr lang="en-SE" dirty="0" err="1"/>
              <a:t>loader.data</a:t>
            </a:r>
            <a:r>
              <a:rPr lang="en-SE" dirty="0"/>
              <a:t>);</a:t>
            </a:r>
          </a:p>
          <a:p>
            <a:r>
              <a:rPr lang="en-SE" dirty="0"/>
              <a:t>            </a:t>
            </a:r>
            <a:r>
              <a:rPr lang="en-SE" dirty="0" err="1"/>
              <a:t>loader.display</a:t>
            </a:r>
            <a:r>
              <a:rPr lang="en-SE" dirty="0"/>
              <a:t>();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  <a:p>
            <a:r>
              <a:rPr lang="en-SE" dirty="0"/>
              <a:t>        </a:t>
            </a:r>
            <a:r>
              <a:rPr lang="en-SE" dirty="0" err="1"/>
              <a:t>mem.display</a:t>
            </a:r>
            <a:r>
              <a:rPr lang="en-SE" dirty="0"/>
              <a:t>();</a:t>
            </a:r>
          </a:p>
          <a:p>
            <a:r>
              <a:rPr lang="en-SE" dirty="0"/>
              <a:t>        </a:t>
            </a:r>
            <a:r>
              <a:rPr lang="en-SE" dirty="0" err="1"/>
              <a:t>mtype</a:t>
            </a:r>
            <a:r>
              <a:rPr lang="en-SE" dirty="0"/>
              <a:t> = </a:t>
            </a:r>
            <a:r>
              <a:rPr lang="en-SE" dirty="0" err="1"/>
              <a:t>mtype.</a:t>
            </a:r>
            <a:r>
              <a:rPr lang="en-SE" b="1" dirty="0" err="1">
                <a:solidFill>
                  <a:srgbClr val="FF0000"/>
                </a:solidFill>
              </a:rPr>
              <a:t>next</a:t>
            </a:r>
            <a:r>
              <a:rPr lang="en-SE" dirty="0"/>
              <a:t>();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  <a:p>
            <a:r>
              <a:rPr lang="en-SE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  <a:p>
            <a:r>
              <a:rPr lang="en-SE" dirty="0" err="1">
                <a:solidFill>
                  <a:schemeClr val="accent5">
                    <a:lumMod val="75000"/>
                  </a:schemeClr>
                </a:solidFill>
              </a:rPr>
              <a:t>endmodule</a:t>
            </a:r>
            <a:endParaRPr lang="en-SE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Graphic 7" descr="Paperclip with solid fill">
            <a:hlinkClick r:id="rId2" action="ppaction://hlinkfile"/>
            <a:extLst>
              <a:ext uri="{FF2B5EF4-FFF2-40B4-BE49-F238E27FC236}">
                <a16:creationId xmlns:a16="http://schemas.microsoft.com/office/drawing/2014/main" id="{30A5710D-576E-401F-8B74-DDD15C7B4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81522" y="6132087"/>
            <a:ext cx="510469" cy="5104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9659C19-AED5-45FC-982A-835E0C2F4558}"/>
              </a:ext>
            </a:extLst>
          </p:cNvPr>
          <p:cNvSpPr/>
          <p:nvPr/>
        </p:nvSpPr>
        <p:spPr>
          <a:xfrm>
            <a:off x="6808304" y="3558209"/>
            <a:ext cx="4373218" cy="14113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B66DB40-27F1-437E-9361-51241121032B}"/>
              </a:ext>
            </a:extLst>
          </p:cNvPr>
          <p:cNvSpPr/>
          <p:nvPr/>
        </p:nvSpPr>
        <p:spPr>
          <a:xfrm rot="3139061">
            <a:off x="5481594" y="2188308"/>
            <a:ext cx="1632925" cy="387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83AEBE0-661E-407C-AA99-F3EF3EB2AA47}"/>
              </a:ext>
            </a:extLst>
          </p:cNvPr>
          <p:cNvSpPr/>
          <p:nvPr/>
        </p:nvSpPr>
        <p:spPr>
          <a:xfrm>
            <a:off x="5028118" y="3429000"/>
            <a:ext cx="187356" cy="680669"/>
          </a:xfrm>
          <a:prstGeom prst="rightBrace">
            <a:avLst>
              <a:gd name="adj1" fmla="val 55592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349AC9A-0DAB-4BAA-958D-7A4142C4BB01}"/>
              </a:ext>
            </a:extLst>
          </p:cNvPr>
          <p:cNvSpPr/>
          <p:nvPr/>
        </p:nvSpPr>
        <p:spPr>
          <a:xfrm rot="10800000">
            <a:off x="6298056" y="5401998"/>
            <a:ext cx="675709" cy="387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D09A14E-7FCA-414C-A3E1-2511EA9B80DA}"/>
              </a:ext>
            </a:extLst>
          </p:cNvPr>
          <p:cNvSpPr/>
          <p:nvPr/>
        </p:nvSpPr>
        <p:spPr>
          <a:xfrm>
            <a:off x="5028118" y="4440606"/>
            <a:ext cx="187356" cy="680669"/>
          </a:xfrm>
          <a:prstGeom prst="rightBrace">
            <a:avLst>
              <a:gd name="adj1" fmla="val 55592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8FCF8552-0DB6-457F-BD50-DCC7FB2DB1DD}"/>
              </a:ext>
            </a:extLst>
          </p:cNvPr>
          <p:cNvSpPr/>
          <p:nvPr/>
        </p:nvSpPr>
        <p:spPr>
          <a:xfrm>
            <a:off x="5028118" y="5421876"/>
            <a:ext cx="187356" cy="680669"/>
          </a:xfrm>
          <a:prstGeom prst="rightBrace">
            <a:avLst>
              <a:gd name="adj1" fmla="val 55592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9374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  <p:bldP spid="13" grpId="0" animBg="1"/>
      <p:bldP spid="17" grpId="0" animBg="1"/>
      <p:bldP spid="17" grpId="1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AE573B9-6D8F-4462-AF1A-9BD7016BF1C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17144</TotalTime>
  <Words>4610</Words>
  <Application>Microsoft Macintosh PowerPoint</Application>
  <PresentationFormat>Widescreen</PresentationFormat>
  <Paragraphs>730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-apple-system</vt:lpstr>
      <vt:lpstr>Berling</vt:lpstr>
      <vt:lpstr>Arial</vt:lpstr>
      <vt:lpstr>Calibri</vt:lpstr>
      <vt:lpstr>Roboto</vt:lpstr>
      <vt:lpstr>Tahoma</vt:lpstr>
      <vt:lpstr>Wingdings</vt:lpstr>
      <vt:lpstr>Office Theme</vt:lpstr>
      <vt:lpstr>Accelerating Systems with Programmable Logic Components  Lecture 09 Verification II Basic concepts and methods of Verification</vt:lpstr>
      <vt:lpstr>Verification technologies</vt:lpstr>
      <vt:lpstr>Linting</vt:lpstr>
      <vt:lpstr>Linting</vt:lpstr>
      <vt:lpstr>Randomization – $random, $urandom</vt:lpstr>
      <vt:lpstr>Randomization – $random, $urandom</vt:lpstr>
      <vt:lpstr>Randomization – rand/randc</vt:lpstr>
      <vt:lpstr>Randomization – rand/randc</vt:lpstr>
      <vt:lpstr>Randomization – rand/randc in Class</vt:lpstr>
      <vt:lpstr>Assertion</vt:lpstr>
      <vt:lpstr>Immediate assertions</vt:lpstr>
      <vt:lpstr>Example – Immediate assertions</vt:lpstr>
      <vt:lpstr>Concurrent assertions</vt:lpstr>
      <vt:lpstr>Example – Concurrent assertions</vt:lpstr>
      <vt:lpstr>Example – Concurrent assertions</vt:lpstr>
      <vt:lpstr>Example – Implication evaluation</vt:lpstr>
      <vt:lpstr>Example – Implication evaluation</vt:lpstr>
      <vt:lpstr>Example – Implication evaluation</vt:lpstr>
      <vt:lpstr>Example – Implication evaluation</vt:lpstr>
      <vt:lpstr>Example – Implication evaluation</vt:lpstr>
      <vt:lpstr>Example – Implication evaluation</vt:lpstr>
      <vt:lpstr>Example – Implication evaluation</vt:lpstr>
      <vt:lpstr>Delta delay</vt:lpstr>
      <vt:lpstr>Example – Delta delay</vt:lpstr>
      <vt:lpstr>Example – Delta delay</vt:lpstr>
      <vt:lpstr>Example – Delta delay</vt:lpstr>
      <vt:lpstr>Example – Delta delay</vt:lpstr>
      <vt:lpstr>Example – Delta delay</vt:lpstr>
      <vt:lpstr>Example – Delta delay</vt:lpstr>
      <vt:lpstr>Functional coverage</vt:lpstr>
      <vt:lpstr>Functional coverage</vt:lpstr>
      <vt:lpstr>Example – Functional coverage</vt:lpstr>
      <vt:lpstr>Example – Functional coverage</vt:lpstr>
      <vt:lpstr>Example – Functional coverage</vt:lpstr>
      <vt:lpstr>Example – Functional coverage</vt:lpstr>
      <vt:lpstr>Example – Functional coverage</vt:lpstr>
      <vt:lpstr>Monitor FSM state transition using functional coverage</vt:lpstr>
      <vt:lpstr>Monitor FSM state transition using functional coverage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Yao</dc:creator>
  <cp:lastModifiedBy>Microsoft Office User</cp:lastModifiedBy>
  <cp:revision>1724</cp:revision>
  <dcterms:created xsi:type="dcterms:W3CDTF">2021-06-14T13:39:04Z</dcterms:created>
  <dcterms:modified xsi:type="dcterms:W3CDTF">2022-10-07T11:17:09Z</dcterms:modified>
</cp:coreProperties>
</file>