
<file path=[Content_Types].xml><?xml version="1.0" encoding="utf-8"?>
<Types xmlns="http://schemas.openxmlformats.org/package/2006/content-types">
  <Default Extension="emf" ContentType="image/x-emf"/>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4"/>
  </p:notesMasterIdLst>
  <p:sldIdLst>
    <p:sldId id="256" r:id="rId2"/>
    <p:sldId id="335" r:id="rId3"/>
    <p:sldId id="336" r:id="rId4"/>
    <p:sldId id="337" r:id="rId5"/>
    <p:sldId id="338" r:id="rId6"/>
    <p:sldId id="339" r:id="rId7"/>
    <p:sldId id="340" r:id="rId8"/>
    <p:sldId id="341" r:id="rId9"/>
    <p:sldId id="342" r:id="rId10"/>
    <p:sldId id="343" r:id="rId11"/>
    <p:sldId id="384"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6" r:id="rId25"/>
    <p:sldId id="357" r:id="rId26"/>
    <p:sldId id="358" r:id="rId27"/>
    <p:sldId id="359" r:id="rId28"/>
    <p:sldId id="361" r:id="rId29"/>
    <p:sldId id="360" r:id="rId30"/>
    <p:sldId id="362" r:id="rId31"/>
    <p:sldId id="363" r:id="rId32"/>
    <p:sldId id="364" r:id="rId33"/>
    <p:sldId id="365" r:id="rId34"/>
    <p:sldId id="366" r:id="rId35"/>
    <p:sldId id="367" r:id="rId36"/>
    <p:sldId id="368" r:id="rId37"/>
    <p:sldId id="369" r:id="rId38"/>
    <p:sldId id="370" r:id="rId39"/>
    <p:sldId id="371" r:id="rId40"/>
    <p:sldId id="372" r:id="rId41"/>
    <p:sldId id="373" r:id="rId42"/>
    <p:sldId id="374" r:id="rId43"/>
    <p:sldId id="375" r:id="rId44"/>
    <p:sldId id="376" r:id="rId45"/>
    <p:sldId id="377" r:id="rId46"/>
    <p:sldId id="378" r:id="rId47"/>
    <p:sldId id="379" r:id="rId48"/>
    <p:sldId id="380" r:id="rId49"/>
    <p:sldId id="381" r:id="rId50"/>
    <p:sldId id="382" r:id="rId51"/>
    <p:sldId id="383" r:id="rId52"/>
    <p:sldId id="271"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hgPMigvmpQgDnRM7gS4+Aw==" hashData="th8gXuVH+IziNYMyDPuV972TBFKkA2/Uq+84l2osXqCbReVtrS8aMgqeJlFvz2fUXmLKjDXfMpj6xT/G54Lcyg=="/>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185" autoAdjust="0"/>
    <p:restoredTop sz="85094" autoAdjust="0"/>
  </p:normalViewPr>
  <p:slideViewPr>
    <p:cSldViewPr snapToGrid="0">
      <p:cViewPr varScale="1">
        <p:scale>
          <a:sx n="117" d="100"/>
          <a:sy n="117" d="100"/>
        </p:scale>
        <p:origin x="1544" y="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854111-F96E-400B-BE1D-9AD68FB27ACF}" type="datetimeFigureOut">
              <a:rPr lang="en-SE" smtClean="0"/>
              <a:t>10/18/23</a:t>
            </a:fld>
            <a:endParaRPr lang="en-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9EC7D-B74B-4364-805A-BE53D1A2107A}" type="slidenum">
              <a:rPr lang="en-SE" smtClean="0"/>
              <a:t>‹#›</a:t>
            </a:fld>
            <a:endParaRPr lang="en-SE"/>
          </a:p>
        </p:txBody>
      </p:sp>
    </p:spTree>
    <p:extLst>
      <p:ext uri="{BB962C8B-B14F-4D97-AF65-F5344CB8AC3E}">
        <p14:creationId xmlns:p14="http://schemas.microsoft.com/office/powerpoint/2010/main" val="4213122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a:p>
        </p:txBody>
      </p:sp>
      <p:sp>
        <p:nvSpPr>
          <p:cNvPr id="4" name="Slide Number Placeholder 3"/>
          <p:cNvSpPr>
            <a:spLocks noGrp="1"/>
          </p:cNvSpPr>
          <p:nvPr>
            <p:ph type="sldNum" sz="quarter" idx="5"/>
          </p:nvPr>
        </p:nvSpPr>
        <p:spPr/>
        <p:txBody>
          <a:bodyPr/>
          <a:lstStyle/>
          <a:p>
            <a:fld id="{3CE9EC7D-B74B-4364-805A-BE53D1A2107A}" type="slidenum">
              <a:rPr lang="en-SE" smtClean="0"/>
              <a:t>11</a:t>
            </a:fld>
            <a:endParaRPr lang="en-SE"/>
          </a:p>
        </p:txBody>
      </p:sp>
    </p:spTree>
    <p:extLst>
      <p:ext uri="{BB962C8B-B14F-4D97-AF65-F5344CB8AC3E}">
        <p14:creationId xmlns:p14="http://schemas.microsoft.com/office/powerpoint/2010/main" val="2566605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CE9EC7D-B74B-4364-805A-BE53D1A2107A}" type="slidenum">
              <a:rPr lang="en-SE" smtClean="0"/>
              <a:t>14</a:t>
            </a:fld>
            <a:endParaRPr lang="en-SE"/>
          </a:p>
        </p:txBody>
      </p:sp>
    </p:spTree>
    <p:extLst>
      <p:ext uri="{BB962C8B-B14F-4D97-AF65-F5344CB8AC3E}">
        <p14:creationId xmlns:p14="http://schemas.microsoft.com/office/powerpoint/2010/main" val="1185992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AC1A22-7217-45F6-9197-2076FDF5A2BB}" type="datetimeFigureOut">
              <a:rPr lang="en-SE" smtClean="0"/>
              <a:t>10/18/23</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E0639179-D717-40AA-84A7-D4F2F8028582}" type="slidenum">
              <a:rPr lang="en-SE" smtClean="0"/>
              <a:t>‹#›</a:t>
            </a:fld>
            <a:endParaRPr lang="en-SE"/>
          </a:p>
        </p:txBody>
      </p:sp>
    </p:spTree>
    <p:extLst>
      <p:ext uri="{BB962C8B-B14F-4D97-AF65-F5344CB8AC3E}">
        <p14:creationId xmlns:p14="http://schemas.microsoft.com/office/powerpoint/2010/main" val="3062895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C1A22-7217-45F6-9197-2076FDF5A2BB}" type="datetimeFigureOut">
              <a:rPr lang="en-SE" smtClean="0"/>
              <a:t>10/18/23</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E0639179-D717-40AA-84A7-D4F2F8028582}" type="slidenum">
              <a:rPr lang="en-SE" smtClean="0"/>
              <a:t>‹#›</a:t>
            </a:fld>
            <a:endParaRPr lang="en-SE"/>
          </a:p>
        </p:txBody>
      </p:sp>
    </p:spTree>
    <p:extLst>
      <p:ext uri="{BB962C8B-B14F-4D97-AF65-F5344CB8AC3E}">
        <p14:creationId xmlns:p14="http://schemas.microsoft.com/office/powerpoint/2010/main" val="828393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C1A22-7217-45F6-9197-2076FDF5A2BB}" type="datetimeFigureOut">
              <a:rPr lang="en-SE" smtClean="0"/>
              <a:t>10/18/23</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E0639179-D717-40AA-84A7-D4F2F8028582}" type="slidenum">
              <a:rPr lang="en-SE" smtClean="0"/>
              <a:t>‹#›</a:t>
            </a:fld>
            <a:endParaRPr lang="en-SE"/>
          </a:p>
        </p:txBody>
      </p:sp>
    </p:spTree>
    <p:extLst>
      <p:ext uri="{BB962C8B-B14F-4D97-AF65-F5344CB8AC3E}">
        <p14:creationId xmlns:p14="http://schemas.microsoft.com/office/powerpoint/2010/main" val="2773779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C1A22-7217-45F6-9197-2076FDF5A2BB}" type="datetimeFigureOut">
              <a:rPr lang="en-SE" smtClean="0"/>
              <a:t>10/18/23</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E0639179-D717-40AA-84A7-D4F2F8028582}" type="slidenum">
              <a:rPr lang="en-SE" smtClean="0"/>
              <a:t>‹#›</a:t>
            </a:fld>
            <a:endParaRPr lang="en-SE"/>
          </a:p>
        </p:txBody>
      </p:sp>
    </p:spTree>
    <p:extLst>
      <p:ext uri="{BB962C8B-B14F-4D97-AF65-F5344CB8AC3E}">
        <p14:creationId xmlns:p14="http://schemas.microsoft.com/office/powerpoint/2010/main" val="310785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AC1A22-7217-45F6-9197-2076FDF5A2BB}" type="datetimeFigureOut">
              <a:rPr lang="en-SE" smtClean="0"/>
              <a:t>10/18/23</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E0639179-D717-40AA-84A7-D4F2F8028582}" type="slidenum">
              <a:rPr lang="en-SE" smtClean="0"/>
              <a:t>‹#›</a:t>
            </a:fld>
            <a:endParaRPr lang="en-SE"/>
          </a:p>
        </p:txBody>
      </p:sp>
    </p:spTree>
    <p:extLst>
      <p:ext uri="{BB962C8B-B14F-4D97-AF65-F5344CB8AC3E}">
        <p14:creationId xmlns:p14="http://schemas.microsoft.com/office/powerpoint/2010/main" val="2669782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AC1A22-7217-45F6-9197-2076FDF5A2BB}" type="datetimeFigureOut">
              <a:rPr lang="en-SE" smtClean="0"/>
              <a:t>10/18/23</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E0639179-D717-40AA-84A7-D4F2F8028582}" type="slidenum">
              <a:rPr lang="en-SE" smtClean="0"/>
              <a:t>‹#›</a:t>
            </a:fld>
            <a:endParaRPr lang="en-SE"/>
          </a:p>
        </p:txBody>
      </p:sp>
    </p:spTree>
    <p:extLst>
      <p:ext uri="{BB962C8B-B14F-4D97-AF65-F5344CB8AC3E}">
        <p14:creationId xmlns:p14="http://schemas.microsoft.com/office/powerpoint/2010/main" val="404571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AC1A22-7217-45F6-9197-2076FDF5A2BB}" type="datetimeFigureOut">
              <a:rPr lang="en-SE" smtClean="0"/>
              <a:t>10/18/23</a:t>
            </a:fld>
            <a:endParaRPr lang="en-SE"/>
          </a:p>
        </p:txBody>
      </p:sp>
      <p:sp>
        <p:nvSpPr>
          <p:cNvPr id="8" name="Footer Placeholder 7"/>
          <p:cNvSpPr>
            <a:spLocks noGrp="1"/>
          </p:cNvSpPr>
          <p:nvPr>
            <p:ph type="ftr" sz="quarter" idx="11"/>
          </p:nvPr>
        </p:nvSpPr>
        <p:spPr/>
        <p:txBody>
          <a:bodyPr/>
          <a:lstStyle/>
          <a:p>
            <a:endParaRPr lang="en-SE"/>
          </a:p>
        </p:txBody>
      </p:sp>
      <p:sp>
        <p:nvSpPr>
          <p:cNvPr id="9" name="Slide Number Placeholder 8"/>
          <p:cNvSpPr>
            <a:spLocks noGrp="1"/>
          </p:cNvSpPr>
          <p:nvPr>
            <p:ph type="sldNum" sz="quarter" idx="12"/>
          </p:nvPr>
        </p:nvSpPr>
        <p:spPr/>
        <p:txBody>
          <a:bodyPr/>
          <a:lstStyle/>
          <a:p>
            <a:fld id="{E0639179-D717-40AA-84A7-D4F2F8028582}" type="slidenum">
              <a:rPr lang="en-SE" smtClean="0"/>
              <a:t>‹#›</a:t>
            </a:fld>
            <a:endParaRPr lang="en-SE"/>
          </a:p>
        </p:txBody>
      </p:sp>
    </p:spTree>
    <p:extLst>
      <p:ext uri="{BB962C8B-B14F-4D97-AF65-F5344CB8AC3E}">
        <p14:creationId xmlns:p14="http://schemas.microsoft.com/office/powerpoint/2010/main" val="871338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AC1A22-7217-45F6-9197-2076FDF5A2BB}" type="datetimeFigureOut">
              <a:rPr lang="en-SE" smtClean="0"/>
              <a:t>10/18/23</a:t>
            </a:fld>
            <a:endParaRPr lang="en-SE"/>
          </a:p>
        </p:txBody>
      </p:sp>
      <p:sp>
        <p:nvSpPr>
          <p:cNvPr id="4" name="Footer Placeholder 3"/>
          <p:cNvSpPr>
            <a:spLocks noGrp="1"/>
          </p:cNvSpPr>
          <p:nvPr>
            <p:ph type="ftr" sz="quarter" idx="11"/>
          </p:nvPr>
        </p:nvSpPr>
        <p:spPr/>
        <p:txBody>
          <a:bodyPr/>
          <a:lstStyle/>
          <a:p>
            <a:endParaRPr lang="en-SE"/>
          </a:p>
        </p:txBody>
      </p:sp>
      <p:sp>
        <p:nvSpPr>
          <p:cNvPr id="5" name="Slide Number Placeholder 4"/>
          <p:cNvSpPr>
            <a:spLocks noGrp="1"/>
          </p:cNvSpPr>
          <p:nvPr>
            <p:ph type="sldNum" sz="quarter" idx="12"/>
          </p:nvPr>
        </p:nvSpPr>
        <p:spPr/>
        <p:txBody>
          <a:bodyPr/>
          <a:lstStyle/>
          <a:p>
            <a:fld id="{E0639179-D717-40AA-84A7-D4F2F8028582}" type="slidenum">
              <a:rPr lang="en-SE" smtClean="0"/>
              <a:t>‹#›</a:t>
            </a:fld>
            <a:endParaRPr lang="en-SE"/>
          </a:p>
        </p:txBody>
      </p:sp>
    </p:spTree>
    <p:extLst>
      <p:ext uri="{BB962C8B-B14F-4D97-AF65-F5344CB8AC3E}">
        <p14:creationId xmlns:p14="http://schemas.microsoft.com/office/powerpoint/2010/main" val="419081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C1A22-7217-45F6-9197-2076FDF5A2BB}" type="datetimeFigureOut">
              <a:rPr lang="en-SE" smtClean="0"/>
              <a:t>10/18/23</a:t>
            </a:fld>
            <a:endParaRPr lang="en-SE"/>
          </a:p>
        </p:txBody>
      </p:sp>
      <p:sp>
        <p:nvSpPr>
          <p:cNvPr id="3" name="Footer Placeholder 2"/>
          <p:cNvSpPr>
            <a:spLocks noGrp="1"/>
          </p:cNvSpPr>
          <p:nvPr>
            <p:ph type="ftr" sz="quarter" idx="11"/>
          </p:nvPr>
        </p:nvSpPr>
        <p:spPr/>
        <p:txBody>
          <a:bodyPr/>
          <a:lstStyle/>
          <a:p>
            <a:endParaRPr lang="en-SE"/>
          </a:p>
        </p:txBody>
      </p:sp>
      <p:sp>
        <p:nvSpPr>
          <p:cNvPr id="4" name="Slide Number Placeholder 3"/>
          <p:cNvSpPr>
            <a:spLocks noGrp="1"/>
          </p:cNvSpPr>
          <p:nvPr>
            <p:ph type="sldNum" sz="quarter" idx="12"/>
          </p:nvPr>
        </p:nvSpPr>
        <p:spPr/>
        <p:txBody>
          <a:bodyPr/>
          <a:lstStyle/>
          <a:p>
            <a:fld id="{E0639179-D717-40AA-84A7-D4F2F8028582}" type="slidenum">
              <a:rPr lang="en-SE" smtClean="0"/>
              <a:t>‹#›</a:t>
            </a:fld>
            <a:endParaRPr lang="en-SE"/>
          </a:p>
        </p:txBody>
      </p:sp>
    </p:spTree>
    <p:extLst>
      <p:ext uri="{BB962C8B-B14F-4D97-AF65-F5344CB8AC3E}">
        <p14:creationId xmlns:p14="http://schemas.microsoft.com/office/powerpoint/2010/main" val="814375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AC1A22-7217-45F6-9197-2076FDF5A2BB}" type="datetimeFigureOut">
              <a:rPr lang="en-SE" smtClean="0"/>
              <a:t>10/18/23</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E0639179-D717-40AA-84A7-D4F2F8028582}" type="slidenum">
              <a:rPr lang="en-SE" smtClean="0"/>
              <a:t>‹#›</a:t>
            </a:fld>
            <a:endParaRPr lang="en-SE"/>
          </a:p>
        </p:txBody>
      </p:sp>
    </p:spTree>
    <p:extLst>
      <p:ext uri="{BB962C8B-B14F-4D97-AF65-F5344CB8AC3E}">
        <p14:creationId xmlns:p14="http://schemas.microsoft.com/office/powerpoint/2010/main" val="4190498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AC1A22-7217-45F6-9197-2076FDF5A2BB}" type="datetimeFigureOut">
              <a:rPr lang="en-SE" smtClean="0"/>
              <a:t>10/18/23</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E0639179-D717-40AA-84A7-D4F2F8028582}" type="slidenum">
              <a:rPr lang="en-SE" smtClean="0"/>
              <a:t>‹#›</a:t>
            </a:fld>
            <a:endParaRPr lang="en-SE"/>
          </a:p>
        </p:txBody>
      </p:sp>
    </p:spTree>
    <p:extLst>
      <p:ext uri="{BB962C8B-B14F-4D97-AF65-F5344CB8AC3E}">
        <p14:creationId xmlns:p14="http://schemas.microsoft.com/office/powerpoint/2010/main" val="1195145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C1A22-7217-45F6-9197-2076FDF5A2BB}" type="datetimeFigureOut">
              <a:rPr lang="en-SE" smtClean="0"/>
              <a:t>10/18/23</a:t>
            </a:fld>
            <a:endParaRPr lang="en-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639179-D717-40AA-84A7-D4F2F8028582}" type="slidenum">
              <a:rPr lang="en-SE" smtClean="0"/>
              <a:t>‹#›</a:t>
            </a:fld>
            <a:endParaRPr lang="en-SE"/>
          </a:p>
        </p:txBody>
      </p:sp>
    </p:spTree>
    <p:extLst>
      <p:ext uri="{BB962C8B-B14F-4D97-AF65-F5344CB8AC3E}">
        <p14:creationId xmlns:p14="http://schemas.microsoft.com/office/powerpoint/2010/main" val="26387096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mailto:yuan.yao@it.uu.s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hyperlink" Target="http://en.wikipedia.org/wiki/Frank_Rosenblatt" TargetMode="External"/><Relationship Id="rId7" Type="http://schemas.openxmlformats.org/officeDocument/2006/relationships/image" Target="../media/image410.png"/><Relationship Id="rId2" Type="http://schemas.openxmlformats.org/officeDocument/2006/relationships/hyperlink" Target="http://books.google.ca/books/about/Principles_of_neurodynamics.html?id=7FhRAAAAMAAJ" TargetMode="External"/><Relationship Id="rId1" Type="http://schemas.openxmlformats.org/officeDocument/2006/relationships/slideLayout" Target="../slideLayouts/slideLayout2.xml"/><Relationship Id="rId6" Type="http://schemas.openxmlformats.org/officeDocument/2006/relationships/hyperlink" Target="http://en.wikipedia.org/wiki/Walter_Pitts" TargetMode="External"/><Relationship Id="rId5" Type="http://schemas.openxmlformats.org/officeDocument/2006/relationships/hyperlink" Target="http://en.wikipedia.org/wiki/Warren_McCulloch" TargetMode="External"/><Relationship Id="rId4" Type="http://schemas.openxmlformats.org/officeDocument/2006/relationships/hyperlink" Target="http://scholar.google.ca/scholar?cluster=4035975255085082870"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2.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yann.lecun.com/exdb/mnist/"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2.png"/><Relationship Id="rId5" Type="http://schemas.microsoft.com/office/2017/06/relationships/model3d" Target="../media/model3d1.glb"/><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6.png"/><Relationship Id="rId4" Type="http://schemas.microsoft.com/office/2017/06/relationships/model3d" Target="../media/model3d1.glb"/></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49.png"/><Relationship Id="rId4" Type="http://schemas.microsoft.com/office/2017/06/relationships/model3d" Target="../media/model3d1.glb"/></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2.png"/><Relationship Id="rId4" Type="http://schemas.microsoft.com/office/2017/06/relationships/model3d" Target="../media/model3d1.glb"/></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02BB8-29F8-4155-A93A-17647DB1CABC}"/>
              </a:ext>
            </a:extLst>
          </p:cNvPr>
          <p:cNvSpPr>
            <a:spLocks noGrp="1"/>
          </p:cNvSpPr>
          <p:nvPr>
            <p:ph type="ctrTitle"/>
          </p:nvPr>
        </p:nvSpPr>
        <p:spPr>
          <a:xfrm>
            <a:off x="1524000" y="779228"/>
            <a:ext cx="9144000" cy="2730735"/>
          </a:xfrm>
        </p:spPr>
        <p:txBody>
          <a:bodyPr>
            <a:normAutofit fontScale="90000"/>
          </a:bodyPr>
          <a:lstStyle/>
          <a:p>
            <a:r>
              <a:rPr lang="en-US" sz="4800" dirty="0">
                <a:latin typeface="Arial" panose="020B0604020202020204" pitchFamily="34" charset="0"/>
                <a:cs typeface="Arial" panose="020B0604020202020204" pitchFamily="34" charset="0"/>
              </a:rPr>
              <a:t>Accelerating Systems with Programmable Logic Components</a:t>
            </a:r>
            <a:br>
              <a:rPr lang="en-US" sz="4800" dirty="0">
                <a:latin typeface="Arial" panose="020B0604020202020204" pitchFamily="34" charset="0"/>
                <a:cs typeface="Arial" panose="020B0604020202020204" pitchFamily="34" charset="0"/>
              </a:rPr>
            </a:br>
            <a:br>
              <a:rPr lang="en-US" sz="48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Lecture 11 Neural network I</a:t>
            </a:r>
            <a:br>
              <a:rPr lang="en-US" sz="3600" dirty="0">
                <a:latin typeface="Arial" panose="020B0604020202020204" pitchFamily="34" charset="0"/>
                <a:cs typeface="Arial" panose="020B0604020202020204" pitchFamily="34" charset="0"/>
              </a:rPr>
            </a:br>
            <a:endParaRPr lang="en-SE" sz="36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692087BE-6C26-4F68-8F72-3D456FE71694}"/>
              </a:ext>
            </a:extLst>
          </p:cNvPr>
          <p:cNvSpPr>
            <a:spLocks noGrp="1"/>
          </p:cNvSpPr>
          <p:nvPr>
            <p:ph type="subTitle" idx="1"/>
          </p:nvPr>
        </p:nvSpPr>
        <p:spPr>
          <a:xfrm>
            <a:off x="1524000" y="3602038"/>
            <a:ext cx="9144000" cy="2387600"/>
          </a:xfrm>
        </p:spPr>
        <p:txBody>
          <a:bodyPr>
            <a:normAutofit/>
          </a:bodyPr>
          <a:lstStyle/>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1DT109 ASPLOC</a:t>
            </a:r>
          </a:p>
          <a:p>
            <a:r>
              <a:rPr lang="en-US">
                <a:latin typeface="Arial" panose="020B0604020202020204" pitchFamily="34" charset="0"/>
                <a:cs typeface="Arial" panose="020B0604020202020204" pitchFamily="34" charset="0"/>
              </a:rPr>
              <a:t>2022 </a:t>
            </a:r>
            <a:r>
              <a:rPr lang="en-US" dirty="0">
                <a:latin typeface="Arial" panose="020B0604020202020204" pitchFamily="34" charset="0"/>
                <a:cs typeface="Arial" panose="020B0604020202020204" pitchFamily="34" charset="0"/>
              </a:rPr>
              <a:t>VT1-VT2</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Yuan Yao, </a:t>
            </a:r>
            <a:r>
              <a:rPr lang="en-US" dirty="0">
                <a:latin typeface="Arial" panose="020B0604020202020204" pitchFamily="34" charset="0"/>
                <a:cs typeface="Arial" panose="020B0604020202020204" pitchFamily="34" charset="0"/>
                <a:hlinkClick r:id="rId2"/>
              </a:rPr>
              <a:t>yuan.yao@it.uu.se</a:t>
            </a:r>
            <a:endParaRPr lang="en-US" dirty="0">
              <a:latin typeface="Arial" panose="020B0604020202020204" pitchFamily="34" charset="0"/>
              <a:cs typeface="Arial" panose="020B0604020202020204" pitchFamily="34" charset="0"/>
            </a:endParaRPr>
          </a:p>
        </p:txBody>
      </p:sp>
      <p:pic>
        <p:nvPicPr>
          <p:cNvPr id="4" name="Picture 3" descr="rod_logo_vit_etikett_84mm.eps">
            <a:extLst>
              <a:ext uri="{FF2B5EF4-FFF2-40B4-BE49-F238E27FC236}">
                <a16:creationId xmlns:a16="http://schemas.microsoft.com/office/drawing/2014/main" id="{8D2C7EE1-0E61-4368-A08E-159F94E206A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3473" y="0"/>
            <a:ext cx="1056255" cy="1617317"/>
          </a:xfrm>
          <a:prstGeom prst="rect">
            <a:avLst/>
          </a:prstGeom>
          <a:effectLst>
            <a:outerShdw blurRad="263525" dir="12420000" sx="107000" sy="107000" algn="tl" rotWithShape="0">
              <a:srgbClr val="000000">
                <a:alpha val="43000"/>
              </a:srgbClr>
            </a:outerShdw>
          </a:effectLst>
        </p:spPr>
      </p:pic>
    </p:spTree>
    <p:extLst>
      <p:ext uri="{BB962C8B-B14F-4D97-AF65-F5344CB8AC3E}">
        <p14:creationId xmlns:p14="http://schemas.microsoft.com/office/powerpoint/2010/main" val="2114321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10F5-9DAF-403A-AE08-63F123172FB8}"/>
              </a:ext>
            </a:extLst>
          </p:cNvPr>
          <p:cNvSpPr>
            <a:spLocks noGrp="1"/>
          </p:cNvSpPr>
          <p:nvPr>
            <p:ph type="title"/>
          </p:nvPr>
        </p:nvSpPr>
        <p:spPr/>
        <p:txBody>
          <a:bodyPr/>
          <a:lstStyle/>
          <a:p>
            <a:r>
              <a:rPr lang="en-US" dirty="0"/>
              <a:t>Yes, it is possible!</a:t>
            </a:r>
            <a:endParaRPr lang="en-SE" dirty="0"/>
          </a:p>
        </p:txBody>
      </p:sp>
      <p:sp>
        <p:nvSpPr>
          <p:cNvPr id="3" name="Content Placeholder 2">
            <a:extLst>
              <a:ext uri="{FF2B5EF4-FFF2-40B4-BE49-F238E27FC236}">
                <a16:creationId xmlns:a16="http://schemas.microsoft.com/office/drawing/2014/main" id="{DB528B7F-4E62-47A8-94FA-DDC373A2F283}"/>
              </a:ext>
            </a:extLst>
          </p:cNvPr>
          <p:cNvSpPr>
            <a:spLocks noGrp="1"/>
          </p:cNvSpPr>
          <p:nvPr>
            <p:ph idx="1"/>
          </p:nvPr>
        </p:nvSpPr>
        <p:spPr/>
        <p:txBody>
          <a:bodyPr/>
          <a:lstStyle/>
          <a:p>
            <a:r>
              <a:rPr lang="en-US" sz="2800" dirty="0">
                <a:solidFill>
                  <a:schemeClr val="tx1"/>
                </a:solidFill>
              </a:rPr>
              <a:t>Today, banks use NN to recognize handwritten digits. </a:t>
            </a:r>
          </a:p>
          <a:p>
            <a:r>
              <a:rPr lang="en-US" dirty="0"/>
              <a:t>Post offices use NN to recognize addresses. </a:t>
            </a:r>
          </a:p>
          <a:p>
            <a:r>
              <a:rPr lang="en-US" dirty="0"/>
              <a:t>We will code a NN today to recognize handwritten digits. </a:t>
            </a:r>
          </a:p>
          <a:p>
            <a:r>
              <a:rPr lang="en-US" dirty="0"/>
              <a:t>And achieve 96% accuracy. </a:t>
            </a:r>
          </a:p>
          <a:p>
            <a:r>
              <a:rPr lang="en-US" dirty="0"/>
              <a:t>The same principle also applies to speech recognition, natural language processing, and other domains.</a:t>
            </a:r>
            <a:endParaRPr lang="en-SE" dirty="0"/>
          </a:p>
        </p:txBody>
      </p:sp>
    </p:spTree>
    <p:extLst>
      <p:ext uri="{BB962C8B-B14F-4D97-AF65-F5344CB8AC3E}">
        <p14:creationId xmlns:p14="http://schemas.microsoft.com/office/powerpoint/2010/main" val="1849654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37762-ECF5-4469-B2FC-449F8B676F16}"/>
              </a:ext>
            </a:extLst>
          </p:cNvPr>
          <p:cNvSpPr>
            <a:spLocks noGrp="1"/>
          </p:cNvSpPr>
          <p:nvPr>
            <p:ph type="title"/>
          </p:nvPr>
        </p:nvSpPr>
        <p:spPr>
          <a:xfrm>
            <a:off x="838201" y="0"/>
            <a:ext cx="10515600" cy="1084881"/>
          </a:xfrm>
        </p:spPr>
        <p:txBody>
          <a:bodyPr/>
          <a:lstStyle/>
          <a:p>
            <a:r>
              <a:rPr lang="en-US" dirty="0"/>
              <a:t>HDR-NN algorithm – the complete steps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C6EF9B-DDD8-44DF-986A-5490EE26CC43}"/>
                  </a:ext>
                </a:extLst>
              </p:cNvPr>
              <p:cNvSpPr>
                <a:spLocks noGrp="1"/>
              </p:cNvSpPr>
              <p:nvPr>
                <p:ph idx="1"/>
              </p:nvPr>
            </p:nvSpPr>
            <p:spPr>
              <a:xfrm>
                <a:off x="838199" y="922150"/>
                <a:ext cx="11296973" cy="5935850"/>
              </a:xfrm>
            </p:spPr>
            <p:txBody>
              <a:bodyPr>
                <a:normAutofit lnSpcReduction="10000"/>
              </a:bodyPr>
              <a:lstStyle/>
              <a:p>
                <a:pPr marL="514350" indent="-514350">
                  <a:buFont typeface="+mj-lt"/>
                  <a:buAutoNum type="arabicPeriod"/>
                </a:pPr>
                <a:r>
                  <a:rPr lang="en-US" dirty="0"/>
                  <a:t>Determine </a:t>
                </a:r>
                <a14:m>
                  <m:oMath xmlns:m="http://schemas.openxmlformats.org/officeDocument/2006/math">
                    <m:r>
                      <a:rPr lang="en-US" b="0" i="1" smtClean="0">
                        <a:latin typeface="Cambria Math" panose="02040503050406030204" pitchFamily="18" charset="0"/>
                      </a:rPr>
                      <m:t>𝑚</m:t>
                    </m:r>
                  </m:oMath>
                </a14:m>
                <a:r>
                  <a:rPr lang="en-US" dirty="0"/>
                  <a:t> input images from the set of training examples </a:t>
                </a:r>
                <a14:m>
                  <m:oMath xmlns:m="http://schemas.openxmlformats.org/officeDocument/2006/math">
                    <m:r>
                      <a:rPr lang="en-US" b="0" i="1" smtClean="0">
                        <a:latin typeface="Cambria Math" panose="02040503050406030204" pitchFamily="18" charset="0"/>
                      </a:rPr>
                      <m:t>𝑛</m:t>
                    </m:r>
                  </m:oMath>
                </a14:m>
                <a:endParaRPr lang="en-US" dirty="0"/>
              </a:p>
              <a:p>
                <a:pPr marL="514350" indent="-514350">
                  <a:buFont typeface="+mj-lt"/>
                  <a:buAutoNum type="arabicPeriod"/>
                </a:pPr>
                <a:r>
                  <a:rPr lang="en-US" dirty="0"/>
                  <a:t>For each training example </a:t>
                </a:r>
                <a14:m>
                  <m:oMath xmlns:m="http://schemas.openxmlformats.org/officeDocument/2006/math">
                    <m:r>
                      <a:rPr lang="en-US" b="0" i="1" smtClean="0">
                        <a:latin typeface="Cambria Math" panose="02040503050406030204" pitchFamily="18" charset="0"/>
                      </a:rPr>
                      <m:t>𝑥</m:t>
                    </m:r>
                  </m:oMath>
                </a14:m>
                <a:r>
                  <a:rPr lang="en-US" dirty="0"/>
                  <a:t> in </a:t>
                </a:r>
                <a14:m>
                  <m:oMath xmlns:m="http://schemas.openxmlformats.org/officeDocument/2006/math">
                    <m:r>
                      <a:rPr lang="en-US" b="0" i="1">
                        <a:latin typeface="Cambria Math" panose="02040503050406030204" pitchFamily="18" charset="0"/>
                      </a:rPr>
                      <m:t>𝑚</m:t>
                    </m:r>
                  </m:oMath>
                </a14:m>
                <a:endParaRPr lang="en-US" dirty="0"/>
              </a:p>
              <a:p>
                <a:pPr marL="971550" lvl="1" indent="-514350">
                  <a:buFont typeface="+mj-lt"/>
                  <a:buAutoNum type="romanLcPeriod"/>
                </a:pPr>
                <a:r>
                  <a:rPr lang="en-US" dirty="0"/>
                  <a:t>Input layer</a:t>
                </a:r>
                <a:br>
                  <a:rPr lang="en-US" dirty="0"/>
                </a:br>
                <a:r>
                  <a:rPr lang="en-US" dirty="0"/>
                  <a:t>Compute the input activation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𝑥</m:t>
                        </m:r>
                        <m:r>
                          <a:rPr lang="en-US" b="0" i="1" smtClean="0">
                            <a:latin typeface="Cambria Math" panose="02040503050406030204" pitchFamily="18" charset="0"/>
                          </a:rPr>
                          <m:t>, 1</m:t>
                        </m:r>
                      </m:sup>
                    </m:sSup>
                  </m:oMath>
                </a14:m>
                <a:r>
                  <a:rPr lang="en-US" dirty="0"/>
                  <a:t> for </a:t>
                </a:r>
                <a14:m>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=1</m:t>
                    </m:r>
                  </m:oMath>
                </a14:m>
                <a:endParaRPr lang="en-US" dirty="0"/>
              </a:p>
              <a:p>
                <a:pPr marL="971550" lvl="1" indent="-514350">
                  <a:buFont typeface="+mj-lt"/>
                  <a:buAutoNum type="romanLcPeriod"/>
                </a:pPr>
                <a:r>
                  <a:rPr lang="en-US" dirty="0"/>
                  <a:t>Feedforward</a:t>
                </a:r>
                <a:br>
                  <a:rPr lang="en-US" dirty="0"/>
                </a:br>
                <a:r>
                  <a:rPr lang="en-US" dirty="0"/>
                  <a:t>For each </a:t>
                </a:r>
                <a14:m>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=2, 3, 4, …, </m:t>
                    </m:r>
                    <m:r>
                      <a:rPr lang="en-US" b="0" i="1" smtClean="0">
                        <a:latin typeface="Cambria Math" panose="02040503050406030204" pitchFamily="18" charset="0"/>
                      </a:rPr>
                      <m:t>𝐿</m:t>
                    </m:r>
                  </m:oMath>
                </a14:m>
                <a:r>
                  <a:rPr lang="en-US" dirty="0"/>
                  <a:t> compute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𝑧</m:t>
                        </m:r>
                      </m:e>
                      <m:sup>
                        <m:r>
                          <a:rPr lang="en-US" b="0" i="1">
                            <a:latin typeface="Cambria Math" panose="02040503050406030204" pitchFamily="18" charset="0"/>
                          </a:rPr>
                          <m:t>𝑥</m:t>
                        </m:r>
                        <m:r>
                          <a:rPr lang="en-US" b="0" i="1" smtClean="0">
                            <a:latin typeface="Cambria Math" panose="02040503050406030204" pitchFamily="18" charset="0"/>
                          </a:rPr>
                          <m:t>,</m:t>
                        </m:r>
                        <m:r>
                          <a:rPr lang="en-US" b="0" i="1">
                            <a:latin typeface="Cambria Math" panose="02040503050406030204" pitchFamily="18" charset="0"/>
                          </a:rPr>
                          <m:t> </m:t>
                        </m:r>
                        <m:r>
                          <a:rPr lang="en-US" b="0" i="1" smtClean="0">
                            <a:latin typeface="Cambria Math" panose="02040503050406030204" pitchFamily="18" charset="0"/>
                          </a:rPr>
                          <m:t>𝑙</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𝑤</m:t>
                        </m:r>
                      </m:e>
                      <m:sup>
                        <m:r>
                          <a:rPr lang="en-US" b="0" i="1">
                            <a:latin typeface="Cambria Math" panose="02040503050406030204" pitchFamily="18" charset="0"/>
                          </a:rPr>
                          <m:t>𝑙</m:t>
                        </m:r>
                      </m:sup>
                    </m:sSup>
                    <m:sSup>
                      <m:sSupPr>
                        <m:ctrlPr>
                          <a:rPr lang="en-US" i="1">
                            <a:latin typeface="Cambria Math" panose="02040503050406030204" pitchFamily="18" charset="0"/>
                          </a:rPr>
                        </m:ctrlPr>
                      </m:sSupPr>
                      <m:e>
                        <m:r>
                          <a:rPr lang="en-US" b="0" i="1">
                            <a:latin typeface="Cambria Math" panose="02040503050406030204" pitchFamily="18" charset="0"/>
                          </a:rPr>
                          <m:t>𝑎</m:t>
                        </m:r>
                      </m:e>
                      <m:sup>
                        <m:r>
                          <a:rPr lang="en-US" b="0" i="1">
                            <a:latin typeface="Cambria Math" panose="02040503050406030204" pitchFamily="18" charset="0"/>
                          </a:rPr>
                          <m:t>𝑥</m:t>
                        </m:r>
                        <m:r>
                          <a:rPr lang="en-US" b="0" i="1">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𝑙</m:t>
                        </m:r>
                      </m:sup>
                    </m:sSup>
                  </m:oMath>
                </a14:m>
                <a:r>
                  <a:rPr lang="en-US" dirty="0"/>
                  <a:t> and </a:t>
                </a:r>
                <a14:m>
                  <m:oMath xmlns:m="http://schemas.openxmlformats.org/officeDocument/2006/math">
                    <m:sSup>
                      <m:sSupPr>
                        <m:ctrlPr>
                          <a:rPr lang="en-US" i="1">
                            <a:latin typeface="Cambria Math" panose="02040503050406030204" pitchFamily="18" charset="0"/>
                          </a:rPr>
                        </m:ctrlPr>
                      </m:sSupPr>
                      <m:e>
                        <m:r>
                          <a:rPr lang="en-US" b="0" i="1">
                            <a:latin typeface="Cambria Math" panose="02040503050406030204" pitchFamily="18" charset="0"/>
                          </a:rPr>
                          <m:t>𝑎</m:t>
                        </m:r>
                      </m:e>
                      <m:sup>
                        <m:r>
                          <a:rPr lang="en-US" b="0" i="1">
                            <a:latin typeface="Cambria Math" panose="02040503050406030204" pitchFamily="18" charset="0"/>
                          </a:rPr>
                          <m:t>𝑥</m:t>
                        </m:r>
                        <m:r>
                          <a:rPr lang="en-US" b="0" i="1">
                            <a:latin typeface="Cambria Math" panose="02040503050406030204" pitchFamily="18" charset="0"/>
                          </a:rPr>
                          <m:t>, </m:t>
                        </m:r>
                        <m:r>
                          <a:rPr lang="en-US" b="0" i="1" smtClean="0">
                            <a:latin typeface="Cambria Math" panose="02040503050406030204" pitchFamily="18" charset="0"/>
                          </a:rPr>
                          <m:t>𝑙</m:t>
                        </m:r>
                      </m:sup>
                    </m:sSup>
                    <m:r>
                      <a:rPr lang="en-US" b="0" i="1" smtClean="0">
                        <a:latin typeface="Cambria Math" panose="02040503050406030204" pitchFamily="18" charset="0"/>
                      </a:rPr>
                      <m:t>=</m:t>
                    </m:r>
                    <m:r>
                      <a:rPr lang="el-GR" b="0" i="1">
                        <a:latin typeface="Cambria Math" panose="02040503050406030204" pitchFamily="18" charset="0"/>
                        <a:ea typeface="Cambria Math" panose="02040503050406030204" pitchFamily="18" charset="0"/>
                      </a:rPr>
                      <m:t>𝜎</m:t>
                    </m:r>
                    <m:d>
                      <m:dPr>
                        <m:ctrlPr>
                          <a:rPr lang="el-GR"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rPr>
                            </m:ctrlPr>
                          </m:sSupPr>
                          <m:e>
                            <m:r>
                              <a:rPr lang="en-US" b="0" i="1">
                                <a:latin typeface="Cambria Math" panose="02040503050406030204" pitchFamily="18" charset="0"/>
                              </a:rPr>
                              <m:t>𝑧</m:t>
                            </m:r>
                          </m:e>
                          <m:sup>
                            <m:r>
                              <a:rPr lang="en-US" b="0" i="1">
                                <a:latin typeface="Cambria Math" panose="02040503050406030204" pitchFamily="18" charset="0"/>
                              </a:rPr>
                              <m:t>𝑥</m:t>
                            </m:r>
                            <m:r>
                              <a:rPr lang="en-US" b="0" i="1">
                                <a:latin typeface="Cambria Math" panose="02040503050406030204" pitchFamily="18" charset="0"/>
                              </a:rPr>
                              <m:t>, </m:t>
                            </m:r>
                            <m:r>
                              <a:rPr lang="en-US" b="0" i="1">
                                <a:latin typeface="Cambria Math" panose="02040503050406030204" pitchFamily="18" charset="0"/>
                              </a:rPr>
                              <m:t>𝑙</m:t>
                            </m:r>
                          </m:sup>
                        </m:sSup>
                      </m:e>
                    </m:d>
                  </m:oMath>
                </a14:m>
                <a:endParaRPr lang="en-US" dirty="0"/>
              </a:p>
              <a:p>
                <a:pPr marL="971550" lvl="1" indent="-514350">
                  <a:buFont typeface="+mj-lt"/>
                  <a:buAutoNum type="romanLcPeriod"/>
                </a:pPr>
                <a:r>
                  <a:rPr lang="en-US" dirty="0"/>
                  <a:t>Output error</a:t>
                </a:r>
                <a:br>
                  <a:rPr lang="en-US" dirty="0"/>
                </a:br>
                <a:r>
                  <a:rPr lang="en-US" dirty="0"/>
                  <a:t>Compute the vector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𝛿</m:t>
                        </m:r>
                      </m:e>
                      <m:sup>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sup>
                    </m:sSup>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m:t>
                        </m:r>
                      </m:e>
                      <m:sub>
                        <m:r>
                          <a:rPr lang="en-US" b="0" i="1">
                            <a:latin typeface="Cambria Math" panose="02040503050406030204" pitchFamily="18" charset="0"/>
                            <a:ea typeface="Cambria Math" panose="02040503050406030204" pitchFamily="18" charset="0"/>
                          </a:rPr>
                          <m:t>𝑎</m:t>
                        </m:r>
                      </m:sub>
                    </m:sSub>
                    <m:sSub>
                      <m:sSubPr>
                        <m:ctrlPr>
                          <a:rPr lang="en-US" i="1" smtClean="0">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𝐶</m:t>
                        </m:r>
                      </m:e>
                      <m:sub>
                        <m:r>
                          <a:rPr lang="en-US" b="0" i="1">
                            <a:latin typeface="Cambria Math" panose="02040503050406030204" pitchFamily="18" charset="0"/>
                            <a:ea typeface="Cambria Math" panose="02040503050406030204" pitchFamily="18" charset="0"/>
                          </a:rPr>
                          <m:t>𝑥</m:t>
                        </m:r>
                      </m:sub>
                    </m:sSub>
                    <m:r>
                      <a:rPr lang="en-US" b="0"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𝜎</m:t>
                        </m:r>
                      </m:e>
                      <m:sup>
                        <m:r>
                          <a:rPr lang="en-US" b="0" i="1">
                            <a:latin typeface="Cambria Math" panose="02040503050406030204" pitchFamily="18" charset="0"/>
                            <a:ea typeface="Cambria Math" panose="02040503050406030204" pitchFamily="18" charset="0"/>
                          </a:rPr>
                          <m:t>′</m:t>
                        </m:r>
                      </m:sup>
                    </m:sSup>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𝑧</m:t>
                            </m:r>
                          </m:e>
                          <m:sup>
                            <m:r>
                              <a:rPr lang="en-US" b="0" i="1">
                                <a:latin typeface="Cambria Math" panose="02040503050406030204" pitchFamily="18" charset="0"/>
                                <a:ea typeface="Cambria Math" panose="02040503050406030204" pitchFamily="18" charset="0"/>
                              </a:rPr>
                              <m:t>𝑥</m:t>
                            </m:r>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𝐿</m:t>
                            </m:r>
                          </m:sup>
                        </m:sSup>
                      </m:e>
                    </m:d>
                  </m:oMath>
                </a14:m>
                <a:endParaRPr lang="en-US" dirty="0"/>
              </a:p>
              <a:p>
                <a:pPr marL="971550" lvl="1" indent="-514350">
                  <a:buFont typeface="+mj-lt"/>
                  <a:buAutoNum type="romanLcPeriod"/>
                </a:pPr>
                <a:r>
                  <a:rPr lang="en-US" dirty="0"/>
                  <a:t>Backpropagate the error</a:t>
                </a:r>
                <a:br>
                  <a:rPr lang="en-US" dirty="0"/>
                </a:br>
                <a:r>
                  <a:rPr lang="en-US" dirty="0"/>
                  <a:t>For each </a:t>
                </a:r>
                <a14:m>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−1, </m:t>
                    </m:r>
                    <m:r>
                      <a:rPr lang="en-US" b="0" i="1" smtClean="0">
                        <a:latin typeface="Cambria Math" panose="02040503050406030204" pitchFamily="18" charset="0"/>
                      </a:rPr>
                      <m:t>𝐿</m:t>
                    </m:r>
                    <m:r>
                      <a:rPr lang="en-US" b="0" i="1" smtClean="0">
                        <a:latin typeface="Cambria Math" panose="02040503050406030204" pitchFamily="18" charset="0"/>
                      </a:rPr>
                      <m:t>−2, …, 2</m:t>
                    </m:r>
                  </m:oMath>
                </a14:m>
                <a:r>
                  <a:rPr lang="en-US" dirty="0"/>
                  <a:t> compute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𝛿</m:t>
                        </m:r>
                      </m:e>
                      <m:sup>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𝑙</m:t>
                        </m:r>
                      </m:sup>
                    </m:sSup>
                    <m:r>
                      <a:rPr lang="en-US" b="0"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𝑤</m:t>
                                    </m:r>
                                  </m:e>
                                  <m:sup>
                                    <m:r>
                                      <a:rPr lang="en-US" b="0" i="1">
                                        <a:latin typeface="Cambria Math" panose="02040503050406030204" pitchFamily="18" charset="0"/>
                                        <a:ea typeface="Cambria Math" panose="02040503050406030204" pitchFamily="18" charset="0"/>
                                      </a:rPr>
                                      <m:t>𝑙</m:t>
                                    </m:r>
                                    <m:r>
                                      <a:rPr lang="en-US" b="0" i="1">
                                        <a:latin typeface="Cambria Math" panose="02040503050406030204" pitchFamily="18" charset="0"/>
                                        <a:ea typeface="Cambria Math" panose="02040503050406030204" pitchFamily="18" charset="0"/>
                                      </a:rPr>
                                      <m:t>+1</m:t>
                                    </m:r>
                                  </m:sup>
                                </m:sSup>
                              </m:e>
                            </m:d>
                          </m:e>
                          <m:sup>
                            <m:r>
                              <a:rPr lang="en-US" b="0" i="1">
                                <a:latin typeface="Cambria Math" panose="02040503050406030204" pitchFamily="18" charset="0"/>
                                <a:ea typeface="Cambria Math" panose="02040503050406030204" pitchFamily="18" charset="0"/>
                              </a:rPr>
                              <m:t>𝑇</m:t>
                            </m:r>
                          </m:sup>
                        </m:sSup>
                        <m:sSup>
                          <m:sSupPr>
                            <m:ctrlPr>
                              <a:rPr lang="en-US"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𝛿</m:t>
                            </m:r>
                          </m:e>
                          <m:sup>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𝑙</m:t>
                            </m:r>
                            <m:r>
                              <a:rPr lang="en-US" b="0" i="1">
                                <a:latin typeface="Cambria Math" panose="02040503050406030204" pitchFamily="18" charset="0"/>
                                <a:ea typeface="Cambria Math" panose="02040503050406030204" pitchFamily="18" charset="0"/>
                              </a:rPr>
                              <m:t>+1</m:t>
                            </m:r>
                          </m:sup>
                        </m:sSup>
                      </m:e>
                    </m:d>
                    <m:r>
                      <a:rPr lang="en-US" b="0"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𝜎</m:t>
                        </m:r>
                      </m:e>
                      <m:sup>
                        <m:r>
                          <a:rPr lang="en-US" b="0" i="1">
                            <a:latin typeface="Cambria Math" panose="02040503050406030204" pitchFamily="18" charset="0"/>
                            <a:ea typeface="Cambria Math" panose="02040503050406030204" pitchFamily="18" charset="0"/>
                          </a:rPr>
                          <m:t>′</m:t>
                        </m:r>
                      </m:sup>
                    </m:sSup>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𝑙</m:t>
                            </m:r>
                          </m:sup>
                        </m:sSup>
                      </m:e>
                    </m:d>
                  </m:oMath>
                </a14:m>
                <a:endParaRPr lang="en-US" dirty="0"/>
              </a:p>
              <a:p>
                <a:pPr marL="514350" indent="-514350">
                  <a:buFont typeface="+mj-lt"/>
                  <a:buAutoNum type="arabicPeriod"/>
                </a:pPr>
                <a:r>
                  <a:rPr lang="en-US" dirty="0"/>
                  <a:t>Gradient descent. </a:t>
                </a:r>
                <a:br>
                  <a:rPr lang="en-US" dirty="0"/>
                </a:br>
                <a:r>
                  <a:rPr lang="en-US" dirty="0"/>
                  <a:t>For each </a:t>
                </a:r>
                <a14:m>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 </m:t>
                    </m:r>
                    <m:r>
                      <a:rPr lang="en-US" b="0" i="1" smtClean="0">
                        <a:latin typeface="Cambria Math" panose="02040503050406030204" pitchFamily="18" charset="0"/>
                      </a:rPr>
                      <m:t>𝐿</m:t>
                    </m:r>
                    <m:r>
                      <a:rPr lang="en-US" b="0" i="1" smtClean="0">
                        <a:latin typeface="Cambria Math" panose="02040503050406030204" pitchFamily="18" charset="0"/>
                      </a:rPr>
                      <m:t>−1, …, 2</m:t>
                    </m:r>
                  </m:oMath>
                </a14:m>
                <a:r>
                  <a:rPr lang="en-US" dirty="0"/>
                  <a:t> update the weights according to the rule</a:t>
                </a:r>
                <a:br>
                  <a:rPr lang="en-US" dirty="0"/>
                </a:br>
                <a14:m>
                  <m:oMath xmlns:m="http://schemas.openxmlformats.org/officeDocument/2006/math">
                    <m:sSup>
                      <m:sSupPr>
                        <m:ctrlPr>
                          <a:rPr lang="en-US" i="1">
                            <a:latin typeface="Cambria Math" panose="02040503050406030204" pitchFamily="18" charset="0"/>
                          </a:rPr>
                        </m:ctrlPr>
                      </m:sSupPr>
                      <m:e>
                        <m:r>
                          <a:rPr lang="en-US" b="0" i="1">
                            <a:latin typeface="Cambria Math" panose="02040503050406030204" pitchFamily="18" charset="0"/>
                          </a:rPr>
                          <m:t>𝑤</m:t>
                        </m:r>
                      </m:e>
                      <m:sup>
                        <m:r>
                          <a:rPr lang="en-US" b="0" i="1">
                            <a:latin typeface="Cambria Math" panose="02040503050406030204" pitchFamily="18" charset="0"/>
                          </a:rPr>
                          <m:t>𝑙</m:t>
                        </m:r>
                      </m:sup>
                    </m:sSup>
                    <m:r>
                      <a:rPr lang="en-US" b="0" i="0" smtClean="0">
                        <a:latin typeface="Cambria Math" panose="02040503050406030204" pitchFamily="18" charset="0"/>
                      </a:rPr>
                      <m:t>→</m:t>
                    </m:r>
                    <m:sSup>
                      <m:sSupPr>
                        <m:ctrlPr>
                          <a:rPr lang="en-US" i="1">
                            <a:latin typeface="Cambria Math" panose="02040503050406030204" pitchFamily="18" charset="0"/>
                          </a:rPr>
                        </m:ctrlPr>
                      </m:sSupPr>
                      <m:e>
                        <m:r>
                          <a:rPr lang="en-US" b="0" i="1">
                            <a:latin typeface="Cambria Math" panose="02040503050406030204" pitchFamily="18" charset="0"/>
                          </a:rPr>
                          <m:t>𝑤</m:t>
                        </m:r>
                      </m:e>
                      <m:sup>
                        <m:r>
                          <a:rPr lang="en-US" b="0" i="1">
                            <a:latin typeface="Cambria Math" panose="02040503050406030204" pitchFamily="18" charset="0"/>
                          </a:rPr>
                          <m:t>𝑙</m:t>
                        </m:r>
                      </m:sup>
                    </m:sSup>
                    <m:r>
                      <a:rPr lang="en-US" b="0"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b="0" i="1">
                            <a:latin typeface="Cambria Math" panose="02040503050406030204" pitchFamily="18" charset="0"/>
                            <a:ea typeface="Cambria Math" panose="02040503050406030204" pitchFamily="18" charset="0"/>
                          </a:rPr>
                          <m:t>𝜂</m:t>
                        </m:r>
                      </m:num>
                      <m:den>
                        <m:r>
                          <a:rPr lang="en-US" b="0" i="1">
                            <a:latin typeface="Cambria Math" panose="02040503050406030204" pitchFamily="18" charset="0"/>
                            <a:ea typeface="Cambria Math" panose="02040503050406030204" pitchFamily="18" charset="0"/>
                          </a:rPr>
                          <m:t>𝑚</m:t>
                        </m:r>
                      </m:den>
                    </m:f>
                    <m:nary>
                      <m:naryPr>
                        <m:chr m:val="∑"/>
                        <m:supHide m:val="on"/>
                        <m:ctrlPr>
                          <a:rPr lang="en-US" i="1">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𝑥</m:t>
                        </m:r>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𝑚</m:t>
                        </m:r>
                      </m:sub>
                      <m:sup/>
                      <m:e>
                        <m:sSup>
                          <m:sSupPr>
                            <m:ctrlPr>
                              <a:rPr lang="en-US"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𝛿</m:t>
                            </m:r>
                          </m:e>
                          <m:sup>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m:t>
                            </m:r>
                          </m:sup>
                        </m:sSup>
                      </m:e>
                    </m:nary>
                    <m:sSup>
                      <m:sSupPr>
                        <m:ctrlPr>
                          <a:rPr lang="en-US" i="1" smtClean="0">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rPr>
                                </m:ctrlPr>
                              </m:sSupPr>
                              <m:e>
                                <m:r>
                                  <a:rPr lang="en-US" b="0" i="1">
                                    <a:latin typeface="Cambria Math" panose="02040503050406030204" pitchFamily="18" charset="0"/>
                                  </a:rPr>
                                  <m:t>𝑎</m:t>
                                </m:r>
                              </m:e>
                              <m:sup>
                                <m:r>
                                  <a:rPr lang="en-US" b="0" i="1">
                                    <a:latin typeface="Cambria Math" panose="02040503050406030204" pitchFamily="18" charset="0"/>
                                  </a:rPr>
                                  <m:t>𝑥</m:t>
                                </m:r>
                                <m:r>
                                  <a:rPr lang="en-US" b="0" i="1">
                                    <a:latin typeface="Cambria Math" panose="02040503050406030204" pitchFamily="18" charset="0"/>
                                  </a:rPr>
                                  <m:t>, </m:t>
                                </m:r>
                                <m:r>
                                  <a:rPr lang="en-US" b="0" i="1">
                                    <a:latin typeface="Cambria Math" panose="02040503050406030204" pitchFamily="18" charset="0"/>
                                  </a:rPr>
                                  <m:t>𝑙</m:t>
                                </m:r>
                                <m:r>
                                  <a:rPr lang="en-US" b="0" i="1">
                                    <a:latin typeface="Cambria Math" panose="02040503050406030204" pitchFamily="18" charset="0"/>
                                  </a:rPr>
                                  <m:t>−1</m:t>
                                </m:r>
                              </m:sup>
                            </m:sSup>
                          </m:e>
                        </m:d>
                      </m:e>
                      <m:sup>
                        <m:r>
                          <a:rPr lang="en-US" b="0" i="1" smtClean="0">
                            <a:latin typeface="Cambria Math" panose="02040503050406030204" pitchFamily="18" charset="0"/>
                            <a:ea typeface="Cambria Math" panose="02040503050406030204" pitchFamily="18" charset="0"/>
                          </a:rPr>
                          <m:t>𝑇</m:t>
                        </m:r>
                      </m:sup>
                    </m:sSup>
                  </m:oMath>
                </a14:m>
                <a:r>
                  <a:rPr lang="en-US" dirty="0"/>
                  <a:t> and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𝑏</m:t>
                        </m:r>
                      </m:e>
                      <m:sup>
                        <m:r>
                          <a:rPr lang="en-US" b="0" i="1">
                            <a:latin typeface="Cambria Math" panose="02040503050406030204" pitchFamily="18" charset="0"/>
                          </a:rPr>
                          <m:t>𝑙</m:t>
                        </m:r>
                      </m:sup>
                    </m:sSup>
                    <m:r>
                      <a:rPr lang="en-US" b="0" i="0"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𝑏</m:t>
                        </m:r>
                      </m:e>
                      <m:sup>
                        <m:r>
                          <a:rPr lang="en-US" b="0" i="1">
                            <a:latin typeface="Cambria Math" panose="02040503050406030204" pitchFamily="18" charset="0"/>
                          </a:rPr>
                          <m:t>𝑙</m:t>
                        </m:r>
                      </m:sup>
                    </m:sSup>
                    <m:r>
                      <a:rPr lang="en-US" b="0"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b="0" i="1">
                            <a:latin typeface="Cambria Math" panose="02040503050406030204" pitchFamily="18" charset="0"/>
                            <a:ea typeface="Cambria Math" panose="02040503050406030204" pitchFamily="18" charset="0"/>
                          </a:rPr>
                          <m:t>𝜂</m:t>
                        </m:r>
                      </m:num>
                      <m:den>
                        <m:r>
                          <a:rPr lang="en-US" b="0" i="1">
                            <a:latin typeface="Cambria Math" panose="02040503050406030204" pitchFamily="18" charset="0"/>
                            <a:ea typeface="Cambria Math" panose="02040503050406030204" pitchFamily="18" charset="0"/>
                          </a:rPr>
                          <m:t>𝑚</m:t>
                        </m:r>
                      </m:den>
                    </m:f>
                    <m:nary>
                      <m:naryPr>
                        <m:chr m:val="∑"/>
                        <m:supHide m:val="on"/>
                        <m:ctrlPr>
                          <a:rPr lang="en-US" i="1">
                            <a:latin typeface="Cambria Math" panose="02040503050406030204" pitchFamily="18" charset="0"/>
                            <a:ea typeface="Cambria Math" panose="02040503050406030204" pitchFamily="18" charset="0"/>
                          </a:rPr>
                        </m:ctrlPr>
                      </m:naryPr>
                      <m:sub>
                        <m:r>
                          <a:rPr lang="en-US" b="0" i="1">
                            <a:latin typeface="Cambria Math" panose="02040503050406030204" pitchFamily="18" charset="0"/>
                            <a:ea typeface="Cambria Math" panose="02040503050406030204" pitchFamily="18" charset="0"/>
                          </a:rPr>
                          <m:t>𝑥</m:t>
                        </m:r>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𝑚</m:t>
                        </m:r>
                      </m:sub>
                      <m:sup/>
                      <m:e>
                        <m:sSup>
                          <m:sSupPr>
                            <m:ctrlPr>
                              <a:rPr lang="en-US"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𝛿</m:t>
                            </m:r>
                          </m:e>
                          <m:sup>
                            <m:r>
                              <a:rPr lang="en-US" b="0" i="1">
                                <a:latin typeface="Cambria Math" panose="02040503050406030204" pitchFamily="18" charset="0"/>
                                <a:ea typeface="Cambria Math" panose="02040503050406030204" pitchFamily="18" charset="0"/>
                              </a:rPr>
                              <m:t>𝑥</m:t>
                            </m:r>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𝑙</m:t>
                            </m:r>
                          </m:sup>
                        </m:sSup>
                      </m:e>
                    </m:nary>
                  </m:oMath>
                </a14:m>
                <a:endParaRPr lang="en-US" dirty="0"/>
              </a:p>
              <a:p>
                <a:pPr marL="514350" indent="-514350">
                  <a:buFont typeface="+mj-lt"/>
                  <a:buAutoNum type="arabicPeriod"/>
                </a:pPr>
                <a:r>
                  <a:rPr lang="en-US" dirty="0"/>
                  <a:t>Repeat to Step1 until all </a:t>
                </a:r>
                <a14:m>
                  <m:oMath xmlns:m="http://schemas.openxmlformats.org/officeDocument/2006/math">
                    <m:r>
                      <a:rPr lang="en-US" b="0" i="1" smtClean="0">
                        <a:latin typeface="Cambria Math" panose="02040503050406030204" pitchFamily="18" charset="0"/>
                      </a:rPr>
                      <m:t>𝑛</m:t>
                    </m:r>
                  </m:oMath>
                </a14:m>
                <a:r>
                  <a:rPr lang="en-US" dirty="0"/>
                  <a:t> samples are exhausted </a:t>
                </a:r>
                <a:endParaRPr lang="en-SE" dirty="0"/>
              </a:p>
            </p:txBody>
          </p:sp>
        </mc:Choice>
        <mc:Fallback xmlns="">
          <p:sp>
            <p:nvSpPr>
              <p:cNvPr id="3" name="Content Placeholder 2">
                <a:extLst>
                  <a:ext uri="{FF2B5EF4-FFF2-40B4-BE49-F238E27FC236}">
                    <a16:creationId xmlns:a16="http://schemas.microsoft.com/office/drawing/2014/main" id="{14C6EF9B-DDD8-44DF-986A-5490EE26CC43}"/>
                  </a:ext>
                </a:extLst>
              </p:cNvPr>
              <p:cNvSpPr>
                <a:spLocks noGrp="1" noRot="1" noChangeAspect="1" noMove="1" noResize="1" noEditPoints="1" noAdjustHandles="1" noChangeArrowheads="1" noChangeShapeType="1" noTextEdit="1"/>
              </p:cNvSpPr>
              <p:nvPr>
                <p:ph idx="1"/>
              </p:nvPr>
            </p:nvSpPr>
            <p:spPr>
              <a:xfrm>
                <a:off x="838199" y="922150"/>
                <a:ext cx="11296973" cy="5935850"/>
              </a:xfrm>
              <a:blipFill>
                <a:blip r:embed="rId3"/>
                <a:stretch>
                  <a:fillRect l="-917" t="-2464"/>
                </a:stretch>
              </a:blipFill>
            </p:spPr>
            <p:txBody>
              <a:bodyPr/>
              <a:lstStyle/>
              <a:p>
                <a:r>
                  <a:rPr lang="en-SE">
                    <a:noFill/>
                  </a:rPr>
                  <a:t> </a:t>
                </a:r>
              </a:p>
            </p:txBody>
          </p:sp>
        </mc:Fallback>
      </mc:AlternateContent>
    </p:spTree>
    <p:extLst>
      <p:ext uri="{BB962C8B-B14F-4D97-AF65-F5344CB8AC3E}">
        <p14:creationId xmlns:p14="http://schemas.microsoft.com/office/powerpoint/2010/main" val="2134045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AD59-ADF2-476E-A841-E95A02D1179B}"/>
              </a:ext>
            </a:extLst>
          </p:cNvPr>
          <p:cNvSpPr>
            <a:spLocks noGrp="1"/>
          </p:cNvSpPr>
          <p:nvPr>
            <p:ph type="title"/>
          </p:nvPr>
        </p:nvSpPr>
        <p:spPr/>
        <p:txBody>
          <a:bodyPr/>
          <a:lstStyle/>
          <a:p>
            <a:r>
              <a:rPr lang="en-US" dirty="0"/>
              <a:t>Perceptrons</a:t>
            </a:r>
            <a:endParaRPr lang="en-SE" dirty="0"/>
          </a:p>
        </p:txBody>
      </p:sp>
      <p:sp>
        <p:nvSpPr>
          <p:cNvPr id="3" name="Content Placeholder 2">
            <a:extLst>
              <a:ext uri="{FF2B5EF4-FFF2-40B4-BE49-F238E27FC236}">
                <a16:creationId xmlns:a16="http://schemas.microsoft.com/office/drawing/2014/main" id="{90828414-F371-43E6-A536-04079D537806}"/>
              </a:ext>
            </a:extLst>
          </p:cNvPr>
          <p:cNvSpPr>
            <a:spLocks noGrp="1"/>
          </p:cNvSpPr>
          <p:nvPr>
            <p:ph idx="1"/>
          </p:nvPr>
        </p:nvSpPr>
        <p:spPr>
          <a:xfrm>
            <a:off x="838200" y="1825625"/>
            <a:ext cx="10515600" cy="3056341"/>
          </a:xfrm>
        </p:spPr>
        <p:txBody>
          <a:bodyPr>
            <a:normAutofit fontScale="92500" lnSpcReduction="10000"/>
          </a:bodyPr>
          <a:lstStyle/>
          <a:p>
            <a:r>
              <a:rPr lang="en-US" dirty="0"/>
              <a:t>To get started, we will learn a type of artificial neuron called a perceptron. </a:t>
            </a:r>
          </a:p>
          <a:p>
            <a:r>
              <a:rPr lang="en-US" b="0" i="0" dirty="0">
                <a:solidFill>
                  <a:srgbClr val="333333"/>
                </a:solidFill>
                <a:effectLst/>
              </a:rPr>
              <a:t>Perceptrons were </a:t>
            </a:r>
            <a:r>
              <a:rPr lang="en-US" b="0" i="0" strike="noStrike" dirty="0">
                <a:solidFill>
                  <a:schemeClr val="accent1"/>
                </a:solidFill>
                <a:effectLst/>
                <a:hlinkClick r:id="rId2">
                  <a:extLst>
                    <a:ext uri="{A12FA001-AC4F-418D-AE19-62706E023703}">
                      <ahyp:hlinkClr xmlns:ahyp="http://schemas.microsoft.com/office/drawing/2018/hyperlinkcolor" val="tx"/>
                    </a:ext>
                  </a:extLst>
                </a:hlinkClick>
              </a:rPr>
              <a:t>developed</a:t>
            </a:r>
            <a:r>
              <a:rPr lang="en-US" b="0" i="0" dirty="0">
                <a:solidFill>
                  <a:srgbClr val="333333"/>
                </a:solidFill>
                <a:effectLst/>
              </a:rPr>
              <a:t> in the 1950s and 1960s by the scientist </a:t>
            </a:r>
            <a:r>
              <a:rPr lang="en-US" b="0" i="0" u="none" strike="noStrike" dirty="0">
                <a:solidFill>
                  <a:schemeClr val="accent1"/>
                </a:solidFill>
                <a:effectLst/>
                <a:hlinkClick r:id="rId3">
                  <a:extLst>
                    <a:ext uri="{A12FA001-AC4F-418D-AE19-62706E023703}">
                      <ahyp:hlinkClr xmlns:ahyp="http://schemas.microsoft.com/office/drawing/2018/hyperlinkcolor" val="tx"/>
                    </a:ext>
                  </a:extLst>
                </a:hlinkClick>
              </a:rPr>
              <a:t>Frank Rosenblatt</a:t>
            </a:r>
            <a:r>
              <a:rPr lang="en-US" b="0" i="0" dirty="0">
                <a:solidFill>
                  <a:srgbClr val="333333"/>
                </a:solidFill>
                <a:effectLst/>
              </a:rPr>
              <a:t>, inspired by earlier </a:t>
            </a:r>
            <a:r>
              <a:rPr lang="en-US" b="0" i="0" u="none" strike="noStrike" dirty="0">
                <a:solidFill>
                  <a:schemeClr val="accent1"/>
                </a:solidFill>
                <a:effectLst/>
                <a:hlinkClick r:id="rId4">
                  <a:extLst>
                    <a:ext uri="{A12FA001-AC4F-418D-AE19-62706E023703}">
                      <ahyp:hlinkClr xmlns:ahyp="http://schemas.microsoft.com/office/drawing/2018/hyperlinkcolor" val="tx"/>
                    </a:ext>
                  </a:extLst>
                </a:hlinkClick>
              </a:rPr>
              <a:t>work</a:t>
            </a:r>
            <a:r>
              <a:rPr lang="en-US" b="0" i="0" dirty="0">
                <a:solidFill>
                  <a:srgbClr val="333333"/>
                </a:solidFill>
                <a:effectLst/>
              </a:rPr>
              <a:t> by </a:t>
            </a:r>
            <a:r>
              <a:rPr lang="en-US" b="0" i="0" u="none" strike="noStrike" dirty="0">
                <a:solidFill>
                  <a:schemeClr val="accent1"/>
                </a:solidFill>
                <a:effectLst/>
                <a:hlinkClick r:id="rId5">
                  <a:extLst>
                    <a:ext uri="{A12FA001-AC4F-418D-AE19-62706E023703}">
                      <ahyp:hlinkClr xmlns:ahyp="http://schemas.microsoft.com/office/drawing/2018/hyperlinkcolor" val="tx"/>
                    </a:ext>
                  </a:extLst>
                </a:hlinkClick>
              </a:rPr>
              <a:t>Warren McCulloch</a:t>
            </a:r>
            <a:r>
              <a:rPr lang="en-US" b="0" i="0" dirty="0">
                <a:solidFill>
                  <a:srgbClr val="333333"/>
                </a:solidFill>
                <a:effectLst/>
              </a:rPr>
              <a:t> and</a:t>
            </a:r>
            <a:r>
              <a:rPr lang="en-US" b="0" i="0" dirty="0">
                <a:solidFill>
                  <a:schemeClr val="accent1"/>
                </a:solidFill>
                <a:effectLst/>
              </a:rPr>
              <a:t> </a:t>
            </a:r>
            <a:r>
              <a:rPr lang="en-US" b="0" i="0" u="none" strike="noStrike" dirty="0">
                <a:solidFill>
                  <a:schemeClr val="accent1"/>
                </a:solidFill>
                <a:effectLst/>
                <a:hlinkClick r:id="rId6">
                  <a:extLst>
                    <a:ext uri="{A12FA001-AC4F-418D-AE19-62706E023703}">
                      <ahyp:hlinkClr xmlns:ahyp="http://schemas.microsoft.com/office/drawing/2018/hyperlinkcolor" val="tx"/>
                    </a:ext>
                  </a:extLst>
                </a:hlinkClick>
              </a:rPr>
              <a:t>Walter Pitts</a:t>
            </a:r>
            <a:r>
              <a:rPr lang="en-US" b="0" i="0" dirty="0">
                <a:solidFill>
                  <a:srgbClr val="333333"/>
                </a:solidFill>
                <a:effectLst/>
              </a:rPr>
              <a:t>. </a:t>
            </a:r>
          </a:p>
          <a:p>
            <a:r>
              <a:rPr lang="en-US" dirty="0"/>
              <a:t>A perceptron takes several </a:t>
            </a:r>
            <a:r>
              <a:rPr lang="en-US" b="1" dirty="0">
                <a:solidFill>
                  <a:schemeClr val="accent1"/>
                </a:solidFill>
              </a:rPr>
              <a:t>binary</a:t>
            </a:r>
            <a:r>
              <a:rPr lang="en-US" dirty="0"/>
              <a:t> inputs, x</a:t>
            </a:r>
            <a:r>
              <a:rPr lang="en-US" baseline="-25000" dirty="0"/>
              <a:t>1</a:t>
            </a:r>
            <a:r>
              <a:rPr lang="en-US" dirty="0"/>
              <a:t>, x</a:t>
            </a:r>
            <a:r>
              <a:rPr lang="en-US" baseline="-25000" dirty="0"/>
              <a:t>2</a:t>
            </a:r>
            <a:r>
              <a:rPr lang="en-US" dirty="0"/>
              <a:t>,…, each associated with a weight w</a:t>
            </a:r>
            <a:r>
              <a:rPr lang="en-US" baseline="-25000" dirty="0"/>
              <a:t>1</a:t>
            </a:r>
            <a:r>
              <a:rPr lang="en-US" dirty="0"/>
              <a:t>, w</a:t>
            </a:r>
            <a:r>
              <a:rPr lang="en-US" baseline="-25000" dirty="0"/>
              <a:t>2</a:t>
            </a:r>
            <a:r>
              <a:rPr lang="en-US" dirty="0"/>
              <a:t>, ...</a:t>
            </a:r>
          </a:p>
          <a:p>
            <a:r>
              <a:rPr lang="en-US" dirty="0"/>
              <a:t>A perceptron produces a single binary output. </a:t>
            </a:r>
          </a:p>
          <a:p>
            <a:endParaRPr lang="en-SE"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2F611FC-0732-4A65-9811-3E8C0244B542}"/>
                  </a:ext>
                </a:extLst>
              </p:cNvPr>
              <p:cNvSpPr txBox="1"/>
              <p:nvPr/>
            </p:nvSpPr>
            <p:spPr>
              <a:xfrm>
                <a:off x="6096000" y="5159963"/>
                <a:ext cx="3975127" cy="12485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𝑜𝑢𝑡𝑝𝑢𝑡</m:t>
                      </m:r>
                      <m:r>
                        <a:rPr lang="en-US" b="0" i="1" smtClean="0">
                          <a:latin typeface="Cambria Math" panose="02040503050406030204" pitchFamily="18" charset="0"/>
                        </a:rPr>
                        <m:t>=</m:t>
                      </m:r>
                      <m:d>
                        <m:dPr>
                          <m:begChr m:val="{"/>
                          <m:endChr m:val=""/>
                          <m:ctrlPr>
                            <a:rPr lang="en-SE" i="1" smtClean="0">
                              <a:latin typeface="Cambria Math" panose="02040503050406030204" pitchFamily="18" charset="0"/>
                            </a:rPr>
                          </m:ctrlPr>
                        </m:dPr>
                        <m:e>
                          <m:eqArr>
                            <m:eqArrPr>
                              <m:ctrlPr>
                                <a:rPr lang="en-SE" i="1" smtClean="0">
                                  <a:latin typeface="Cambria Math" panose="02040503050406030204" pitchFamily="18" charset="0"/>
                                </a:rPr>
                              </m:ctrlPr>
                            </m:eqArrPr>
                            <m:e>
                              <m:r>
                                <a:rPr lang="en-US" b="0" i="1" smtClean="0">
                                  <a:latin typeface="Cambria Math" panose="02040503050406030204" pitchFamily="18" charset="0"/>
                                </a:rPr>
                                <m:t>0   </m:t>
                              </m:r>
                              <m:r>
                                <a:rPr lang="en-US" b="0" i="1" smtClean="0">
                                  <a:latin typeface="Cambria Math" panose="02040503050406030204" pitchFamily="18" charset="0"/>
                                </a:rPr>
                                <m:t>𝑖𝑓</m:t>
                              </m:r>
                              <m:r>
                                <a:rPr lang="en-US" b="0" i="1"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𝑗</m:t>
                                  </m:r>
                                </m:sub>
                                <m:sup/>
                                <m:e>
                                  <m:r>
                                    <a:rPr lang="en-US" b="0" i="1" smtClean="0">
                                      <a:latin typeface="Cambria Math" panose="02040503050406030204" pitchFamily="18" charset="0"/>
                                    </a:rPr>
                                    <m:t>𝑤</m:t>
                                  </m:r>
                                  <m:r>
                                    <a:rPr lang="en-US" b="0" i="1" baseline="-25000" smtClean="0">
                                      <a:latin typeface="Cambria Math" panose="02040503050406030204" pitchFamily="18" charset="0"/>
                                    </a:rPr>
                                    <m:t>𝑗</m:t>
                                  </m:r>
                                  <m:r>
                                    <a:rPr lang="en-US" b="0" i="1" smtClean="0">
                                      <a:latin typeface="Cambria Math" panose="02040503050406030204" pitchFamily="18" charset="0"/>
                                    </a:rPr>
                                    <m:t>𝑥</m:t>
                                  </m:r>
                                  <m:r>
                                    <a:rPr lang="en-US" b="0" i="1" baseline="-25000" smtClean="0">
                                      <a:latin typeface="Cambria Math" panose="02040503050406030204" pitchFamily="18" charset="0"/>
                                    </a:rPr>
                                    <m:t>𝑗</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𝑡h𝑟𝑒𝑠h𝑜𝑙𝑑</m:t>
                                  </m:r>
                                </m:e>
                              </m:nary>
                            </m:e>
                            <m:e>
                              <m:r>
                                <a:rPr lang="en-US" b="0" i="1" smtClean="0">
                                  <a:latin typeface="Cambria Math" panose="02040503050406030204" pitchFamily="18" charset="0"/>
                                </a:rPr>
                                <m:t>1   </m:t>
                              </m:r>
                              <m:r>
                                <a:rPr lang="en-US" i="1">
                                  <a:latin typeface="Cambria Math" panose="02040503050406030204" pitchFamily="18" charset="0"/>
                                </a:rPr>
                                <m:t>𝑖𝑓</m:t>
                              </m:r>
                              <m:r>
                                <a:rPr lang="en-US" i="1">
                                  <a:latin typeface="Cambria Math" panose="02040503050406030204" pitchFamily="18" charset="0"/>
                                </a:rPr>
                                <m:t> </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𝑗</m:t>
                                  </m:r>
                                </m:sub>
                                <m:sup/>
                                <m:e>
                                  <m:r>
                                    <a:rPr lang="en-US" i="1">
                                      <a:latin typeface="Cambria Math" panose="02040503050406030204" pitchFamily="18" charset="0"/>
                                    </a:rPr>
                                    <m:t>𝑤</m:t>
                                  </m:r>
                                  <m:r>
                                    <a:rPr lang="en-US" i="1" baseline="-25000">
                                      <a:latin typeface="Cambria Math" panose="02040503050406030204" pitchFamily="18" charset="0"/>
                                    </a:rPr>
                                    <m:t>𝑗</m:t>
                                  </m:r>
                                  <m:r>
                                    <a:rPr lang="en-US" i="1">
                                      <a:latin typeface="Cambria Math" panose="02040503050406030204" pitchFamily="18" charset="0"/>
                                    </a:rPr>
                                    <m:t>𝑥</m:t>
                                  </m:r>
                                  <m:r>
                                    <a:rPr lang="en-US" i="1" baseline="-25000">
                                      <a:latin typeface="Cambria Math" panose="02040503050406030204" pitchFamily="18" charset="0"/>
                                    </a:rPr>
                                    <m:t>𝑗</m:t>
                                  </m:r>
                                  <m:r>
                                    <a:rPr lang="en-US" i="1">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&gt;</m:t>
                                  </m:r>
                                  <m:r>
                                    <a:rPr lang="en-US" i="1">
                                      <a:latin typeface="Cambria Math" panose="02040503050406030204" pitchFamily="18" charset="0"/>
                                      <a:ea typeface="Cambria Math" panose="02040503050406030204" pitchFamily="18" charset="0"/>
                                    </a:rPr>
                                    <m:t>𝑡h𝑟𝑒𝑠h𝑜𝑙𝑑</m:t>
                                  </m:r>
                                </m:e>
                              </m:nary>
                            </m:e>
                          </m:eqArr>
                        </m:e>
                      </m:d>
                    </m:oMath>
                  </m:oMathPara>
                </a14:m>
                <a:endParaRPr lang="en-SE" dirty="0"/>
              </a:p>
            </p:txBody>
          </p:sp>
        </mc:Choice>
        <mc:Fallback xmlns="">
          <p:sp>
            <p:nvSpPr>
              <p:cNvPr id="8" name="TextBox 7">
                <a:extLst>
                  <a:ext uri="{FF2B5EF4-FFF2-40B4-BE49-F238E27FC236}">
                    <a16:creationId xmlns:a16="http://schemas.microsoft.com/office/drawing/2014/main" id="{A2F611FC-0732-4A65-9811-3E8C0244B542}"/>
                  </a:ext>
                </a:extLst>
              </p:cNvPr>
              <p:cNvSpPr txBox="1">
                <a:spLocks noRot="1" noChangeAspect="1" noMove="1" noResize="1" noEditPoints="1" noAdjustHandles="1" noChangeArrowheads="1" noChangeShapeType="1" noTextEdit="1"/>
              </p:cNvSpPr>
              <p:nvPr/>
            </p:nvSpPr>
            <p:spPr>
              <a:xfrm>
                <a:off x="6096000" y="5159963"/>
                <a:ext cx="3975127" cy="1248547"/>
              </a:xfrm>
              <a:prstGeom prst="rect">
                <a:avLst/>
              </a:prstGeom>
              <a:blipFill>
                <a:blip r:embed="rId7"/>
                <a:stretch>
                  <a:fillRect/>
                </a:stretch>
              </a:blipFill>
            </p:spPr>
            <p:txBody>
              <a:bodyPr/>
              <a:lstStyle/>
              <a:p>
                <a:r>
                  <a:rPr lang="en-SE">
                    <a:noFill/>
                  </a:rPr>
                  <a:t> </a:t>
                </a:r>
              </a:p>
            </p:txBody>
          </p:sp>
        </mc:Fallback>
      </mc:AlternateContent>
      <p:pic>
        <p:nvPicPr>
          <p:cNvPr id="18" name="Picture 17">
            <a:extLst>
              <a:ext uri="{FF2B5EF4-FFF2-40B4-BE49-F238E27FC236}">
                <a16:creationId xmlns:a16="http://schemas.microsoft.com/office/drawing/2014/main" id="{5B8B5A6E-C0FE-4690-86DD-5380A0054CE0}"/>
              </a:ext>
            </a:extLst>
          </p:cNvPr>
          <p:cNvPicPr>
            <a:picLocks noChangeAspect="1"/>
          </p:cNvPicPr>
          <p:nvPr/>
        </p:nvPicPr>
        <p:blipFill>
          <a:blip r:embed="rId8"/>
          <a:stretch>
            <a:fillRect/>
          </a:stretch>
        </p:blipFill>
        <p:spPr>
          <a:xfrm>
            <a:off x="1801090" y="4794126"/>
            <a:ext cx="3282346" cy="1977824"/>
          </a:xfrm>
          <a:prstGeom prst="rect">
            <a:avLst/>
          </a:prstGeom>
        </p:spPr>
      </p:pic>
    </p:spTree>
    <p:extLst>
      <p:ext uri="{BB962C8B-B14F-4D97-AF65-F5344CB8AC3E}">
        <p14:creationId xmlns:p14="http://schemas.microsoft.com/office/powerpoint/2010/main" val="1599244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1F541-4DF1-4313-A1A6-502C44D66EB4}"/>
              </a:ext>
            </a:extLst>
          </p:cNvPr>
          <p:cNvSpPr>
            <a:spLocks noGrp="1"/>
          </p:cNvSpPr>
          <p:nvPr>
            <p:ph type="title"/>
          </p:nvPr>
        </p:nvSpPr>
        <p:spPr/>
        <p:txBody>
          <a:bodyPr/>
          <a:lstStyle/>
          <a:p>
            <a:r>
              <a:rPr lang="en-US" dirty="0"/>
              <a:t>Perceptrons</a:t>
            </a:r>
            <a:endParaRPr lang="en-SE" dirty="0"/>
          </a:p>
        </p:txBody>
      </p:sp>
      <p:sp>
        <p:nvSpPr>
          <p:cNvPr id="3" name="Content Placeholder 2">
            <a:extLst>
              <a:ext uri="{FF2B5EF4-FFF2-40B4-BE49-F238E27FC236}">
                <a16:creationId xmlns:a16="http://schemas.microsoft.com/office/drawing/2014/main" id="{4642EB97-6A14-4C19-9FC6-F98F477D3ABA}"/>
              </a:ext>
            </a:extLst>
          </p:cNvPr>
          <p:cNvSpPr>
            <a:spLocks noGrp="1"/>
          </p:cNvSpPr>
          <p:nvPr>
            <p:ph idx="1"/>
          </p:nvPr>
        </p:nvSpPr>
        <p:spPr>
          <a:xfrm>
            <a:off x="838200" y="1825625"/>
            <a:ext cx="10515600" cy="4667250"/>
          </a:xfrm>
        </p:spPr>
        <p:txBody>
          <a:bodyPr>
            <a:normAutofit lnSpcReduction="10000"/>
          </a:bodyPr>
          <a:lstStyle/>
          <a:p>
            <a:r>
              <a:rPr lang="en-US" dirty="0"/>
              <a:t>Perceptron is a device that makes decisions by weighing up evidence.</a:t>
            </a:r>
          </a:p>
          <a:p>
            <a:r>
              <a:rPr lang="en-US" dirty="0"/>
              <a:t>Suppose that you want (and you should) to eat something after this very lecture. </a:t>
            </a:r>
          </a:p>
          <a:p>
            <a:pPr lvl="1"/>
            <a:r>
              <a:rPr lang="en-US" dirty="0"/>
              <a:t>Is the weather good?</a:t>
            </a:r>
          </a:p>
          <a:p>
            <a:pPr lvl="1"/>
            <a:r>
              <a:rPr lang="en-US" dirty="0"/>
              <a:t>Is the food good?</a:t>
            </a:r>
          </a:p>
          <a:p>
            <a:pPr lvl="1"/>
            <a:r>
              <a:rPr lang="en-US" dirty="0"/>
              <a:t>Do your friends want to go with you?</a:t>
            </a:r>
          </a:p>
          <a:p>
            <a:r>
              <a:rPr lang="en-US" dirty="0"/>
              <a:t>We can represent these three factors by corresponding binary variables </a:t>
            </a:r>
            <a:r>
              <a:rPr lang="en-US" dirty="0">
                <a:solidFill>
                  <a:schemeClr val="accent1"/>
                </a:solidFill>
              </a:rPr>
              <a:t>x</a:t>
            </a:r>
            <a:r>
              <a:rPr lang="en-US" baseline="-25000" dirty="0">
                <a:solidFill>
                  <a:schemeClr val="accent1"/>
                </a:solidFill>
              </a:rPr>
              <a:t>1</a:t>
            </a:r>
            <a:r>
              <a:rPr lang="en-US" dirty="0"/>
              <a:t>, </a:t>
            </a:r>
            <a:r>
              <a:rPr lang="en-US" dirty="0">
                <a:solidFill>
                  <a:schemeClr val="accent1"/>
                </a:solidFill>
              </a:rPr>
              <a:t>x</a:t>
            </a:r>
            <a:r>
              <a:rPr lang="en-US" baseline="-25000" dirty="0">
                <a:solidFill>
                  <a:schemeClr val="accent1"/>
                </a:solidFill>
              </a:rPr>
              <a:t>2</a:t>
            </a:r>
            <a:r>
              <a:rPr lang="en-US" dirty="0"/>
              <a:t>, </a:t>
            </a:r>
            <a:r>
              <a:rPr lang="en-US" dirty="0">
                <a:solidFill>
                  <a:schemeClr val="accent1"/>
                </a:solidFill>
              </a:rPr>
              <a:t>x</a:t>
            </a:r>
            <a:r>
              <a:rPr lang="en-US" baseline="-25000" dirty="0">
                <a:solidFill>
                  <a:schemeClr val="accent1"/>
                </a:solidFill>
              </a:rPr>
              <a:t>3</a:t>
            </a:r>
            <a:r>
              <a:rPr lang="en-US" dirty="0"/>
              <a:t>. </a:t>
            </a:r>
          </a:p>
          <a:p>
            <a:r>
              <a:rPr lang="en-US" dirty="0"/>
              <a:t>We can give weight to each factor such as </a:t>
            </a:r>
            <a:r>
              <a:rPr lang="en-US" dirty="0">
                <a:solidFill>
                  <a:schemeClr val="accent1"/>
                </a:solidFill>
              </a:rPr>
              <a:t>w</a:t>
            </a:r>
            <a:r>
              <a:rPr lang="en-US" baseline="-25000" dirty="0">
                <a:solidFill>
                  <a:schemeClr val="accent1"/>
                </a:solidFill>
              </a:rPr>
              <a:t>1</a:t>
            </a:r>
            <a:r>
              <a:rPr lang="en-US" dirty="0">
                <a:solidFill>
                  <a:schemeClr val="accent1"/>
                </a:solidFill>
              </a:rPr>
              <a:t>=6</a:t>
            </a:r>
            <a:r>
              <a:rPr lang="en-US" dirty="0"/>
              <a:t> for the weather, and </a:t>
            </a:r>
            <a:r>
              <a:rPr lang="en-US" dirty="0">
                <a:solidFill>
                  <a:schemeClr val="accent1"/>
                </a:solidFill>
              </a:rPr>
              <a:t>w</a:t>
            </a:r>
            <a:r>
              <a:rPr lang="en-US" baseline="-25000" dirty="0">
                <a:solidFill>
                  <a:schemeClr val="accent1"/>
                </a:solidFill>
              </a:rPr>
              <a:t>2</a:t>
            </a:r>
            <a:r>
              <a:rPr lang="en-US" dirty="0">
                <a:solidFill>
                  <a:schemeClr val="accent1"/>
                </a:solidFill>
              </a:rPr>
              <a:t>=2</a:t>
            </a:r>
            <a:r>
              <a:rPr lang="en-US" dirty="0"/>
              <a:t>, </a:t>
            </a:r>
            <a:r>
              <a:rPr lang="en-US" dirty="0">
                <a:solidFill>
                  <a:schemeClr val="accent1"/>
                </a:solidFill>
              </a:rPr>
              <a:t>w</a:t>
            </a:r>
            <a:r>
              <a:rPr lang="en-US" baseline="-25000" dirty="0">
                <a:solidFill>
                  <a:schemeClr val="accent1"/>
                </a:solidFill>
              </a:rPr>
              <a:t>3</a:t>
            </a:r>
            <a:r>
              <a:rPr lang="en-US" dirty="0">
                <a:solidFill>
                  <a:schemeClr val="accent1"/>
                </a:solidFill>
              </a:rPr>
              <a:t>=2</a:t>
            </a:r>
            <a:r>
              <a:rPr lang="en-US" dirty="0"/>
              <a:t> for the other conditions. </a:t>
            </a:r>
          </a:p>
        </p:txBody>
      </p:sp>
      <p:pic>
        <p:nvPicPr>
          <p:cNvPr id="9" name="Picture 8">
            <a:extLst>
              <a:ext uri="{FF2B5EF4-FFF2-40B4-BE49-F238E27FC236}">
                <a16:creationId xmlns:a16="http://schemas.microsoft.com/office/drawing/2014/main" id="{45179652-AAB7-48A9-AF84-1270B88C95B7}"/>
              </a:ext>
            </a:extLst>
          </p:cNvPr>
          <p:cNvPicPr>
            <a:picLocks noChangeAspect="1"/>
          </p:cNvPicPr>
          <p:nvPr/>
        </p:nvPicPr>
        <p:blipFill>
          <a:blip r:embed="rId2"/>
          <a:stretch>
            <a:fillRect/>
          </a:stretch>
        </p:blipFill>
        <p:spPr>
          <a:xfrm>
            <a:off x="6779490" y="2959980"/>
            <a:ext cx="3071379" cy="1674509"/>
          </a:xfrm>
          <a:prstGeom prst="rect">
            <a:avLst/>
          </a:prstGeom>
        </p:spPr>
      </p:pic>
    </p:spTree>
    <p:extLst>
      <p:ext uri="{BB962C8B-B14F-4D97-AF65-F5344CB8AC3E}">
        <p14:creationId xmlns:p14="http://schemas.microsoft.com/office/powerpoint/2010/main" val="2457612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30FD0-8316-4403-A443-6DE3E7796A24}"/>
              </a:ext>
            </a:extLst>
          </p:cNvPr>
          <p:cNvSpPr>
            <a:spLocks noGrp="1"/>
          </p:cNvSpPr>
          <p:nvPr>
            <p:ph type="title"/>
          </p:nvPr>
        </p:nvSpPr>
        <p:spPr/>
        <p:txBody>
          <a:bodyPr/>
          <a:lstStyle/>
          <a:p>
            <a:r>
              <a:rPr lang="en-US" dirty="0"/>
              <a:t>Perceptrons</a:t>
            </a:r>
            <a:endParaRPr lang="en-SE" dirty="0"/>
          </a:p>
        </p:txBody>
      </p:sp>
      <p:sp>
        <p:nvSpPr>
          <p:cNvPr id="3" name="Content Placeholder 2">
            <a:extLst>
              <a:ext uri="{FF2B5EF4-FFF2-40B4-BE49-F238E27FC236}">
                <a16:creationId xmlns:a16="http://schemas.microsoft.com/office/drawing/2014/main" id="{6D7F4FC6-AF01-4D22-B452-D2119594FE53}"/>
              </a:ext>
            </a:extLst>
          </p:cNvPr>
          <p:cNvSpPr>
            <a:spLocks noGrp="1"/>
          </p:cNvSpPr>
          <p:nvPr>
            <p:ph idx="1"/>
          </p:nvPr>
        </p:nvSpPr>
        <p:spPr>
          <a:xfrm>
            <a:off x="838199" y="4052806"/>
            <a:ext cx="5359401" cy="2708212"/>
          </a:xfrm>
        </p:spPr>
        <p:txBody>
          <a:bodyPr>
            <a:normAutofit/>
          </a:bodyPr>
          <a:lstStyle/>
          <a:p>
            <a:r>
              <a:rPr kumimoji="0" lang="en-US" altLang="en-SE" sz="2800" b="0" i="0" u="none" strike="noStrike" cap="none" normalizeH="0" baseline="0" dirty="0">
                <a:ln>
                  <a:noFill/>
                </a:ln>
                <a:solidFill>
                  <a:srgbClr val="333333"/>
                </a:solidFill>
                <a:effectLst/>
              </a:rPr>
              <a:t>We can </a:t>
            </a:r>
            <a:r>
              <a:rPr kumimoji="0" lang="en-SE" altLang="en-SE" sz="2800" b="0" i="0" u="none" strike="noStrike" cap="none" normalizeH="0" baseline="0" dirty="0">
                <a:ln>
                  <a:noFill/>
                </a:ln>
                <a:solidFill>
                  <a:srgbClr val="333333"/>
                </a:solidFill>
                <a:effectLst/>
              </a:rPr>
              <a:t>choose a threshold of </a:t>
            </a:r>
            <a:r>
              <a:rPr kumimoji="0" lang="en-SE" altLang="en-SE" sz="2800" b="0" i="0" u="none" strike="noStrike" cap="none" normalizeH="0" baseline="0" dirty="0">
                <a:ln>
                  <a:noFill/>
                </a:ln>
                <a:solidFill>
                  <a:schemeClr val="accent1"/>
                </a:solidFill>
                <a:effectLst/>
                <a:ea typeface="MathJax_Main"/>
              </a:rPr>
              <a:t>5</a:t>
            </a:r>
            <a:r>
              <a:rPr kumimoji="0" lang="en-SE" altLang="en-SE" sz="2800" b="0" i="0" u="none" strike="noStrike" cap="none" normalizeH="0" baseline="0" dirty="0">
                <a:ln>
                  <a:noFill/>
                </a:ln>
                <a:solidFill>
                  <a:srgbClr val="333333"/>
                </a:solidFill>
                <a:effectLst/>
              </a:rPr>
              <a:t> for the perceptron. </a:t>
            </a:r>
            <a:r>
              <a:rPr kumimoji="0" lang="en-SE" altLang="en-SE" sz="800" b="0" i="0" u="none" strike="noStrike" cap="none" normalizeH="0" baseline="0" dirty="0">
                <a:ln>
                  <a:noFill/>
                </a:ln>
                <a:solidFill>
                  <a:schemeClr val="tx1"/>
                </a:solidFill>
                <a:effectLst/>
              </a:rPr>
              <a:t> </a:t>
            </a:r>
            <a:endParaRPr lang="en-US" dirty="0"/>
          </a:p>
          <a:p>
            <a:pPr lvl="1"/>
            <a:r>
              <a:rPr lang="en-US" dirty="0"/>
              <a:t>The perceptron is weather dominated</a:t>
            </a:r>
          </a:p>
          <a:p>
            <a:pPr lvl="1"/>
            <a:r>
              <a:rPr lang="en-US" dirty="0"/>
              <a:t>Weather = 1 </a:t>
            </a:r>
            <a:r>
              <a:rPr lang="en-US" dirty="0">
                <a:sym typeface="Wingdings" panose="05000000000000000000" pitchFamily="2" charset="2"/>
              </a:rPr>
              <a:t></a:t>
            </a:r>
            <a:r>
              <a:rPr lang="en-US" dirty="0"/>
              <a:t> we should go</a:t>
            </a:r>
          </a:p>
          <a:p>
            <a:pPr lvl="1"/>
            <a:r>
              <a:rPr lang="en-US" dirty="0"/>
              <a:t>Weather = 0 </a:t>
            </a:r>
            <a:r>
              <a:rPr lang="en-US" dirty="0">
                <a:sym typeface="Wingdings" panose="05000000000000000000" pitchFamily="2" charset="2"/>
              </a:rPr>
              <a:t></a:t>
            </a:r>
            <a:r>
              <a:rPr lang="en-US" dirty="0"/>
              <a:t> we should not go</a:t>
            </a:r>
            <a:endParaRPr lang="en-SE" dirty="0"/>
          </a:p>
        </p:txBody>
      </p:sp>
      <p:pic>
        <p:nvPicPr>
          <p:cNvPr id="13" name="Picture 12">
            <a:extLst>
              <a:ext uri="{FF2B5EF4-FFF2-40B4-BE49-F238E27FC236}">
                <a16:creationId xmlns:a16="http://schemas.microsoft.com/office/drawing/2014/main" id="{601D0F85-56CD-453B-94CF-7E8FCCDA3041}"/>
              </a:ext>
            </a:extLst>
          </p:cNvPr>
          <p:cNvPicPr>
            <a:picLocks noChangeAspect="1"/>
          </p:cNvPicPr>
          <p:nvPr/>
        </p:nvPicPr>
        <p:blipFill>
          <a:blip r:embed="rId3"/>
          <a:stretch>
            <a:fillRect/>
          </a:stretch>
        </p:blipFill>
        <p:spPr>
          <a:xfrm>
            <a:off x="1831974" y="1814472"/>
            <a:ext cx="3371850" cy="2114550"/>
          </a:xfrm>
          <a:prstGeom prst="rect">
            <a:avLst/>
          </a:prstGeom>
        </p:spPr>
      </p:pic>
      <p:sp>
        <p:nvSpPr>
          <p:cNvPr id="16" name="Content Placeholder 2">
            <a:extLst>
              <a:ext uri="{FF2B5EF4-FFF2-40B4-BE49-F238E27FC236}">
                <a16:creationId xmlns:a16="http://schemas.microsoft.com/office/drawing/2014/main" id="{59FAD55B-E183-4DB7-B593-CB067165E512}"/>
              </a:ext>
            </a:extLst>
          </p:cNvPr>
          <p:cNvSpPr txBox="1">
            <a:spLocks/>
          </p:cNvSpPr>
          <p:nvPr/>
        </p:nvSpPr>
        <p:spPr>
          <a:xfrm>
            <a:off x="6500090" y="4052806"/>
            <a:ext cx="5359401" cy="27082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SE" dirty="0">
                <a:solidFill>
                  <a:srgbClr val="333333"/>
                </a:solidFill>
              </a:rPr>
              <a:t>We can </a:t>
            </a:r>
            <a:r>
              <a:rPr lang="en-SE" altLang="en-SE" dirty="0">
                <a:solidFill>
                  <a:srgbClr val="333333"/>
                </a:solidFill>
              </a:rPr>
              <a:t>choose a </a:t>
            </a:r>
            <a:r>
              <a:rPr lang="en-US" altLang="en-SE" dirty="0">
                <a:solidFill>
                  <a:srgbClr val="333333"/>
                </a:solidFill>
              </a:rPr>
              <a:t>different weight</a:t>
            </a:r>
            <a:r>
              <a:rPr lang="en-SE" altLang="en-SE" dirty="0">
                <a:solidFill>
                  <a:srgbClr val="333333"/>
                </a:solidFill>
              </a:rPr>
              <a:t> </a:t>
            </a:r>
            <a:r>
              <a:rPr lang="en-US" altLang="en-SE" dirty="0">
                <a:solidFill>
                  <a:srgbClr val="333333"/>
                </a:solidFill>
              </a:rPr>
              <a:t>for weather.</a:t>
            </a:r>
            <a:r>
              <a:rPr lang="en-SE" altLang="en-SE" dirty="0">
                <a:solidFill>
                  <a:srgbClr val="333333"/>
                </a:solidFill>
              </a:rPr>
              <a:t> </a:t>
            </a:r>
            <a:r>
              <a:rPr lang="en-SE" altLang="en-SE" sz="800" dirty="0"/>
              <a:t> </a:t>
            </a:r>
            <a:endParaRPr lang="en-US" dirty="0"/>
          </a:p>
          <a:p>
            <a:pPr lvl="1"/>
            <a:r>
              <a:rPr lang="en-US" dirty="0"/>
              <a:t>The perceptron is </a:t>
            </a:r>
            <a:r>
              <a:rPr lang="en-US" b="1" dirty="0"/>
              <a:t>not</a:t>
            </a:r>
            <a:r>
              <a:rPr lang="en-US" dirty="0"/>
              <a:t> weather dominated</a:t>
            </a:r>
          </a:p>
          <a:p>
            <a:pPr lvl="1"/>
            <a:r>
              <a:rPr lang="en-US" dirty="0"/>
              <a:t>Weather = 1 </a:t>
            </a:r>
            <a:r>
              <a:rPr lang="en-US" dirty="0">
                <a:sym typeface="Wingdings" panose="05000000000000000000" pitchFamily="2" charset="2"/>
              </a:rPr>
              <a:t></a:t>
            </a:r>
            <a:r>
              <a:rPr lang="en-US" dirty="0"/>
              <a:t> food/friends</a:t>
            </a:r>
          </a:p>
          <a:p>
            <a:pPr lvl="1"/>
            <a:r>
              <a:rPr lang="en-US" dirty="0"/>
              <a:t>Weather = 0 </a:t>
            </a:r>
            <a:r>
              <a:rPr lang="en-US" dirty="0">
                <a:sym typeface="Wingdings" panose="05000000000000000000" pitchFamily="2" charset="2"/>
              </a:rPr>
              <a:t></a:t>
            </a:r>
            <a:r>
              <a:rPr lang="en-US" dirty="0"/>
              <a:t> we should not go</a:t>
            </a:r>
            <a:endParaRPr lang="en-SE" dirty="0"/>
          </a:p>
        </p:txBody>
      </p:sp>
      <p:pic>
        <p:nvPicPr>
          <p:cNvPr id="20" name="Picture 19">
            <a:extLst>
              <a:ext uri="{FF2B5EF4-FFF2-40B4-BE49-F238E27FC236}">
                <a16:creationId xmlns:a16="http://schemas.microsoft.com/office/drawing/2014/main" id="{7AED4B77-2DF6-4568-B0B0-78465EF6240F}"/>
              </a:ext>
            </a:extLst>
          </p:cNvPr>
          <p:cNvPicPr>
            <a:picLocks noChangeAspect="1"/>
          </p:cNvPicPr>
          <p:nvPr/>
        </p:nvPicPr>
        <p:blipFill>
          <a:blip r:embed="rId4"/>
          <a:stretch>
            <a:fillRect/>
          </a:stretch>
        </p:blipFill>
        <p:spPr>
          <a:xfrm>
            <a:off x="7493865" y="1814472"/>
            <a:ext cx="3371850" cy="2114550"/>
          </a:xfrm>
          <a:prstGeom prst="rect">
            <a:avLst/>
          </a:prstGeom>
        </p:spPr>
      </p:pic>
      <p:sp>
        <p:nvSpPr>
          <p:cNvPr id="21" name="TextBox 20">
            <a:extLst>
              <a:ext uri="{FF2B5EF4-FFF2-40B4-BE49-F238E27FC236}">
                <a16:creationId xmlns:a16="http://schemas.microsoft.com/office/drawing/2014/main" id="{5C50AF3B-05AF-4AB9-9EA2-50D01130528B}"/>
              </a:ext>
            </a:extLst>
          </p:cNvPr>
          <p:cNvSpPr txBox="1"/>
          <p:nvPr/>
        </p:nvSpPr>
        <p:spPr>
          <a:xfrm>
            <a:off x="0" y="3029000"/>
            <a:ext cx="12193588" cy="1323439"/>
          </a:xfrm>
          <a:prstGeom prst="rect">
            <a:avLst/>
          </a:prstGeom>
          <a:solidFill>
            <a:srgbClr val="FFC000"/>
          </a:solidFill>
          <a:ln w="38100" cap="rnd">
            <a:solidFill>
              <a:schemeClr val="tx1"/>
            </a:solidFill>
          </a:ln>
        </p:spPr>
        <p:txBody>
          <a:bodyPr wrap="square">
            <a:spAutoFit/>
          </a:bodyPr>
          <a:lstStyle>
            <a:defPPr>
              <a:defRPr lang="sv-SE"/>
            </a:defPPr>
            <a:lvl1pPr marR="0" lvl="0" indent="0" algn="ctr" defTabSz="914400" fontAlgn="auto">
              <a:lnSpc>
                <a:spcPct val="100000"/>
              </a:lnSpc>
              <a:spcBef>
                <a:spcPts val="0"/>
              </a:spcBef>
              <a:spcAft>
                <a:spcPts val="0"/>
              </a:spcAft>
              <a:buClrTx/>
              <a:buSzTx/>
              <a:buFontTx/>
              <a:buNone/>
              <a:tabLst/>
              <a:defRPr sz="3000" b="1">
                <a:solidFill>
                  <a:srgbClr val="3B812F"/>
                </a:solidFill>
                <a:latin typeface="Tahoma"/>
              </a:defRPr>
            </a:lvl1pPr>
          </a:lstStyle>
          <a:p>
            <a:r>
              <a:rPr lang="en-US" sz="4000" dirty="0">
                <a:solidFill>
                  <a:schemeClr val="tx1"/>
                </a:solidFill>
              </a:rPr>
              <a:t>We can tune </a:t>
            </a:r>
            <a:r>
              <a:rPr lang="en-US" sz="4000" dirty="0">
                <a:solidFill>
                  <a:srgbClr val="FF0000"/>
                </a:solidFill>
              </a:rPr>
              <a:t>weight/threshold </a:t>
            </a:r>
            <a:r>
              <a:rPr lang="en-US" sz="4000" dirty="0">
                <a:solidFill>
                  <a:schemeClr val="tx1"/>
                </a:solidFill>
              </a:rPr>
              <a:t>to manipulate the decision-making model of a Perceptron</a:t>
            </a:r>
          </a:p>
        </p:txBody>
      </p:sp>
    </p:spTree>
    <p:extLst>
      <p:ext uri="{BB962C8B-B14F-4D97-AF65-F5344CB8AC3E}">
        <p14:creationId xmlns:p14="http://schemas.microsoft.com/office/powerpoint/2010/main" val="374871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E42A-0393-4C78-9826-74E87060F661}"/>
              </a:ext>
            </a:extLst>
          </p:cNvPr>
          <p:cNvSpPr>
            <a:spLocks noGrp="1"/>
          </p:cNvSpPr>
          <p:nvPr>
            <p:ph type="title"/>
          </p:nvPr>
        </p:nvSpPr>
        <p:spPr/>
        <p:txBody>
          <a:bodyPr/>
          <a:lstStyle/>
          <a:p>
            <a:r>
              <a:rPr lang="en-US" dirty="0"/>
              <a:t>Perceptrons</a:t>
            </a:r>
            <a:endParaRPr lang="en-SE" dirty="0"/>
          </a:p>
        </p:txBody>
      </p:sp>
      <p:sp>
        <p:nvSpPr>
          <p:cNvPr id="3" name="Content Placeholder 2">
            <a:extLst>
              <a:ext uri="{FF2B5EF4-FFF2-40B4-BE49-F238E27FC236}">
                <a16:creationId xmlns:a16="http://schemas.microsoft.com/office/drawing/2014/main" id="{7F931E28-1E08-46C4-9CB4-7516C47E63B9}"/>
              </a:ext>
            </a:extLst>
          </p:cNvPr>
          <p:cNvSpPr>
            <a:spLocks noGrp="1"/>
          </p:cNvSpPr>
          <p:nvPr>
            <p:ph idx="1"/>
          </p:nvPr>
        </p:nvSpPr>
        <p:spPr>
          <a:xfrm>
            <a:off x="838200" y="1627322"/>
            <a:ext cx="6076951" cy="5122189"/>
          </a:xfrm>
        </p:spPr>
        <p:txBody>
          <a:bodyPr>
            <a:normAutofit fontScale="92500" lnSpcReduction="10000"/>
          </a:bodyPr>
          <a:lstStyle/>
          <a:p>
            <a:r>
              <a:rPr lang="en-US" dirty="0"/>
              <a:t>In the previous example, how you can tell if weather is good, food is good, and friends want to go?</a:t>
            </a:r>
          </a:p>
          <a:p>
            <a:r>
              <a:rPr lang="en-US" dirty="0"/>
              <a:t>The single perceptron model isn't a complete model of human decision-making.</a:t>
            </a:r>
          </a:p>
          <a:p>
            <a:r>
              <a:rPr lang="en-US" dirty="0"/>
              <a:t>But a complex network of perceptrons could make quite subtle decisions.</a:t>
            </a:r>
          </a:p>
          <a:p>
            <a:r>
              <a:rPr lang="en-US" dirty="0"/>
              <a:t>In the example right, each factor is determined further by </a:t>
            </a:r>
            <a:r>
              <a:rPr lang="en-US" dirty="0">
                <a:solidFill>
                  <a:srgbClr val="FF0000"/>
                </a:solidFill>
              </a:rPr>
              <a:t>another layer</a:t>
            </a:r>
            <a:r>
              <a:rPr lang="en-US" dirty="0"/>
              <a:t> of perceptrons, and so on.</a:t>
            </a:r>
          </a:p>
          <a:p>
            <a:r>
              <a:rPr lang="en-US" dirty="0"/>
              <a:t>Each layer has its own weights and threshold to make a “solid” decision for the next layer. </a:t>
            </a:r>
            <a:endParaRPr lang="en-SE" dirty="0"/>
          </a:p>
        </p:txBody>
      </p:sp>
      <p:pic>
        <p:nvPicPr>
          <p:cNvPr id="7" name="Picture 6">
            <a:extLst>
              <a:ext uri="{FF2B5EF4-FFF2-40B4-BE49-F238E27FC236}">
                <a16:creationId xmlns:a16="http://schemas.microsoft.com/office/drawing/2014/main" id="{D82EC32D-A0F7-4470-9B2D-6F2544CB95A5}"/>
              </a:ext>
            </a:extLst>
          </p:cNvPr>
          <p:cNvPicPr>
            <a:picLocks noChangeAspect="1"/>
          </p:cNvPicPr>
          <p:nvPr/>
        </p:nvPicPr>
        <p:blipFill>
          <a:blip r:embed="rId2"/>
          <a:stretch>
            <a:fillRect/>
          </a:stretch>
        </p:blipFill>
        <p:spPr>
          <a:xfrm>
            <a:off x="6988121" y="3025802"/>
            <a:ext cx="5143500" cy="3286125"/>
          </a:xfrm>
          <a:prstGeom prst="rect">
            <a:avLst/>
          </a:prstGeom>
        </p:spPr>
      </p:pic>
      <p:sp>
        <p:nvSpPr>
          <p:cNvPr id="8" name="Speech Bubble: Rectangle 7">
            <a:extLst>
              <a:ext uri="{FF2B5EF4-FFF2-40B4-BE49-F238E27FC236}">
                <a16:creationId xmlns:a16="http://schemas.microsoft.com/office/drawing/2014/main" id="{A29C6A59-0BA1-4E8E-A4A5-DCCE1D89282C}"/>
              </a:ext>
            </a:extLst>
          </p:cNvPr>
          <p:cNvSpPr/>
          <p:nvPr/>
        </p:nvSpPr>
        <p:spPr>
          <a:xfrm>
            <a:off x="8190853" y="1131376"/>
            <a:ext cx="3512265" cy="1492566"/>
          </a:xfrm>
          <a:prstGeom prst="wedgeRectCallout">
            <a:avLst>
              <a:gd name="adj1" fmla="val -29200"/>
              <a:gd name="adj2" fmla="val 106976"/>
            </a:avLst>
          </a:prstGeom>
          <a:ln w="76200" cap="rnd">
            <a:round/>
            <a:extLst>
              <a:ext uri="{C807C97D-BFC1-408E-A445-0C87EB9F89A2}">
                <ask:lineSketchStyleProps xmlns:ask="http://schemas.microsoft.com/office/drawing/2018/sketchyshapes" sd="1219033472">
                  <a:custGeom>
                    <a:avLst/>
                    <a:gdLst>
                      <a:gd name="connsiteX0" fmla="*/ 0 w 3512265"/>
                      <a:gd name="connsiteY0" fmla="*/ 0 h 1492566"/>
                      <a:gd name="connsiteX1" fmla="*/ 585378 w 3512265"/>
                      <a:gd name="connsiteY1" fmla="*/ 0 h 1492566"/>
                      <a:gd name="connsiteX2" fmla="*/ 585378 w 3512265"/>
                      <a:gd name="connsiteY2" fmla="*/ 0 h 1492566"/>
                      <a:gd name="connsiteX3" fmla="*/ 1463444 w 3512265"/>
                      <a:gd name="connsiteY3" fmla="*/ 0 h 1492566"/>
                      <a:gd name="connsiteX4" fmla="*/ 3512265 w 3512265"/>
                      <a:gd name="connsiteY4" fmla="*/ 0 h 1492566"/>
                      <a:gd name="connsiteX5" fmla="*/ 3512265 w 3512265"/>
                      <a:gd name="connsiteY5" fmla="*/ 870664 h 1492566"/>
                      <a:gd name="connsiteX6" fmla="*/ 3512265 w 3512265"/>
                      <a:gd name="connsiteY6" fmla="*/ 870664 h 1492566"/>
                      <a:gd name="connsiteX7" fmla="*/ 3512265 w 3512265"/>
                      <a:gd name="connsiteY7" fmla="*/ 1243805 h 1492566"/>
                      <a:gd name="connsiteX8" fmla="*/ 3512265 w 3512265"/>
                      <a:gd name="connsiteY8" fmla="*/ 1492566 h 1492566"/>
                      <a:gd name="connsiteX9" fmla="*/ 1463444 w 3512265"/>
                      <a:gd name="connsiteY9" fmla="*/ 1492566 h 1492566"/>
                      <a:gd name="connsiteX10" fmla="*/ 776737 w 3512265"/>
                      <a:gd name="connsiteY10" fmla="*/ 2647767 h 1492566"/>
                      <a:gd name="connsiteX11" fmla="*/ 585378 w 3512265"/>
                      <a:gd name="connsiteY11" fmla="*/ 1492566 h 1492566"/>
                      <a:gd name="connsiteX12" fmla="*/ 0 w 3512265"/>
                      <a:gd name="connsiteY12" fmla="*/ 1492566 h 1492566"/>
                      <a:gd name="connsiteX13" fmla="*/ 0 w 3512265"/>
                      <a:gd name="connsiteY13" fmla="*/ 1243805 h 1492566"/>
                      <a:gd name="connsiteX14" fmla="*/ 0 w 3512265"/>
                      <a:gd name="connsiteY14" fmla="*/ 870664 h 1492566"/>
                      <a:gd name="connsiteX15" fmla="*/ 0 w 3512265"/>
                      <a:gd name="connsiteY15" fmla="*/ 870664 h 1492566"/>
                      <a:gd name="connsiteX16" fmla="*/ 0 w 3512265"/>
                      <a:gd name="connsiteY16" fmla="*/ 0 h 1492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2265" h="1492566" fill="none" extrusionOk="0">
                        <a:moveTo>
                          <a:pt x="0" y="0"/>
                        </a:moveTo>
                        <a:cubicBezTo>
                          <a:pt x="68437" y="-32848"/>
                          <a:pt x="385680" y="15713"/>
                          <a:pt x="585378" y="0"/>
                        </a:cubicBezTo>
                        <a:lnTo>
                          <a:pt x="585378" y="0"/>
                        </a:lnTo>
                        <a:cubicBezTo>
                          <a:pt x="745110" y="60505"/>
                          <a:pt x="1153280" y="-27791"/>
                          <a:pt x="1463444" y="0"/>
                        </a:cubicBezTo>
                        <a:cubicBezTo>
                          <a:pt x="1917352" y="64656"/>
                          <a:pt x="2897009" y="-17807"/>
                          <a:pt x="3512265" y="0"/>
                        </a:cubicBezTo>
                        <a:cubicBezTo>
                          <a:pt x="3455841" y="385119"/>
                          <a:pt x="3588723" y="687491"/>
                          <a:pt x="3512265" y="870664"/>
                        </a:cubicBezTo>
                        <a:lnTo>
                          <a:pt x="3512265" y="870664"/>
                        </a:lnTo>
                        <a:cubicBezTo>
                          <a:pt x="3543903" y="964876"/>
                          <a:pt x="3512306" y="1107929"/>
                          <a:pt x="3512265" y="1243805"/>
                        </a:cubicBezTo>
                        <a:cubicBezTo>
                          <a:pt x="3533304" y="1316668"/>
                          <a:pt x="3524888" y="1449256"/>
                          <a:pt x="3512265" y="1492566"/>
                        </a:cubicBezTo>
                        <a:cubicBezTo>
                          <a:pt x="2843547" y="1403052"/>
                          <a:pt x="1712220" y="1503619"/>
                          <a:pt x="1463444" y="1492566"/>
                        </a:cubicBezTo>
                        <a:cubicBezTo>
                          <a:pt x="1280481" y="1664443"/>
                          <a:pt x="1064247" y="2062335"/>
                          <a:pt x="776737" y="2647767"/>
                        </a:cubicBezTo>
                        <a:cubicBezTo>
                          <a:pt x="758874" y="2297962"/>
                          <a:pt x="688030" y="1916520"/>
                          <a:pt x="585378" y="1492566"/>
                        </a:cubicBezTo>
                        <a:cubicBezTo>
                          <a:pt x="438676" y="1480035"/>
                          <a:pt x="165235" y="1492617"/>
                          <a:pt x="0" y="1492566"/>
                        </a:cubicBezTo>
                        <a:cubicBezTo>
                          <a:pt x="11702" y="1395151"/>
                          <a:pt x="-6206" y="1367588"/>
                          <a:pt x="0" y="1243805"/>
                        </a:cubicBezTo>
                        <a:cubicBezTo>
                          <a:pt x="25462" y="1119739"/>
                          <a:pt x="-4028" y="930851"/>
                          <a:pt x="0" y="870664"/>
                        </a:cubicBezTo>
                        <a:lnTo>
                          <a:pt x="0" y="870664"/>
                        </a:lnTo>
                        <a:cubicBezTo>
                          <a:pt x="-1964" y="747029"/>
                          <a:pt x="-23188" y="98614"/>
                          <a:pt x="0" y="0"/>
                        </a:cubicBezTo>
                        <a:close/>
                      </a:path>
                      <a:path w="3512265" h="1492566" stroke="0" extrusionOk="0">
                        <a:moveTo>
                          <a:pt x="0" y="0"/>
                        </a:moveTo>
                        <a:cubicBezTo>
                          <a:pt x="189059" y="32999"/>
                          <a:pt x="490733" y="50970"/>
                          <a:pt x="585378" y="0"/>
                        </a:cubicBezTo>
                        <a:lnTo>
                          <a:pt x="585378" y="0"/>
                        </a:lnTo>
                        <a:cubicBezTo>
                          <a:pt x="677043" y="-67759"/>
                          <a:pt x="1152658" y="44157"/>
                          <a:pt x="1463444" y="0"/>
                        </a:cubicBezTo>
                        <a:cubicBezTo>
                          <a:pt x="2276164" y="-134600"/>
                          <a:pt x="2957501" y="157196"/>
                          <a:pt x="3512265" y="0"/>
                        </a:cubicBezTo>
                        <a:cubicBezTo>
                          <a:pt x="3557739" y="215142"/>
                          <a:pt x="3554217" y="640110"/>
                          <a:pt x="3512265" y="870664"/>
                        </a:cubicBezTo>
                        <a:lnTo>
                          <a:pt x="3512265" y="870664"/>
                        </a:lnTo>
                        <a:cubicBezTo>
                          <a:pt x="3534540" y="910577"/>
                          <a:pt x="3528075" y="1069676"/>
                          <a:pt x="3512265" y="1243805"/>
                        </a:cubicBezTo>
                        <a:cubicBezTo>
                          <a:pt x="3516867" y="1320606"/>
                          <a:pt x="3515014" y="1403461"/>
                          <a:pt x="3512265" y="1492566"/>
                        </a:cubicBezTo>
                        <a:cubicBezTo>
                          <a:pt x="2864479" y="1444335"/>
                          <a:pt x="2355639" y="1577021"/>
                          <a:pt x="1463444" y="1492566"/>
                        </a:cubicBezTo>
                        <a:cubicBezTo>
                          <a:pt x="1204082" y="1861078"/>
                          <a:pt x="1205903" y="2155191"/>
                          <a:pt x="776737" y="2647767"/>
                        </a:cubicBezTo>
                        <a:cubicBezTo>
                          <a:pt x="782844" y="2482492"/>
                          <a:pt x="674554" y="1933265"/>
                          <a:pt x="585378" y="1492566"/>
                        </a:cubicBezTo>
                        <a:cubicBezTo>
                          <a:pt x="361237" y="1477942"/>
                          <a:pt x="82300" y="1539840"/>
                          <a:pt x="0" y="1492566"/>
                        </a:cubicBezTo>
                        <a:cubicBezTo>
                          <a:pt x="19886" y="1462302"/>
                          <a:pt x="21459" y="1323123"/>
                          <a:pt x="0" y="1243805"/>
                        </a:cubicBezTo>
                        <a:cubicBezTo>
                          <a:pt x="-7085" y="1146883"/>
                          <a:pt x="-21022" y="926470"/>
                          <a:pt x="0" y="870664"/>
                        </a:cubicBezTo>
                        <a:lnTo>
                          <a:pt x="0" y="870664"/>
                        </a:lnTo>
                        <a:cubicBezTo>
                          <a:pt x="-55372" y="525787"/>
                          <a:pt x="58196" y="421818"/>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Each perceptron has a single output. However, we use multiple lines to show how its output is reusing by the next level of perceptrons.</a:t>
            </a:r>
            <a:endParaRPr lang="en-SE" dirty="0"/>
          </a:p>
        </p:txBody>
      </p:sp>
    </p:spTree>
    <p:extLst>
      <p:ext uri="{BB962C8B-B14F-4D97-AF65-F5344CB8AC3E}">
        <p14:creationId xmlns:p14="http://schemas.microsoft.com/office/powerpoint/2010/main" val="3402450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0B46-F84C-4351-B5E8-B34784100D46}"/>
              </a:ext>
            </a:extLst>
          </p:cNvPr>
          <p:cNvSpPr>
            <a:spLocks noGrp="1"/>
          </p:cNvSpPr>
          <p:nvPr>
            <p:ph type="title"/>
          </p:nvPr>
        </p:nvSpPr>
        <p:spPr/>
        <p:txBody>
          <a:bodyPr/>
          <a:lstStyle/>
          <a:p>
            <a:r>
              <a:rPr lang="en-US" dirty="0"/>
              <a:t>Perceptrons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2BA413-D9E8-4C30-B663-752AD8011992}"/>
                  </a:ext>
                </a:extLst>
              </p:cNvPr>
              <p:cNvSpPr>
                <a:spLocks noGrp="1"/>
              </p:cNvSpPr>
              <p:nvPr>
                <p:ph idx="1"/>
              </p:nvPr>
            </p:nvSpPr>
            <p:spPr>
              <a:xfrm>
                <a:off x="838200" y="1825624"/>
                <a:ext cx="10515600" cy="3651539"/>
              </a:xfrm>
            </p:spPr>
            <p:txBody>
              <a:bodyPr>
                <a:normAutofit fontScale="92500" lnSpcReduction="10000"/>
              </a:bodyPr>
              <a:lstStyle/>
              <a:p>
                <a:r>
                  <a:rPr lang="en-US" dirty="0"/>
                  <a:t>When the NN grows to a large number of perceptrons, we need a simplified way to describe perceptrons. </a:t>
                </a:r>
              </a:p>
              <a:p>
                <a:r>
                  <a:rPr lang="en-US" dirty="0"/>
                  <a:t>The formula: </a:t>
                </a:r>
                <a14:m>
                  <m:oMath xmlns:m="http://schemas.openxmlformats.org/officeDocument/2006/math">
                    <m:r>
                      <a:rPr lang="en-US" b="0" i="1" smtClean="0">
                        <a:latin typeface="Cambria Math" panose="02040503050406030204" pitchFamily="18" charset="0"/>
                      </a:rPr>
                      <m:t>𝑖𝑓</m:t>
                    </m:r>
                    <m:r>
                      <a:rPr lang="en-US" b="0" i="1"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𝑗</m:t>
                        </m:r>
                      </m:sub>
                      <m:sup/>
                      <m:e>
                        <m:r>
                          <a:rPr lang="en-US" b="0" i="1" smtClean="0">
                            <a:latin typeface="Cambria Math" panose="02040503050406030204" pitchFamily="18" charset="0"/>
                          </a:rPr>
                          <m:t>𝑤</m:t>
                        </m:r>
                        <m:r>
                          <a:rPr lang="en-US" b="0" i="1" baseline="-25000" smtClean="0">
                            <a:latin typeface="Cambria Math" panose="02040503050406030204" pitchFamily="18" charset="0"/>
                          </a:rPr>
                          <m:t>𝑗</m:t>
                        </m:r>
                        <m:r>
                          <a:rPr lang="en-US" b="0" i="1" smtClean="0">
                            <a:latin typeface="Cambria Math" panose="02040503050406030204" pitchFamily="18" charset="0"/>
                          </a:rPr>
                          <m:t>𝑥</m:t>
                        </m:r>
                        <m:r>
                          <a:rPr lang="en-US" b="0" i="1" baseline="-25000" smtClean="0">
                            <a:latin typeface="Cambria Math" panose="02040503050406030204" pitchFamily="18" charset="0"/>
                          </a:rPr>
                          <m:t>𝑗</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𝑡h𝑟𝑒𝑠h𝑜𝑙𝑑</m:t>
                        </m:r>
                      </m:e>
                    </m:nary>
                  </m:oMath>
                </a14:m>
                <a:r>
                  <a:rPr lang="en-US" dirty="0"/>
                  <a:t> is cumbersome.</a:t>
                </a:r>
              </a:p>
              <a:p>
                <a:r>
                  <a:rPr lang="en-US" dirty="0"/>
                  <a:t>We will do two things:</a:t>
                </a:r>
              </a:p>
              <a:p>
                <a:pPr lvl="1"/>
                <a:r>
                  <a:rPr lang="en-US" dirty="0"/>
                  <a:t>The first change is to write </a:t>
                </a:r>
                <a:r>
                  <a:rPr lang="en-US" b="0" dirty="0"/>
                  <a:t> </a:t>
                </a:r>
                <a14:m>
                  <m:oMath xmlns:m="http://schemas.openxmlformats.org/officeDocument/2006/math">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𝑗</m:t>
                        </m:r>
                      </m:sub>
                      <m:sup/>
                      <m:e>
                        <m:r>
                          <a:rPr lang="en-US" b="0" i="1" smtClean="0">
                            <a:latin typeface="Cambria Math" panose="02040503050406030204" pitchFamily="18" charset="0"/>
                          </a:rPr>
                          <m:t>𝑤</m:t>
                        </m:r>
                        <m:r>
                          <a:rPr lang="en-US" b="0" i="1" baseline="-25000" smtClean="0">
                            <a:latin typeface="Cambria Math" panose="02040503050406030204" pitchFamily="18" charset="0"/>
                          </a:rPr>
                          <m:t>𝑗</m:t>
                        </m:r>
                        <m:r>
                          <a:rPr lang="en-US" b="0" i="1" smtClean="0">
                            <a:latin typeface="Cambria Math" panose="02040503050406030204" pitchFamily="18" charset="0"/>
                          </a:rPr>
                          <m:t>𝑥</m:t>
                        </m:r>
                        <m:r>
                          <a:rPr lang="en-US" b="0" i="1" baseline="-25000" smtClean="0">
                            <a:latin typeface="Cambria Math" panose="02040503050406030204" pitchFamily="18" charset="0"/>
                          </a:rPr>
                          <m:t>𝑗</m:t>
                        </m:r>
                      </m:e>
                    </m:nary>
                  </m:oMath>
                </a14:m>
                <a:r>
                  <a:rPr lang="en-US" dirty="0"/>
                  <a:t> as a dot product,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𝑥</m:t>
                    </m:r>
                  </m:oMath>
                </a14:m>
                <a:r>
                  <a:rPr lang="en-US" dirty="0"/>
                  <a:t>, where  </a:t>
                </a:r>
                <a14:m>
                  <m:oMath xmlns:m="http://schemas.openxmlformats.org/officeDocument/2006/math">
                    <m:r>
                      <a:rPr lang="en-US" i="1">
                        <a:latin typeface="Cambria Math" panose="02040503050406030204" pitchFamily="18" charset="0"/>
                      </a:rPr>
                      <m:t>𝑤</m:t>
                    </m:r>
                  </m:oMath>
                </a14:m>
                <a:r>
                  <a:rPr lang="en-US" dirty="0"/>
                  <a:t> and  </a:t>
                </a:r>
                <a14:m>
                  <m:oMath xmlns:m="http://schemas.openxmlformats.org/officeDocument/2006/math">
                    <m:r>
                      <a:rPr lang="en-US" i="1">
                        <a:latin typeface="Cambria Math" panose="02040503050406030204" pitchFamily="18" charset="0"/>
                      </a:rPr>
                      <m:t>𝑥</m:t>
                    </m:r>
                  </m:oMath>
                </a14:m>
                <a:r>
                  <a:rPr lang="en-US" dirty="0"/>
                  <a:t> are vectors, whose components are the weights and inputs, respectively. </a:t>
                </a:r>
              </a:p>
              <a:p>
                <a:pPr lvl="1"/>
                <a:r>
                  <a:rPr lang="en-US" dirty="0"/>
                  <a:t>The second change is to move the threshold to the other side of the inequality, and to replace it by what's known as the perceptron's bias, </a:t>
                </a:r>
                <a:r>
                  <a:rPr lang="en-US" b="0" dirty="0">
                    <a:ea typeface="Cambria Math" panose="02040503050406030204" pitchFamily="18" charset="0"/>
                  </a:rPr>
                  <a:t> </a:t>
                </a:r>
                <a14:m>
                  <m:oMath xmlns:m="http://schemas.openxmlformats.org/officeDocument/2006/math">
                    <m:r>
                      <m:rPr>
                        <m:sty m:val="p"/>
                      </m:rPr>
                      <a:rPr lang="en-US">
                        <a:latin typeface="Cambria Math" panose="02040503050406030204" pitchFamily="18" charset="0"/>
                        <a:ea typeface="Cambria Math" panose="02040503050406030204" pitchFamily="18" charset="0"/>
                      </a:rPr>
                      <m:t>b</m:t>
                    </m:r>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𝑡h𝑟𝑒𝑠h𝑜𝑙𝑑</m:t>
                    </m:r>
                  </m:oMath>
                </a14:m>
                <a:r>
                  <a:rPr lang="en-US" dirty="0"/>
                  <a:t>. </a:t>
                </a:r>
              </a:p>
              <a:p>
                <a:pPr lvl="1"/>
                <a:endParaRPr lang="en-SE" dirty="0"/>
              </a:p>
            </p:txBody>
          </p:sp>
        </mc:Choice>
        <mc:Fallback xmlns="">
          <p:sp>
            <p:nvSpPr>
              <p:cNvPr id="3" name="Content Placeholder 2">
                <a:extLst>
                  <a:ext uri="{FF2B5EF4-FFF2-40B4-BE49-F238E27FC236}">
                    <a16:creationId xmlns:a16="http://schemas.microsoft.com/office/drawing/2014/main" id="{C02BA413-D9E8-4C30-B663-752AD8011992}"/>
                  </a:ext>
                </a:extLst>
              </p:cNvPr>
              <p:cNvSpPr>
                <a:spLocks noGrp="1" noRot="1" noChangeAspect="1" noMove="1" noResize="1" noEditPoints="1" noAdjustHandles="1" noChangeArrowheads="1" noChangeShapeType="1" noTextEdit="1"/>
              </p:cNvSpPr>
              <p:nvPr>
                <p:ph idx="1"/>
              </p:nvPr>
            </p:nvSpPr>
            <p:spPr>
              <a:xfrm>
                <a:off x="838200" y="1825624"/>
                <a:ext cx="10515600" cy="3651539"/>
              </a:xfrm>
              <a:blipFill>
                <a:blip r:embed="rId2"/>
                <a:stretch>
                  <a:fillRect l="-928" t="-367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AC11E7D-561A-46A3-B843-188DF566F0AE}"/>
                  </a:ext>
                </a:extLst>
              </p:cNvPr>
              <p:cNvSpPr txBox="1"/>
              <p:nvPr/>
            </p:nvSpPr>
            <p:spPr>
              <a:xfrm>
                <a:off x="1062182" y="5477163"/>
                <a:ext cx="3975127" cy="12485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𝑜𝑢𝑡𝑝𝑢𝑡</m:t>
                      </m:r>
                      <m:r>
                        <a:rPr lang="en-US" b="0" i="1" smtClean="0">
                          <a:latin typeface="Cambria Math" panose="02040503050406030204" pitchFamily="18" charset="0"/>
                        </a:rPr>
                        <m:t>=</m:t>
                      </m:r>
                      <m:d>
                        <m:dPr>
                          <m:begChr m:val="{"/>
                          <m:endChr m:val=""/>
                          <m:ctrlPr>
                            <a:rPr lang="en-SE" i="1" smtClean="0">
                              <a:latin typeface="Cambria Math" panose="02040503050406030204" pitchFamily="18" charset="0"/>
                            </a:rPr>
                          </m:ctrlPr>
                        </m:dPr>
                        <m:e>
                          <m:eqArr>
                            <m:eqArrPr>
                              <m:ctrlPr>
                                <a:rPr lang="en-SE" i="1" smtClean="0">
                                  <a:latin typeface="Cambria Math" panose="02040503050406030204" pitchFamily="18" charset="0"/>
                                </a:rPr>
                              </m:ctrlPr>
                            </m:eqArrPr>
                            <m:e>
                              <m:r>
                                <a:rPr lang="en-US" b="0" i="1" smtClean="0">
                                  <a:latin typeface="Cambria Math" panose="02040503050406030204" pitchFamily="18" charset="0"/>
                                </a:rPr>
                                <m:t>0   </m:t>
                              </m:r>
                              <m:r>
                                <a:rPr lang="en-US" b="0" i="1" smtClean="0">
                                  <a:latin typeface="Cambria Math" panose="02040503050406030204" pitchFamily="18" charset="0"/>
                                </a:rPr>
                                <m:t>𝑖𝑓</m:t>
                              </m:r>
                              <m:r>
                                <a:rPr lang="en-US" b="0" i="1"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𝑗</m:t>
                                  </m:r>
                                </m:sub>
                                <m:sup/>
                                <m:e>
                                  <m:r>
                                    <a:rPr lang="en-US" b="0" i="1" smtClean="0">
                                      <a:latin typeface="Cambria Math" panose="02040503050406030204" pitchFamily="18" charset="0"/>
                                    </a:rPr>
                                    <m:t>𝑤</m:t>
                                  </m:r>
                                  <m:r>
                                    <a:rPr lang="en-US" b="0" i="1" baseline="-25000" smtClean="0">
                                      <a:latin typeface="Cambria Math" panose="02040503050406030204" pitchFamily="18" charset="0"/>
                                    </a:rPr>
                                    <m:t>𝑗</m:t>
                                  </m:r>
                                  <m:r>
                                    <a:rPr lang="en-US" b="0" i="1" smtClean="0">
                                      <a:latin typeface="Cambria Math" panose="02040503050406030204" pitchFamily="18" charset="0"/>
                                    </a:rPr>
                                    <m:t>𝑥</m:t>
                                  </m:r>
                                  <m:r>
                                    <a:rPr lang="en-US" b="0" i="1" baseline="-25000" smtClean="0">
                                      <a:latin typeface="Cambria Math" panose="02040503050406030204" pitchFamily="18" charset="0"/>
                                    </a:rPr>
                                    <m:t>𝑗</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𝑡h𝑟𝑒𝑠h𝑜𝑙𝑑</m:t>
                                  </m:r>
                                </m:e>
                              </m:nary>
                            </m:e>
                            <m:e>
                              <m:r>
                                <a:rPr lang="en-US" b="0" i="1" smtClean="0">
                                  <a:latin typeface="Cambria Math" panose="02040503050406030204" pitchFamily="18" charset="0"/>
                                </a:rPr>
                                <m:t>1   </m:t>
                              </m:r>
                              <m:r>
                                <a:rPr lang="en-US" i="1">
                                  <a:latin typeface="Cambria Math" panose="02040503050406030204" pitchFamily="18" charset="0"/>
                                </a:rPr>
                                <m:t>𝑖𝑓</m:t>
                              </m:r>
                              <m:r>
                                <a:rPr lang="en-US" i="1">
                                  <a:latin typeface="Cambria Math" panose="02040503050406030204" pitchFamily="18" charset="0"/>
                                </a:rPr>
                                <m:t> </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𝑗</m:t>
                                  </m:r>
                                </m:sub>
                                <m:sup/>
                                <m:e>
                                  <m:r>
                                    <a:rPr lang="en-US" i="1">
                                      <a:latin typeface="Cambria Math" panose="02040503050406030204" pitchFamily="18" charset="0"/>
                                    </a:rPr>
                                    <m:t>𝑤</m:t>
                                  </m:r>
                                  <m:r>
                                    <a:rPr lang="en-US" i="1" baseline="-25000">
                                      <a:latin typeface="Cambria Math" panose="02040503050406030204" pitchFamily="18" charset="0"/>
                                    </a:rPr>
                                    <m:t>𝑗</m:t>
                                  </m:r>
                                  <m:r>
                                    <a:rPr lang="en-US" i="1">
                                      <a:latin typeface="Cambria Math" panose="02040503050406030204" pitchFamily="18" charset="0"/>
                                    </a:rPr>
                                    <m:t>𝑥</m:t>
                                  </m:r>
                                  <m:r>
                                    <a:rPr lang="en-US" i="1" baseline="-25000">
                                      <a:latin typeface="Cambria Math" panose="02040503050406030204" pitchFamily="18" charset="0"/>
                                    </a:rPr>
                                    <m:t>𝑗</m:t>
                                  </m:r>
                                  <m:r>
                                    <a:rPr lang="en-US" i="1">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&gt;</m:t>
                                  </m:r>
                                  <m:r>
                                    <a:rPr lang="en-US" i="1">
                                      <a:latin typeface="Cambria Math" panose="02040503050406030204" pitchFamily="18" charset="0"/>
                                      <a:ea typeface="Cambria Math" panose="02040503050406030204" pitchFamily="18" charset="0"/>
                                    </a:rPr>
                                    <m:t>𝑡h𝑟𝑒𝑠h𝑜𝑙𝑑</m:t>
                                  </m:r>
                                </m:e>
                              </m:nary>
                            </m:e>
                          </m:eqArr>
                        </m:e>
                      </m:d>
                    </m:oMath>
                  </m:oMathPara>
                </a14:m>
                <a:endParaRPr lang="en-SE" dirty="0"/>
              </a:p>
            </p:txBody>
          </p:sp>
        </mc:Choice>
        <mc:Fallback xmlns="">
          <p:sp>
            <p:nvSpPr>
              <p:cNvPr id="5" name="TextBox 4">
                <a:extLst>
                  <a:ext uri="{FF2B5EF4-FFF2-40B4-BE49-F238E27FC236}">
                    <a16:creationId xmlns:a16="http://schemas.microsoft.com/office/drawing/2014/main" id="{1AC11E7D-561A-46A3-B843-188DF566F0AE}"/>
                  </a:ext>
                </a:extLst>
              </p:cNvPr>
              <p:cNvSpPr txBox="1">
                <a:spLocks noRot="1" noChangeAspect="1" noMove="1" noResize="1" noEditPoints="1" noAdjustHandles="1" noChangeArrowheads="1" noChangeShapeType="1" noTextEdit="1"/>
              </p:cNvSpPr>
              <p:nvPr/>
            </p:nvSpPr>
            <p:spPr>
              <a:xfrm>
                <a:off x="1062182" y="5477163"/>
                <a:ext cx="3975127" cy="1248547"/>
              </a:xfrm>
              <a:prstGeom prst="rect">
                <a:avLst/>
              </a:prstGeom>
              <a:blipFill>
                <a:blip r:embed="rId3"/>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C43EB45-51E7-4555-B0F5-8C556A94D501}"/>
                  </a:ext>
                </a:extLst>
              </p:cNvPr>
              <p:cNvSpPr txBox="1"/>
              <p:nvPr/>
            </p:nvSpPr>
            <p:spPr>
              <a:xfrm>
                <a:off x="7154693" y="5828601"/>
                <a:ext cx="3129190" cy="6179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𝑜𝑢𝑡𝑝𝑢𝑡</m:t>
                      </m:r>
                      <m:r>
                        <a:rPr lang="en-US" b="0" i="1" smtClean="0">
                          <a:latin typeface="Cambria Math" panose="02040503050406030204" pitchFamily="18" charset="0"/>
                        </a:rPr>
                        <m:t>=</m:t>
                      </m:r>
                      <m:d>
                        <m:dPr>
                          <m:begChr m:val="{"/>
                          <m:endChr m:val=""/>
                          <m:ctrlPr>
                            <a:rPr lang="en-SE" i="1" smtClean="0">
                              <a:latin typeface="Cambria Math" panose="02040503050406030204" pitchFamily="18" charset="0"/>
                            </a:rPr>
                          </m:ctrlPr>
                        </m:dPr>
                        <m:e>
                          <m:eqArr>
                            <m:eqArrPr>
                              <m:ctrlPr>
                                <a:rPr lang="en-SE" i="1" smtClean="0">
                                  <a:latin typeface="Cambria Math" panose="02040503050406030204" pitchFamily="18" charset="0"/>
                                </a:rPr>
                              </m:ctrlPr>
                            </m:eqArrPr>
                            <m:e>
                              <m:r>
                                <a:rPr lang="en-US" b="0" i="1" smtClean="0">
                                  <a:latin typeface="Cambria Math" panose="02040503050406030204" pitchFamily="18" charset="0"/>
                                </a:rPr>
                                <m:t>0   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≤0</m:t>
                              </m:r>
                            </m:e>
                            <m:e>
                              <m:r>
                                <a:rPr lang="en-US" b="0" i="1" smtClean="0">
                                  <a:latin typeface="Cambria Math" panose="02040503050406030204" pitchFamily="18" charset="0"/>
                                </a:rPr>
                                <m:t>1   </m:t>
                              </m:r>
                              <m:r>
                                <a:rPr lang="en-US" i="1">
                                  <a:latin typeface="Cambria Math" panose="02040503050406030204" pitchFamily="18" charset="0"/>
                                </a:rPr>
                                <m:t>𝑖𝑓</m:t>
                              </m:r>
                              <m:r>
                                <a:rPr lang="en-US" b="0" i="1" smtClean="0">
                                  <a:latin typeface="Cambria Math" panose="02040503050406030204" pitchFamily="18" charset="0"/>
                                </a:rPr>
                                <m:t> </m:t>
                              </m:r>
                              <m:r>
                                <a:rPr lang="en-US" i="1">
                                  <a:latin typeface="Cambria Math" panose="02040503050406030204" pitchFamily="18" charset="0"/>
                                </a:rPr>
                                <m:t>𝑤</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i="1" smtClean="0">
                                  <a:latin typeface="Cambria Math" panose="02040503050406030204" pitchFamily="18" charset="0"/>
                                  <a:ea typeface="Cambria Math" panose="02040503050406030204" pitchFamily="18" charset="0"/>
                                </a:rPr>
                                <m:t>&gt;</m:t>
                              </m:r>
                              <m:r>
                                <a:rPr lang="en-US" i="1">
                                  <a:latin typeface="Cambria Math" panose="02040503050406030204" pitchFamily="18" charset="0"/>
                                  <a:ea typeface="Cambria Math" panose="02040503050406030204" pitchFamily="18" charset="0"/>
                                </a:rPr>
                                <m:t>0</m:t>
                              </m:r>
                            </m:e>
                          </m:eqArr>
                        </m:e>
                      </m:d>
                    </m:oMath>
                  </m:oMathPara>
                </a14:m>
                <a:br>
                  <a:rPr lang="en-US" dirty="0"/>
                </a:br>
                <a:endParaRPr lang="en-SE" dirty="0"/>
              </a:p>
            </p:txBody>
          </p:sp>
        </mc:Choice>
        <mc:Fallback xmlns="">
          <p:sp>
            <p:nvSpPr>
              <p:cNvPr id="6" name="TextBox 5">
                <a:extLst>
                  <a:ext uri="{FF2B5EF4-FFF2-40B4-BE49-F238E27FC236}">
                    <a16:creationId xmlns:a16="http://schemas.microsoft.com/office/drawing/2014/main" id="{8C43EB45-51E7-4555-B0F5-8C556A94D501}"/>
                  </a:ext>
                </a:extLst>
              </p:cNvPr>
              <p:cNvSpPr txBox="1">
                <a:spLocks noRot="1" noChangeAspect="1" noMove="1" noResize="1" noEditPoints="1" noAdjustHandles="1" noChangeArrowheads="1" noChangeShapeType="1" noTextEdit="1"/>
              </p:cNvSpPr>
              <p:nvPr/>
            </p:nvSpPr>
            <p:spPr>
              <a:xfrm>
                <a:off x="7154693" y="5828601"/>
                <a:ext cx="3129190" cy="617926"/>
              </a:xfrm>
              <a:prstGeom prst="rect">
                <a:avLst/>
              </a:prstGeom>
              <a:blipFill>
                <a:blip r:embed="rId4"/>
                <a:stretch>
                  <a:fillRect/>
                </a:stretch>
              </a:blipFill>
            </p:spPr>
            <p:txBody>
              <a:bodyPr/>
              <a:lstStyle/>
              <a:p>
                <a:r>
                  <a:rPr lang="en-SE">
                    <a:noFill/>
                  </a:rPr>
                  <a:t> </a:t>
                </a:r>
              </a:p>
            </p:txBody>
          </p:sp>
        </mc:Fallback>
      </mc:AlternateContent>
      <p:sp>
        <p:nvSpPr>
          <p:cNvPr id="7" name="Arrow: Right 6">
            <a:extLst>
              <a:ext uri="{FF2B5EF4-FFF2-40B4-BE49-F238E27FC236}">
                <a16:creationId xmlns:a16="http://schemas.microsoft.com/office/drawing/2014/main" id="{401894FE-A30F-4D69-B511-D005CB1F4F9B}"/>
              </a:ext>
            </a:extLst>
          </p:cNvPr>
          <p:cNvSpPr/>
          <p:nvPr/>
        </p:nvSpPr>
        <p:spPr>
          <a:xfrm>
            <a:off x="5974182" y="5883564"/>
            <a:ext cx="701964" cy="50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8" name="TextBox 7">
            <a:extLst>
              <a:ext uri="{FF2B5EF4-FFF2-40B4-BE49-F238E27FC236}">
                <a16:creationId xmlns:a16="http://schemas.microsoft.com/office/drawing/2014/main" id="{90946F67-2CCA-42EB-AFC9-D1C7E25458B7}"/>
              </a:ext>
            </a:extLst>
          </p:cNvPr>
          <p:cNvSpPr txBox="1"/>
          <p:nvPr/>
        </p:nvSpPr>
        <p:spPr>
          <a:xfrm>
            <a:off x="0" y="3029000"/>
            <a:ext cx="12193588" cy="1569660"/>
          </a:xfrm>
          <a:prstGeom prst="rect">
            <a:avLst/>
          </a:prstGeom>
          <a:solidFill>
            <a:srgbClr val="FFC000"/>
          </a:solidFill>
          <a:ln w="38100" cap="rnd">
            <a:solidFill>
              <a:schemeClr val="tx1"/>
            </a:solidFill>
          </a:ln>
        </p:spPr>
        <p:txBody>
          <a:bodyPr wrap="square">
            <a:spAutoFit/>
          </a:bodyPr>
          <a:lstStyle>
            <a:defPPr>
              <a:defRPr lang="sv-SE"/>
            </a:defPPr>
            <a:lvl1pPr marR="0" lvl="0" indent="0" algn="ctr" defTabSz="914400" fontAlgn="auto">
              <a:lnSpc>
                <a:spcPct val="100000"/>
              </a:lnSpc>
              <a:spcBef>
                <a:spcPts val="0"/>
              </a:spcBef>
              <a:spcAft>
                <a:spcPts val="0"/>
              </a:spcAft>
              <a:buClrTx/>
              <a:buSzTx/>
              <a:buFontTx/>
              <a:buNone/>
              <a:tabLst/>
              <a:defRPr sz="3000" b="1">
                <a:solidFill>
                  <a:srgbClr val="3B812F"/>
                </a:solidFill>
                <a:latin typeface="Tahoma"/>
              </a:defRPr>
            </a:lvl1pPr>
          </a:lstStyle>
          <a:p>
            <a:pPr marL="1828800" algn="l"/>
            <a:r>
              <a:rPr lang="en-US" sz="3200" dirty="0">
                <a:solidFill>
                  <a:schemeClr val="tx1"/>
                </a:solidFill>
              </a:rPr>
              <a:t>Bias models how easily a perceptron fires:</a:t>
            </a:r>
          </a:p>
          <a:p>
            <a:pPr marL="2290763" indent="-461963" algn="l">
              <a:buFont typeface="Arial" panose="020B0604020202020204" pitchFamily="34" charset="0"/>
              <a:buChar char="•"/>
            </a:pPr>
            <a:r>
              <a:rPr lang="en-US" sz="3200" b="1" dirty="0">
                <a:solidFill>
                  <a:schemeClr val="tx1"/>
                </a:solidFill>
              </a:rPr>
              <a:t>Big bias </a:t>
            </a:r>
            <a:r>
              <a:rPr lang="en-US" sz="3200" b="1" dirty="0">
                <a:solidFill>
                  <a:schemeClr val="tx1"/>
                </a:solidFill>
                <a:sym typeface="Wingdings" panose="05000000000000000000" pitchFamily="2" charset="2"/>
              </a:rPr>
              <a:t> easy to fire (output 1).</a:t>
            </a:r>
          </a:p>
          <a:p>
            <a:pPr marL="2290763" indent="-461963" algn="l">
              <a:buFont typeface="Arial" panose="020B0604020202020204" pitchFamily="34" charset="0"/>
              <a:buChar char="•"/>
            </a:pPr>
            <a:r>
              <a:rPr lang="en-US" sz="3200" b="1" dirty="0">
                <a:solidFill>
                  <a:schemeClr val="tx1"/>
                </a:solidFill>
                <a:sym typeface="Wingdings" panose="05000000000000000000" pitchFamily="2" charset="2"/>
              </a:rPr>
              <a:t>Small bias  hard to fire (output 0).</a:t>
            </a:r>
            <a:endParaRPr lang="en-US" sz="3200" b="1" dirty="0">
              <a:solidFill>
                <a:schemeClr val="tx1"/>
              </a:solidFill>
            </a:endParaRPr>
          </a:p>
        </p:txBody>
      </p:sp>
      <p:sp>
        <p:nvSpPr>
          <p:cNvPr id="9" name="Speech Bubble: Rectangle 8">
            <a:extLst>
              <a:ext uri="{FF2B5EF4-FFF2-40B4-BE49-F238E27FC236}">
                <a16:creationId xmlns:a16="http://schemas.microsoft.com/office/drawing/2014/main" id="{CA6D18D4-C164-45DD-ACF3-D732B0C726F7}"/>
              </a:ext>
            </a:extLst>
          </p:cNvPr>
          <p:cNvSpPr/>
          <p:nvPr/>
        </p:nvSpPr>
        <p:spPr>
          <a:xfrm>
            <a:off x="10283883" y="5184742"/>
            <a:ext cx="1908117" cy="886120"/>
          </a:xfrm>
          <a:prstGeom prst="wedgeRectCallout">
            <a:avLst>
              <a:gd name="adj1" fmla="val -43133"/>
              <a:gd name="adj2" fmla="val 573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N.B.</a:t>
            </a:r>
          </a:p>
          <a:p>
            <a:pPr algn="ctr"/>
            <a:r>
              <a:rPr lang="en-US" dirty="0"/>
              <a:t>b = - threshold</a:t>
            </a:r>
            <a:endParaRPr lang="en-SE" dirty="0"/>
          </a:p>
        </p:txBody>
      </p:sp>
    </p:spTree>
    <p:extLst>
      <p:ext uri="{BB962C8B-B14F-4D97-AF65-F5344CB8AC3E}">
        <p14:creationId xmlns:p14="http://schemas.microsoft.com/office/powerpoint/2010/main" val="118198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2B6B3-0748-49BC-BE68-A7F338194C0B}"/>
              </a:ext>
            </a:extLst>
          </p:cNvPr>
          <p:cNvSpPr>
            <a:spLocks noGrp="1"/>
          </p:cNvSpPr>
          <p:nvPr>
            <p:ph type="title"/>
          </p:nvPr>
        </p:nvSpPr>
        <p:spPr/>
        <p:txBody>
          <a:bodyPr/>
          <a:lstStyle/>
          <a:p>
            <a:r>
              <a:rPr lang="en-US" dirty="0"/>
              <a:t>Perceptrons</a:t>
            </a:r>
            <a:endParaRPr lang="en-SE" dirty="0"/>
          </a:p>
        </p:txBody>
      </p:sp>
      <p:sp>
        <p:nvSpPr>
          <p:cNvPr id="3" name="Content Placeholder 2">
            <a:extLst>
              <a:ext uri="{FF2B5EF4-FFF2-40B4-BE49-F238E27FC236}">
                <a16:creationId xmlns:a16="http://schemas.microsoft.com/office/drawing/2014/main" id="{E6F22AD5-A70A-4579-876E-97AD7526260E}"/>
              </a:ext>
            </a:extLst>
          </p:cNvPr>
          <p:cNvSpPr>
            <a:spLocks noGrp="1"/>
          </p:cNvSpPr>
          <p:nvPr>
            <p:ph idx="1"/>
          </p:nvPr>
        </p:nvSpPr>
        <p:spPr>
          <a:xfrm>
            <a:off x="838200" y="1825625"/>
            <a:ext cx="10515600" cy="1854200"/>
          </a:xfrm>
        </p:spPr>
        <p:txBody>
          <a:bodyPr/>
          <a:lstStyle/>
          <a:p>
            <a:r>
              <a:rPr lang="en-US" dirty="0"/>
              <a:t>Why perceptron, or a network of perceptrons, is efficient in making complicated decision (in implementing complicated logic functions).</a:t>
            </a:r>
          </a:p>
          <a:p>
            <a:r>
              <a:rPr lang="en-US" dirty="0"/>
              <a:t>What does the following perceptron implement?</a:t>
            </a:r>
            <a:endParaRPr lang="en-SE" dirty="0"/>
          </a:p>
        </p:txBody>
      </p:sp>
      <p:sp>
        <p:nvSpPr>
          <p:cNvPr id="4" name="Rectangle 1">
            <a:extLst>
              <a:ext uri="{FF2B5EF4-FFF2-40B4-BE49-F238E27FC236}">
                <a16:creationId xmlns:a16="http://schemas.microsoft.com/office/drawing/2014/main" id="{55D1DE3D-8B27-44F2-A503-66846084F852}"/>
              </a:ext>
            </a:extLst>
          </p:cNvPr>
          <p:cNvSpPr>
            <a:spLocks noChangeArrowheads="1"/>
          </p:cNvSpPr>
          <p:nvPr/>
        </p:nvSpPr>
        <p:spPr bwMode="auto">
          <a:xfrm>
            <a:off x="950191" y="5835217"/>
            <a:ext cx="10291618" cy="954107"/>
          </a:xfrm>
          <a:prstGeom prst="rect">
            <a:avLst/>
          </a:prstGeom>
          <a:solidFill>
            <a:srgbClr val="FFFF0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SE" sz="2800" b="0" i="0" u="none" strike="noStrike" cap="none" normalizeH="0" baseline="0" dirty="0">
                <a:ln>
                  <a:noFill/>
                </a:ln>
                <a:solidFill>
                  <a:srgbClr val="333333"/>
                </a:solidFill>
                <a:effectLst/>
                <a:latin typeface="+mn-lt"/>
              </a:rPr>
              <a:t>Because</a:t>
            </a:r>
            <a:r>
              <a:rPr kumimoji="0" lang="en-SE" altLang="en-SE" sz="2800" b="0" i="0" u="none" strike="noStrike" cap="none" normalizeH="0" baseline="0" dirty="0">
                <a:ln>
                  <a:noFill/>
                </a:ln>
                <a:solidFill>
                  <a:srgbClr val="333333"/>
                </a:solidFill>
                <a:effectLst/>
                <a:latin typeface="+mn-lt"/>
              </a:rPr>
              <a:t> NA</a:t>
            </a:r>
            <a:r>
              <a:rPr kumimoji="0" lang="en-US" altLang="en-SE" sz="2800" b="0" i="0" u="none" strike="noStrike" cap="none" normalizeH="0" baseline="0" dirty="0">
                <a:ln>
                  <a:noFill/>
                </a:ln>
                <a:solidFill>
                  <a:srgbClr val="333333"/>
                </a:solidFill>
                <a:effectLst/>
                <a:latin typeface="+mn-lt"/>
              </a:rPr>
              <a:t>N</a:t>
            </a:r>
            <a:r>
              <a:rPr kumimoji="0" lang="en-SE" altLang="en-SE" sz="2800" b="0" i="0" u="none" strike="noStrike" cap="none" normalizeH="0" baseline="0" dirty="0">
                <a:ln>
                  <a:noFill/>
                </a:ln>
                <a:solidFill>
                  <a:srgbClr val="333333"/>
                </a:solidFill>
                <a:effectLst/>
                <a:latin typeface="+mn-lt"/>
              </a:rPr>
              <a:t>D gates are universal for computation, it follows that perceptrons are also universal for computation.</a:t>
            </a:r>
            <a:r>
              <a:rPr kumimoji="0" lang="en-SE" altLang="en-SE" sz="900" b="0" i="0" u="none" strike="noStrike" cap="none" normalizeH="0" baseline="0" dirty="0">
                <a:ln>
                  <a:noFill/>
                </a:ln>
                <a:solidFill>
                  <a:schemeClr val="tx1"/>
                </a:solidFill>
                <a:effectLst/>
                <a:latin typeface="+mn-lt"/>
              </a:rPr>
              <a:t> </a:t>
            </a:r>
            <a:endParaRPr kumimoji="0" lang="en-SE" altLang="en-SE" sz="3600" b="0" i="0" u="none" strike="noStrike" cap="none" normalizeH="0" baseline="0" dirty="0">
              <a:ln>
                <a:noFill/>
              </a:ln>
              <a:solidFill>
                <a:schemeClr val="tx1"/>
              </a:solidFill>
              <a:effectLst/>
              <a:latin typeface="+mn-lt"/>
            </a:endParaRPr>
          </a:p>
        </p:txBody>
      </p:sp>
      <p:pic>
        <p:nvPicPr>
          <p:cNvPr id="8" name="Picture 7">
            <a:extLst>
              <a:ext uri="{FF2B5EF4-FFF2-40B4-BE49-F238E27FC236}">
                <a16:creationId xmlns:a16="http://schemas.microsoft.com/office/drawing/2014/main" id="{0D3EDB7B-8C0E-4612-BF97-9F8E48F06EBA}"/>
              </a:ext>
            </a:extLst>
          </p:cNvPr>
          <p:cNvPicPr>
            <a:picLocks noChangeAspect="1"/>
          </p:cNvPicPr>
          <p:nvPr/>
        </p:nvPicPr>
        <p:blipFill>
          <a:blip r:embed="rId2"/>
          <a:stretch>
            <a:fillRect/>
          </a:stretch>
        </p:blipFill>
        <p:spPr>
          <a:xfrm>
            <a:off x="838200" y="3587410"/>
            <a:ext cx="2430643" cy="2247807"/>
          </a:xfrm>
          <a:prstGeom prst="rect">
            <a:avLst/>
          </a:prstGeom>
        </p:spPr>
      </p:pic>
      <p:graphicFrame>
        <p:nvGraphicFramePr>
          <p:cNvPr id="9" name="Table 9">
            <a:extLst>
              <a:ext uri="{FF2B5EF4-FFF2-40B4-BE49-F238E27FC236}">
                <a16:creationId xmlns:a16="http://schemas.microsoft.com/office/drawing/2014/main" id="{BD893C60-5768-420A-AD32-A417FE017121}"/>
              </a:ext>
            </a:extLst>
          </p:cNvPr>
          <p:cNvGraphicFramePr>
            <a:graphicFrameLocks noGrp="1"/>
          </p:cNvGraphicFramePr>
          <p:nvPr>
            <p:extLst>
              <p:ext uri="{D42A27DB-BD31-4B8C-83A1-F6EECF244321}">
                <p14:modId xmlns:p14="http://schemas.microsoft.com/office/powerpoint/2010/main" val="2156214662"/>
              </p:ext>
            </p:extLst>
          </p:nvPr>
        </p:nvGraphicFramePr>
        <p:xfrm>
          <a:off x="4036291" y="3784213"/>
          <a:ext cx="4599709" cy="1854200"/>
        </p:xfrm>
        <a:graphic>
          <a:graphicData uri="http://schemas.openxmlformats.org/drawingml/2006/table">
            <a:tbl>
              <a:tblPr firstRow="1" bandRow="1">
                <a:tableStyleId>{5C22544A-7EE6-4342-B048-85BDC9FD1C3A}</a:tableStyleId>
              </a:tblPr>
              <a:tblGrid>
                <a:gridCol w="526473">
                  <a:extLst>
                    <a:ext uri="{9D8B030D-6E8A-4147-A177-3AD203B41FA5}">
                      <a16:colId xmlns:a16="http://schemas.microsoft.com/office/drawing/2014/main" val="2984459096"/>
                    </a:ext>
                  </a:extLst>
                </a:gridCol>
                <a:gridCol w="480291">
                  <a:extLst>
                    <a:ext uri="{9D8B030D-6E8A-4147-A177-3AD203B41FA5}">
                      <a16:colId xmlns:a16="http://schemas.microsoft.com/office/drawing/2014/main" val="3749209131"/>
                    </a:ext>
                  </a:extLst>
                </a:gridCol>
                <a:gridCol w="2586182">
                  <a:extLst>
                    <a:ext uri="{9D8B030D-6E8A-4147-A177-3AD203B41FA5}">
                      <a16:colId xmlns:a16="http://schemas.microsoft.com/office/drawing/2014/main" val="1020184356"/>
                    </a:ext>
                  </a:extLst>
                </a:gridCol>
                <a:gridCol w="1006763">
                  <a:extLst>
                    <a:ext uri="{9D8B030D-6E8A-4147-A177-3AD203B41FA5}">
                      <a16:colId xmlns:a16="http://schemas.microsoft.com/office/drawing/2014/main" val="1131095381"/>
                    </a:ext>
                  </a:extLst>
                </a:gridCol>
              </a:tblGrid>
              <a:tr h="370840">
                <a:tc>
                  <a:txBody>
                    <a:bodyPr/>
                    <a:lstStyle/>
                    <a:p>
                      <a:r>
                        <a:rPr lang="en-US" dirty="0"/>
                        <a:t>x1</a:t>
                      </a:r>
                      <a:endParaRPr lang="en-SE" dirty="0"/>
                    </a:p>
                  </a:txBody>
                  <a:tcPr/>
                </a:tc>
                <a:tc>
                  <a:txBody>
                    <a:bodyPr/>
                    <a:lstStyle/>
                    <a:p>
                      <a:r>
                        <a:rPr lang="en-US" dirty="0"/>
                        <a:t>x2</a:t>
                      </a:r>
                      <a:endParaRPr lang="en-SE" dirty="0"/>
                    </a:p>
                  </a:txBody>
                  <a:tcPr/>
                </a:tc>
                <a:tc>
                  <a:txBody>
                    <a:bodyPr/>
                    <a:lstStyle/>
                    <a:p>
                      <a:r>
                        <a:rPr lang="en-US" dirty="0"/>
                        <a:t>Evaluation</a:t>
                      </a:r>
                      <a:endParaRPr lang="en-SE" dirty="0"/>
                    </a:p>
                  </a:txBody>
                  <a:tcPr/>
                </a:tc>
                <a:tc>
                  <a:txBody>
                    <a:bodyPr/>
                    <a:lstStyle/>
                    <a:p>
                      <a:r>
                        <a:rPr lang="en-US" dirty="0"/>
                        <a:t>Output</a:t>
                      </a:r>
                      <a:endParaRPr lang="en-SE" dirty="0"/>
                    </a:p>
                  </a:txBody>
                  <a:tcPr/>
                </a:tc>
                <a:extLst>
                  <a:ext uri="{0D108BD9-81ED-4DB2-BD59-A6C34878D82A}">
                    <a16:rowId xmlns:a16="http://schemas.microsoft.com/office/drawing/2014/main" val="3590195713"/>
                  </a:ext>
                </a:extLst>
              </a:tr>
              <a:tr h="370840">
                <a:tc>
                  <a:txBody>
                    <a:bodyPr/>
                    <a:lstStyle/>
                    <a:p>
                      <a:r>
                        <a:rPr lang="en-US" dirty="0"/>
                        <a:t>0</a:t>
                      </a:r>
                      <a:endParaRPr lang="en-SE" dirty="0"/>
                    </a:p>
                  </a:txBody>
                  <a:tcPr/>
                </a:tc>
                <a:tc>
                  <a:txBody>
                    <a:bodyPr/>
                    <a:lstStyle/>
                    <a:p>
                      <a:r>
                        <a:rPr lang="en-US" dirty="0"/>
                        <a:t>0</a:t>
                      </a:r>
                      <a:endParaRPr lang="en-SE" dirty="0"/>
                    </a:p>
                  </a:txBody>
                  <a:tcPr/>
                </a:tc>
                <a:tc>
                  <a:txBody>
                    <a:bodyPr/>
                    <a:lstStyle/>
                    <a:p>
                      <a:r>
                        <a:rPr lang="en-US" dirty="0">
                          <a:solidFill>
                            <a:srgbClr val="FF0000"/>
                          </a:solidFill>
                        </a:rPr>
                        <a:t>0</a:t>
                      </a:r>
                      <a:r>
                        <a:rPr lang="en-US" dirty="0"/>
                        <a:t>*(-2) + </a:t>
                      </a:r>
                      <a:r>
                        <a:rPr lang="en-US" dirty="0">
                          <a:solidFill>
                            <a:srgbClr val="FF0000"/>
                          </a:solidFill>
                        </a:rPr>
                        <a:t>0</a:t>
                      </a:r>
                      <a:r>
                        <a:rPr lang="en-US" dirty="0"/>
                        <a:t>*(-2) + 3 &gt; 0</a:t>
                      </a:r>
                      <a:endParaRPr lang="en-SE" dirty="0"/>
                    </a:p>
                  </a:txBody>
                  <a:tcPr/>
                </a:tc>
                <a:tc>
                  <a:txBody>
                    <a:bodyPr/>
                    <a:lstStyle/>
                    <a:p>
                      <a:r>
                        <a:rPr lang="en-US" dirty="0"/>
                        <a:t>1</a:t>
                      </a:r>
                      <a:endParaRPr lang="en-SE" dirty="0"/>
                    </a:p>
                  </a:txBody>
                  <a:tcPr/>
                </a:tc>
                <a:extLst>
                  <a:ext uri="{0D108BD9-81ED-4DB2-BD59-A6C34878D82A}">
                    <a16:rowId xmlns:a16="http://schemas.microsoft.com/office/drawing/2014/main" val="719824955"/>
                  </a:ext>
                </a:extLst>
              </a:tr>
              <a:tr h="370840">
                <a:tc>
                  <a:txBody>
                    <a:bodyPr/>
                    <a:lstStyle/>
                    <a:p>
                      <a:r>
                        <a:rPr lang="en-US" dirty="0"/>
                        <a:t>0</a:t>
                      </a:r>
                      <a:endParaRPr lang="en-SE" dirty="0"/>
                    </a:p>
                  </a:txBody>
                  <a:tcPr/>
                </a:tc>
                <a:tc>
                  <a:txBody>
                    <a:bodyPr/>
                    <a:lstStyle/>
                    <a:p>
                      <a:r>
                        <a:rPr lang="en-US" dirty="0"/>
                        <a:t>1</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0</a:t>
                      </a:r>
                      <a:r>
                        <a:rPr lang="en-US" dirty="0"/>
                        <a:t>*(-2) + </a:t>
                      </a:r>
                      <a:r>
                        <a:rPr lang="en-US" dirty="0">
                          <a:solidFill>
                            <a:srgbClr val="FF0000"/>
                          </a:solidFill>
                        </a:rPr>
                        <a:t>1</a:t>
                      </a:r>
                      <a:r>
                        <a:rPr lang="en-US" dirty="0"/>
                        <a:t>*(-2) + 3 &gt; 0</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a:t>
                      </a:r>
                      <a:endParaRPr lang="en-SE" dirty="0"/>
                    </a:p>
                  </a:txBody>
                  <a:tcPr/>
                </a:tc>
                <a:extLst>
                  <a:ext uri="{0D108BD9-81ED-4DB2-BD59-A6C34878D82A}">
                    <a16:rowId xmlns:a16="http://schemas.microsoft.com/office/drawing/2014/main" val="2902847950"/>
                  </a:ext>
                </a:extLst>
              </a:tr>
              <a:tr h="370840">
                <a:tc>
                  <a:txBody>
                    <a:bodyPr/>
                    <a:lstStyle/>
                    <a:p>
                      <a:r>
                        <a:rPr lang="en-US" dirty="0"/>
                        <a:t>1</a:t>
                      </a:r>
                      <a:endParaRPr lang="en-SE" dirty="0"/>
                    </a:p>
                  </a:txBody>
                  <a:tcPr/>
                </a:tc>
                <a:tc>
                  <a:txBody>
                    <a:bodyPr/>
                    <a:lstStyle/>
                    <a:p>
                      <a:r>
                        <a:rPr lang="en-US" dirty="0"/>
                        <a:t>0</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a:t>
                      </a:r>
                      <a:r>
                        <a:rPr lang="en-US" dirty="0"/>
                        <a:t>*(-2) + </a:t>
                      </a:r>
                      <a:r>
                        <a:rPr lang="en-US" dirty="0">
                          <a:solidFill>
                            <a:srgbClr val="FF0000"/>
                          </a:solidFill>
                        </a:rPr>
                        <a:t>0</a:t>
                      </a:r>
                      <a:r>
                        <a:rPr lang="en-US" dirty="0"/>
                        <a:t>*(-2) + 3 &gt; 0</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a:t>
                      </a:r>
                      <a:endParaRPr lang="en-SE" dirty="0"/>
                    </a:p>
                  </a:txBody>
                  <a:tcPr/>
                </a:tc>
                <a:extLst>
                  <a:ext uri="{0D108BD9-81ED-4DB2-BD59-A6C34878D82A}">
                    <a16:rowId xmlns:a16="http://schemas.microsoft.com/office/drawing/2014/main" val="1553441825"/>
                  </a:ext>
                </a:extLst>
              </a:tr>
              <a:tr h="370840">
                <a:tc>
                  <a:txBody>
                    <a:bodyPr/>
                    <a:lstStyle/>
                    <a:p>
                      <a:r>
                        <a:rPr lang="en-US" dirty="0"/>
                        <a:t>1</a:t>
                      </a:r>
                      <a:endParaRPr lang="en-SE" dirty="0"/>
                    </a:p>
                  </a:txBody>
                  <a:tcPr/>
                </a:tc>
                <a:tc>
                  <a:txBody>
                    <a:bodyPr/>
                    <a:lstStyle/>
                    <a:p>
                      <a:r>
                        <a:rPr lang="en-US" dirty="0"/>
                        <a:t>1</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a:t>
                      </a:r>
                      <a:r>
                        <a:rPr lang="en-US" dirty="0"/>
                        <a:t>*(-2) + </a:t>
                      </a:r>
                      <a:r>
                        <a:rPr lang="en-US" dirty="0">
                          <a:solidFill>
                            <a:srgbClr val="FF0000"/>
                          </a:solidFill>
                        </a:rPr>
                        <a:t>1</a:t>
                      </a:r>
                      <a:r>
                        <a:rPr lang="en-US" dirty="0"/>
                        <a:t>*(-2) + 3 &lt; 0</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a:t>
                      </a:r>
                      <a:endParaRPr lang="en-SE" dirty="0"/>
                    </a:p>
                  </a:txBody>
                  <a:tcPr/>
                </a:tc>
                <a:extLst>
                  <a:ext uri="{0D108BD9-81ED-4DB2-BD59-A6C34878D82A}">
                    <a16:rowId xmlns:a16="http://schemas.microsoft.com/office/drawing/2014/main" val="1703092411"/>
                  </a:ext>
                </a:extLst>
              </a:tr>
            </a:tbl>
          </a:graphicData>
        </a:graphic>
      </p:graphicFrame>
      <p:sp>
        <p:nvSpPr>
          <p:cNvPr id="10" name="Speech Bubble: Rectangle 9">
            <a:extLst>
              <a:ext uri="{FF2B5EF4-FFF2-40B4-BE49-F238E27FC236}">
                <a16:creationId xmlns:a16="http://schemas.microsoft.com/office/drawing/2014/main" id="{EA9F449F-D367-4E51-AFF9-DE713D7D6193}"/>
              </a:ext>
            </a:extLst>
          </p:cNvPr>
          <p:cNvSpPr/>
          <p:nvPr/>
        </p:nvSpPr>
        <p:spPr>
          <a:xfrm>
            <a:off x="9128659" y="3781281"/>
            <a:ext cx="1625600" cy="1126836"/>
          </a:xfrm>
          <a:prstGeom prst="wedgeRectCallout">
            <a:avLst>
              <a:gd name="adj1" fmla="val -43560"/>
              <a:gd name="adj2" fmla="val 625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NAND gate!</a:t>
            </a:r>
            <a:endParaRPr lang="en-SE" dirty="0"/>
          </a:p>
        </p:txBody>
      </p:sp>
    </p:spTree>
    <p:extLst>
      <p:ext uri="{BB962C8B-B14F-4D97-AF65-F5344CB8AC3E}">
        <p14:creationId xmlns:p14="http://schemas.microsoft.com/office/powerpoint/2010/main" val="215484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8B855-8979-4375-B714-D656D7018457}"/>
              </a:ext>
            </a:extLst>
          </p:cNvPr>
          <p:cNvSpPr>
            <a:spLocks noGrp="1"/>
          </p:cNvSpPr>
          <p:nvPr>
            <p:ph type="title"/>
          </p:nvPr>
        </p:nvSpPr>
        <p:spPr/>
        <p:txBody>
          <a:bodyPr/>
          <a:lstStyle/>
          <a:p>
            <a:r>
              <a:rPr lang="en-US" dirty="0"/>
              <a:t>Perceptrons</a:t>
            </a:r>
            <a:endParaRPr lang="en-SE" dirty="0"/>
          </a:p>
        </p:txBody>
      </p:sp>
      <p:grpSp>
        <p:nvGrpSpPr>
          <p:cNvPr id="23" name="Group 22">
            <a:extLst>
              <a:ext uri="{FF2B5EF4-FFF2-40B4-BE49-F238E27FC236}">
                <a16:creationId xmlns:a16="http://schemas.microsoft.com/office/drawing/2014/main" id="{A9B4E742-363C-4FCA-ADC2-140E6C4332FE}"/>
              </a:ext>
            </a:extLst>
          </p:cNvPr>
          <p:cNvGrpSpPr/>
          <p:nvPr/>
        </p:nvGrpSpPr>
        <p:grpSpPr>
          <a:xfrm>
            <a:off x="3168159" y="1474877"/>
            <a:ext cx="5855682" cy="3998128"/>
            <a:chOff x="2794000" y="1374865"/>
            <a:chExt cx="6464716" cy="4413963"/>
          </a:xfrm>
        </p:grpSpPr>
        <p:pic>
          <p:nvPicPr>
            <p:cNvPr id="4" name="Picture 3">
              <a:extLst>
                <a:ext uri="{FF2B5EF4-FFF2-40B4-BE49-F238E27FC236}">
                  <a16:creationId xmlns:a16="http://schemas.microsoft.com/office/drawing/2014/main" id="{7CD07C43-01D4-4861-91CE-BE900D520B08}"/>
                </a:ext>
              </a:extLst>
            </p:cNvPr>
            <p:cNvPicPr>
              <a:picLocks noChangeAspect="1"/>
            </p:cNvPicPr>
            <p:nvPr/>
          </p:nvPicPr>
          <p:blipFill>
            <a:blip r:embed="rId2"/>
            <a:stretch>
              <a:fillRect/>
            </a:stretch>
          </p:blipFill>
          <p:spPr>
            <a:xfrm>
              <a:off x="2794000" y="1374865"/>
              <a:ext cx="2430643" cy="2247807"/>
            </a:xfrm>
            <a:prstGeom prst="rect">
              <a:avLst/>
            </a:prstGeom>
          </p:spPr>
        </p:pic>
        <p:sp>
          <p:nvSpPr>
            <p:cNvPr id="5" name="Arrow: Right 4">
              <a:extLst>
                <a:ext uri="{FF2B5EF4-FFF2-40B4-BE49-F238E27FC236}">
                  <a16:creationId xmlns:a16="http://schemas.microsoft.com/office/drawing/2014/main" id="{40C8A74F-0A14-4CE6-B43B-88219BF825ED}"/>
                </a:ext>
              </a:extLst>
            </p:cNvPr>
            <p:cNvSpPr/>
            <p:nvPr/>
          </p:nvSpPr>
          <p:spPr>
            <a:xfrm>
              <a:off x="5961243" y="2188390"/>
              <a:ext cx="914400" cy="635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grpSp>
          <p:nvGrpSpPr>
            <p:cNvPr id="6" name="Group 5">
              <a:extLst>
                <a:ext uri="{FF2B5EF4-FFF2-40B4-BE49-F238E27FC236}">
                  <a16:creationId xmlns:a16="http://schemas.microsoft.com/office/drawing/2014/main" id="{764FC69F-C751-4165-AA21-E3EBD345E707}"/>
                </a:ext>
              </a:extLst>
            </p:cNvPr>
            <p:cNvGrpSpPr/>
            <p:nvPr/>
          </p:nvGrpSpPr>
          <p:grpSpPr>
            <a:xfrm>
              <a:off x="7576959" y="2128209"/>
              <a:ext cx="1681757" cy="741118"/>
              <a:chOff x="3279279" y="4177246"/>
              <a:chExt cx="1681757" cy="741118"/>
            </a:xfrm>
          </p:grpSpPr>
          <p:cxnSp>
            <p:nvCxnSpPr>
              <p:cNvPr id="7" name="Straight Connector 6">
                <a:extLst>
                  <a:ext uri="{FF2B5EF4-FFF2-40B4-BE49-F238E27FC236}">
                    <a16:creationId xmlns:a16="http://schemas.microsoft.com/office/drawing/2014/main" id="{46CB6A68-3637-4F61-9A13-E378A1E6E33C}"/>
                  </a:ext>
                </a:extLst>
              </p:cNvPr>
              <p:cNvCxnSpPr/>
              <p:nvPr/>
            </p:nvCxnSpPr>
            <p:spPr>
              <a:xfrm flipV="1">
                <a:off x="3279279" y="4734370"/>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9178CB7-C0A7-453E-A6F3-48DFE92A0DE2}"/>
                  </a:ext>
                </a:extLst>
              </p:cNvPr>
              <p:cNvCxnSpPr/>
              <p:nvPr/>
            </p:nvCxnSpPr>
            <p:spPr>
              <a:xfrm flipV="1">
                <a:off x="3279279" y="4371022"/>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B236429-17E3-46AF-8BAA-B6D57D0B3029}"/>
                  </a:ext>
                </a:extLst>
              </p:cNvPr>
              <p:cNvGrpSpPr/>
              <p:nvPr/>
            </p:nvGrpSpPr>
            <p:grpSpPr>
              <a:xfrm>
                <a:off x="4584720" y="4496209"/>
                <a:ext cx="376316" cy="117436"/>
                <a:chOff x="1490775" y="1289057"/>
                <a:chExt cx="376316" cy="117436"/>
              </a:xfrm>
            </p:grpSpPr>
            <p:cxnSp>
              <p:nvCxnSpPr>
                <p:cNvPr id="11" name="Straight Connector 10">
                  <a:extLst>
                    <a:ext uri="{FF2B5EF4-FFF2-40B4-BE49-F238E27FC236}">
                      <a16:creationId xmlns:a16="http://schemas.microsoft.com/office/drawing/2014/main" id="{99910465-FF21-4901-9819-6211A522192F}"/>
                    </a:ext>
                  </a:extLst>
                </p:cNvPr>
                <p:cNvCxnSpPr/>
                <p:nvPr/>
              </p:nvCxnSpPr>
              <p:spPr>
                <a:xfrm flipV="1">
                  <a:off x="1603168" y="1347775"/>
                  <a:ext cx="263923" cy="9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E5E50ECB-2712-402F-AA02-FFF2E1B59DB1}"/>
                    </a:ext>
                  </a:extLst>
                </p:cNvPr>
                <p:cNvSpPr/>
                <p:nvPr/>
              </p:nvSpPr>
              <p:spPr>
                <a:xfrm>
                  <a:off x="1490775" y="1289057"/>
                  <a:ext cx="120028" cy="1174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Delay 67">
                <a:extLst>
                  <a:ext uri="{FF2B5EF4-FFF2-40B4-BE49-F238E27FC236}">
                    <a16:creationId xmlns:a16="http://schemas.microsoft.com/office/drawing/2014/main" id="{F270B0C6-0273-443B-B711-EF3CE7BBE06C}"/>
                  </a:ext>
                </a:extLst>
              </p:cNvPr>
              <p:cNvSpPr/>
              <p:nvPr/>
            </p:nvSpPr>
            <p:spPr>
              <a:xfrm>
                <a:off x="3694386" y="4177246"/>
                <a:ext cx="882699" cy="741118"/>
              </a:xfrm>
              <a:prstGeom prst="flowChartDelay">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 name="Arrow: Right 13">
              <a:extLst>
                <a:ext uri="{FF2B5EF4-FFF2-40B4-BE49-F238E27FC236}">
                  <a16:creationId xmlns:a16="http://schemas.microsoft.com/office/drawing/2014/main" id="{1D35477C-938B-472F-B2CC-45E40FE6185A}"/>
                </a:ext>
              </a:extLst>
            </p:cNvPr>
            <p:cNvSpPr/>
            <p:nvPr/>
          </p:nvSpPr>
          <p:spPr>
            <a:xfrm>
              <a:off x="5985564" y="4247366"/>
              <a:ext cx="914400" cy="635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6" name="Picture 15">
              <a:extLst>
                <a:ext uri="{FF2B5EF4-FFF2-40B4-BE49-F238E27FC236}">
                  <a16:creationId xmlns:a16="http://schemas.microsoft.com/office/drawing/2014/main" id="{B44A2703-7FBE-4C14-B574-28715F963707}"/>
                </a:ext>
              </a:extLst>
            </p:cNvPr>
            <p:cNvPicPr>
              <a:picLocks noChangeAspect="1"/>
            </p:cNvPicPr>
            <p:nvPr/>
          </p:nvPicPr>
          <p:blipFill>
            <a:blip r:embed="rId3"/>
            <a:stretch>
              <a:fillRect/>
            </a:stretch>
          </p:blipFill>
          <p:spPr>
            <a:xfrm>
              <a:off x="2835964" y="3541021"/>
              <a:ext cx="2430643" cy="2247807"/>
            </a:xfrm>
            <a:prstGeom prst="rect">
              <a:avLst/>
            </a:prstGeom>
          </p:spPr>
        </p:pic>
        <p:grpSp>
          <p:nvGrpSpPr>
            <p:cNvPr id="17" name="Group 16">
              <a:extLst>
                <a:ext uri="{FF2B5EF4-FFF2-40B4-BE49-F238E27FC236}">
                  <a16:creationId xmlns:a16="http://schemas.microsoft.com/office/drawing/2014/main" id="{6798E1B7-7391-4526-A840-63E0AAA18F43}"/>
                </a:ext>
              </a:extLst>
            </p:cNvPr>
            <p:cNvGrpSpPr/>
            <p:nvPr/>
          </p:nvGrpSpPr>
          <p:grpSpPr>
            <a:xfrm>
              <a:off x="7692041" y="4294365"/>
              <a:ext cx="1566675" cy="741118"/>
              <a:chOff x="4042896" y="1715660"/>
              <a:chExt cx="1566675" cy="741118"/>
            </a:xfrm>
          </p:grpSpPr>
          <p:cxnSp>
            <p:nvCxnSpPr>
              <p:cNvPr id="18" name="Straight Connector 17">
                <a:extLst>
                  <a:ext uri="{FF2B5EF4-FFF2-40B4-BE49-F238E27FC236}">
                    <a16:creationId xmlns:a16="http://schemas.microsoft.com/office/drawing/2014/main" id="{81EB591F-C8F9-4269-BEAF-01F890089B4E}"/>
                  </a:ext>
                </a:extLst>
              </p:cNvPr>
              <p:cNvCxnSpPr/>
              <p:nvPr/>
            </p:nvCxnSpPr>
            <p:spPr>
              <a:xfrm flipV="1">
                <a:off x="4042896" y="2266407"/>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23301AC-3E06-4DAF-999A-B7C0F3E0203F}"/>
                  </a:ext>
                </a:extLst>
              </p:cNvPr>
              <p:cNvCxnSpPr/>
              <p:nvPr/>
            </p:nvCxnSpPr>
            <p:spPr>
              <a:xfrm flipV="1">
                <a:off x="4042896" y="1903059"/>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F8ACA64-0F0C-4CD9-BC41-75659DEC9BF7}"/>
                  </a:ext>
                </a:extLst>
              </p:cNvPr>
              <p:cNvCxnSpPr/>
              <p:nvPr/>
            </p:nvCxnSpPr>
            <p:spPr>
              <a:xfrm flipV="1">
                <a:off x="5346318" y="2086964"/>
                <a:ext cx="263253"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elay 68">
                <a:extLst>
                  <a:ext uri="{FF2B5EF4-FFF2-40B4-BE49-F238E27FC236}">
                    <a16:creationId xmlns:a16="http://schemas.microsoft.com/office/drawing/2014/main" id="{19C7E65B-7EAD-4A69-B8D0-0F2F483ED1FC}"/>
                  </a:ext>
                </a:extLst>
              </p:cNvPr>
              <p:cNvSpPr/>
              <p:nvPr/>
            </p:nvSpPr>
            <p:spPr>
              <a:xfrm>
                <a:off x="4451796" y="1715660"/>
                <a:ext cx="882699" cy="741118"/>
              </a:xfrm>
              <a:prstGeom prst="flowChartDelay">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22" name="Rectangle 1">
            <a:extLst>
              <a:ext uri="{FF2B5EF4-FFF2-40B4-BE49-F238E27FC236}">
                <a16:creationId xmlns:a16="http://schemas.microsoft.com/office/drawing/2014/main" id="{2A9789BF-17ED-4C69-9482-B40BC13F6EBB}"/>
              </a:ext>
            </a:extLst>
          </p:cNvPr>
          <p:cNvSpPr>
            <a:spLocks noChangeArrowheads="1"/>
          </p:cNvSpPr>
          <p:nvPr/>
        </p:nvSpPr>
        <p:spPr bwMode="auto">
          <a:xfrm>
            <a:off x="1305337" y="5466407"/>
            <a:ext cx="10291618" cy="1384995"/>
          </a:xfrm>
          <a:prstGeom prst="rect">
            <a:avLst/>
          </a:prstGeom>
          <a:solidFill>
            <a:srgbClr val="FFFF0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SE" sz="2800" b="0" i="0" u="none" strike="noStrike" cap="none" normalizeH="0" baseline="0" dirty="0">
                <a:ln>
                  <a:noFill/>
                </a:ln>
                <a:solidFill>
                  <a:srgbClr val="333333"/>
                </a:solidFill>
                <a:effectLst/>
                <a:latin typeface="+mn-lt"/>
              </a:rPr>
              <a:t>By tuning weights and bias, perceptrons can implement different logic gates. Thus, a perceptron net can implement complicated logic functions. </a:t>
            </a:r>
            <a:endParaRPr kumimoji="0" lang="en-SE" altLang="en-SE" sz="3600" b="0" i="0" u="none" strike="noStrike" cap="none" normalizeH="0" baseline="0" dirty="0">
              <a:ln>
                <a:noFill/>
              </a:ln>
              <a:solidFill>
                <a:schemeClr val="tx1"/>
              </a:solidFill>
              <a:effectLst/>
              <a:latin typeface="+mn-lt"/>
            </a:endParaRPr>
          </a:p>
        </p:txBody>
      </p:sp>
      <p:sp>
        <p:nvSpPr>
          <p:cNvPr id="24" name="TextBox 23">
            <a:extLst>
              <a:ext uri="{FF2B5EF4-FFF2-40B4-BE49-F238E27FC236}">
                <a16:creationId xmlns:a16="http://schemas.microsoft.com/office/drawing/2014/main" id="{0AFE5EB5-E674-42C0-AB0E-A2C04A170DDA}"/>
              </a:ext>
            </a:extLst>
          </p:cNvPr>
          <p:cNvSpPr txBox="1"/>
          <p:nvPr/>
        </p:nvSpPr>
        <p:spPr>
          <a:xfrm>
            <a:off x="0" y="2829535"/>
            <a:ext cx="12193588" cy="1200329"/>
          </a:xfrm>
          <a:prstGeom prst="rect">
            <a:avLst/>
          </a:prstGeom>
          <a:solidFill>
            <a:srgbClr val="FFC000"/>
          </a:solidFill>
          <a:ln w="38100" cap="rnd">
            <a:solidFill>
              <a:schemeClr val="tx1"/>
            </a:solidFill>
          </a:ln>
        </p:spPr>
        <p:txBody>
          <a:bodyPr wrap="square">
            <a:spAutoFit/>
          </a:bodyPr>
          <a:lstStyle>
            <a:defPPr>
              <a:defRPr lang="sv-SE"/>
            </a:defPPr>
            <a:lvl1pPr marR="0" lvl="0" indent="0" algn="ctr" defTabSz="914400" fontAlgn="auto">
              <a:lnSpc>
                <a:spcPct val="100000"/>
              </a:lnSpc>
              <a:spcBef>
                <a:spcPts val="0"/>
              </a:spcBef>
              <a:spcAft>
                <a:spcPts val="0"/>
              </a:spcAft>
              <a:buClrTx/>
              <a:buSzTx/>
              <a:buFontTx/>
              <a:buNone/>
              <a:tabLst/>
              <a:defRPr sz="3000" b="1">
                <a:solidFill>
                  <a:srgbClr val="3B812F"/>
                </a:solidFill>
                <a:latin typeface="Tahoma"/>
              </a:defRPr>
            </a:lvl1pPr>
          </a:lstStyle>
          <a:p>
            <a:r>
              <a:rPr lang="en-US" sz="3600" dirty="0">
                <a:solidFill>
                  <a:schemeClr val="tx1"/>
                </a:solidFill>
              </a:rPr>
              <a:t>How to make the NN self-tune the weights/bias to implement different functions?</a:t>
            </a:r>
            <a:endParaRPr lang="en-US" sz="3600" b="1" dirty="0">
              <a:solidFill>
                <a:schemeClr val="tx1"/>
              </a:solidFill>
            </a:endParaRPr>
          </a:p>
        </p:txBody>
      </p:sp>
    </p:spTree>
    <p:extLst>
      <p:ext uri="{BB962C8B-B14F-4D97-AF65-F5344CB8AC3E}">
        <p14:creationId xmlns:p14="http://schemas.microsoft.com/office/powerpoint/2010/main" val="2540353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496F4-0DB2-4844-8D4E-FF1156C0C92F}"/>
              </a:ext>
            </a:extLst>
          </p:cNvPr>
          <p:cNvSpPr>
            <a:spLocks noGrp="1"/>
          </p:cNvSpPr>
          <p:nvPr>
            <p:ph type="title"/>
          </p:nvPr>
        </p:nvSpPr>
        <p:spPr/>
        <p:txBody>
          <a:bodyPr/>
          <a:lstStyle/>
          <a:p>
            <a:r>
              <a:rPr lang="en-US" dirty="0"/>
              <a:t>A desired property of NN</a:t>
            </a:r>
            <a:endParaRPr lang="en-SE" dirty="0"/>
          </a:p>
        </p:txBody>
      </p:sp>
      <p:sp>
        <p:nvSpPr>
          <p:cNvPr id="3" name="Content Placeholder 2">
            <a:extLst>
              <a:ext uri="{FF2B5EF4-FFF2-40B4-BE49-F238E27FC236}">
                <a16:creationId xmlns:a16="http://schemas.microsoft.com/office/drawing/2014/main" id="{63A83E6E-7DBC-48B4-B910-E24C93ABBFB1}"/>
              </a:ext>
            </a:extLst>
          </p:cNvPr>
          <p:cNvSpPr>
            <a:spLocks noGrp="1"/>
          </p:cNvSpPr>
          <p:nvPr>
            <p:ph idx="1"/>
          </p:nvPr>
        </p:nvSpPr>
        <p:spPr>
          <a:xfrm>
            <a:off x="476250" y="1690688"/>
            <a:ext cx="5143500" cy="5032375"/>
          </a:xfrm>
        </p:spPr>
        <p:txBody>
          <a:bodyPr>
            <a:normAutofit fontScale="92500" lnSpcReduction="10000"/>
          </a:bodyPr>
          <a:lstStyle/>
          <a:p>
            <a:r>
              <a:rPr lang="en-US" dirty="0"/>
              <a:t>Suppose we have a network of perceptrons that we'd like to use to learn to solve some problem.</a:t>
            </a:r>
          </a:p>
          <a:p>
            <a:r>
              <a:rPr lang="en-US" dirty="0"/>
              <a:t>For example, the inputs to the network might be the raw pixel data from a scanned, handwritten image of a digit. And we'd like the network to learn weights and biases so that the output from the network correctly classifies the digit. </a:t>
            </a:r>
          </a:p>
          <a:p>
            <a:r>
              <a:rPr lang="en-US" dirty="0"/>
              <a:t>The network should have the following property.</a:t>
            </a:r>
            <a:endParaRPr lang="en-SE" dirty="0"/>
          </a:p>
        </p:txBody>
      </p:sp>
      <p:pic>
        <p:nvPicPr>
          <p:cNvPr id="9" name="Picture 8">
            <a:extLst>
              <a:ext uri="{FF2B5EF4-FFF2-40B4-BE49-F238E27FC236}">
                <a16:creationId xmlns:a16="http://schemas.microsoft.com/office/drawing/2014/main" id="{0B954F09-8314-4E16-AD78-469DABDF5322}"/>
              </a:ext>
            </a:extLst>
          </p:cNvPr>
          <p:cNvPicPr>
            <a:picLocks noChangeAspect="1"/>
          </p:cNvPicPr>
          <p:nvPr/>
        </p:nvPicPr>
        <p:blipFill>
          <a:blip r:embed="rId2"/>
          <a:stretch>
            <a:fillRect/>
          </a:stretch>
        </p:blipFill>
        <p:spPr>
          <a:xfrm>
            <a:off x="5734050" y="2152650"/>
            <a:ext cx="6343650" cy="3848100"/>
          </a:xfrm>
          <a:prstGeom prst="rect">
            <a:avLst/>
          </a:prstGeom>
        </p:spPr>
      </p:pic>
    </p:spTree>
    <p:extLst>
      <p:ext uri="{BB962C8B-B14F-4D97-AF65-F5344CB8AC3E}">
        <p14:creationId xmlns:p14="http://schemas.microsoft.com/office/powerpoint/2010/main" val="401120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6329B-9698-48E3-BCD4-23E43FFA3E01}"/>
              </a:ext>
            </a:extLst>
          </p:cNvPr>
          <p:cNvSpPr>
            <a:spLocks noGrp="1"/>
          </p:cNvSpPr>
          <p:nvPr>
            <p:ph type="title"/>
          </p:nvPr>
        </p:nvSpPr>
        <p:spPr/>
        <p:txBody>
          <a:bodyPr/>
          <a:lstStyle/>
          <a:p>
            <a:r>
              <a:rPr lang="en-US" dirty="0"/>
              <a:t>Agenda</a:t>
            </a:r>
            <a:endParaRPr lang="en-SE" dirty="0"/>
          </a:p>
        </p:txBody>
      </p:sp>
      <p:sp>
        <p:nvSpPr>
          <p:cNvPr id="3" name="Content Placeholder 2">
            <a:extLst>
              <a:ext uri="{FF2B5EF4-FFF2-40B4-BE49-F238E27FC236}">
                <a16:creationId xmlns:a16="http://schemas.microsoft.com/office/drawing/2014/main" id="{FA2268E3-3973-4789-A33B-1C68E49ED3AD}"/>
              </a:ext>
            </a:extLst>
          </p:cNvPr>
          <p:cNvSpPr>
            <a:spLocks noGrp="1"/>
          </p:cNvSpPr>
          <p:nvPr>
            <p:ph idx="1"/>
          </p:nvPr>
        </p:nvSpPr>
        <p:spPr/>
        <p:txBody>
          <a:bodyPr/>
          <a:lstStyle/>
          <a:p>
            <a:r>
              <a:rPr lang="en-US" dirty="0"/>
              <a:t>A brief introduction to neural network and deep learning</a:t>
            </a:r>
          </a:p>
          <a:p>
            <a:r>
              <a:rPr lang="en-US" dirty="0"/>
              <a:t>The handwritten digit recognizing problem</a:t>
            </a:r>
          </a:p>
          <a:p>
            <a:r>
              <a:rPr lang="en-US" dirty="0"/>
              <a:t>Perceptron </a:t>
            </a:r>
          </a:p>
          <a:p>
            <a:r>
              <a:rPr lang="en-US" dirty="0"/>
              <a:t>Sigmoid neurons</a:t>
            </a:r>
          </a:p>
          <a:p>
            <a:r>
              <a:rPr lang="en-US" dirty="0"/>
              <a:t>Neural network architecture</a:t>
            </a:r>
          </a:p>
          <a:p>
            <a:r>
              <a:rPr lang="en-US" dirty="0"/>
              <a:t>Learning with gradient descent</a:t>
            </a:r>
          </a:p>
        </p:txBody>
      </p:sp>
    </p:spTree>
    <p:extLst>
      <p:ext uri="{BB962C8B-B14F-4D97-AF65-F5344CB8AC3E}">
        <p14:creationId xmlns:p14="http://schemas.microsoft.com/office/powerpoint/2010/main" val="2696661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4C43-5DC4-44F5-B4D1-129D98634BC7}"/>
              </a:ext>
            </a:extLst>
          </p:cNvPr>
          <p:cNvSpPr>
            <a:spLocks noGrp="1"/>
          </p:cNvSpPr>
          <p:nvPr>
            <p:ph type="title"/>
          </p:nvPr>
        </p:nvSpPr>
        <p:spPr/>
        <p:txBody>
          <a:bodyPr/>
          <a:lstStyle/>
          <a:p>
            <a:r>
              <a:rPr lang="en-US" dirty="0"/>
              <a:t>A desired property of NN</a:t>
            </a:r>
            <a:endParaRPr lang="en-SE" dirty="0"/>
          </a:p>
        </p:txBody>
      </p:sp>
      <p:sp>
        <p:nvSpPr>
          <p:cNvPr id="3" name="Content Placeholder 2">
            <a:extLst>
              <a:ext uri="{FF2B5EF4-FFF2-40B4-BE49-F238E27FC236}">
                <a16:creationId xmlns:a16="http://schemas.microsoft.com/office/drawing/2014/main" id="{FEB84917-F798-4760-9C33-C13944ED38CC}"/>
              </a:ext>
            </a:extLst>
          </p:cNvPr>
          <p:cNvSpPr>
            <a:spLocks noGrp="1"/>
          </p:cNvSpPr>
          <p:nvPr>
            <p:ph idx="1"/>
          </p:nvPr>
        </p:nvSpPr>
        <p:spPr/>
        <p:txBody>
          <a:bodyPr>
            <a:normAutofit/>
          </a:bodyPr>
          <a:lstStyle/>
          <a:p>
            <a:r>
              <a:rPr lang="en-US" b="0" i="0" dirty="0">
                <a:solidFill>
                  <a:srgbClr val="333333"/>
                </a:solidFill>
                <a:effectLst/>
              </a:rPr>
              <a:t>If an NN has this desired property, then the NN would be learning in the following 3 steps.</a:t>
            </a:r>
          </a:p>
          <a:p>
            <a:pPr marL="514350" indent="-514350">
              <a:buFont typeface="+mj-lt"/>
              <a:buAutoNum type="arabicPeriod"/>
            </a:pPr>
            <a:r>
              <a:rPr lang="en-US" dirty="0">
                <a:solidFill>
                  <a:srgbClr val="333333"/>
                </a:solidFill>
              </a:rPr>
              <a:t>S</a:t>
            </a:r>
            <a:r>
              <a:rPr lang="en-US" b="0" i="0" dirty="0">
                <a:solidFill>
                  <a:srgbClr val="333333"/>
                </a:solidFill>
                <a:effectLst/>
              </a:rPr>
              <a:t>uppose the network was mistakenly classifying an image as an “8</a:t>
            </a:r>
            <a:r>
              <a:rPr lang="en-US" dirty="0">
                <a:solidFill>
                  <a:srgbClr val="333333"/>
                </a:solidFill>
              </a:rPr>
              <a:t>”</a:t>
            </a:r>
            <a:r>
              <a:rPr lang="en-US" b="0" i="0" dirty="0">
                <a:solidFill>
                  <a:srgbClr val="333333"/>
                </a:solidFill>
                <a:effectLst/>
              </a:rPr>
              <a:t> when it should be a “9</a:t>
            </a:r>
            <a:r>
              <a:rPr lang="en-US" dirty="0">
                <a:solidFill>
                  <a:srgbClr val="333333"/>
                </a:solidFill>
              </a:rPr>
              <a:t>”</a:t>
            </a:r>
            <a:r>
              <a:rPr lang="en-US" b="0" i="0" dirty="0">
                <a:solidFill>
                  <a:srgbClr val="333333"/>
                </a:solidFill>
                <a:effectLst/>
              </a:rPr>
              <a:t>. </a:t>
            </a:r>
          </a:p>
          <a:p>
            <a:pPr marL="514350" indent="-514350">
              <a:buFont typeface="+mj-lt"/>
              <a:buAutoNum type="arabicPeriod"/>
            </a:pPr>
            <a:r>
              <a:rPr lang="en-US" b="0" i="0" dirty="0">
                <a:solidFill>
                  <a:srgbClr val="333333"/>
                </a:solidFill>
                <a:effectLst/>
              </a:rPr>
              <a:t>We could figure out how to make a small change in the weights and biases, so the network gets a little closer to classifying the image as a “9</a:t>
            </a:r>
            <a:r>
              <a:rPr lang="en-US" dirty="0">
                <a:solidFill>
                  <a:srgbClr val="333333"/>
                </a:solidFill>
              </a:rPr>
              <a:t>”</a:t>
            </a:r>
            <a:r>
              <a:rPr lang="en-US" b="0" i="0" dirty="0">
                <a:solidFill>
                  <a:srgbClr val="333333"/>
                </a:solidFill>
                <a:effectLst/>
              </a:rPr>
              <a:t>. </a:t>
            </a:r>
          </a:p>
          <a:p>
            <a:pPr marL="514350" indent="-514350">
              <a:buFont typeface="+mj-lt"/>
              <a:buAutoNum type="arabicPeriod"/>
            </a:pPr>
            <a:r>
              <a:rPr lang="en-US" b="0" i="0" dirty="0">
                <a:solidFill>
                  <a:srgbClr val="333333"/>
                </a:solidFill>
                <a:effectLst/>
              </a:rPr>
              <a:t>And then we'd repeat this, changing the weights and biases over and over to produce better and better output. </a:t>
            </a:r>
          </a:p>
        </p:txBody>
      </p:sp>
    </p:spTree>
    <p:extLst>
      <p:ext uri="{BB962C8B-B14F-4D97-AF65-F5344CB8AC3E}">
        <p14:creationId xmlns:p14="http://schemas.microsoft.com/office/powerpoint/2010/main" val="629591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57CE-BA03-4A4E-B7A2-6C157A679377}"/>
              </a:ext>
            </a:extLst>
          </p:cNvPr>
          <p:cNvSpPr>
            <a:spLocks noGrp="1"/>
          </p:cNvSpPr>
          <p:nvPr>
            <p:ph type="title"/>
          </p:nvPr>
        </p:nvSpPr>
        <p:spPr/>
        <p:txBody>
          <a:bodyPr/>
          <a:lstStyle/>
          <a:p>
            <a:r>
              <a:rPr lang="en-US" dirty="0"/>
              <a:t>Sigmoid neuron</a:t>
            </a:r>
            <a:endParaRPr lang="en-SE" dirty="0"/>
          </a:p>
        </p:txBody>
      </p:sp>
      <p:sp>
        <p:nvSpPr>
          <p:cNvPr id="3" name="Content Placeholder 2">
            <a:extLst>
              <a:ext uri="{FF2B5EF4-FFF2-40B4-BE49-F238E27FC236}">
                <a16:creationId xmlns:a16="http://schemas.microsoft.com/office/drawing/2014/main" id="{80D89B96-1507-445D-8171-2AD5E4421B28}"/>
              </a:ext>
            </a:extLst>
          </p:cNvPr>
          <p:cNvSpPr>
            <a:spLocks noGrp="1"/>
          </p:cNvSpPr>
          <p:nvPr>
            <p:ph idx="1"/>
          </p:nvPr>
        </p:nvSpPr>
        <p:spPr/>
        <p:txBody>
          <a:bodyPr/>
          <a:lstStyle/>
          <a:p>
            <a:r>
              <a:rPr lang="en-US" dirty="0"/>
              <a:t>Perceptron-based NN is hard to achieve this property since perceptron fires either “0” or “1” (total flip).</a:t>
            </a:r>
          </a:p>
          <a:p>
            <a:r>
              <a:rPr lang="en-US" dirty="0"/>
              <a:t>The consequence is that while you can tune your NN to correctly recognize “9” now, it may not correctly recognize digits that it recognizes before. </a:t>
            </a:r>
          </a:p>
          <a:p>
            <a:r>
              <a:rPr lang="en-US" dirty="0"/>
              <a:t>The NN becomes “oscillated”. </a:t>
            </a:r>
          </a:p>
          <a:p>
            <a:r>
              <a:rPr lang="en-US" dirty="0"/>
              <a:t>We need a new kind of perceptron that can be fine-tuned. </a:t>
            </a:r>
          </a:p>
          <a:p>
            <a:r>
              <a:rPr lang="en-US" dirty="0">
                <a:solidFill>
                  <a:srgbClr val="FF0000"/>
                </a:solidFill>
              </a:rPr>
              <a:t>Sigmoid neuron.</a:t>
            </a:r>
          </a:p>
        </p:txBody>
      </p:sp>
    </p:spTree>
    <p:extLst>
      <p:ext uri="{BB962C8B-B14F-4D97-AF65-F5344CB8AC3E}">
        <p14:creationId xmlns:p14="http://schemas.microsoft.com/office/powerpoint/2010/main" val="1009585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05FF-3E65-4C4A-B389-70C4A30A3314}"/>
              </a:ext>
            </a:extLst>
          </p:cNvPr>
          <p:cNvSpPr>
            <a:spLocks noGrp="1"/>
          </p:cNvSpPr>
          <p:nvPr>
            <p:ph type="title"/>
          </p:nvPr>
        </p:nvSpPr>
        <p:spPr/>
        <p:txBody>
          <a:bodyPr/>
          <a:lstStyle/>
          <a:p>
            <a:r>
              <a:rPr lang="en-US" dirty="0"/>
              <a:t>Sigmoid neuron</a:t>
            </a:r>
            <a:endParaRPr lang="en-SE" dirty="0"/>
          </a:p>
        </p:txBody>
      </p:sp>
      <p:sp>
        <p:nvSpPr>
          <p:cNvPr id="3" name="Content Placeholder 2">
            <a:extLst>
              <a:ext uri="{FF2B5EF4-FFF2-40B4-BE49-F238E27FC236}">
                <a16:creationId xmlns:a16="http://schemas.microsoft.com/office/drawing/2014/main" id="{772CAC2C-090B-4AF4-8D48-B9E408FDC838}"/>
              </a:ext>
            </a:extLst>
          </p:cNvPr>
          <p:cNvSpPr>
            <a:spLocks noGrp="1"/>
          </p:cNvSpPr>
          <p:nvPr>
            <p:ph idx="1"/>
          </p:nvPr>
        </p:nvSpPr>
        <p:spPr>
          <a:xfrm>
            <a:off x="438150" y="1904896"/>
            <a:ext cx="10515600" cy="4832350"/>
          </a:xfrm>
        </p:spPr>
        <p:txBody>
          <a:bodyPr/>
          <a:lstStyle/>
          <a:p>
            <a:r>
              <a:rPr lang="en-US" dirty="0"/>
              <a:t>Sigmoid neurons are like perceptrons.</a:t>
            </a:r>
          </a:p>
          <a:p>
            <a:r>
              <a:rPr lang="en-US" dirty="0"/>
              <a:t>But, small changes in sigmoid neuron’s weights and bias cause only a small change in their output.</a:t>
            </a:r>
          </a:p>
          <a:p>
            <a:r>
              <a:rPr lang="en-US" dirty="0"/>
              <a:t>“Discrete” </a:t>
            </a:r>
            <a:r>
              <a:rPr lang="en-US" dirty="0">
                <a:sym typeface="Wingdings" panose="05000000000000000000" pitchFamily="2" charset="2"/>
              </a:rPr>
              <a:t> “Contiguous”</a:t>
            </a:r>
          </a:p>
          <a:p>
            <a:r>
              <a:rPr lang="en-US" dirty="0">
                <a:sym typeface="Wingdings" panose="05000000000000000000" pitchFamily="2" charset="2"/>
              </a:rPr>
              <a:t>Sigmoid neuron also has inputs and weights</a:t>
            </a:r>
          </a:p>
          <a:p>
            <a:pPr lvl="1"/>
            <a:r>
              <a:rPr lang="en-US" dirty="0">
                <a:sym typeface="Wingdings" panose="05000000000000000000" pitchFamily="2" charset="2"/>
              </a:rPr>
              <a:t>Input to sigmoid neuron ranges contiguously in [0, 1]</a:t>
            </a:r>
          </a:p>
          <a:p>
            <a:r>
              <a:rPr lang="en-US" dirty="0">
                <a:sym typeface="Wingdings" panose="05000000000000000000" pitchFamily="2" charset="2"/>
              </a:rPr>
              <a:t>Sigmoid neuron also has one output</a:t>
            </a:r>
          </a:p>
          <a:p>
            <a:pPr lvl="1"/>
            <a:r>
              <a:rPr lang="en-US" dirty="0">
                <a:sym typeface="Wingdings" panose="05000000000000000000" pitchFamily="2" charset="2"/>
              </a:rPr>
              <a:t>Output ranges contiguously in [0, 1], too</a:t>
            </a:r>
          </a:p>
          <a:p>
            <a:endParaRPr lang="en-US" dirty="0">
              <a:sym typeface="Wingdings" panose="05000000000000000000" pitchFamily="2" charset="2"/>
            </a:endParaRPr>
          </a:p>
        </p:txBody>
      </p:sp>
      <p:pic>
        <p:nvPicPr>
          <p:cNvPr id="5" name="Picture 4">
            <a:extLst>
              <a:ext uri="{FF2B5EF4-FFF2-40B4-BE49-F238E27FC236}">
                <a16:creationId xmlns:a16="http://schemas.microsoft.com/office/drawing/2014/main" id="{468A1255-CD67-4310-A4B5-1A807D26DDC4}"/>
              </a:ext>
            </a:extLst>
          </p:cNvPr>
          <p:cNvPicPr>
            <a:picLocks noChangeAspect="1"/>
          </p:cNvPicPr>
          <p:nvPr/>
        </p:nvPicPr>
        <p:blipFill>
          <a:blip r:embed="rId2"/>
          <a:stretch>
            <a:fillRect/>
          </a:stretch>
        </p:blipFill>
        <p:spPr>
          <a:xfrm>
            <a:off x="8601075" y="3239189"/>
            <a:ext cx="3590925" cy="2163763"/>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CBFEF6E-6EAE-4B89-9C96-75B25FC18382}"/>
                  </a:ext>
                </a:extLst>
              </p:cNvPr>
              <p:cNvSpPr txBox="1"/>
              <p:nvPr/>
            </p:nvSpPr>
            <p:spPr>
              <a:xfrm>
                <a:off x="438150" y="5668994"/>
                <a:ext cx="4927832" cy="9611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𝑜𝑢𝑡𝑝𝑢𝑡</m:t>
                      </m:r>
                      <m:r>
                        <a:rPr lang="en-US" sz="2800" b="0" i="1" smtClean="0">
                          <a:latin typeface="Cambria Math" panose="02040503050406030204" pitchFamily="18" charset="0"/>
                        </a:rPr>
                        <m:t>=</m:t>
                      </m:r>
                      <m:d>
                        <m:dPr>
                          <m:begChr m:val="{"/>
                          <m:endChr m:val=""/>
                          <m:ctrlPr>
                            <a:rPr lang="en-SE" sz="2800" i="1" smtClean="0">
                              <a:latin typeface="Cambria Math" panose="02040503050406030204" pitchFamily="18" charset="0"/>
                            </a:rPr>
                          </m:ctrlPr>
                        </m:dPr>
                        <m:e>
                          <m:eqArr>
                            <m:eqArrPr>
                              <m:ctrlPr>
                                <a:rPr lang="en-SE" sz="2800" i="1" smtClean="0">
                                  <a:latin typeface="Cambria Math" panose="02040503050406030204" pitchFamily="18" charset="0"/>
                                </a:rPr>
                              </m:ctrlPr>
                            </m:eqArrPr>
                            <m:e>
                              <m:r>
                                <a:rPr lang="en-US" sz="2800" b="0" i="1" smtClean="0">
                                  <a:latin typeface="Cambria Math" panose="02040503050406030204" pitchFamily="18" charset="0"/>
                                </a:rPr>
                                <m:t>0   </m:t>
                              </m:r>
                              <m:r>
                                <a:rPr lang="en-US" sz="2800" b="0" i="1" smtClean="0">
                                  <a:latin typeface="Cambria Math" panose="02040503050406030204" pitchFamily="18" charset="0"/>
                                </a:rPr>
                                <m:t>𝑖𝑓</m:t>
                              </m:r>
                              <m:r>
                                <a:rPr lang="en-US" sz="2800" b="0" i="1" smtClean="0">
                                  <a:latin typeface="Cambria Math" panose="02040503050406030204" pitchFamily="18" charset="0"/>
                                </a:rPr>
                                <m:t> </m:t>
                              </m:r>
                              <m:r>
                                <a:rPr lang="en-US" sz="2800" b="0" i="1" smtClean="0">
                                  <a:latin typeface="Cambria Math" panose="02040503050406030204" pitchFamily="18" charset="0"/>
                                </a:rPr>
                                <m:t>𝑤</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m:t>
                              </m:r>
                              <m:r>
                                <a:rPr lang="en-US" sz="2800" b="0" i="1" smtClean="0">
                                  <a:latin typeface="Cambria Math" panose="02040503050406030204" pitchFamily="18" charset="0"/>
                                  <a:ea typeface="Cambria Math" panose="02040503050406030204" pitchFamily="18" charset="0"/>
                                </a:rPr>
                                <m:t>≤0</m:t>
                              </m:r>
                            </m:e>
                            <m:e>
                              <m:r>
                                <a:rPr lang="en-US" sz="2800" b="0" i="1" smtClean="0">
                                  <a:latin typeface="Cambria Math" panose="02040503050406030204" pitchFamily="18" charset="0"/>
                                </a:rPr>
                                <m:t>1   </m:t>
                              </m:r>
                              <m:r>
                                <a:rPr lang="en-US" sz="2800" i="1">
                                  <a:latin typeface="Cambria Math" panose="02040503050406030204" pitchFamily="18" charset="0"/>
                                </a:rPr>
                                <m:t>𝑖𝑓</m:t>
                              </m:r>
                              <m:r>
                                <a:rPr lang="en-US" sz="2800" b="0" i="1" smtClean="0">
                                  <a:latin typeface="Cambria Math" panose="02040503050406030204" pitchFamily="18" charset="0"/>
                                </a:rPr>
                                <m:t> </m:t>
                              </m:r>
                              <m:r>
                                <a:rPr lang="en-US" sz="2800" i="1">
                                  <a:latin typeface="Cambria Math" panose="02040503050406030204" pitchFamily="18" charset="0"/>
                                </a:rPr>
                                <m:t>𝑤</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𝑥</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𝑏</m:t>
                              </m:r>
                              <m:r>
                                <a:rPr lang="en-US" sz="2800" i="1" smtClean="0">
                                  <a:latin typeface="Cambria Math" panose="02040503050406030204" pitchFamily="18" charset="0"/>
                                  <a:ea typeface="Cambria Math" panose="02040503050406030204" pitchFamily="18" charset="0"/>
                                </a:rPr>
                                <m:t>&gt;</m:t>
                              </m:r>
                              <m:r>
                                <a:rPr lang="en-US" sz="2800" i="1">
                                  <a:latin typeface="Cambria Math" panose="02040503050406030204" pitchFamily="18" charset="0"/>
                                  <a:ea typeface="Cambria Math" panose="02040503050406030204" pitchFamily="18" charset="0"/>
                                </a:rPr>
                                <m:t>0</m:t>
                              </m:r>
                            </m:e>
                          </m:eqArr>
                        </m:e>
                      </m:d>
                    </m:oMath>
                  </m:oMathPara>
                </a14:m>
                <a:endParaRPr lang="en-SE" sz="2800" dirty="0"/>
              </a:p>
            </p:txBody>
          </p:sp>
        </mc:Choice>
        <mc:Fallback xmlns="">
          <p:sp>
            <p:nvSpPr>
              <p:cNvPr id="6" name="TextBox 5">
                <a:extLst>
                  <a:ext uri="{FF2B5EF4-FFF2-40B4-BE49-F238E27FC236}">
                    <a16:creationId xmlns:a16="http://schemas.microsoft.com/office/drawing/2014/main" id="{ECBFEF6E-6EAE-4B89-9C96-75B25FC18382}"/>
                  </a:ext>
                </a:extLst>
              </p:cNvPr>
              <p:cNvSpPr txBox="1">
                <a:spLocks noRot="1" noChangeAspect="1" noMove="1" noResize="1" noEditPoints="1" noAdjustHandles="1" noChangeArrowheads="1" noChangeShapeType="1" noTextEdit="1"/>
              </p:cNvSpPr>
              <p:nvPr/>
            </p:nvSpPr>
            <p:spPr>
              <a:xfrm>
                <a:off x="438150" y="5668994"/>
                <a:ext cx="4927832" cy="961161"/>
              </a:xfrm>
              <a:prstGeom prst="rect">
                <a:avLst/>
              </a:prstGeom>
              <a:blipFill>
                <a:blip r:embed="rId3"/>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0F7D09A-033D-4694-9887-6FABAF6FE2F8}"/>
                  </a:ext>
                </a:extLst>
              </p:cNvPr>
              <p:cNvSpPr txBox="1"/>
              <p:nvPr/>
            </p:nvSpPr>
            <p:spPr>
              <a:xfrm>
                <a:off x="6529737" y="5743464"/>
                <a:ext cx="5580295" cy="82388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𝑜𝑢𝑡𝑝𝑢𝑡</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1+</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r>
                                <a:rPr lang="en-US" sz="2800" b="0" i="1" smtClean="0">
                                  <a:latin typeface="Cambria Math" panose="02040503050406030204" pitchFamily="18" charset="0"/>
                                </a:rPr>
                                <m:t>𝑤</m:t>
                              </m:r>
                              <m:r>
                                <a:rPr lang="en-US" sz="2800" b="0" i="1" smtClean="0">
                                  <a:latin typeface="Cambria Math" panose="02040503050406030204" pitchFamily="18" charset="0"/>
                                </a:rPr>
                                <m:t> ∙ </m:t>
                              </m:r>
                              <m:r>
                                <a:rPr lang="en-US" sz="2800" b="0" i="1" smtClean="0">
                                  <a:latin typeface="Cambria Math" panose="02040503050406030204" pitchFamily="18" charset="0"/>
                                </a:rPr>
                                <m:t>𝑥</m:t>
                              </m:r>
                              <m:r>
                                <a:rPr lang="en-US" sz="2800" b="0" i="1" smtClean="0">
                                  <a:latin typeface="Cambria Math" panose="02040503050406030204" pitchFamily="18" charset="0"/>
                                </a:rPr>
                                <m:t> + </m:t>
                              </m:r>
                              <m:r>
                                <a:rPr lang="en-US" sz="2800" b="0" i="1" smtClean="0">
                                  <a:latin typeface="Cambria Math" panose="02040503050406030204" pitchFamily="18" charset="0"/>
                                </a:rPr>
                                <m:t>𝑏</m:t>
                              </m:r>
                              <m:r>
                                <a:rPr lang="en-US" sz="2800" b="0" i="1" smtClean="0">
                                  <a:latin typeface="Cambria Math" panose="02040503050406030204" pitchFamily="18" charset="0"/>
                                </a:rPr>
                                <m:t>)</m:t>
                              </m:r>
                            </m:sup>
                          </m:sSup>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1+</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r>
                                <a:rPr lang="en-US" sz="2800" b="0" i="1" smtClean="0">
                                  <a:latin typeface="Cambria Math" panose="02040503050406030204" pitchFamily="18" charset="0"/>
                                </a:rPr>
                                <m:t>𝑧</m:t>
                              </m:r>
                            </m:sup>
                          </m:sSup>
                        </m:den>
                      </m:f>
                    </m:oMath>
                  </m:oMathPara>
                </a14:m>
                <a:endParaRPr lang="en-SE" sz="2800" dirty="0"/>
              </a:p>
            </p:txBody>
          </p:sp>
        </mc:Choice>
        <mc:Fallback xmlns="">
          <p:sp>
            <p:nvSpPr>
              <p:cNvPr id="7" name="TextBox 6">
                <a:extLst>
                  <a:ext uri="{FF2B5EF4-FFF2-40B4-BE49-F238E27FC236}">
                    <a16:creationId xmlns:a16="http://schemas.microsoft.com/office/drawing/2014/main" id="{80F7D09A-033D-4694-9887-6FABAF6FE2F8}"/>
                  </a:ext>
                </a:extLst>
              </p:cNvPr>
              <p:cNvSpPr txBox="1">
                <a:spLocks noRot="1" noChangeAspect="1" noMove="1" noResize="1" noEditPoints="1" noAdjustHandles="1" noChangeArrowheads="1" noChangeShapeType="1" noTextEdit="1"/>
              </p:cNvSpPr>
              <p:nvPr/>
            </p:nvSpPr>
            <p:spPr>
              <a:xfrm>
                <a:off x="6529737" y="5743464"/>
                <a:ext cx="5580295" cy="823880"/>
              </a:xfrm>
              <a:prstGeom prst="rect">
                <a:avLst/>
              </a:prstGeom>
              <a:blipFill>
                <a:blip r:embed="rId4"/>
                <a:stretch>
                  <a:fillRect/>
                </a:stretch>
              </a:blipFill>
            </p:spPr>
            <p:txBody>
              <a:bodyPr/>
              <a:lstStyle/>
              <a:p>
                <a:r>
                  <a:rPr lang="en-SE">
                    <a:noFill/>
                  </a:rPr>
                  <a:t> </a:t>
                </a:r>
              </a:p>
            </p:txBody>
          </p:sp>
        </mc:Fallback>
      </mc:AlternateContent>
      <p:sp>
        <p:nvSpPr>
          <p:cNvPr id="8" name="Arrow: Right 7">
            <a:extLst>
              <a:ext uri="{FF2B5EF4-FFF2-40B4-BE49-F238E27FC236}">
                <a16:creationId xmlns:a16="http://schemas.microsoft.com/office/drawing/2014/main" id="{ED69B1C3-7E2E-4FDC-85DE-0996CB237BC7}"/>
              </a:ext>
            </a:extLst>
          </p:cNvPr>
          <p:cNvSpPr/>
          <p:nvPr/>
        </p:nvSpPr>
        <p:spPr>
          <a:xfrm>
            <a:off x="5800725" y="5889224"/>
            <a:ext cx="590550" cy="520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Tree>
    <p:extLst>
      <p:ext uri="{BB962C8B-B14F-4D97-AF65-F5344CB8AC3E}">
        <p14:creationId xmlns:p14="http://schemas.microsoft.com/office/powerpoint/2010/main" val="491158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1773A-1EF5-4F37-8B0A-2A83414DB6D5}"/>
              </a:ext>
            </a:extLst>
          </p:cNvPr>
          <p:cNvSpPr>
            <a:spLocks noGrp="1"/>
          </p:cNvSpPr>
          <p:nvPr>
            <p:ph type="title"/>
          </p:nvPr>
        </p:nvSpPr>
        <p:spPr/>
        <p:txBody>
          <a:bodyPr/>
          <a:lstStyle/>
          <a:p>
            <a:r>
              <a:rPr lang="en-US" dirty="0"/>
              <a:t>Perceptron vs Sigmoid neuron</a:t>
            </a:r>
            <a:endParaRPr lang="en-SE"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43AF699-DA04-427A-B527-002E2BB96974}"/>
                  </a:ext>
                </a:extLst>
              </p:cNvPr>
              <p:cNvSpPr txBox="1"/>
              <p:nvPr/>
            </p:nvSpPr>
            <p:spPr>
              <a:xfrm>
                <a:off x="6096000" y="2422934"/>
                <a:ext cx="5580295" cy="823880"/>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𝜎</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1+</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r>
                                <a:rPr lang="en-US" sz="2800" b="0" i="1" smtClean="0">
                                  <a:latin typeface="Cambria Math" panose="02040503050406030204" pitchFamily="18" charset="0"/>
                                </a:rPr>
                                <m:t>𝑤</m:t>
                              </m:r>
                              <m:r>
                                <a:rPr lang="en-US" sz="2800" b="0" i="1" smtClean="0">
                                  <a:latin typeface="Cambria Math" panose="02040503050406030204" pitchFamily="18" charset="0"/>
                                </a:rPr>
                                <m:t> ∙ </m:t>
                              </m:r>
                              <m:r>
                                <a:rPr lang="en-US" sz="2800" b="0" i="1" smtClean="0">
                                  <a:latin typeface="Cambria Math" panose="02040503050406030204" pitchFamily="18" charset="0"/>
                                </a:rPr>
                                <m:t>𝑥</m:t>
                              </m:r>
                              <m:r>
                                <a:rPr lang="en-US" sz="2800" b="0" i="1" smtClean="0">
                                  <a:latin typeface="Cambria Math" panose="02040503050406030204" pitchFamily="18" charset="0"/>
                                </a:rPr>
                                <m:t> + </m:t>
                              </m:r>
                              <m:r>
                                <a:rPr lang="en-US" sz="2800" b="0" i="1" smtClean="0">
                                  <a:latin typeface="Cambria Math" panose="02040503050406030204" pitchFamily="18" charset="0"/>
                                </a:rPr>
                                <m:t>𝑏</m:t>
                              </m:r>
                              <m:r>
                                <a:rPr lang="en-US" sz="2800" b="0" i="1" smtClean="0">
                                  <a:latin typeface="Cambria Math" panose="02040503050406030204" pitchFamily="18" charset="0"/>
                                </a:rPr>
                                <m:t>)</m:t>
                              </m:r>
                            </m:sup>
                          </m:sSup>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1+</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r>
                                <a:rPr lang="en-US" sz="2800" b="0" i="1" smtClean="0">
                                  <a:latin typeface="Cambria Math" panose="02040503050406030204" pitchFamily="18" charset="0"/>
                                </a:rPr>
                                <m:t>𝑧</m:t>
                              </m:r>
                            </m:sup>
                          </m:sSup>
                        </m:den>
                      </m:f>
                    </m:oMath>
                  </m:oMathPara>
                </a14:m>
                <a:endParaRPr lang="en-SE" sz="2800" dirty="0"/>
              </a:p>
            </p:txBody>
          </p:sp>
        </mc:Choice>
        <mc:Fallback xmlns="">
          <p:sp>
            <p:nvSpPr>
              <p:cNvPr id="4" name="TextBox 3">
                <a:extLst>
                  <a:ext uri="{FF2B5EF4-FFF2-40B4-BE49-F238E27FC236}">
                    <a16:creationId xmlns:a16="http://schemas.microsoft.com/office/drawing/2014/main" id="{043AF699-DA04-427A-B527-002E2BB96974}"/>
                  </a:ext>
                </a:extLst>
              </p:cNvPr>
              <p:cNvSpPr txBox="1">
                <a:spLocks noRot="1" noChangeAspect="1" noMove="1" noResize="1" noEditPoints="1" noAdjustHandles="1" noChangeArrowheads="1" noChangeShapeType="1" noTextEdit="1"/>
              </p:cNvSpPr>
              <p:nvPr/>
            </p:nvSpPr>
            <p:spPr>
              <a:xfrm>
                <a:off x="6096000" y="2422934"/>
                <a:ext cx="5580295" cy="823880"/>
              </a:xfrm>
              <a:prstGeom prst="rect">
                <a:avLst/>
              </a:prstGeom>
              <a:blipFill>
                <a:blip r:embed="rId2"/>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10FC3F7-790A-412E-974F-2527D8A529FB}"/>
                  </a:ext>
                </a:extLst>
              </p:cNvPr>
              <p:cNvSpPr txBox="1"/>
              <p:nvPr/>
            </p:nvSpPr>
            <p:spPr>
              <a:xfrm>
                <a:off x="1615843" y="2354293"/>
                <a:ext cx="3584807" cy="9611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𝑧</m:t>
                      </m:r>
                      <m:r>
                        <a:rPr lang="en-US" sz="2800" b="0" i="1" smtClean="0">
                          <a:latin typeface="Cambria Math" panose="02040503050406030204" pitchFamily="18" charset="0"/>
                        </a:rPr>
                        <m:t>)=</m:t>
                      </m:r>
                      <m:d>
                        <m:dPr>
                          <m:begChr m:val="{"/>
                          <m:endChr m:val=""/>
                          <m:ctrlPr>
                            <a:rPr lang="en-SE" sz="2800" i="1" smtClean="0">
                              <a:latin typeface="Cambria Math" panose="02040503050406030204" pitchFamily="18" charset="0"/>
                            </a:rPr>
                          </m:ctrlPr>
                        </m:dPr>
                        <m:e>
                          <m:eqArr>
                            <m:eqArrPr>
                              <m:ctrlPr>
                                <a:rPr lang="en-SE" sz="2800" i="1" smtClean="0">
                                  <a:latin typeface="Cambria Math" panose="02040503050406030204" pitchFamily="18" charset="0"/>
                                </a:rPr>
                              </m:ctrlPr>
                            </m:eqArrPr>
                            <m:e>
                              <m:r>
                                <a:rPr lang="en-US" sz="2800" b="0" i="1" smtClean="0">
                                  <a:latin typeface="Cambria Math" panose="02040503050406030204" pitchFamily="18" charset="0"/>
                                </a:rPr>
                                <m:t>0   </m:t>
                              </m:r>
                              <m:r>
                                <a:rPr lang="en-US" sz="2800" b="0" i="1" smtClean="0">
                                  <a:latin typeface="Cambria Math" panose="02040503050406030204" pitchFamily="18" charset="0"/>
                                </a:rPr>
                                <m:t>𝑖𝑓</m:t>
                              </m:r>
                              <m:r>
                                <a:rPr lang="en-US" sz="2800" b="0" i="1" smtClean="0">
                                  <a:latin typeface="Cambria Math" panose="02040503050406030204" pitchFamily="18" charset="0"/>
                                </a:rPr>
                                <m:t> </m:t>
                              </m:r>
                              <m:r>
                                <a:rPr lang="en-US" sz="2800" b="0" i="1" smtClean="0">
                                  <a:latin typeface="Cambria Math" panose="02040503050406030204" pitchFamily="18" charset="0"/>
                                </a:rPr>
                                <m:t>𝑧</m:t>
                              </m:r>
                              <m:r>
                                <a:rPr lang="en-US" sz="2800" b="0" i="1" smtClean="0">
                                  <a:latin typeface="Cambria Math" panose="02040503050406030204" pitchFamily="18" charset="0"/>
                                  <a:ea typeface="Cambria Math" panose="02040503050406030204" pitchFamily="18" charset="0"/>
                                </a:rPr>
                                <m:t>≤0</m:t>
                              </m:r>
                            </m:e>
                            <m:e>
                              <m:r>
                                <a:rPr lang="en-US" sz="2800" b="0" i="1" smtClean="0">
                                  <a:latin typeface="Cambria Math" panose="02040503050406030204" pitchFamily="18" charset="0"/>
                                </a:rPr>
                                <m:t>1   </m:t>
                              </m:r>
                              <m:r>
                                <a:rPr lang="en-US" sz="2800" i="1">
                                  <a:latin typeface="Cambria Math" panose="02040503050406030204" pitchFamily="18" charset="0"/>
                                </a:rPr>
                                <m:t>𝑖𝑓</m:t>
                              </m:r>
                              <m:r>
                                <a:rPr lang="en-US" sz="2800" b="0" i="1" smtClean="0">
                                  <a:latin typeface="Cambria Math" panose="02040503050406030204" pitchFamily="18" charset="0"/>
                                </a:rPr>
                                <m:t> </m:t>
                              </m:r>
                              <m:r>
                                <a:rPr lang="en-US" sz="2800" b="0" i="1" smtClean="0">
                                  <a:latin typeface="Cambria Math" panose="02040503050406030204" pitchFamily="18" charset="0"/>
                                </a:rPr>
                                <m:t>𝑧</m:t>
                              </m:r>
                              <m:r>
                                <a:rPr lang="en-US" sz="2800" i="1" smtClean="0">
                                  <a:latin typeface="Cambria Math" panose="02040503050406030204" pitchFamily="18" charset="0"/>
                                  <a:ea typeface="Cambria Math" panose="02040503050406030204" pitchFamily="18" charset="0"/>
                                </a:rPr>
                                <m:t>&gt;</m:t>
                              </m:r>
                              <m:r>
                                <a:rPr lang="en-US" sz="2800" i="1">
                                  <a:latin typeface="Cambria Math" panose="02040503050406030204" pitchFamily="18" charset="0"/>
                                  <a:ea typeface="Cambria Math" panose="02040503050406030204" pitchFamily="18" charset="0"/>
                                </a:rPr>
                                <m:t>0</m:t>
                              </m:r>
                            </m:e>
                          </m:eqArr>
                        </m:e>
                      </m:d>
                    </m:oMath>
                  </m:oMathPara>
                </a14:m>
                <a:endParaRPr lang="en-SE" sz="2800" dirty="0"/>
              </a:p>
            </p:txBody>
          </p:sp>
        </mc:Choice>
        <mc:Fallback xmlns="">
          <p:sp>
            <p:nvSpPr>
              <p:cNvPr id="5" name="TextBox 4">
                <a:extLst>
                  <a:ext uri="{FF2B5EF4-FFF2-40B4-BE49-F238E27FC236}">
                    <a16:creationId xmlns:a16="http://schemas.microsoft.com/office/drawing/2014/main" id="{610FC3F7-790A-412E-974F-2527D8A529FB}"/>
                  </a:ext>
                </a:extLst>
              </p:cNvPr>
              <p:cNvSpPr txBox="1">
                <a:spLocks noRot="1" noChangeAspect="1" noMove="1" noResize="1" noEditPoints="1" noAdjustHandles="1" noChangeArrowheads="1" noChangeShapeType="1" noTextEdit="1"/>
              </p:cNvSpPr>
              <p:nvPr/>
            </p:nvSpPr>
            <p:spPr>
              <a:xfrm>
                <a:off x="1615843" y="2354293"/>
                <a:ext cx="3584807" cy="961161"/>
              </a:xfrm>
              <a:prstGeom prst="rect">
                <a:avLst/>
              </a:prstGeom>
              <a:blipFill>
                <a:blip r:embed="rId3"/>
                <a:stretch>
                  <a:fillRect/>
                </a:stretch>
              </a:blipFill>
            </p:spPr>
            <p:txBody>
              <a:bodyPr/>
              <a:lstStyle/>
              <a:p>
                <a:r>
                  <a:rPr lang="en-SE">
                    <a:noFill/>
                  </a:rPr>
                  <a:t> </a:t>
                </a:r>
              </a:p>
            </p:txBody>
          </p:sp>
        </mc:Fallback>
      </mc:AlternateContent>
      <p:pic>
        <p:nvPicPr>
          <p:cNvPr id="7" name="Picture 6" descr="Chart&#10;&#10;Description automatically generated">
            <a:extLst>
              <a:ext uri="{FF2B5EF4-FFF2-40B4-BE49-F238E27FC236}">
                <a16:creationId xmlns:a16="http://schemas.microsoft.com/office/drawing/2014/main" id="{492BCE53-FF9A-447F-9F45-569D4AA798D9}"/>
              </a:ext>
            </a:extLst>
          </p:cNvPr>
          <p:cNvPicPr>
            <a:picLocks noChangeAspect="1"/>
          </p:cNvPicPr>
          <p:nvPr/>
        </p:nvPicPr>
        <p:blipFill>
          <a:blip r:embed="rId4"/>
          <a:stretch>
            <a:fillRect/>
          </a:stretch>
        </p:blipFill>
        <p:spPr>
          <a:xfrm>
            <a:off x="6541741" y="3513474"/>
            <a:ext cx="5134554" cy="3344526"/>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048AAB7-18FB-4A4D-BCBE-52D423D69547}"/>
                  </a:ext>
                </a:extLst>
              </p:cNvPr>
              <p:cNvSpPr>
                <a:spLocks noGrp="1"/>
              </p:cNvSpPr>
              <p:nvPr>
                <p:ph idx="1"/>
              </p:nvPr>
            </p:nvSpPr>
            <p:spPr>
              <a:xfrm>
                <a:off x="838200" y="1537913"/>
                <a:ext cx="3448050" cy="542122"/>
              </a:xfrm>
            </p:spPr>
            <p:txBody>
              <a:bodyPr>
                <a:normAutofit/>
              </a:bodyPr>
              <a:lstStyle/>
              <a:p>
                <a:r>
                  <a:rPr lang="en-US" dirty="0"/>
                  <a:t>Let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a:sym typeface="Wingdings" panose="05000000000000000000" pitchFamily="2" charset="2"/>
                </a:endParaRPr>
              </a:p>
            </p:txBody>
          </p:sp>
        </mc:Choice>
        <mc:Fallback xmlns="">
          <p:sp>
            <p:nvSpPr>
              <p:cNvPr id="8" name="Content Placeholder 2">
                <a:extLst>
                  <a:ext uri="{FF2B5EF4-FFF2-40B4-BE49-F238E27FC236}">
                    <a16:creationId xmlns:a16="http://schemas.microsoft.com/office/drawing/2014/main" id="{8048AAB7-18FB-4A4D-BCBE-52D423D69547}"/>
                  </a:ext>
                </a:extLst>
              </p:cNvPr>
              <p:cNvSpPr>
                <a:spLocks noGrp="1" noRot="1" noChangeAspect="1" noMove="1" noResize="1" noEditPoints="1" noAdjustHandles="1" noChangeArrowheads="1" noChangeShapeType="1" noTextEdit="1"/>
              </p:cNvSpPr>
              <p:nvPr>
                <p:ph idx="1"/>
              </p:nvPr>
            </p:nvSpPr>
            <p:spPr>
              <a:xfrm>
                <a:off x="838200" y="1537913"/>
                <a:ext cx="3448050" cy="542122"/>
              </a:xfrm>
              <a:blipFill>
                <a:blip r:embed="rId5"/>
                <a:stretch>
                  <a:fillRect l="-3186" t="-19101" b="-19101"/>
                </a:stretch>
              </a:blipFill>
            </p:spPr>
            <p:txBody>
              <a:bodyPr/>
              <a:lstStyle/>
              <a:p>
                <a:r>
                  <a:rPr lang="en-SE">
                    <a:noFill/>
                  </a:rPr>
                  <a:t> </a:t>
                </a:r>
              </a:p>
            </p:txBody>
          </p:sp>
        </mc:Fallback>
      </mc:AlternateContent>
      <p:pic>
        <p:nvPicPr>
          <p:cNvPr id="10" name="Picture 9" descr="Chart, histogram&#10;&#10;Description automatically generated">
            <a:extLst>
              <a:ext uri="{FF2B5EF4-FFF2-40B4-BE49-F238E27FC236}">
                <a16:creationId xmlns:a16="http://schemas.microsoft.com/office/drawing/2014/main" id="{745C907A-AFC1-43D0-AF7E-41E86CF9FDF8}"/>
              </a:ext>
            </a:extLst>
          </p:cNvPr>
          <p:cNvPicPr>
            <a:picLocks noChangeAspect="1"/>
          </p:cNvPicPr>
          <p:nvPr/>
        </p:nvPicPr>
        <p:blipFill>
          <a:blip r:embed="rId6"/>
          <a:stretch>
            <a:fillRect/>
          </a:stretch>
        </p:blipFill>
        <p:spPr>
          <a:xfrm>
            <a:off x="961446" y="3429000"/>
            <a:ext cx="5134554" cy="3414905"/>
          </a:xfrm>
          <a:prstGeom prst="rect">
            <a:avLst/>
          </a:prstGeom>
        </p:spPr>
      </p:pic>
      <p:sp>
        <p:nvSpPr>
          <p:cNvPr id="11" name="TextBox 10">
            <a:extLst>
              <a:ext uri="{FF2B5EF4-FFF2-40B4-BE49-F238E27FC236}">
                <a16:creationId xmlns:a16="http://schemas.microsoft.com/office/drawing/2014/main" id="{77A1A722-C5D9-4C44-B0FF-37C1F60F3233}"/>
              </a:ext>
            </a:extLst>
          </p:cNvPr>
          <p:cNvSpPr txBox="1"/>
          <p:nvPr/>
        </p:nvSpPr>
        <p:spPr>
          <a:xfrm>
            <a:off x="0" y="3401369"/>
            <a:ext cx="12193588" cy="1200329"/>
          </a:xfrm>
          <a:prstGeom prst="rect">
            <a:avLst/>
          </a:prstGeom>
          <a:solidFill>
            <a:srgbClr val="FFC000"/>
          </a:solidFill>
          <a:ln w="38100" cap="rnd">
            <a:solidFill>
              <a:schemeClr val="tx1"/>
            </a:solidFill>
          </a:ln>
        </p:spPr>
        <p:txBody>
          <a:bodyPr wrap="square">
            <a:spAutoFit/>
          </a:bodyPr>
          <a:lstStyle>
            <a:defPPr>
              <a:defRPr lang="sv-SE"/>
            </a:defPPr>
            <a:lvl1pPr marR="0" lvl="0" indent="0" algn="ctr" defTabSz="914400" fontAlgn="auto">
              <a:lnSpc>
                <a:spcPct val="100000"/>
              </a:lnSpc>
              <a:spcBef>
                <a:spcPts val="0"/>
              </a:spcBef>
              <a:spcAft>
                <a:spcPts val="0"/>
              </a:spcAft>
              <a:buClrTx/>
              <a:buSzTx/>
              <a:buFontTx/>
              <a:buNone/>
              <a:tabLst/>
              <a:defRPr sz="3000" b="1">
                <a:solidFill>
                  <a:srgbClr val="3B812F"/>
                </a:solidFill>
                <a:latin typeface="Tahoma"/>
              </a:defRPr>
            </a:lvl1pPr>
          </a:lstStyle>
          <a:p>
            <a:r>
              <a:rPr lang="en-US" sz="3600" dirty="0">
                <a:solidFill>
                  <a:schemeClr val="tx1"/>
                </a:solidFill>
              </a:rPr>
              <a:t>Sigmoid neuron is a smoothed-out perceptron.</a:t>
            </a:r>
          </a:p>
          <a:p>
            <a:r>
              <a:rPr lang="en-US" sz="3600" b="1" dirty="0">
                <a:solidFill>
                  <a:schemeClr val="tx1"/>
                </a:solidFill>
              </a:rPr>
              <a:t>The </a:t>
            </a:r>
            <a:r>
              <a:rPr lang="en-US" sz="3600" b="1" dirty="0">
                <a:solidFill>
                  <a:srgbClr val="FF0000"/>
                </a:solidFill>
              </a:rPr>
              <a:t>smoothness</a:t>
            </a:r>
            <a:r>
              <a:rPr lang="en-US" sz="3600" b="1" dirty="0">
                <a:solidFill>
                  <a:schemeClr val="tx1"/>
                </a:solidFill>
              </a:rPr>
              <a:t> of </a:t>
            </a:r>
            <a:r>
              <a:rPr lang="el-GR" sz="3600" b="1" dirty="0">
                <a:solidFill>
                  <a:srgbClr val="FF0000"/>
                </a:solidFill>
                <a:latin typeface="Calibri" panose="020F0502020204030204" pitchFamily="34" charset="0"/>
                <a:cs typeface="Calibri" panose="020F0502020204030204" pitchFamily="34" charset="0"/>
              </a:rPr>
              <a:t>σ</a:t>
            </a:r>
            <a:r>
              <a:rPr lang="en-US" sz="3600" b="1" dirty="0">
                <a:solidFill>
                  <a:schemeClr val="tx1"/>
                </a:solidFill>
                <a:latin typeface="Calibri" panose="020F0502020204030204" pitchFamily="34" charset="0"/>
                <a:cs typeface="Calibri" panose="020F0502020204030204" pitchFamily="34" charset="0"/>
              </a:rPr>
              <a:t> </a:t>
            </a:r>
            <a:r>
              <a:rPr lang="en-US" sz="3600" dirty="0">
                <a:solidFill>
                  <a:schemeClr val="tx1"/>
                </a:solidFill>
              </a:rPr>
              <a:t>is the key.</a:t>
            </a:r>
          </a:p>
        </p:txBody>
      </p:sp>
    </p:spTree>
    <p:extLst>
      <p:ext uri="{BB962C8B-B14F-4D97-AF65-F5344CB8AC3E}">
        <p14:creationId xmlns:p14="http://schemas.microsoft.com/office/powerpoint/2010/main" val="343114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79C2F-5D4C-4F6C-85A0-30BD16FCAAC8}"/>
              </a:ext>
            </a:extLst>
          </p:cNvPr>
          <p:cNvSpPr>
            <a:spLocks noGrp="1"/>
          </p:cNvSpPr>
          <p:nvPr>
            <p:ph type="title"/>
          </p:nvPr>
        </p:nvSpPr>
        <p:spPr/>
        <p:txBody>
          <a:bodyPr/>
          <a:lstStyle/>
          <a:p>
            <a:r>
              <a:rPr lang="en-US" dirty="0"/>
              <a:t>Sigmoid neuron</a:t>
            </a:r>
            <a:endParaRPr lang="en-SE" dirty="0"/>
          </a:p>
        </p:txBody>
      </p:sp>
      <p:pic>
        <p:nvPicPr>
          <p:cNvPr id="4" name="Picture 3" descr="Chart&#10;&#10;Description automatically generated">
            <a:extLst>
              <a:ext uri="{FF2B5EF4-FFF2-40B4-BE49-F238E27FC236}">
                <a16:creationId xmlns:a16="http://schemas.microsoft.com/office/drawing/2014/main" id="{E74DADAA-300A-49D4-AB0A-BE476DE6670A}"/>
              </a:ext>
            </a:extLst>
          </p:cNvPr>
          <p:cNvPicPr>
            <a:picLocks noChangeAspect="1"/>
          </p:cNvPicPr>
          <p:nvPr/>
        </p:nvPicPr>
        <p:blipFill>
          <a:blip r:embed="rId2"/>
          <a:stretch>
            <a:fillRect/>
          </a:stretch>
        </p:blipFill>
        <p:spPr>
          <a:xfrm>
            <a:off x="80236" y="2349325"/>
            <a:ext cx="5134554" cy="3344526"/>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6B91CD7-673B-4D55-8439-63F613B070FA}"/>
                  </a:ext>
                </a:extLst>
              </p:cNvPr>
              <p:cNvSpPr txBox="1"/>
              <p:nvPr/>
            </p:nvSpPr>
            <p:spPr>
              <a:xfrm>
                <a:off x="5713845" y="2568226"/>
                <a:ext cx="5580295" cy="823880"/>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𝜎</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1+</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r>
                                <a:rPr lang="en-US" sz="2800" b="0" i="1" smtClean="0">
                                  <a:latin typeface="Cambria Math" panose="02040503050406030204" pitchFamily="18" charset="0"/>
                                </a:rPr>
                                <m:t>𝑤</m:t>
                              </m:r>
                              <m:r>
                                <a:rPr lang="en-US" sz="2800" b="0" i="1" smtClean="0">
                                  <a:latin typeface="Cambria Math" panose="02040503050406030204" pitchFamily="18" charset="0"/>
                                </a:rPr>
                                <m:t> ∙ </m:t>
                              </m:r>
                              <m:r>
                                <a:rPr lang="en-US" sz="2800" b="0" i="1" smtClean="0">
                                  <a:latin typeface="Cambria Math" panose="02040503050406030204" pitchFamily="18" charset="0"/>
                                </a:rPr>
                                <m:t>𝑥</m:t>
                              </m:r>
                              <m:r>
                                <a:rPr lang="en-US" sz="2800" b="0" i="1" smtClean="0">
                                  <a:latin typeface="Cambria Math" panose="02040503050406030204" pitchFamily="18" charset="0"/>
                                </a:rPr>
                                <m:t> + </m:t>
                              </m:r>
                              <m:r>
                                <a:rPr lang="en-US" sz="2800" b="0" i="1" smtClean="0">
                                  <a:latin typeface="Cambria Math" panose="02040503050406030204" pitchFamily="18" charset="0"/>
                                </a:rPr>
                                <m:t>𝑏</m:t>
                              </m:r>
                              <m:r>
                                <a:rPr lang="en-US" sz="2800" b="0" i="1" smtClean="0">
                                  <a:latin typeface="Cambria Math" panose="02040503050406030204" pitchFamily="18" charset="0"/>
                                </a:rPr>
                                <m:t>)</m:t>
                              </m:r>
                            </m:sup>
                          </m:sSup>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1+</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r>
                                <a:rPr lang="en-US" sz="2800" b="0" i="1" smtClean="0">
                                  <a:latin typeface="Cambria Math" panose="02040503050406030204" pitchFamily="18" charset="0"/>
                                </a:rPr>
                                <m:t>𝑧</m:t>
                              </m:r>
                            </m:sup>
                          </m:sSup>
                        </m:den>
                      </m:f>
                    </m:oMath>
                  </m:oMathPara>
                </a14:m>
                <a:endParaRPr lang="en-SE" sz="2800" dirty="0"/>
              </a:p>
            </p:txBody>
          </p:sp>
        </mc:Choice>
        <mc:Fallback xmlns="">
          <p:sp>
            <p:nvSpPr>
              <p:cNvPr id="5" name="TextBox 4">
                <a:extLst>
                  <a:ext uri="{FF2B5EF4-FFF2-40B4-BE49-F238E27FC236}">
                    <a16:creationId xmlns:a16="http://schemas.microsoft.com/office/drawing/2014/main" id="{76B91CD7-673B-4D55-8439-63F613B070FA}"/>
                  </a:ext>
                </a:extLst>
              </p:cNvPr>
              <p:cNvSpPr txBox="1">
                <a:spLocks noRot="1" noChangeAspect="1" noMove="1" noResize="1" noEditPoints="1" noAdjustHandles="1" noChangeArrowheads="1" noChangeShapeType="1" noTextEdit="1"/>
              </p:cNvSpPr>
              <p:nvPr/>
            </p:nvSpPr>
            <p:spPr>
              <a:xfrm>
                <a:off x="5713845" y="2568226"/>
                <a:ext cx="5580295" cy="823880"/>
              </a:xfrm>
              <a:prstGeom prst="rect">
                <a:avLst/>
              </a:prstGeom>
              <a:blipFill>
                <a:blip r:embed="rId3"/>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210B45B-2A88-4E74-8407-25DF6D05EDA5}"/>
                  </a:ext>
                </a:extLst>
              </p:cNvPr>
              <p:cNvSpPr txBox="1"/>
              <p:nvPr/>
            </p:nvSpPr>
            <p:spPr>
              <a:xfrm>
                <a:off x="1917120" y="5658414"/>
                <a:ext cx="4663440" cy="430887"/>
              </a:xfrm>
              <a:prstGeom prst="rect">
                <a:avLst/>
              </a:prstGeom>
              <a:solidFill>
                <a:schemeClr val="bg1"/>
              </a:solidFill>
            </p:spPr>
            <p:txBody>
              <a:bodyPr wrap="square" lIns="0" tIns="0" rIns="0" bIns="0" rtlCol="0">
                <a:spAutoFit/>
              </a:bodyPr>
              <a:lstStyle/>
              <a:p>
                <a14:m>
                  <m:oMath xmlns:m="http://schemas.openxmlformats.org/officeDocument/2006/math">
                    <m:r>
                      <a:rPr lang="en-US" sz="2800" b="0" i="1" smtClean="0">
                        <a:latin typeface="Cambria Math" panose="02040503050406030204" pitchFamily="18" charset="0"/>
                        <a:ea typeface="Cambria Math" panose="02040503050406030204" pitchFamily="18" charset="0"/>
                      </a:rPr>
                      <m:t>𝜎</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r>
                      <a:rPr lang="en-US" sz="2800" b="0" i="1" smtClean="0">
                        <a:latin typeface="Cambria Math" panose="02040503050406030204" pitchFamily="18" charset="0"/>
                        <a:ea typeface="Cambria Math" panose="02040503050406030204" pitchFamily="18" charset="0"/>
                      </a:rPr>
                      <m:t>+</m:t>
                    </m:r>
                    <m:r>
                      <m:rPr>
                        <m:sty m:val="p"/>
                      </m:rPr>
                      <a:rPr lang="el-GR" sz="2800" b="0" i="1" smtClean="0">
                        <a:latin typeface="Cambria Math" panose="02040503050406030204" pitchFamily="18" charset="0"/>
                        <a:ea typeface="Cambria Math" panose="02040503050406030204" pitchFamily="18" charset="0"/>
                      </a:rPr>
                      <m:t>Δ</m:t>
                    </m:r>
                    <m:r>
                      <m:rPr>
                        <m:sty m:val="p"/>
                      </m:rPr>
                      <a:rPr lang="en-US" altLang="zh-CN" sz="2800" i="1">
                        <a:latin typeface="Cambria Math" panose="02040503050406030204" pitchFamily="18" charset="0"/>
                        <a:ea typeface="Cambria Math" panose="02040503050406030204" pitchFamily="18" charset="0"/>
                      </a:rPr>
                      <m:t>z</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rPr>
                      <m:t>=</m:t>
                    </m:r>
                  </m:oMath>
                </a14:m>
                <a:r>
                  <a:rPr lang="en-US" sz="2800" dirty="0">
                    <a:ea typeface="Cambria Math" panose="02040503050406030204" pitchFamily="18" charset="0"/>
                  </a:rPr>
                  <a:t> </a:t>
                </a:r>
                <a14:m>
                  <m:oMath xmlns:m="http://schemas.openxmlformats.org/officeDocument/2006/math">
                    <m:r>
                      <a:rPr lang="en-US" sz="2800" i="1" smtClean="0">
                        <a:latin typeface="Cambria Math" panose="02040503050406030204" pitchFamily="18" charset="0"/>
                        <a:ea typeface="Cambria Math" panose="02040503050406030204" pitchFamily="18" charset="0"/>
                      </a:rPr>
                      <m:t>𝜎</m:t>
                    </m:r>
                    <m:d>
                      <m:dPr>
                        <m:ctrlPr>
                          <a:rPr lang="en-US" sz="2800" b="0" i="1" smtClean="0">
                            <a:latin typeface="Cambria Math" panose="02040503050406030204" pitchFamily="18" charset="0"/>
                            <a:ea typeface="Cambria Math" panose="02040503050406030204" pitchFamily="18" charset="0"/>
                          </a:rPr>
                        </m:ctrlPr>
                      </m:dPr>
                      <m:e>
                        <m:r>
                          <m:rPr>
                            <m:sty m:val="p"/>
                          </m:rPr>
                          <a:rPr lang="en-US" sz="2800" b="0" i="0" smtClean="0">
                            <a:latin typeface="Cambria Math" panose="02040503050406030204" pitchFamily="18" charset="0"/>
                            <a:ea typeface="Cambria Math" panose="02040503050406030204" pitchFamily="18" charset="0"/>
                          </a:rPr>
                          <m:t>z</m:t>
                        </m:r>
                      </m:e>
                    </m:d>
                    <m:r>
                      <a:rPr lang="en-US" sz="2800" b="0" i="0"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𝜎</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r>
                      <a:rPr lang="en-US" sz="2800" b="0" i="1" smtClean="0">
                        <a:latin typeface="Cambria Math" panose="02040503050406030204" pitchFamily="18" charset="0"/>
                        <a:ea typeface="Cambria Math" panose="02040503050406030204" pitchFamily="18" charset="0"/>
                      </a:rPr>
                      <m:t>)∙</m:t>
                    </m:r>
                    <m:r>
                      <m:rPr>
                        <m:sty m:val="p"/>
                      </m:rPr>
                      <a:rPr lang="el-GR" sz="2800" i="1">
                        <a:latin typeface="Cambria Math" panose="02040503050406030204" pitchFamily="18" charset="0"/>
                        <a:ea typeface="Cambria Math" panose="02040503050406030204" pitchFamily="18" charset="0"/>
                      </a:rPr>
                      <m:t>Δ</m:t>
                    </m:r>
                    <m:r>
                      <m:rPr>
                        <m:sty m:val="p"/>
                      </m:rPr>
                      <a:rPr lang="en-US" altLang="zh-CN" sz="2800" i="1">
                        <a:latin typeface="Cambria Math" panose="02040503050406030204" pitchFamily="18" charset="0"/>
                        <a:ea typeface="Cambria Math" panose="02040503050406030204" pitchFamily="18" charset="0"/>
                      </a:rPr>
                      <m:t>z</m:t>
                    </m:r>
                  </m:oMath>
                </a14:m>
                <a:endParaRPr lang="en-SE" sz="2800" dirty="0"/>
              </a:p>
            </p:txBody>
          </p:sp>
        </mc:Choice>
        <mc:Fallback xmlns="">
          <p:sp>
            <p:nvSpPr>
              <p:cNvPr id="6" name="TextBox 5">
                <a:extLst>
                  <a:ext uri="{FF2B5EF4-FFF2-40B4-BE49-F238E27FC236}">
                    <a16:creationId xmlns:a16="http://schemas.microsoft.com/office/drawing/2014/main" id="{7210B45B-2A88-4E74-8407-25DF6D05EDA5}"/>
                  </a:ext>
                </a:extLst>
              </p:cNvPr>
              <p:cNvSpPr txBox="1">
                <a:spLocks noRot="1" noChangeAspect="1" noMove="1" noResize="1" noEditPoints="1" noAdjustHandles="1" noChangeArrowheads="1" noChangeShapeType="1" noTextEdit="1"/>
              </p:cNvSpPr>
              <p:nvPr/>
            </p:nvSpPr>
            <p:spPr>
              <a:xfrm>
                <a:off x="1917120" y="5658414"/>
                <a:ext cx="4663440" cy="430887"/>
              </a:xfrm>
              <a:prstGeom prst="rect">
                <a:avLst/>
              </a:prstGeom>
              <a:blipFill>
                <a:blip r:embed="rId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DB9A013-0EF5-44E1-943D-87B758A3506F}"/>
                  </a:ext>
                </a:extLst>
              </p:cNvPr>
              <p:cNvSpPr txBox="1"/>
              <p:nvPr/>
            </p:nvSpPr>
            <p:spPr>
              <a:xfrm>
                <a:off x="742166" y="6198414"/>
                <a:ext cx="4663440" cy="430952"/>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𝜎</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𝑧</m:t>
                          </m:r>
                          <m:r>
                            <a:rPr lang="en-US" sz="2800" b="0" i="1" smtClean="0">
                              <a:latin typeface="Cambria Math" panose="02040503050406030204" pitchFamily="18" charset="0"/>
                              <a:ea typeface="Cambria Math" panose="02040503050406030204" pitchFamily="18" charset="0"/>
                            </a:rPr>
                            <m:t>+</m:t>
                          </m:r>
                          <m:r>
                            <m:rPr>
                              <m:sty m:val="p"/>
                            </m:rPr>
                            <a:rPr lang="el-GR" sz="2800" b="0" i="1" smtClean="0">
                              <a:latin typeface="Cambria Math" panose="02040503050406030204" pitchFamily="18" charset="0"/>
                              <a:ea typeface="Cambria Math" panose="02040503050406030204" pitchFamily="18" charset="0"/>
                            </a:rPr>
                            <m:t>Δ</m:t>
                          </m:r>
                          <m:r>
                            <m:rPr>
                              <m:sty m:val="p"/>
                            </m:rPr>
                            <a:rPr lang="en-US" altLang="zh-CN" sz="2800" i="1">
                              <a:latin typeface="Cambria Math" panose="02040503050406030204" pitchFamily="18" charset="0"/>
                              <a:ea typeface="Cambria Math" panose="02040503050406030204" pitchFamily="18" charset="0"/>
                            </a:rPr>
                            <m:t>z</m:t>
                          </m:r>
                        </m:e>
                      </m:d>
                      <m:r>
                        <a:rPr lang="en-US" altLang="zh-CN" sz="2800" b="0" i="1" smtClean="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𝜎</m:t>
                      </m:r>
                      <m:d>
                        <m:dPr>
                          <m:ctrlPr>
                            <a:rPr lang="en-US" sz="2800" b="0" i="1" smtClean="0">
                              <a:latin typeface="Cambria Math" panose="02040503050406030204" pitchFamily="18" charset="0"/>
                              <a:ea typeface="Cambria Math" panose="02040503050406030204" pitchFamily="18" charset="0"/>
                            </a:rPr>
                          </m:ctrlPr>
                        </m:dPr>
                        <m:e>
                          <m:r>
                            <m:rPr>
                              <m:sty m:val="p"/>
                            </m:rPr>
                            <a:rPr lang="en-US" sz="2800" b="0" i="0" smtClean="0">
                              <a:latin typeface="Cambria Math" panose="02040503050406030204" pitchFamily="18" charset="0"/>
                              <a:ea typeface="Cambria Math" panose="02040503050406030204" pitchFamily="18" charset="0"/>
                            </a:rPr>
                            <m:t>z</m:t>
                          </m:r>
                        </m:e>
                      </m:d>
                      <m:r>
                        <a:rPr lang="en-US" sz="2800" b="0" i="0"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𝜎</m:t>
                          </m:r>
                        </m:e>
                        <m:sup>
                          <m:r>
                            <a:rPr lang="en-US" sz="2800" b="0" i="1" smtClean="0">
                              <a:latin typeface="Cambria Math" panose="02040503050406030204" pitchFamily="18" charset="0"/>
                              <a:ea typeface="Cambria Math" panose="02040503050406030204" pitchFamily="18" charset="0"/>
                            </a:rPr>
                            <m:t>′</m:t>
                          </m:r>
                        </m:sup>
                      </m:sSup>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𝑧</m:t>
                          </m:r>
                        </m:e>
                      </m:d>
                      <m:r>
                        <a:rPr lang="en-US" sz="2800" b="0" i="1" smtClean="0">
                          <a:latin typeface="Cambria Math" panose="02040503050406030204" pitchFamily="18" charset="0"/>
                          <a:ea typeface="Cambria Math" panose="02040503050406030204" pitchFamily="18" charset="0"/>
                        </a:rPr>
                        <m:t>∙</m:t>
                      </m:r>
                      <m:r>
                        <m:rPr>
                          <m:sty m:val="p"/>
                        </m:rPr>
                        <a:rPr lang="el-GR" sz="2800" i="1">
                          <a:latin typeface="Cambria Math" panose="02040503050406030204" pitchFamily="18" charset="0"/>
                          <a:ea typeface="Cambria Math" panose="02040503050406030204" pitchFamily="18" charset="0"/>
                        </a:rPr>
                        <m:t>Δ</m:t>
                      </m:r>
                      <m:r>
                        <m:rPr>
                          <m:sty m:val="p"/>
                        </m:rPr>
                        <a:rPr lang="en-US" altLang="zh-CN" sz="2800" i="1">
                          <a:latin typeface="Cambria Math" panose="02040503050406030204" pitchFamily="18" charset="0"/>
                          <a:ea typeface="Cambria Math" panose="02040503050406030204" pitchFamily="18" charset="0"/>
                        </a:rPr>
                        <m:t>z</m:t>
                      </m:r>
                    </m:oMath>
                  </m:oMathPara>
                </a14:m>
                <a:br>
                  <a:rPr lang="en-US" altLang="zh-CN" sz="2800" dirty="0">
                    <a:ea typeface="Cambria Math" panose="02040503050406030204" pitchFamily="18" charset="0"/>
                  </a:rPr>
                </a:br>
                <a:endParaRPr lang="en-US" altLang="zh-CN" sz="2800" dirty="0">
                  <a:ea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6DB9A013-0EF5-44E1-943D-87B758A3506F}"/>
                  </a:ext>
                </a:extLst>
              </p:cNvPr>
              <p:cNvSpPr txBox="1">
                <a:spLocks noRot="1" noChangeAspect="1" noMove="1" noResize="1" noEditPoints="1" noAdjustHandles="1" noChangeArrowheads="1" noChangeShapeType="1" noTextEdit="1"/>
              </p:cNvSpPr>
              <p:nvPr/>
            </p:nvSpPr>
            <p:spPr>
              <a:xfrm>
                <a:off x="742166" y="6198414"/>
                <a:ext cx="4663440" cy="430952"/>
              </a:xfrm>
              <a:prstGeom prst="rect">
                <a:avLst/>
              </a:prstGeom>
              <a:blipFill>
                <a:blip r:embed="rId5"/>
                <a:stretch>
                  <a:fillRect/>
                </a:stretch>
              </a:blipFill>
            </p:spPr>
            <p:txBody>
              <a:bodyPr/>
              <a:lstStyle/>
              <a:p>
                <a:r>
                  <a:rPr lang="en-SE">
                    <a:noFill/>
                  </a:rPr>
                  <a:t> </a:t>
                </a:r>
              </a:p>
            </p:txBody>
          </p:sp>
        </mc:Fallback>
      </mc:AlternateContent>
      <p:sp>
        <p:nvSpPr>
          <p:cNvPr id="8" name="Isosceles Triangle 7">
            <a:extLst>
              <a:ext uri="{FF2B5EF4-FFF2-40B4-BE49-F238E27FC236}">
                <a16:creationId xmlns:a16="http://schemas.microsoft.com/office/drawing/2014/main" id="{7CB00756-9169-4FEA-8D9F-50601CA3CA1A}"/>
              </a:ext>
            </a:extLst>
          </p:cNvPr>
          <p:cNvSpPr/>
          <p:nvPr/>
        </p:nvSpPr>
        <p:spPr>
          <a:xfrm>
            <a:off x="2787650" y="3778250"/>
            <a:ext cx="292100" cy="398023"/>
          </a:xfrm>
          <a:prstGeom prst="triangle">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9BD6D36-1D3D-40A0-A831-1E180EA3956F}"/>
                  </a:ext>
                </a:extLst>
              </p:cNvPr>
              <p:cNvSpPr txBox="1"/>
              <p:nvPr/>
            </p:nvSpPr>
            <p:spPr>
              <a:xfrm>
                <a:off x="2708275" y="4102732"/>
                <a:ext cx="4508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l-GR" sz="1800" i="1" smtClean="0">
                          <a:latin typeface="Cambria Math" panose="02040503050406030204" pitchFamily="18" charset="0"/>
                          <a:ea typeface="Cambria Math" panose="02040503050406030204" pitchFamily="18" charset="0"/>
                        </a:rPr>
                        <m:t>Δ</m:t>
                      </m:r>
                      <m:r>
                        <m:rPr>
                          <m:sty m:val="p"/>
                        </m:rPr>
                        <a:rPr lang="en-US" altLang="zh-CN" sz="1800" i="1">
                          <a:latin typeface="Cambria Math" panose="02040503050406030204" pitchFamily="18" charset="0"/>
                          <a:ea typeface="Cambria Math" panose="02040503050406030204" pitchFamily="18" charset="0"/>
                        </a:rPr>
                        <m:t>z</m:t>
                      </m:r>
                    </m:oMath>
                  </m:oMathPara>
                </a14:m>
                <a:endParaRPr lang="en-SE" dirty="0"/>
              </a:p>
            </p:txBody>
          </p:sp>
        </mc:Choice>
        <mc:Fallback xmlns="">
          <p:sp>
            <p:nvSpPr>
              <p:cNvPr id="10" name="TextBox 9">
                <a:extLst>
                  <a:ext uri="{FF2B5EF4-FFF2-40B4-BE49-F238E27FC236}">
                    <a16:creationId xmlns:a16="http://schemas.microsoft.com/office/drawing/2014/main" id="{49BD6D36-1D3D-40A0-A831-1E180EA3956F}"/>
                  </a:ext>
                </a:extLst>
              </p:cNvPr>
              <p:cNvSpPr txBox="1">
                <a:spLocks noRot="1" noChangeAspect="1" noMove="1" noResize="1" noEditPoints="1" noAdjustHandles="1" noChangeArrowheads="1" noChangeShapeType="1" noTextEdit="1"/>
              </p:cNvSpPr>
              <p:nvPr/>
            </p:nvSpPr>
            <p:spPr>
              <a:xfrm>
                <a:off x="2708275" y="4102732"/>
                <a:ext cx="450850" cy="369332"/>
              </a:xfrm>
              <a:prstGeom prst="rect">
                <a:avLst/>
              </a:prstGeom>
              <a:blipFill>
                <a:blip r:embed="rId6"/>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443EC05-FC84-4786-9CDD-92EA065F74DE}"/>
                  </a:ext>
                </a:extLst>
              </p:cNvPr>
              <p:cNvSpPr txBox="1"/>
              <p:nvPr/>
            </p:nvSpPr>
            <p:spPr>
              <a:xfrm>
                <a:off x="3060700" y="3778250"/>
                <a:ext cx="4508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l-GR" sz="1800" i="1" smtClean="0">
                          <a:latin typeface="Cambria Math" panose="02040503050406030204" pitchFamily="18" charset="0"/>
                          <a:ea typeface="Cambria Math" panose="02040503050406030204" pitchFamily="18" charset="0"/>
                        </a:rPr>
                        <m:t>Δ</m:t>
                      </m:r>
                      <m:r>
                        <a:rPr lang="en-US" sz="1800" i="1">
                          <a:latin typeface="Cambria Math" panose="02040503050406030204" pitchFamily="18" charset="0"/>
                          <a:ea typeface="Cambria Math" panose="02040503050406030204" pitchFamily="18" charset="0"/>
                        </a:rPr>
                        <m:t>𝜎</m:t>
                      </m:r>
                    </m:oMath>
                  </m:oMathPara>
                </a14:m>
                <a:endParaRPr lang="en-SE" dirty="0"/>
              </a:p>
            </p:txBody>
          </p:sp>
        </mc:Choice>
        <mc:Fallback xmlns="">
          <p:sp>
            <p:nvSpPr>
              <p:cNvPr id="12" name="TextBox 11">
                <a:extLst>
                  <a:ext uri="{FF2B5EF4-FFF2-40B4-BE49-F238E27FC236}">
                    <a16:creationId xmlns:a16="http://schemas.microsoft.com/office/drawing/2014/main" id="{6443EC05-FC84-4786-9CDD-92EA065F74DE}"/>
                  </a:ext>
                </a:extLst>
              </p:cNvPr>
              <p:cNvSpPr txBox="1">
                <a:spLocks noRot="1" noChangeAspect="1" noMove="1" noResize="1" noEditPoints="1" noAdjustHandles="1" noChangeArrowheads="1" noChangeShapeType="1" noTextEdit="1"/>
              </p:cNvSpPr>
              <p:nvPr/>
            </p:nvSpPr>
            <p:spPr>
              <a:xfrm>
                <a:off x="3060700" y="3778250"/>
                <a:ext cx="450850" cy="369332"/>
              </a:xfrm>
              <a:prstGeom prst="rect">
                <a:avLst/>
              </a:prstGeom>
              <a:blipFill>
                <a:blip r:embed="rId7"/>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41042D8-CD2E-42F7-BD48-3AC28C97A4AA}"/>
                  </a:ext>
                </a:extLst>
              </p:cNvPr>
              <p:cNvSpPr txBox="1"/>
              <p:nvPr/>
            </p:nvSpPr>
            <p:spPr>
              <a:xfrm>
                <a:off x="5713845" y="4219267"/>
                <a:ext cx="6096000" cy="11866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Δ</m:t>
                      </m:r>
                      <m:r>
                        <a:rPr lang="en-US" sz="2800" i="1">
                          <a:latin typeface="Cambria Math" panose="02040503050406030204" pitchFamily="18" charset="0"/>
                          <a:ea typeface="Cambria Math" panose="02040503050406030204" pitchFamily="18" charset="0"/>
                        </a:rPr>
                        <m:t>𝜎</m:t>
                      </m:r>
                      <m:r>
                        <a:rPr lang="en-US" altLang="zh-CN" sz="2800" b="0" i="1" smtClean="0">
                          <a:latin typeface="Cambria Math" panose="02040503050406030204" pitchFamily="18" charset="0"/>
                          <a:ea typeface="Cambria Math" panose="02040503050406030204" pitchFamily="18" charset="0"/>
                        </a:rPr>
                        <m:t>=</m:t>
                      </m:r>
                      <m:f>
                        <m:fPr>
                          <m:ctrlPr>
                            <a:rPr lang="en-US" altLang="zh-CN" sz="2800" b="0" i="1" smtClean="0">
                              <a:latin typeface="Cambria Math" panose="02040503050406030204" pitchFamily="18" charset="0"/>
                              <a:ea typeface="Cambria Math" panose="02040503050406030204" pitchFamily="18" charset="0"/>
                            </a:rPr>
                          </m:ctrlPr>
                        </m:fPr>
                        <m:num>
                          <m:r>
                            <a:rPr lang="zh-CN" alt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𝜎</m:t>
                          </m:r>
                        </m:num>
                        <m:den>
                          <m:r>
                            <a:rPr lang="zh-CN" altLang="en-US"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𝑧</m:t>
                          </m:r>
                        </m:den>
                      </m:f>
                      <m:r>
                        <m:rPr>
                          <m:sty m:val="p"/>
                        </m:rPr>
                        <a:rPr lang="el-GR" sz="2800" i="1">
                          <a:latin typeface="Cambria Math" panose="02040503050406030204" pitchFamily="18" charset="0"/>
                          <a:ea typeface="Cambria Math" panose="02040503050406030204" pitchFamily="18" charset="0"/>
                        </a:rPr>
                        <m:t>Δ</m:t>
                      </m:r>
                      <m:r>
                        <m:rPr>
                          <m:sty m:val="p"/>
                        </m:rPr>
                        <a:rPr lang="en-US" altLang="zh-CN" sz="2800" i="1">
                          <a:latin typeface="Cambria Math" panose="02040503050406030204" pitchFamily="18" charset="0"/>
                          <a:ea typeface="Cambria Math" panose="02040503050406030204" pitchFamily="18" charset="0"/>
                        </a:rPr>
                        <m:t>z</m:t>
                      </m:r>
                      <m:r>
                        <a:rPr lang="en-US" altLang="zh-CN" sz="2800" b="0" i="1" smtClean="0">
                          <a:latin typeface="Cambria Math" panose="02040503050406030204" pitchFamily="18" charset="0"/>
                          <a:ea typeface="Cambria Math" panose="02040503050406030204" pitchFamily="18" charset="0"/>
                        </a:rPr>
                        <m:t>=</m:t>
                      </m:r>
                      <m:nary>
                        <m:naryPr>
                          <m:chr m:val="∑"/>
                          <m:supHide m:val="on"/>
                          <m:ctrlPr>
                            <a:rPr lang="en-US" altLang="zh-CN" sz="2800" b="0" i="1" smtClean="0">
                              <a:latin typeface="Cambria Math" panose="02040503050406030204" pitchFamily="18" charset="0"/>
                              <a:ea typeface="Cambria Math" panose="02040503050406030204" pitchFamily="18" charset="0"/>
                            </a:rPr>
                          </m:ctrlPr>
                        </m:naryPr>
                        <m:sub>
                          <m:r>
                            <m:rPr>
                              <m:brk m:alnAt="7"/>
                            </m:rPr>
                            <a:rPr lang="en-US" altLang="zh-CN" sz="2800" b="0" i="1" smtClean="0">
                              <a:latin typeface="Cambria Math" panose="02040503050406030204" pitchFamily="18" charset="0"/>
                              <a:ea typeface="Cambria Math" panose="02040503050406030204" pitchFamily="18" charset="0"/>
                            </a:rPr>
                            <m:t>𝑗</m:t>
                          </m:r>
                        </m:sub>
                        <m:sup/>
                        <m:e>
                          <m:f>
                            <m:fPr>
                              <m:ctrlPr>
                                <a:rPr lang="en-US" altLang="zh-CN" sz="2800" b="0" i="1" smtClean="0">
                                  <a:latin typeface="Cambria Math" panose="02040503050406030204" pitchFamily="18" charset="0"/>
                                  <a:ea typeface="Cambria Math" panose="02040503050406030204" pitchFamily="18" charset="0"/>
                                </a:rPr>
                              </m:ctrlPr>
                            </m:fPr>
                            <m:num>
                              <m:r>
                                <a:rPr lang="zh-CN" alt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𝜎</m:t>
                              </m:r>
                            </m:num>
                            <m:den>
                              <m:r>
                                <a:rPr lang="zh-CN" altLang="en-US"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𝑤</m:t>
                              </m:r>
                              <m:r>
                                <a:rPr lang="en-US" altLang="zh-CN" sz="2800" b="0" i="1" baseline="-25000" smtClean="0">
                                  <a:latin typeface="Cambria Math" panose="02040503050406030204" pitchFamily="18" charset="0"/>
                                  <a:ea typeface="Cambria Math" panose="02040503050406030204" pitchFamily="18" charset="0"/>
                                </a:rPr>
                                <m:t>𝑗</m:t>
                              </m:r>
                            </m:den>
                          </m:f>
                        </m:e>
                      </m:nary>
                      <m:r>
                        <m:rPr>
                          <m:sty m:val="p"/>
                        </m:rPr>
                        <a:rPr lang="el-GR" sz="2800" i="1" smtClean="0">
                          <a:latin typeface="Cambria Math" panose="02040503050406030204" pitchFamily="18" charset="0"/>
                          <a:ea typeface="Cambria Math" panose="02040503050406030204" pitchFamily="18" charset="0"/>
                        </a:rPr>
                        <m:t>Δ</m:t>
                      </m:r>
                      <m:r>
                        <a:rPr lang="en-US" sz="2800" b="0" i="1" smtClean="0">
                          <a:latin typeface="Cambria Math" panose="02040503050406030204" pitchFamily="18" charset="0"/>
                          <a:ea typeface="Cambria Math" panose="02040503050406030204" pitchFamily="18" charset="0"/>
                        </a:rPr>
                        <m:t>𝑤</m:t>
                      </m:r>
                      <m:r>
                        <a:rPr lang="en-US" sz="2800" b="0" i="1" baseline="-25000" smtClean="0">
                          <a:latin typeface="Cambria Math" panose="02040503050406030204" pitchFamily="18" charset="0"/>
                          <a:ea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𝜎</m:t>
                          </m:r>
                        </m:num>
                        <m:den>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m:t>
                          </m:r>
                        </m:den>
                      </m:f>
                      <m:r>
                        <m:rPr>
                          <m:sty m:val="p"/>
                        </m:rPr>
                        <a:rPr lang="el-GR" sz="2800" i="1">
                          <a:latin typeface="Cambria Math" panose="02040503050406030204" pitchFamily="18" charset="0"/>
                          <a:ea typeface="Cambria Math" panose="02040503050406030204" pitchFamily="18" charset="0"/>
                        </a:rPr>
                        <m:t>Δ</m:t>
                      </m:r>
                      <m:r>
                        <a:rPr lang="en-US" sz="2800" b="0" i="1" smtClean="0">
                          <a:latin typeface="Cambria Math" panose="02040503050406030204" pitchFamily="18" charset="0"/>
                          <a:ea typeface="Cambria Math" panose="02040503050406030204" pitchFamily="18" charset="0"/>
                        </a:rPr>
                        <m:t>𝑏</m:t>
                      </m:r>
                    </m:oMath>
                  </m:oMathPara>
                </a14:m>
                <a:endParaRPr lang="en-SE" sz="2800" dirty="0"/>
              </a:p>
            </p:txBody>
          </p:sp>
        </mc:Choice>
        <mc:Fallback xmlns="">
          <p:sp>
            <p:nvSpPr>
              <p:cNvPr id="14" name="TextBox 13">
                <a:extLst>
                  <a:ext uri="{FF2B5EF4-FFF2-40B4-BE49-F238E27FC236}">
                    <a16:creationId xmlns:a16="http://schemas.microsoft.com/office/drawing/2014/main" id="{241042D8-CD2E-42F7-BD48-3AC28C97A4AA}"/>
                  </a:ext>
                </a:extLst>
              </p:cNvPr>
              <p:cNvSpPr txBox="1">
                <a:spLocks noRot="1" noChangeAspect="1" noMove="1" noResize="1" noEditPoints="1" noAdjustHandles="1" noChangeArrowheads="1" noChangeShapeType="1" noTextEdit="1"/>
              </p:cNvSpPr>
              <p:nvPr/>
            </p:nvSpPr>
            <p:spPr>
              <a:xfrm>
                <a:off x="5713845" y="4219267"/>
                <a:ext cx="6096000" cy="1186672"/>
              </a:xfrm>
              <a:prstGeom prst="rect">
                <a:avLst/>
              </a:prstGeom>
              <a:blipFill>
                <a:blip r:embed="rId8"/>
                <a:stretch>
                  <a:fillRect/>
                </a:stretch>
              </a:blipFill>
            </p:spPr>
            <p:txBody>
              <a:bodyPr/>
              <a:lstStyle/>
              <a:p>
                <a:r>
                  <a:rPr lang="en-SE">
                    <a:noFill/>
                  </a:rPr>
                  <a:t> </a:t>
                </a:r>
              </a:p>
            </p:txBody>
          </p:sp>
        </mc:Fallback>
      </mc:AlternateContent>
      <p:sp>
        <p:nvSpPr>
          <p:cNvPr id="15" name="Arrow: Down 14">
            <a:extLst>
              <a:ext uri="{FF2B5EF4-FFF2-40B4-BE49-F238E27FC236}">
                <a16:creationId xmlns:a16="http://schemas.microsoft.com/office/drawing/2014/main" id="{40E222AD-D205-46D7-AE41-08BC30770EAC}"/>
              </a:ext>
            </a:extLst>
          </p:cNvPr>
          <p:cNvSpPr/>
          <p:nvPr/>
        </p:nvSpPr>
        <p:spPr>
          <a:xfrm>
            <a:off x="8483101" y="3516126"/>
            <a:ext cx="557488" cy="6388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6" name="Oval 15">
            <a:extLst>
              <a:ext uri="{FF2B5EF4-FFF2-40B4-BE49-F238E27FC236}">
                <a16:creationId xmlns:a16="http://schemas.microsoft.com/office/drawing/2014/main" id="{A9004093-2C5C-4C88-BD4C-B12BBF90867C}"/>
              </a:ext>
            </a:extLst>
          </p:cNvPr>
          <p:cNvSpPr/>
          <p:nvPr/>
        </p:nvSpPr>
        <p:spPr>
          <a:xfrm>
            <a:off x="3028334" y="3712449"/>
            <a:ext cx="91104" cy="91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D3F0A19-382C-4F9B-BDA8-C7946D4577F2}"/>
                  </a:ext>
                </a:extLst>
              </p:cNvPr>
              <p:cNvSpPr txBox="1"/>
              <p:nvPr/>
            </p:nvSpPr>
            <p:spPr>
              <a:xfrm>
                <a:off x="2056963" y="3375954"/>
                <a:ext cx="1181100" cy="369332"/>
              </a:xfrm>
              <a:prstGeom prst="rect">
                <a:avLst/>
              </a:prstGeom>
              <a:noFill/>
            </p:spPr>
            <p:txBody>
              <a:bodyPr wrap="square">
                <a:spAutoFit/>
              </a:bodyPr>
              <a:lstStyle/>
              <a:p>
                <a14:m>
                  <m:oMath xmlns:m="http://schemas.openxmlformats.org/officeDocument/2006/math">
                    <m:r>
                      <a:rPr lang="en-US" sz="1800" b="0" i="1" smtClean="0">
                        <a:latin typeface="Cambria Math" panose="02040503050406030204" pitchFamily="18" charset="0"/>
                        <a:ea typeface="Cambria Math" panose="02040503050406030204" pitchFamily="18" charset="0"/>
                      </a:rPr>
                      <m:t>𝜎</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𝑧</m:t>
                    </m:r>
                    <m:r>
                      <a:rPr lang="en-US" sz="1800" b="0" i="1" smtClean="0">
                        <a:latin typeface="Cambria Math" panose="02040503050406030204" pitchFamily="18" charset="0"/>
                        <a:ea typeface="Cambria Math" panose="02040503050406030204" pitchFamily="18" charset="0"/>
                      </a:rPr>
                      <m:t>+</m:t>
                    </m:r>
                    <m:r>
                      <m:rPr>
                        <m:sty m:val="p"/>
                      </m:rPr>
                      <a:rPr lang="el-GR" sz="1800" b="0" i="1" smtClean="0">
                        <a:latin typeface="Cambria Math" panose="02040503050406030204" pitchFamily="18" charset="0"/>
                        <a:ea typeface="Cambria Math" panose="02040503050406030204" pitchFamily="18" charset="0"/>
                      </a:rPr>
                      <m:t>Δ</m:t>
                    </m:r>
                    <m:r>
                      <m:rPr>
                        <m:sty m:val="p"/>
                      </m:rPr>
                      <a:rPr lang="en-US" altLang="zh-CN" sz="1800" i="1">
                        <a:latin typeface="Cambria Math" panose="02040503050406030204" pitchFamily="18" charset="0"/>
                        <a:ea typeface="Cambria Math" panose="02040503050406030204" pitchFamily="18" charset="0"/>
                      </a:rPr>
                      <m:t>z</m:t>
                    </m:r>
                    <m:r>
                      <a:rPr lang="en-US" sz="1800" b="0" i="1" smtClean="0">
                        <a:latin typeface="Cambria Math" panose="02040503050406030204" pitchFamily="18" charset="0"/>
                        <a:ea typeface="Cambria Math" panose="02040503050406030204" pitchFamily="18" charset="0"/>
                      </a:rPr>
                      <m:t>)</m:t>
                    </m:r>
                  </m:oMath>
                </a14:m>
                <a:r>
                  <a:rPr lang="en-US" sz="1800" dirty="0">
                    <a:ea typeface="Cambria Math" panose="02040503050406030204" pitchFamily="18" charset="0"/>
                  </a:rPr>
                  <a:t> </a:t>
                </a:r>
                <a:endParaRPr lang="en-SE" dirty="0"/>
              </a:p>
            </p:txBody>
          </p:sp>
        </mc:Choice>
        <mc:Fallback xmlns="">
          <p:sp>
            <p:nvSpPr>
              <p:cNvPr id="18" name="TextBox 17">
                <a:extLst>
                  <a:ext uri="{FF2B5EF4-FFF2-40B4-BE49-F238E27FC236}">
                    <a16:creationId xmlns:a16="http://schemas.microsoft.com/office/drawing/2014/main" id="{AD3F0A19-382C-4F9B-BDA8-C7946D4577F2}"/>
                  </a:ext>
                </a:extLst>
              </p:cNvPr>
              <p:cNvSpPr txBox="1">
                <a:spLocks noRot="1" noChangeAspect="1" noMove="1" noResize="1" noEditPoints="1" noAdjustHandles="1" noChangeArrowheads="1" noChangeShapeType="1" noTextEdit="1"/>
              </p:cNvSpPr>
              <p:nvPr/>
            </p:nvSpPr>
            <p:spPr>
              <a:xfrm>
                <a:off x="2056963" y="3375954"/>
                <a:ext cx="1181100" cy="369332"/>
              </a:xfrm>
              <a:prstGeom prst="rect">
                <a:avLst/>
              </a:prstGeom>
              <a:blipFill>
                <a:blip r:embed="rId9"/>
                <a:stretch>
                  <a:fillRect b="-15000"/>
                </a:stretch>
              </a:blipFill>
            </p:spPr>
            <p:txBody>
              <a:bodyPr/>
              <a:lstStyle/>
              <a:p>
                <a:r>
                  <a:rPr lang="en-SE">
                    <a:noFill/>
                  </a:rPr>
                  <a:t> </a:t>
                </a:r>
              </a:p>
            </p:txBody>
          </p:sp>
        </mc:Fallback>
      </mc:AlternateContent>
      <p:sp>
        <p:nvSpPr>
          <p:cNvPr id="19" name="Oval 18">
            <a:extLst>
              <a:ext uri="{FF2B5EF4-FFF2-40B4-BE49-F238E27FC236}">
                <a16:creationId xmlns:a16="http://schemas.microsoft.com/office/drawing/2014/main" id="{9E37F5E4-AF23-4251-B5F0-C0B04705F7BC}"/>
              </a:ext>
            </a:extLst>
          </p:cNvPr>
          <p:cNvSpPr/>
          <p:nvPr/>
        </p:nvSpPr>
        <p:spPr>
          <a:xfrm>
            <a:off x="2739093" y="4128163"/>
            <a:ext cx="91104" cy="91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3FE34E8-8016-4756-82C2-86D32074334F}"/>
                  </a:ext>
                </a:extLst>
              </p:cNvPr>
              <p:cNvSpPr txBox="1"/>
              <p:nvPr/>
            </p:nvSpPr>
            <p:spPr>
              <a:xfrm>
                <a:off x="2017713" y="3943497"/>
                <a:ext cx="8255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𝜎</m:t>
                      </m:r>
                      <m:d>
                        <m:dPr>
                          <m:ctrlPr>
                            <a:rPr lang="en-US" sz="1800" b="0" i="1" smtClean="0">
                              <a:latin typeface="Cambria Math" panose="02040503050406030204" pitchFamily="18" charset="0"/>
                              <a:ea typeface="Cambria Math" panose="02040503050406030204" pitchFamily="18" charset="0"/>
                            </a:rPr>
                          </m:ctrlPr>
                        </m:dPr>
                        <m:e>
                          <m:r>
                            <m:rPr>
                              <m:sty m:val="p"/>
                            </m:rPr>
                            <a:rPr lang="en-US" sz="1800" b="0" i="0" smtClean="0">
                              <a:latin typeface="Cambria Math" panose="02040503050406030204" pitchFamily="18" charset="0"/>
                              <a:ea typeface="Cambria Math" panose="02040503050406030204" pitchFamily="18" charset="0"/>
                            </a:rPr>
                            <m:t>z</m:t>
                          </m:r>
                        </m:e>
                      </m:d>
                    </m:oMath>
                  </m:oMathPara>
                </a14:m>
                <a:endParaRPr lang="en-SE" dirty="0"/>
              </a:p>
            </p:txBody>
          </p:sp>
        </mc:Choice>
        <mc:Fallback xmlns="">
          <p:sp>
            <p:nvSpPr>
              <p:cNvPr id="21" name="TextBox 20">
                <a:extLst>
                  <a:ext uri="{FF2B5EF4-FFF2-40B4-BE49-F238E27FC236}">
                    <a16:creationId xmlns:a16="http://schemas.microsoft.com/office/drawing/2014/main" id="{B3FE34E8-8016-4756-82C2-86D32074334F}"/>
                  </a:ext>
                </a:extLst>
              </p:cNvPr>
              <p:cNvSpPr txBox="1">
                <a:spLocks noRot="1" noChangeAspect="1" noMove="1" noResize="1" noEditPoints="1" noAdjustHandles="1" noChangeArrowheads="1" noChangeShapeType="1" noTextEdit="1"/>
              </p:cNvSpPr>
              <p:nvPr/>
            </p:nvSpPr>
            <p:spPr>
              <a:xfrm>
                <a:off x="2017713" y="3943497"/>
                <a:ext cx="825500" cy="369332"/>
              </a:xfrm>
              <a:prstGeom prst="rect">
                <a:avLst/>
              </a:prstGeom>
              <a:blipFill>
                <a:blip r:embed="rId10"/>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95B706E-2E8D-4780-A379-FD50FB0AD91D}"/>
                  </a:ext>
                </a:extLst>
              </p:cNvPr>
              <p:cNvSpPr txBox="1"/>
              <p:nvPr/>
            </p:nvSpPr>
            <p:spPr>
              <a:xfrm>
                <a:off x="1488495" y="3618482"/>
                <a:ext cx="8001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𝜎</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𝑧</m:t>
                      </m:r>
                      <m:r>
                        <a:rPr lang="en-US" sz="1800" b="0" i="1" smtClean="0">
                          <a:latin typeface="Cambria Math" panose="02040503050406030204" pitchFamily="18" charset="0"/>
                          <a:ea typeface="Cambria Math" panose="02040503050406030204" pitchFamily="18" charset="0"/>
                        </a:rPr>
                        <m:t>)</m:t>
                      </m:r>
                    </m:oMath>
                  </m:oMathPara>
                </a14:m>
                <a:endParaRPr lang="en-SE" dirty="0"/>
              </a:p>
            </p:txBody>
          </p:sp>
        </mc:Choice>
        <mc:Fallback xmlns="">
          <p:sp>
            <p:nvSpPr>
              <p:cNvPr id="23" name="TextBox 22">
                <a:extLst>
                  <a:ext uri="{FF2B5EF4-FFF2-40B4-BE49-F238E27FC236}">
                    <a16:creationId xmlns:a16="http://schemas.microsoft.com/office/drawing/2014/main" id="{495B706E-2E8D-4780-A379-FD50FB0AD91D}"/>
                  </a:ext>
                </a:extLst>
              </p:cNvPr>
              <p:cNvSpPr txBox="1">
                <a:spLocks noRot="1" noChangeAspect="1" noMove="1" noResize="1" noEditPoints="1" noAdjustHandles="1" noChangeArrowheads="1" noChangeShapeType="1" noTextEdit="1"/>
              </p:cNvSpPr>
              <p:nvPr/>
            </p:nvSpPr>
            <p:spPr>
              <a:xfrm>
                <a:off x="1488495" y="3618482"/>
                <a:ext cx="800100" cy="369332"/>
              </a:xfrm>
              <a:prstGeom prst="rect">
                <a:avLst/>
              </a:prstGeom>
              <a:blipFill>
                <a:blip r:embed="rId11"/>
                <a:stretch>
                  <a:fillRect b="-15000"/>
                </a:stretch>
              </a:blipFill>
            </p:spPr>
            <p:txBody>
              <a:bodyPr/>
              <a:lstStyle/>
              <a:p>
                <a:r>
                  <a:rPr lang="en-SE">
                    <a:noFill/>
                  </a:rPr>
                  <a:t> </a:t>
                </a:r>
              </a:p>
            </p:txBody>
          </p:sp>
        </mc:Fallback>
      </mc:AlternateContent>
      <p:cxnSp>
        <p:nvCxnSpPr>
          <p:cNvPr id="25" name="Connector: Curved 24">
            <a:extLst>
              <a:ext uri="{FF2B5EF4-FFF2-40B4-BE49-F238E27FC236}">
                <a16:creationId xmlns:a16="http://schemas.microsoft.com/office/drawing/2014/main" id="{62E0500B-6927-401E-AB59-0F552AC019C3}"/>
              </a:ext>
            </a:extLst>
          </p:cNvPr>
          <p:cNvCxnSpPr>
            <a:cxnSpLocks/>
            <a:stCxn id="23" idx="3"/>
          </p:cNvCxnSpPr>
          <p:nvPr/>
        </p:nvCxnSpPr>
        <p:spPr>
          <a:xfrm>
            <a:off x="2288595" y="3803148"/>
            <a:ext cx="621114" cy="173882"/>
          </a:xfrm>
          <a:prstGeom prst="curvedConnector3">
            <a:avLst>
              <a:gd name="adj1" fmla="val 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BB9B6FB-547A-4A9A-ABF6-F14D9E02767D}"/>
              </a:ext>
            </a:extLst>
          </p:cNvPr>
          <p:cNvSpPr txBox="1"/>
          <p:nvPr/>
        </p:nvSpPr>
        <p:spPr>
          <a:xfrm>
            <a:off x="-1588" y="3289784"/>
            <a:ext cx="12193588" cy="1200329"/>
          </a:xfrm>
          <a:prstGeom prst="rect">
            <a:avLst/>
          </a:prstGeom>
          <a:solidFill>
            <a:srgbClr val="FFC000"/>
          </a:solidFill>
          <a:ln w="38100" cap="rnd">
            <a:solidFill>
              <a:schemeClr val="tx1"/>
            </a:solidFill>
          </a:ln>
        </p:spPr>
        <p:txBody>
          <a:bodyPr wrap="square">
            <a:spAutoFit/>
          </a:bodyPr>
          <a:lstStyle>
            <a:defPPr>
              <a:defRPr lang="sv-SE"/>
            </a:defPPr>
            <a:lvl1pPr marR="0" lvl="0" indent="0" algn="ctr" defTabSz="914400" fontAlgn="auto">
              <a:lnSpc>
                <a:spcPct val="100000"/>
              </a:lnSpc>
              <a:spcBef>
                <a:spcPts val="0"/>
              </a:spcBef>
              <a:spcAft>
                <a:spcPts val="0"/>
              </a:spcAft>
              <a:buClrTx/>
              <a:buSzTx/>
              <a:buFontTx/>
              <a:buNone/>
              <a:tabLst/>
              <a:defRPr sz="3000" b="1">
                <a:solidFill>
                  <a:srgbClr val="3B812F"/>
                </a:solidFill>
                <a:latin typeface="Tahoma"/>
              </a:defRPr>
            </a:lvl1pPr>
          </a:lstStyle>
          <a:p>
            <a:r>
              <a:rPr lang="en-US" sz="3600" dirty="0">
                <a:solidFill>
                  <a:schemeClr val="tx1"/>
                </a:solidFill>
              </a:rPr>
              <a:t>We can </a:t>
            </a:r>
            <a:r>
              <a:rPr lang="en-US" sz="3600" dirty="0">
                <a:solidFill>
                  <a:srgbClr val="FF0000"/>
                </a:solidFill>
              </a:rPr>
              <a:t>amend</a:t>
            </a:r>
            <a:r>
              <a:rPr lang="en-US" sz="3600" dirty="0">
                <a:solidFill>
                  <a:schemeClr val="tx1"/>
                </a:solidFill>
              </a:rPr>
              <a:t> the output of sigmoid neuron (</a:t>
            </a:r>
            <a:r>
              <a:rPr lang="en-US" sz="3600" dirty="0">
                <a:solidFill>
                  <a:srgbClr val="FF0000"/>
                </a:solidFill>
              </a:rPr>
              <a:t>decision</a:t>
            </a:r>
            <a:r>
              <a:rPr lang="en-US" sz="3600" dirty="0">
                <a:solidFill>
                  <a:schemeClr val="tx1"/>
                </a:solidFill>
              </a:rPr>
              <a:t>) by </a:t>
            </a:r>
            <a:r>
              <a:rPr lang="en-US" sz="3600" dirty="0">
                <a:solidFill>
                  <a:srgbClr val="FF0000"/>
                </a:solidFill>
              </a:rPr>
              <a:t>fine-tuning</a:t>
            </a:r>
            <a:r>
              <a:rPr lang="en-US" sz="3600" dirty="0">
                <a:solidFill>
                  <a:schemeClr val="tx1"/>
                </a:solidFill>
              </a:rPr>
              <a:t> the weight and bias.</a:t>
            </a:r>
          </a:p>
        </p:txBody>
      </p:sp>
    </p:spTree>
    <p:extLst>
      <p:ext uri="{BB962C8B-B14F-4D97-AF65-F5344CB8AC3E}">
        <p14:creationId xmlns:p14="http://schemas.microsoft.com/office/powerpoint/2010/main" val="332888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p:bldP spid="12" grpId="0"/>
      <p:bldP spid="14" grpId="0"/>
      <p:bldP spid="15" grpId="0" animBg="1"/>
      <p:bldP spid="23" grpId="0"/>
      <p:bldP spid="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1CE5A-EE54-415C-8169-5ABB74B05EDB}"/>
              </a:ext>
            </a:extLst>
          </p:cNvPr>
          <p:cNvSpPr>
            <a:spLocks noGrp="1"/>
          </p:cNvSpPr>
          <p:nvPr>
            <p:ph type="title"/>
          </p:nvPr>
        </p:nvSpPr>
        <p:spPr/>
        <p:txBody>
          <a:bodyPr/>
          <a:lstStyle/>
          <a:p>
            <a:r>
              <a:rPr lang="en-US" dirty="0"/>
              <a:t>Sigmoid neuron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37D12B-2193-4D5C-9775-8143F8BDFF76}"/>
                  </a:ext>
                </a:extLst>
              </p:cNvPr>
              <p:cNvSpPr>
                <a:spLocks noGrp="1"/>
              </p:cNvSpPr>
              <p:nvPr>
                <p:ph idx="1"/>
              </p:nvPr>
            </p:nvSpPr>
            <p:spPr/>
            <p:txBody>
              <a:bodyPr/>
              <a:lstStyle/>
              <a:p>
                <a:r>
                  <a:rPr lang="en-US" dirty="0"/>
                  <a:t>Don't panic if you're not comfortable with partial derivatives!</a:t>
                </a:r>
              </a:p>
              <a:p>
                <a:r>
                  <a:rPr lang="en-US" dirty="0"/>
                  <a:t>The formula says a very simple thing:</a:t>
                </a:r>
              </a:p>
              <a:p>
                <a:r>
                  <a:rPr lang="en-US" dirty="0"/>
                  <a:t>In </a:t>
                </a:r>
                <a:r>
                  <a:rPr lang="en-US" b="1" dirty="0">
                    <a:solidFill>
                      <a:srgbClr val="FF0000"/>
                    </a:solidFill>
                  </a:rPr>
                  <a:t>sigmoid neuron</a:t>
                </a:r>
                <a:r>
                  <a:rPr lang="en-US" dirty="0"/>
                  <a:t>, the change in the output (</a:t>
                </a:r>
                <a14:m>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Δ</m:t>
                    </m:r>
                    <m:r>
                      <a:rPr lang="en-US" sz="2800" i="1">
                        <a:latin typeface="Cambria Math" panose="02040503050406030204" pitchFamily="18" charset="0"/>
                        <a:ea typeface="Cambria Math" panose="02040503050406030204" pitchFamily="18" charset="0"/>
                      </a:rPr>
                      <m:t>𝜎</m:t>
                    </m:r>
                  </m:oMath>
                </a14:m>
                <a:r>
                  <a:rPr lang="en-US" dirty="0"/>
                  <a:t>) is a linear function to the changes in weights (</a:t>
                </a:r>
                <a14:m>
                  <m:oMath xmlns:m="http://schemas.openxmlformats.org/officeDocument/2006/math">
                    <m:r>
                      <m:rPr>
                        <m:sty m:val="p"/>
                      </m:rPr>
                      <a:rPr lang="el-GR" i="1">
                        <a:latin typeface="Cambria Math" panose="02040503050406030204" pitchFamily="18" charset="0"/>
                        <a:ea typeface="Cambria Math" panose="02040503050406030204" pitchFamily="18" charset="0"/>
                      </a:rPr>
                      <m:t>Δ</m:t>
                    </m:r>
                    <m:r>
                      <a:rPr lang="en-US" i="1">
                        <a:latin typeface="Cambria Math" panose="02040503050406030204" pitchFamily="18" charset="0"/>
                        <a:ea typeface="Cambria Math" panose="02040503050406030204" pitchFamily="18" charset="0"/>
                      </a:rPr>
                      <m:t>𝑤</m:t>
                    </m:r>
                    <m:r>
                      <a:rPr lang="en-US" i="1" baseline="-25000">
                        <a:latin typeface="Cambria Math" panose="02040503050406030204" pitchFamily="18" charset="0"/>
                        <a:ea typeface="Cambria Math" panose="02040503050406030204" pitchFamily="18" charset="0"/>
                      </a:rPr>
                      <m:t>𝑗</m:t>
                    </m:r>
                  </m:oMath>
                </a14:m>
                <a:r>
                  <a:rPr lang="en-US" dirty="0"/>
                  <a:t>) and bias (</a:t>
                </a:r>
                <a14:m>
                  <m:oMath xmlns:m="http://schemas.openxmlformats.org/officeDocument/2006/math">
                    <m:r>
                      <m:rPr>
                        <m:sty m:val="p"/>
                      </m:rPr>
                      <a:rPr lang="el-GR" i="1">
                        <a:latin typeface="Cambria Math" panose="02040503050406030204" pitchFamily="18" charset="0"/>
                        <a:ea typeface="Cambria Math" panose="02040503050406030204" pitchFamily="18" charset="0"/>
                      </a:rPr>
                      <m:t>Δ</m:t>
                    </m:r>
                    <m:r>
                      <a:rPr lang="en-US" i="1">
                        <a:latin typeface="Cambria Math" panose="02040503050406030204" pitchFamily="18" charset="0"/>
                        <a:ea typeface="Cambria Math" panose="02040503050406030204" pitchFamily="18" charset="0"/>
                      </a:rPr>
                      <m:t>𝑏</m:t>
                    </m:r>
                  </m:oMath>
                </a14:m>
                <a:r>
                  <a:rPr lang="en-US" dirty="0"/>
                  <a:t>). </a:t>
                </a:r>
              </a:p>
              <a:p>
                <a:r>
                  <a:rPr lang="en-US" dirty="0"/>
                  <a:t>This linearity makes it easy to choose small changes in the weights and biases to achieve any desired small change in the output. </a:t>
                </a:r>
                <a:endParaRPr lang="en-SE" dirty="0"/>
              </a:p>
            </p:txBody>
          </p:sp>
        </mc:Choice>
        <mc:Fallback xmlns="">
          <p:sp>
            <p:nvSpPr>
              <p:cNvPr id="3" name="Content Placeholder 2">
                <a:extLst>
                  <a:ext uri="{FF2B5EF4-FFF2-40B4-BE49-F238E27FC236}">
                    <a16:creationId xmlns:a16="http://schemas.microsoft.com/office/drawing/2014/main" id="{8337D12B-2193-4D5C-9775-8143F8BDFF76}"/>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EB5134A-65E8-40E5-AC62-4E6EB45352EA}"/>
                  </a:ext>
                </a:extLst>
              </p:cNvPr>
              <p:cNvSpPr txBox="1"/>
              <p:nvPr/>
            </p:nvSpPr>
            <p:spPr>
              <a:xfrm>
                <a:off x="3048000" y="5242829"/>
                <a:ext cx="6096000" cy="1186672"/>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Δ</m:t>
                      </m:r>
                      <m:r>
                        <a:rPr lang="en-US" sz="2800" i="1">
                          <a:latin typeface="Cambria Math" panose="02040503050406030204" pitchFamily="18" charset="0"/>
                          <a:ea typeface="Cambria Math" panose="02040503050406030204" pitchFamily="18" charset="0"/>
                        </a:rPr>
                        <m:t>𝜎</m:t>
                      </m:r>
                      <m:r>
                        <a:rPr lang="en-US" altLang="zh-CN" sz="2800" b="0" i="1" smtClean="0">
                          <a:latin typeface="Cambria Math" panose="02040503050406030204" pitchFamily="18" charset="0"/>
                          <a:ea typeface="Cambria Math" panose="02040503050406030204" pitchFamily="18" charset="0"/>
                        </a:rPr>
                        <m:t>=</m:t>
                      </m:r>
                      <m:f>
                        <m:fPr>
                          <m:ctrlPr>
                            <a:rPr lang="en-US" altLang="zh-CN" sz="2800" b="0" i="1" smtClean="0">
                              <a:latin typeface="Cambria Math" panose="02040503050406030204" pitchFamily="18" charset="0"/>
                              <a:ea typeface="Cambria Math" panose="02040503050406030204" pitchFamily="18" charset="0"/>
                            </a:rPr>
                          </m:ctrlPr>
                        </m:fPr>
                        <m:num>
                          <m:r>
                            <a:rPr lang="zh-CN" alt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𝜎</m:t>
                          </m:r>
                        </m:num>
                        <m:den>
                          <m:r>
                            <a:rPr lang="zh-CN" altLang="en-US"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𝑧</m:t>
                          </m:r>
                        </m:den>
                      </m:f>
                      <m:r>
                        <m:rPr>
                          <m:sty m:val="p"/>
                        </m:rPr>
                        <a:rPr lang="el-GR" sz="2800" i="1">
                          <a:latin typeface="Cambria Math" panose="02040503050406030204" pitchFamily="18" charset="0"/>
                          <a:ea typeface="Cambria Math" panose="02040503050406030204" pitchFamily="18" charset="0"/>
                        </a:rPr>
                        <m:t>Δ</m:t>
                      </m:r>
                      <m:r>
                        <m:rPr>
                          <m:sty m:val="p"/>
                        </m:rPr>
                        <a:rPr lang="en-US" altLang="zh-CN" sz="2800" i="1">
                          <a:latin typeface="Cambria Math" panose="02040503050406030204" pitchFamily="18" charset="0"/>
                          <a:ea typeface="Cambria Math" panose="02040503050406030204" pitchFamily="18" charset="0"/>
                        </a:rPr>
                        <m:t>z</m:t>
                      </m:r>
                      <m:r>
                        <a:rPr lang="en-US" altLang="zh-CN" sz="2800" b="0" i="1" smtClean="0">
                          <a:latin typeface="Cambria Math" panose="02040503050406030204" pitchFamily="18" charset="0"/>
                          <a:ea typeface="Cambria Math" panose="02040503050406030204" pitchFamily="18" charset="0"/>
                        </a:rPr>
                        <m:t>=</m:t>
                      </m:r>
                      <m:nary>
                        <m:naryPr>
                          <m:chr m:val="∑"/>
                          <m:supHide m:val="on"/>
                          <m:ctrlPr>
                            <a:rPr lang="en-US" altLang="zh-CN" sz="2800" b="0" i="1" smtClean="0">
                              <a:latin typeface="Cambria Math" panose="02040503050406030204" pitchFamily="18" charset="0"/>
                              <a:ea typeface="Cambria Math" panose="02040503050406030204" pitchFamily="18" charset="0"/>
                            </a:rPr>
                          </m:ctrlPr>
                        </m:naryPr>
                        <m:sub>
                          <m:r>
                            <m:rPr>
                              <m:brk m:alnAt="7"/>
                            </m:rPr>
                            <a:rPr lang="en-US" altLang="zh-CN" sz="2800" b="0" i="1" smtClean="0">
                              <a:latin typeface="Cambria Math" panose="02040503050406030204" pitchFamily="18" charset="0"/>
                              <a:ea typeface="Cambria Math" panose="02040503050406030204" pitchFamily="18" charset="0"/>
                            </a:rPr>
                            <m:t>𝑗</m:t>
                          </m:r>
                        </m:sub>
                        <m:sup/>
                        <m:e>
                          <m:f>
                            <m:fPr>
                              <m:ctrlPr>
                                <a:rPr lang="en-US" altLang="zh-CN" sz="2800" b="0" i="1" smtClean="0">
                                  <a:latin typeface="Cambria Math" panose="02040503050406030204" pitchFamily="18" charset="0"/>
                                  <a:ea typeface="Cambria Math" panose="02040503050406030204" pitchFamily="18" charset="0"/>
                                </a:rPr>
                              </m:ctrlPr>
                            </m:fPr>
                            <m:num>
                              <m:r>
                                <a:rPr lang="zh-CN" alt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𝜎</m:t>
                              </m:r>
                            </m:num>
                            <m:den>
                              <m:r>
                                <a:rPr lang="zh-CN" altLang="en-US"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𝑤</m:t>
                              </m:r>
                              <m:r>
                                <a:rPr lang="en-US" altLang="zh-CN" sz="2800" b="0" i="1" baseline="-25000" smtClean="0">
                                  <a:latin typeface="Cambria Math" panose="02040503050406030204" pitchFamily="18" charset="0"/>
                                  <a:ea typeface="Cambria Math" panose="02040503050406030204" pitchFamily="18" charset="0"/>
                                </a:rPr>
                                <m:t>𝑗</m:t>
                              </m:r>
                            </m:den>
                          </m:f>
                        </m:e>
                      </m:nary>
                      <m:r>
                        <m:rPr>
                          <m:sty m:val="p"/>
                        </m:rPr>
                        <a:rPr lang="el-GR" sz="2800" i="1" smtClean="0">
                          <a:latin typeface="Cambria Math" panose="02040503050406030204" pitchFamily="18" charset="0"/>
                          <a:ea typeface="Cambria Math" panose="02040503050406030204" pitchFamily="18" charset="0"/>
                        </a:rPr>
                        <m:t>Δ</m:t>
                      </m:r>
                      <m:r>
                        <a:rPr lang="en-US" sz="2800" b="0" i="1" smtClean="0">
                          <a:latin typeface="Cambria Math" panose="02040503050406030204" pitchFamily="18" charset="0"/>
                          <a:ea typeface="Cambria Math" panose="02040503050406030204" pitchFamily="18" charset="0"/>
                        </a:rPr>
                        <m:t>𝑤</m:t>
                      </m:r>
                      <m:r>
                        <a:rPr lang="en-US" sz="2800" b="0" i="1" baseline="-25000" smtClean="0">
                          <a:latin typeface="Cambria Math" panose="02040503050406030204" pitchFamily="18" charset="0"/>
                          <a:ea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𝜎</m:t>
                          </m:r>
                        </m:num>
                        <m:den>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m:t>
                          </m:r>
                        </m:den>
                      </m:f>
                      <m:r>
                        <m:rPr>
                          <m:sty m:val="p"/>
                        </m:rPr>
                        <a:rPr lang="el-GR" sz="2800" i="1">
                          <a:latin typeface="Cambria Math" panose="02040503050406030204" pitchFamily="18" charset="0"/>
                          <a:ea typeface="Cambria Math" panose="02040503050406030204" pitchFamily="18" charset="0"/>
                        </a:rPr>
                        <m:t>Δ</m:t>
                      </m:r>
                      <m:r>
                        <a:rPr lang="en-US" sz="2800" b="0" i="1" smtClean="0">
                          <a:latin typeface="Cambria Math" panose="02040503050406030204" pitchFamily="18" charset="0"/>
                          <a:ea typeface="Cambria Math" panose="02040503050406030204" pitchFamily="18" charset="0"/>
                        </a:rPr>
                        <m:t>𝑏</m:t>
                      </m:r>
                    </m:oMath>
                  </m:oMathPara>
                </a14:m>
                <a:endParaRPr lang="en-SE" sz="2800" dirty="0"/>
              </a:p>
            </p:txBody>
          </p:sp>
        </mc:Choice>
        <mc:Fallback xmlns="">
          <p:sp>
            <p:nvSpPr>
              <p:cNvPr id="4" name="TextBox 3">
                <a:extLst>
                  <a:ext uri="{FF2B5EF4-FFF2-40B4-BE49-F238E27FC236}">
                    <a16:creationId xmlns:a16="http://schemas.microsoft.com/office/drawing/2014/main" id="{2EB5134A-65E8-40E5-AC62-4E6EB45352EA}"/>
                  </a:ext>
                </a:extLst>
              </p:cNvPr>
              <p:cNvSpPr txBox="1">
                <a:spLocks noRot="1" noChangeAspect="1" noMove="1" noResize="1" noEditPoints="1" noAdjustHandles="1" noChangeArrowheads="1" noChangeShapeType="1" noTextEdit="1"/>
              </p:cNvSpPr>
              <p:nvPr/>
            </p:nvSpPr>
            <p:spPr>
              <a:xfrm>
                <a:off x="3048000" y="5242829"/>
                <a:ext cx="6096000" cy="1186672"/>
              </a:xfrm>
              <a:prstGeom prst="rect">
                <a:avLst/>
              </a:prstGeom>
              <a:blipFill>
                <a:blip r:embed="rId3"/>
                <a:stretch>
                  <a:fillRect/>
                </a:stretch>
              </a:blipFill>
              <a:ln>
                <a:solidFill>
                  <a:schemeClr val="tx1"/>
                </a:solidFill>
              </a:ln>
            </p:spPr>
            <p:txBody>
              <a:bodyPr/>
              <a:lstStyle/>
              <a:p>
                <a:r>
                  <a:rPr lang="en-SE">
                    <a:noFill/>
                  </a:rPr>
                  <a:t> </a:t>
                </a:r>
              </a:p>
            </p:txBody>
          </p:sp>
        </mc:Fallback>
      </mc:AlternateContent>
    </p:spTree>
    <p:extLst>
      <p:ext uri="{BB962C8B-B14F-4D97-AF65-F5344CB8AC3E}">
        <p14:creationId xmlns:p14="http://schemas.microsoft.com/office/powerpoint/2010/main" val="2231749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3128-D045-49B2-B488-C2F33BB6A3D6}"/>
              </a:ext>
            </a:extLst>
          </p:cNvPr>
          <p:cNvSpPr>
            <a:spLocks noGrp="1"/>
          </p:cNvSpPr>
          <p:nvPr>
            <p:ph type="title"/>
          </p:nvPr>
        </p:nvSpPr>
        <p:spPr/>
        <p:txBody>
          <a:bodyPr/>
          <a:lstStyle/>
          <a:p>
            <a:r>
              <a:rPr lang="en-US" dirty="0"/>
              <a:t>Sigmoid neuron</a:t>
            </a:r>
            <a:endParaRPr lang="en-SE" dirty="0"/>
          </a:p>
        </p:txBody>
      </p:sp>
      <p:sp>
        <p:nvSpPr>
          <p:cNvPr id="3" name="Content Placeholder 2">
            <a:extLst>
              <a:ext uri="{FF2B5EF4-FFF2-40B4-BE49-F238E27FC236}">
                <a16:creationId xmlns:a16="http://schemas.microsoft.com/office/drawing/2014/main" id="{FD38A4BD-F478-488A-84F9-FFA8853B81ED}"/>
              </a:ext>
            </a:extLst>
          </p:cNvPr>
          <p:cNvSpPr>
            <a:spLocks noGrp="1"/>
          </p:cNvSpPr>
          <p:nvPr>
            <p:ph idx="1"/>
          </p:nvPr>
        </p:nvSpPr>
        <p:spPr/>
        <p:txBody>
          <a:bodyPr>
            <a:normAutofit/>
          </a:bodyPr>
          <a:lstStyle/>
          <a:p>
            <a:r>
              <a:rPr lang="en-US" dirty="0"/>
              <a:t>Sigmoid neuron outputs in range [0, 1]</a:t>
            </a:r>
          </a:p>
          <a:p>
            <a:r>
              <a:rPr lang="en-US" dirty="0"/>
              <a:t>This gives us a notion of “belief” in the final decision.</a:t>
            </a:r>
          </a:p>
          <a:p>
            <a:r>
              <a:rPr lang="en-US" dirty="0"/>
              <a:t>If Weather is bad (0), but the food is good (1) and your friends want to go (1)</a:t>
            </a:r>
          </a:p>
          <a:p>
            <a:r>
              <a:rPr lang="en-US" dirty="0"/>
              <a:t> Perceptron outputs 0. </a:t>
            </a:r>
          </a:p>
          <a:p>
            <a:pPr lvl="1"/>
            <a:r>
              <a:rPr lang="en-US" dirty="0"/>
              <a:t>No, don’t go.</a:t>
            </a:r>
          </a:p>
          <a:p>
            <a:r>
              <a:rPr lang="en-US" dirty="0"/>
              <a:t>Sigmoid outputs 0.26. </a:t>
            </a:r>
          </a:p>
          <a:p>
            <a:pPr lvl="1"/>
            <a:r>
              <a:rPr lang="en-US" dirty="0"/>
              <a:t>Well, generally speaking, don’t go. </a:t>
            </a:r>
          </a:p>
          <a:p>
            <a:pPr lvl="1"/>
            <a:r>
              <a:rPr lang="en-US" dirty="0"/>
              <a:t>But you still have a reason to go.</a:t>
            </a:r>
          </a:p>
          <a:p>
            <a:endParaRPr lang="en-US" dirty="0"/>
          </a:p>
          <a:p>
            <a:endParaRPr lang="en-SE" dirty="0"/>
          </a:p>
        </p:txBody>
      </p:sp>
      <p:pic>
        <p:nvPicPr>
          <p:cNvPr id="7" name="Picture 6">
            <a:extLst>
              <a:ext uri="{FF2B5EF4-FFF2-40B4-BE49-F238E27FC236}">
                <a16:creationId xmlns:a16="http://schemas.microsoft.com/office/drawing/2014/main" id="{21F5A616-D573-46DB-A96E-9662AAB3C85B}"/>
              </a:ext>
            </a:extLst>
          </p:cNvPr>
          <p:cNvPicPr>
            <a:picLocks noChangeAspect="1"/>
          </p:cNvPicPr>
          <p:nvPr/>
        </p:nvPicPr>
        <p:blipFill>
          <a:blip r:embed="rId2"/>
          <a:stretch>
            <a:fillRect/>
          </a:stretch>
        </p:blipFill>
        <p:spPr>
          <a:xfrm>
            <a:off x="6616733" y="3624843"/>
            <a:ext cx="4737067" cy="2970703"/>
          </a:xfrm>
          <a:prstGeom prst="rect">
            <a:avLst/>
          </a:prstGeom>
        </p:spPr>
      </p:pic>
    </p:spTree>
    <p:extLst>
      <p:ext uri="{BB962C8B-B14F-4D97-AF65-F5344CB8AC3E}">
        <p14:creationId xmlns:p14="http://schemas.microsoft.com/office/powerpoint/2010/main" val="4233596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40A5-8F74-4CF3-A271-E234B0EF1BA6}"/>
              </a:ext>
            </a:extLst>
          </p:cNvPr>
          <p:cNvSpPr>
            <a:spLocks noGrp="1"/>
          </p:cNvSpPr>
          <p:nvPr>
            <p:ph type="title"/>
          </p:nvPr>
        </p:nvSpPr>
        <p:spPr/>
        <p:txBody>
          <a:bodyPr/>
          <a:lstStyle/>
          <a:p>
            <a:r>
              <a:rPr lang="en-US" dirty="0"/>
              <a:t>Exercise 1</a:t>
            </a:r>
            <a:endParaRPr lang="en-SE" dirty="0"/>
          </a:p>
        </p:txBody>
      </p:sp>
      <p:sp>
        <p:nvSpPr>
          <p:cNvPr id="3" name="Content Placeholder 2">
            <a:extLst>
              <a:ext uri="{FF2B5EF4-FFF2-40B4-BE49-F238E27FC236}">
                <a16:creationId xmlns:a16="http://schemas.microsoft.com/office/drawing/2014/main" id="{FC847FA2-B203-4929-8CA0-9D5AF049F152}"/>
              </a:ext>
            </a:extLst>
          </p:cNvPr>
          <p:cNvSpPr>
            <a:spLocks noGrp="1"/>
          </p:cNvSpPr>
          <p:nvPr>
            <p:ph idx="1"/>
          </p:nvPr>
        </p:nvSpPr>
        <p:spPr/>
        <p:txBody>
          <a:bodyPr/>
          <a:lstStyle/>
          <a:p>
            <a:r>
              <a:rPr lang="en-US" dirty="0"/>
              <a:t>Suppose we take all the weights and biases in a network of perceptrons, and multiply them by a positive constant, C&gt;0. Show that the behavior of the network change or not?</a:t>
            </a:r>
          </a:p>
          <a:p>
            <a:r>
              <a:rPr lang="en-US" dirty="0"/>
              <a:t>How about apply the constant C&gt;0 to a sigmoid neuron based NN?</a:t>
            </a:r>
            <a:endParaRPr lang="en-SE" dirty="0"/>
          </a:p>
        </p:txBody>
      </p:sp>
    </p:spTree>
    <p:extLst>
      <p:ext uri="{BB962C8B-B14F-4D97-AF65-F5344CB8AC3E}">
        <p14:creationId xmlns:p14="http://schemas.microsoft.com/office/powerpoint/2010/main" val="2088675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73DA1-5F9A-4A96-9C19-5D30911A060F}"/>
              </a:ext>
            </a:extLst>
          </p:cNvPr>
          <p:cNvSpPr>
            <a:spLocks noGrp="1"/>
          </p:cNvSpPr>
          <p:nvPr>
            <p:ph type="title"/>
          </p:nvPr>
        </p:nvSpPr>
        <p:spPr/>
        <p:txBody>
          <a:bodyPr/>
          <a:lstStyle/>
          <a:p>
            <a:r>
              <a:rPr lang="en-US" dirty="0"/>
              <a:t>Neural network architecture</a:t>
            </a:r>
            <a:endParaRPr lang="en-SE" dirty="0"/>
          </a:p>
        </p:txBody>
      </p:sp>
      <p:sp>
        <p:nvSpPr>
          <p:cNvPr id="3" name="Content Placeholder 2">
            <a:extLst>
              <a:ext uri="{FF2B5EF4-FFF2-40B4-BE49-F238E27FC236}">
                <a16:creationId xmlns:a16="http://schemas.microsoft.com/office/drawing/2014/main" id="{0DE9155A-EC6A-4AD4-8F7B-A14394255131}"/>
              </a:ext>
            </a:extLst>
          </p:cNvPr>
          <p:cNvSpPr>
            <a:spLocks noGrp="1"/>
          </p:cNvSpPr>
          <p:nvPr>
            <p:ph idx="1"/>
          </p:nvPr>
        </p:nvSpPr>
        <p:spPr>
          <a:xfrm>
            <a:off x="838200" y="1554932"/>
            <a:ext cx="4340382" cy="5303068"/>
          </a:xfrm>
        </p:spPr>
        <p:txBody>
          <a:bodyPr>
            <a:normAutofit fontScale="92500" lnSpcReduction="10000"/>
          </a:bodyPr>
          <a:lstStyle/>
          <a:p>
            <a:r>
              <a:rPr lang="en-US" dirty="0"/>
              <a:t>Input layer</a:t>
            </a:r>
          </a:p>
          <a:p>
            <a:r>
              <a:rPr lang="en-US" dirty="0"/>
              <a:t>Output layer</a:t>
            </a:r>
          </a:p>
          <a:p>
            <a:r>
              <a:rPr lang="en-US" dirty="0"/>
              <a:t>Hidden layer</a:t>
            </a:r>
          </a:p>
          <a:p>
            <a:pPr lvl="1"/>
            <a:r>
              <a:rPr lang="en-US" dirty="0"/>
              <a:t>Hidden = not an input or an output layer</a:t>
            </a:r>
          </a:p>
          <a:p>
            <a:r>
              <a:rPr lang="en-US" dirty="0"/>
              <a:t>Also called as multilayer perceptrons or MLPs</a:t>
            </a:r>
          </a:p>
          <a:p>
            <a:pPr lvl="1"/>
            <a:r>
              <a:rPr lang="en-US" dirty="0"/>
              <a:t>Confusing</a:t>
            </a:r>
          </a:p>
          <a:p>
            <a:r>
              <a:rPr lang="en-US" dirty="0"/>
              <a:t>For a handwritten digit recognizing NN</a:t>
            </a:r>
          </a:p>
          <a:p>
            <a:pPr lvl="1"/>
            <a:r>
              <a:rPr lang="en-US" dirty="0"/>
              <a:t>Input layer has 64*64 input neurons (suppose 64*64 image)</a:t>
            </a:r>
          </a:p>
          <a:p>
            <a:pPr lvl="1"/>
            <a:r>
              <a:rPr lang="en-US" dirty="0"/>
              <a:t>Output layer has 10 output neurons (one for each digit)</a:t>
            </a:r>
            <a:endParaRPr lang="en-SE" dirty="0"/>
          </a:p>
        </p:txBody>
      </p:sp>
      <p:pic>
        <p:nvPicPr>
          <p:cNvPr id="5" name="Picture 4">
            <a:extLst>
              <a:ext uri="{FF2B5EF4-FFF2-40B4-BE49-F238E27FC236}">
                <a16:creationId xmlns:a16="http://schemas.microsoft.com/office/drawing/2014/main" id="{80EE78E1-61BB-4A30-ACBE-392222F3756A}"/>
              </a:ext>
            </a:extLst>
          </p:cNvPr>
          <p:cNvPicPr>
            <a:picLocks noChangeAspect="1"/>
          </p:cNvPicPr>
          <p:nvPr/>
        </p:nvPicPr>
        <p:blipFill>
          <a:blip r:embed="rId2"/>
          <a:stretch>
            <a:fillRect/>
          </a:stretch>
        </p:blipFill>
        <p:spPr>
          <a:xfrm>
            <a:off x="5178582" y="1554931"/>
            <a:ext cx="6581775" cy="5124450"/>
          </a:xfrm>
          <a:prstGeom prst="rect">
            <a:avLst/>
          </a:prstGeom>
        </p:spPr>
      </p:pic>
    </p:spTree>
    <p:extLst>
      <p:ext uri="{BB962C8B-B14F-4D97-AF65-F5344CB8AC3E}">
        <p14:creationId xmlns:p14="http://schemas.microsoft.com/office/powerpoint/2010/main" val="3268975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7F25F-1E05-4EB7-A400-FCCB99507A75}"/>
              </a:ext>
            </a:extLst>
          </p:cNvPr>
          <p:cNvSpPr>
            <a:spLocks noGrp="1"/>
          </p:cNvSpPr>
          <p:nvPr>
            <p:ph type="title"/>
          </p:nvPr>
        </p:nvSpPr>
        <p:spPr/>
        <p:txBody>
          <a:bodyPr/>
          <a:lstStyle/>
          <a:p>
            <a:r>
              <a:rPr lang="en-US" dirty="0"/>
              <a:t>Neural network architecture</a:t>
            </a:r>
            <a:endParaRPr lang="en-SE" dirty="0"/>
          </a:p>
        </p:txBody>
      </p:sp>
      <p:sp>
        <p:nvSpPr>
          <p:cNvPr id="3" name="Content Placeholder 2">
            <a:extLst>
              <a:ext uri="{FF2B5EF4-FFF2-40B4-BE49-F238E27FC236}">
                <a16:creationId xmlns:a16="http://schemas.microsoft.com/office/drawing/2014/main" id="{B6305D67-7BB8-4DDD-86CA-19AED47E8573}"/>
              </a:ext>
            </a:extLst>
          </p:cNvPr>
          <p:cNvSpPr>
            <a:spLocks noGrp="1"/>
          </p:cNvSpPr>
          <p:nvPr>
            <p:ph idx="1"/>
          </p:nvPr>
        </p:nvSpPr>
        <p:spPr/>
        <p:txBody>
          <a:bodyPr/>
          <a:lstStyle/>
          <a:p>
            <a:r>
              <a:rPr lang="en-US" dirty="0"/>
              <a:t>While the design of the input and output layers of a neural network is often straightforward, there can be quite an art to the design of the hidden layers.</a:t>
            </a:r>
          </a:p>
          <a:p>
            <a:r>
              <a:rPr lang="en-US" dirty="0"/>
              <a:t>How many layers? </a:t>
            </a:r>
          </a:p>
          <a:p>
            <a:r>
              <a:rPr lang="en-US" dirty="0"/>
              <a:t>How many neurons each layer?</a:t>
            </a:r>
          </a:p>
          <a:p>
            <a:r>
              <a:rPr lang="en-US" dirty="0"/>
              <a:t>What are the weights and biases?</a:t>
            </a:r>
          </a:p>
          <a:p>
            <a:r>
              <a:rPr lang="en-US" dirty="0"/>
              <a:t>Should we have loops (accept output from later layer neurons)?</a:t>
            </a:r>
          </a:p>
          <a:p>
            <a:pPr lvl="1"/>
            <a:r>
              <a:rPr lang="en-US" dirty="0"/>
              <a:t>Recurrent neural network does accept loops. </a:t>
            </a:r>
          </a:p>
          <a:p>
            <a:pPr lvl="1"/>
            <a:r>
              <a:rPr lang="en-US" dirty="0"/>
              <a:t>We will use feedforward NN in our lecture </a:t>
            </a:r>
            <a:endParaRPr lang="en-SE" dirty="0"/>
          </a:p>
        </p:txBody>
      </p:sp>
      <p:sp>
        <p:nvSpPr>
          <p:cNvPr id="4" name="TextBox 3">
            <a:extLst>
              <a:ext uri="{FF2B5EF4-FFF2-40B4-BE49-F238E27FC236}">
                <a16:creationId xmlns:a16="http://schemas.microsoft.com/office/drawing/2014/main" id="{2BD40778-22DE-45A3-8010-275BBDA84257}"/>
              </a:ext>
            </a:extLst>
          </p:cNvPr>
          <p:cNvSpPr txBox="1"/>
          <p:nvPr/>
        </p:nvSpPr>
        <p:spPr>
          <a:xfrm>
            <a:off x="0" y="2828835"/>
            <a:ext cx="12193588" cy="1200329"/>
          </a:xfrm>
          <a:prstGeom prst="rect">
            <a:avLst/>
          </a:prstGeom>
          <a:solidFill>
            <a:srgbClr val="FFC000"/>
          </a:solidFill>
          <a:ln w="38100" cap="rnd">
            <a:solidFill>
              <a:schemeClr val="tx1"/>
            </a:solidFill>
          </a:ln>
        </p:spPr>
        <p:txBody>
          <a:bodyPr wrap="square">
            <a:spAutoFit/>
          </a:bodyPr>
          <a:lstStyle>
            <a:defPPr>
              <a:defRPr lang="sv-SE"/>
            </a:defPPr>
            <a:lvl1pPr marR="0" lvl="0" indent="0" algn="ctr" defTabSz="914400" fontAlgn="auto">
              <a:lnSpc>
                <a:spcPct val="100000"/>
              </a:lnSpc>
              <a:spcBef>
                <a:spcPts val="0"/>
              </a:spcBef>
              <a:spcAft>
                <a:spcPts val="0"/>
              </a:spcAft>
              <a:buClrTx/>
              <a:buSzTx/>
              <a:buFontTx/>
              <a:buNone/>
              <a:tabLst/>
              <a:defRPr sz="3000" b="1">
                <a:solidFill>
                  <a:srgbClr val="3B812F"/>
                </a:solidFill>
                <a:latin typeface="Tahoma"/>
              </a:defRPr>
            </a:lvl1pPr>
          </a:lstStyle>
          <a:p>
            <a:r>
              <a:rPr lang="en-US" sz="3600" dirty="0">
                <a:solidFill>
                  <a:schemeClr val="tx1"/>
                </a:solidFill>
              </a:rPr>
              <a:t>The art of an efficient NN hides in the designing of the hidden layers.</a:t>
            </a:r>
          </a:p>
        </p:txBody>
      </p:sp>
    </p:spTree>
    <p:extLst>
      <p:ext uri="{BB962C8B-B14F-4D97-AF65-F5344CB8AC3E}">
        <p14:creationId xmlns:p14="http://schemas.microsoft.com/office/powerpoint/2010/main" val="243688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1C56-FCA1-4BD9-87FE-793ADF51DA8A}"/>
              </a:ext>
            </a:extLst>
          </p:cNvPr>
          <p:cNvSpPr>
            <a:spLocks noGrp="1"/>
          </p:cNvSpPr>
          <p:nvPr>
            <p:ph type="title"/>
          </p:nvPr>
        </p:nvSpPr>
        <p:spPr/>
        <p:txBody>
          <a:bodyPr>
            <a:normAutofit/>
          </a:bodyPr>
          <a:lstStyle/>
          <a:p>
            <a:r>
              <a:rPr lang="en-US" sz="4000" dirty="0"/>
              <a:t>A brief introduction to </a:t>
            </a:r>
            <a:r>
              <a:rPr lang="en-US" sz="4000" b="1" dirty="0">
                <a:solidFill>
                  <a:schemeClr val="accent1"/>
                </a:solidFill>
              </a:rPr>
              <a:t>neural networks </a:t>
            </a:r>
            <a:r>
              <a:rPr lang="en-US" sz="4000" dirty="0"/>
              <a:t>and </a:t>
            </a:r>
            <a:r>
              <a:rPr lang="en-US" sz="4000" b="1" dirty="0">
                <a:solidFill>
                  <a:schemeClr val="accent2"/>
                </a:solidFill>
              </a:rPr>
              <a:t>deep learning</a:t>
            </a:r>
            <a:endParaRPr lang="en-SE" sz="4000" b="1" dirty="0">
              <a:solidFill>
                <a:schemeClr val="accent2"/>
              </a:solidFill>
            </a:endParaRPr>
          </a:p>
        </p:txBody>
      </p:sp>
      <p:sp>
        <p:nvSpPr>
          <p:cNvPr id="3" name="Content Placeholder 2">
            <a:extLst>
              <a:ext uri="{FF2B5EF4-FFF2-40B4-BE49-F238E27FC236}">
                <a16:creationId xmlns:a16="http://schemas.microsoft.com/office/drawing/2014/main" id="{8E09581A-163D-49DB-8D35-821BBFA15E5D}"/>
              </a:ext>
            </a:extLst>
          </p:cNvPr>
          <p:cNvSpPr>
            <a:spLocks noGrp="1"/>
          </p:cNvSpPr>
          <p:nvPr>
            <p:ph idx="1"/>
          </p:nvPr>
        </p:nvSpPr>
        <p:spPr/>
        <p:txBody>
          <a:bodyPr>
            <a:normAutofit lnSpcReduction="10000"/>
          </a:bodyPr>
          <a:lstStyle/>
          <a:p>
            <a:r>
              <a:rPr lang="en-US" b="1" dirty="0">
                <a:solidFill>
                  <a:schemeClr val="accent1"/>
                </a:solidFill>
              </a:rPr>
              <a:t>Neural networks</a:t>
            </a:r>
            <a:r>
              <a:rPr lang="en-US" dirty="0"/>
              <a:t>, a beautiful biologically-inspired programming paradigm which enables a computer to learn from observational data.</a:t>
            </a:r>
          </a:p>
          <a:p>
            <a:r>
              <a:rPr lang="en-US" b="1" dirty="0">
                <a:solidFill>
                  <a:schemeClr val="accent2"/>
                </a:solidFill>
              </a:rPr>
              <a:t>Deep learning</a:t>
            </a:r>
            <a:r>
              <a:rPr lang="en-US" dirty="0"/>
              <a:t>, a powerful set of techniques for learning in neural networks.</a:t>
            </a:r>
          </a:p>
          <a:p>
            <a:r>
              <a:rPr lang="en-US" b="1" dirty="0">
                <a:solidFill>
                  <a:schemeClr val="accent1"/>
                </a:solidFill>
              </a:rPr>
              <a:t>Neural networks </a:t>
            </a:r>
            <a:r>
              <a:rPr lang="en-US" dirty="0"/>
              <a:t>and </a:t>
            </a:r>
            <a:r>
              <a:rPr lang="en-US" b="1" dirty="0">
                <a:solidFill>
                  <a:schemeClr val="accent2"/>
                </a:solidFill>
              </a:rPr>
              <a:t>deep learning</a:t>
            </a:r>
            <a:r>
              <a:rPr lang="en-US" dirty="0">
                <a:solidFill>
                  <a:schemeClr val="accent2"/>
                </a:solidFill>
              </a:rPr>
              <a:t> </a:t>
            </a:r>
            <a:r>
              <a:rPr lang="en-US" dirty="0"/>
              <a:t>currently provide the best solutions to many problems in: </a:t>
            </a:r>
          </a:p>
          <a:p>
            <a:pPr lvl="1"/>
            <a:r>
              <a:rPr lang="en-US" dirty="0"/>
              <a:t>image recognition, </a:t>
            </a:r>
          </a:p>
          <a:p>
            <a:pPr lvl="1"/>
            <a:r>
              <a:rPr lang="en-US" dirty="0"/>
              <a:t>speech recognition, </a:t>
            </a:r>
          </a:p>
          <a:p>
            <a:pPr lvl="1"/>
            <a:r>
              <a:rPr lang="en-US" dirty="0"/>
              <a:t>natural language processing,</a:t>
            </a:r>
          </a:p>
          <a:p>
            <a:pPr lvl="1"/>
            <a:r>
              <a:rPr lang="en-US" dirty="0"/>
              <a:t>etc.</a:t>
            </a:r>
            <a:endParaRPr lang="en-SE" dirty="0"/>
          </a:p>
        </p:txBody>
      </p:sp>
    </p:spTree>
    <p:extLst>
      <p:ext uri="{BB962C8B-B14F-4D97-AF65-F5344CB8AC3E}">
        <p14:creationId xmlns:p14="http://schemas.microsoft.com/office/powerpoint/2010/main" val="1290804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09A76-305F-4E20-A9E0-651E44A7E703}"/>
              </a:ext>
            </a:extLst>
          </p:cNvPr>
          <p:cNvSpPr>
            <a:spLocks noGrp="1"/>
          </p:cNvSpPr>
          <p:nvPr>
            <p:ph type="title"/>
          </p:nvPr>
        </p:nvSpPr>
        <p:spPr/>
        <p:txBody>
          <a:bodyPr/>
          <a:lstStyle/>
          <a:p>
            <a:r>
              <a:rPr lang="en-US" dirty="0"/>
              <a:t>Handwritten digit recognizing neural network (HDR-NN) – architecture </a:t>
            </a:r>
            <a:endParaRPr lang="en-SE" dirty="0"/>
          </a:p>
        </p:txBody>
      </p:sp>
      <p:sp>
        <p:nvSpPr>
          <p:cNvPr id="3" name="Content Placeholder 2">
            <a:extLst>
              <a:ext uri="{FF2B5EF4-FFF2-40B4-BE49-F238E27FC236}">
                <a16:creationId xmlns:a16="http://schemas.microsoft.com/office/drawing/2014/main" id="{20AB088D-0E8F-4E07-8B91-CE312D2A0698}"/>
              </a:ext>
            </a:extLst>
          </p:cNvPr>
          <p:cNvSpPr>
            <a:spLocks noGrp="1"/>
          </p:cNvSpPr>
          <p:nvPr>
            <p:ph idx="1"/>
          </p:nvPr>
        </p:nvSpPr>
        <p:spPr>
          <a:xfrm>
            <a:off x="425513" y="1825624"/>
            <a:ext cx="4753069" cy="5032376"/>
          </a:xfrm>
        </p:spPr>
        <p:txBody>
          <a:bodyPr>
            <a:normAutofit fontScale="92500" lnSpcReduction="10000"/>
          </a:bodyPr>
          <a:lstStyle/>
          <a:p>
            <a:r>
              <a:rPr lang="en-US" dirty="0"/>
              <a:t>Simple three-layer network</a:t>
            </a:r>
          </a:p>
          <a:p>
            <a:r>
              <a:rPr lang="en-US" dirty="0"/>
              <a:t>Input layer 28*28=784 neurons.</a:t>
            </a:r>
          </a:p>
          <a:p>
            <a:r>
              <a:rPr lang="en-US" dirty="0"/>
              <a:t>Output layer 10 neurons.</a:t>
            </a:r>
          </a:p>
          <a:p>
            <a:pPr lvl="1"/>
            <a:r>
              <a:rPr lang="en-US" dirty="0"/>
              <a:t>1 for representing each digit</a:t>
            </a:r>
          </a:p>
          <a:p>
            <a:pPr lvl="1"/>
            <a:r>
              <a:rPr lang="en-US" dirty="0"/>
              <a:t>Neuron with the highest output wins</a:t>
            </a:r>
          </a:p>
          <a:p>
            <a:r>
              <a:rPr lang="en-US" dirty="0"/>
              <a:t>1 hidden layer with 15 neurons. </a:t>
            </a:r>
          </a:p>
          <a:p>
            <a:r>
              <a:rPr lang="en-US" dirty="0"/>
              <a:t>11910 edges, each with a weight </a:t>
            </a:r>
            <a:r>
              <a:rPr lang="en-US" b="1" dirty="0" err="1"/>
              <a:t>w</a:t>
            </a:r>
            <a:r>
              <a:rPr lang="en-US" b="1" baseline="-25000" dirty="0" err="1"/>
              <a:t>i</a:t>
            </a:r>
            <a:r>
              <a:rPr lang="en-US" dirty="0"/>
              <a:t>.</a:t>
            </a:r>
          </a:p>
          <a:p>
            <a:r>
              <a:rPr lang="en-US" dirty="0"/>
              <a:t>25 sigmoid neurons, each with a bias </a:t>
            </a:r>
            <a:r>
              <a:rPr lang="en-US" b="1" dirty="0" err="1"/>
              <a:t>b</a:t>
            </a:r>
            <a:r>
              <a:rPr lang="en-US" b="1" baseline="-25000" dirty="0" err="1"/>
              <a:t>j</a:t>
            </a:r>
            <a:r>
              <a:rPr lang="en-US" dirty="0"/>
              <a:t>. </a:t>
            </a:r>
          </a:p>
          <a:p>
            <a:endParaRPr lang="en-SE" dirty="0"/>
          </a:p>
        </p:txBody>
      </p:sp>
      <p:pic>
        <p:nvPicPr>
          <p:cNvPr id="7170" name="Picture 2" descr="Shape&#10;&#10;Description automatically generated with medium confidence">
            <a:extLst>
              <a:ext uri="{FF2B5EF4-FFF2-40B4-BE49-F238E27FC236}">
                <a16:creationId xmlns:a16="http://schemas.microsoft.com/office/drawing/2014/main" id="{965FE74B-D105-4C76-9299-021DBA654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2450" y="1575303"/>
            <a:ext cx="6346327" cy="5282697"/>
          </a:xfrm>
          <a:prstGeom prst="rect">
            <a:avLst/>
          </a:prstGeom>
          <a:noFill/>
        </p:spPr>
      </p:pic>
    </p:spTree>
    <p:extLst>
      <p:ext uri="{BB962C8B-B14F-4D97-AF65-F5344CB8AC3E}">
        <p14:creationId xmlns:p14="http://schemas.microsoft.com/office/powerpoint/2010/main" val="1168439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27274-803F-4BC6-83BA-40CCF00F2C35}"/>
              </a:ext>
            </a:extLst>
          </p:cNvPr>
          <p:cNvSpPr>
            <a:spLocks noGrp="1"/>
          </p:cNvSpPr>
          <p:nvPr>
            <p:ph type="title"/>
          </p:nvPr>
        </p:nvSpPr>
        <p:spPr/>
        <p:txBody>
          <a:bodyPr/>
          <a:lstStyle/>
          <a:p>
            <a:r>
              <a:rPr lang="en-US" dirty="0"/>
              <a:t>A heuristic-based design approach</a:t>
            </a:r>
            <a:endParaRPr lang="en-SE" dirty="0"/>
          </a:p>
        </p:txBody>
      </p:sp>
      <p:sp>
        <p:nvSpPr>
          <p:cNvPr id="3" name="Content Placeholder 2">
            <a:extLst>
              <a:ext uri="{FF2B5EF4-FFF2-40B4-BE49-F238E27FC236}">
                <a16:creationId xmlns:a16="http://schemas.microsoft.com/office/drawing/2014/main" id="{59CC6D37-B904-4929-9AD1-9E51236FF6D3}"/>
              </a:ext>
            </a:extLst>
          </p:cNvPr>
          <p:cNvSpPr>
            <a:spLocks noGrp="1"/>
          </p:cNvSpPr>
          <p:nvPr>
            <p:ph idx="1"/>
          </p:nvPr>
        </p:nvSpPr>
        <p:spPr>
          <a:xfrm>
            <a:off x="838200" y="1825624"/>
            <a:ext cx="10515600" cy="5032375"/>
          </a:xfrm>
        </p:spPr>
        <p:txBody>
          <a:bodyPr/>
          <a:lstStyle/>
          <a:p>
            <a:r>
              <a:rPr lang="en-US" dirty="0"/>
              <a:t>Another way to design the output layer: 4 neurons instead of 10.</a:t>
            </a:r>
          </a:p>
          <a:p>
            <a:r>
              <a:rPr lang="en-US" dirty="0"/>
              <a:t>0000</a:t>
            </a:r>
            <a:r>
              <a:rPr lang="en-US" dirty="0">
                <a:sym typeface="Wingdings" panose="05000000000000000000" pitchFamily="2" charset="2"/>
              </a:rPr>
              <a:t>digit 0, 0001digit 1, …, 1010digit 10.</a:t>
            </a:r>
          </a:p>
          <a:p>
            <a:r>
              <a:rPr lang="en-US" dirty="0">
                <a:sym typeface="Wingdings" panose="05000000000000000000" pitchFamily="2" charset="2"/>
              </a:rPr>
              <a:t>Will this be better than using 10 neurons? </a:t>
            </a:r>
          </a:p>
          <a:p>
            <a:r>
              <a:rPr lang="en-US" dirty="0">
                <a:sym typeface="Wingdings" panose="05000000000000000000" pitchFamily="2" charset="2"/>
              </a:rPr>
              <a:t>No.</a:t>
            </a:r>
            <a:endParaRPr lang="en-US" dirty="0"/>
          </a:p>
          <a:p>
            <a:r>
              <a:rPr lang="en-US" b="1" dirty="0">
                <a:solidFill>
                  <a:schemeClr val="accent1"/>
                </a:solidFill>
              </a:rPr>
              <a:t>Empirical explanation</a:t>
            </a:r>
            <a:r>
              <a:rPr lang="en-US" dirty="0"/>
              <a:t>: because each neuron in the output layer will fire on multiple digits. </a:t>
            </a:r>
          </a:p>
          <a:p>
            <a:pPr lvl="1"/>
            <a:r>
              <a:rPr lang="en-US" dirty="0" err="1"/>
              <a:t>E.g</a:t>
            </a:r>
            <a:r>
              <a:rPr lang="en-US" dirty="0"/>
              <a:t>, the neuron represents LSB will fire on 1,3,5,7,9</a:t>
            </a:r>
          </a:p>
          <a:p>
            <a:r>
              <a:rPr lang="en-US" dirty="0"/>
              <a:t>This will encourage each neuron in the output layer make ambiguous decision instead of binary decision.</a:t>
            </a:r>
          </a:p>
          <a:p>
            <a:r>
              <a:rPr lang="en-US" dirty="0"/>
              <a:t>However, finding a formal proof for why this is bad is very hard. </a:t>
            </a:r>
          </a:p>
        </p:txBody>
      </p:sp>
      <p:sp>
        <p:nvSpPr>
          <p:cNvPr id="5" name="TextBox 4">
            <a:extLst>
              <a:ext uri="{FF2B5EF4-FFF2-40B4-BE49-F238E27FC236}">
                <a16:creationId xmlns:a16="http://schemas.microsoft.com/office/drawing/2014/main" id="{EBF63463-41D8-464E-8AE8-AB2537386F39}"/>
              </a:ext>
            </a:extLst>
          </p:cNvPr>
          <p:cNvSpPr txBox="1"/>
          <p:nvPr/>
        </p:nvSpPr>
        <p:spPr>
          <a:xfrm>
            <a:off x="0" y="3105834"/>
            <a:ext cx="12193588" cy="646331"/>
          </a:xfrm>
          <a:prstGeom prst="rect">
            <a:avLst/>
          </a:prstGeom>
          <a:solidFill>
            <a:srgbClr val="FFC000"/>
          </a:solidFill>
          <a:ln w="38100" cap="rnd">
            <a:solidFill>
              <a:schemeClr val="tx1"/>
            </a:solidFill>
          </a:ln>
        </p:spPr>
        <p:txBody>
          <a:bodyPr wrap="square">
            <a:spAutoFit/>
          </a:bodyPr>
          <a:lstStyle>
            <a:defPPr>
              <a:defRPr lang="sv-SE"/>
            </a:defPPr>
            <a:lvl1pPr marR="0" lvl="0" indent="0" algn="ctr" defTabSz="914400" fontAlgn="auto">
              <a:lnSpc>
                <a:spcPct val="100000"/>
              </a:lnSpc>
              <a:spcBef>
                <a:spcPts val="0"/>
              </a:spcBef>
              <a:spcAft>
                <a:spcPts val="0"/>
              </a:spcAft>
              <a:buClrTx/>
              <a:buSzTx/>
              <a:buFontTx/>
              <a:buNone/>
              <a:tabLst/>
              <a:defRPr sz="3000" b="1">
                <a:solidFill>
                  <a:srgbClr val="3B812F"/>
                </a:solidFill>
                <a:latin typeface="Tahoma"/>
              </a:defRPr>
            </a:lvl1pPr>
          </a:lstStyle>
          <a:p>
            <a:r>
              <a:rPr lang="en-US" sz="3600" dirty="0">
                <a:solidFill>
                  <a:schemeClr val="tx1"/>
                </a:solidFill>
              </a:rPr>
              <a:t>With all that said, this is all just a </a:t>
            </a:r>
            <a:r>
              <a:rPr lang="en-US" sz="3600" dirty="0">
                <a:solidFill>
                  <a:srgbClr val="FF0000"/>
                </a:solidFill>
              </a:rPr>
              <a:t>heuristic.</a:t>
            </a:r>
          </a:p>
        </p:txBody>
      </p:sp>
    </p:spTree>
    <p:extLst>
      <p:ext uri="{BB962C8B-B14F-4D97-AF65-F5344CB8AC3E}">
        <p14:creationId xmlns:p14="http://schemas.microsoft.com/office/powerpoint/2010/main" val="163632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1B68-5605-4DA9-A4AF-BE335586630B}"/>
              </a:ext>
            </a:extLst>
          </p:cNvPr>
          <p:cNvSpPr>
            <a:spLocks noGrp="1"/>
          </p:cNvSpPr>
          <p:nvPr>
            <p:ph type="title"/>
          </p:nvPr>
        </p:nvSpPr>
        <p:spPr/>
        <p:txBody>
          <a:bodyPr/>
          <a:lstStyle/>
          <a:p>
            <a:r>
              <a:rPr lang="en-US" dirty="0"/>
              <a:t>Exercise 2</a:t>
            </a:r>
            <a:endParaRPr lang="en-SE" dirty="0"/>
          </a:p>
        </p:txBody>
      </p:sp>
      <p:sp>
        <p:nvSpPr>
          <p:cNvPr id="3" name="Content Placeholder 2">
            <a:extLst>
              <a:ext uri="{FF2B5EF4-FFF2-40B4-BE49-F238E27FC236}">
                <a16:creationId xmlns:a16="http://schemas.microsoft.com/office/drawing/2014/main" id="{FA30F461-8C7F-477A-9BBF-3EF19DED0372}"/>
              </a:ext>
            </a:extLst>
          </p:cNvPr>
          <p:cNvSpPr>
            <a:spLocks noGrp="1"/>
          </p:cNvSpPr>
          <p:nvPr>
            <p:ph idx="1"/>
          </p:nvPr>
        </p:nvSpPr>
        <p:spPr>
          <a:xfrm>
            <a:off x="416459" y="1690688"/>
            <a:ext cx="4635375" cy="5167312"/>
          </a:xfrm>
        </p:spPr>
        <p:txBody>
          <a:bodyPr>
            <a:normAutofit fontScale="85000" lnSpcReduction="20000"/>
          </a:bodyPr>
          <a:lstStyle/>
          <a:p>
            <a:r>
              <a:rPr lang="en-US" dirty="0"/>
              <a:t>There is a way of determining the bitwise representation of a digit by adding an extra layer to the three-layer network above. </a:t>
            </a:r>
          </a:p>
          <a:p>
            <a:r>
              <a:rPr lang="en-US" dirty="0"/>
              <a:t>The extra layer converts the output from the previous layer into a binary representation, as illustrated in the figure below.</a:t>
            </a:r>
          </a:p>
          <a:p>
            <a:r>
              <a:rPr lang="en-US" dirty="0"/>
              <a:t>Find a set of weights and biases for the new output layer.</a:t>
            </a:r>
          </a:p>
          <a:p>
            <a:r>
              <a:rPr lang="en-US" dirty="0"/>
              <a:t>Assume that the first 3 layers of neurons are such that the correct output in the third layer (i.e., the old output layer) has activation at least 0.99, and incorrect outputs have activation less than 0.01.</a:t>
            </a:r>
            <a:endParaRPr lang="en-SE" dirty="0"/>
          </a:p>
        </p:txBody>
      </p:sp>
      <p:pic>
        <p:nvPicPr>
          <p:cNvPr id="11266" name="Picture 2" descr="Shape&#10;&#10;Description automatically generated with medium confidence">
            <a:extLst>
              <a:ext uri="{FF2B5EF4-FFF2-40B4-BE49-F238E27FC236}">
                <a16:creationId xmlns:a16="http://schemas.microsoft.com/office/drawing/2014/main" id="{D2BEFFEA-D5DD-4297-ABE8-A28E0C222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6152" y="1898053"/>
            <a:ext cx="7215848" cy="4024987"/>
          </a:xfrm>
          <a:prstGeom prst="rect">
            <a:avLst/>
          </a:prstGeom>
          <a:noFill/>
        </p:spPr>
      </p:pic>
    </p:spTree>
    <p:extLst>
      <p:ext uri="{BB962C8B-B14F-4D97-AF65-F5344CB8AC3E}">
        <p14:creationId xmlns:p14="http://schemas.microsoft.com/office/powerpoint/2010/main" val="1865483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D020B-6242-495B-90D9-34D3A7B53861}"/>
              </a:ext>
            </a:extLst>
          </p:cNvPr>
          <p:cNvSpPr>
            <a:spLocks noGrp="1"/>
          </p:cNvSpPr>
          <p:nvPr>
            <p:ph type="title"/>
          </p:nvPr>
        </p:nvSpPr>
        <p:spPr/>
        <p:txBody>
          <a:bodyPr/>
          <a:lstStyle/>
          <a:p>
            <a:r>
              <a:rPr lang="en-US" dirty="0"/>
              <a:t>Train a neural network</a:t>
            </a:r>
            <a:endParaRPr lang="en-SE" dirty="0"/>
          </a:p>
        </p:txBody>
      </p:sp>
      <p:sp>
        <p:nvSpPr>
          <p:cNvPr id="3" name="Content Placeholder 2">
            <a:extLst>
              <a:ext uri="{FF2B5EF4-FFF2-40B4-BE49-F238E27FC236}">
                <a16:creationId xmlns:a16="http://schemas.microsoft.com/office/drawing/2014/main" id="{4D6D88D0-BB46-4EA6-B912-0EAEE5CCE3ED}"/>
              </a:ext>
            </a:extLst>
          </p:cNvPr>
          <p:cNvSpPr>
            <a:spLocks noGrp="1"/>
          </p:cNvSpPr>
          <p:nvPr>
            <p:ph idx="1"/>
          </p:nvPr>
        </p:nvSpPr>
        <p:spPr>
          <a:xfrm>
            <a:off x="838200" y="1825625"/>
            <a:ext cx="10515600" cy="4892046"/>
          </a:xfrm>
        </p:spPr>
        <p:txBody>
          <a:bodyPr>
            <a:normAutofit fontScale="92500" lnSpcReduction="20000"/>
          </a:bodyPr>
          <a:lstStyle/>
          <a:p>
            <a:r>
              <a:rPr lang="en-US" dirty="0"/>
              <a:t>Now that we have a design for our neural network, how can it learn to recognize digits? </a:t>
            </a:r>
          </a:p>
          <a:p>
            <a:r>
              <a:rPr lang="en-US" dirty="0"/>
              <a:t>We need two things</a:t>
            </a:r>
          </a:p>
          <a:p>
            <a:pPr marL="514350" indent="-514350">
              <a:buFont typeface="+mj-lt"/>
              <a:buAutoNum type="arabicPeriod"/>
            </a:pPr>
            <a:r>
              <a:rPr lang="en-US" dirty="0"/>
              <a:t>A training set with real-world handwritten digits samples</a:t>
            </a:r>
          </a:p>
          <a:p>
            <a:pPr lvl="1">
              <a:buFont typeface="Wingdings" panose="05000000000000000000" pitchFamily="2" charset="2"/>
              <a:buChar char="§"/>
            </a:pPr>
            <a:r>
              <a:rPr lang="en-US" dirty="0">
                <a:hlinkClick r:id="rId2"/>
              </a:rPr>
              <a:t>MNIST data set</a:t>
            </a:r>
            <a:r>
              <a:rPr lang="en-US" dirty="0"/>
              <a:t>, tens of thousands (</a:t>
            </a:r>
            <a:r>
              <a:rPr lang="en-US" dirty="0">
                <a:solidFill>
                  <a:srgbClr val="FF00FF"/>
                </a:solidFill>
              </a:rPr>
              <a:t>60,000</a:t>
            </a:r>
            <a:r>
              <a:rPr lang="en-US" dirty="0"/>
              <a:t> for training and </a:t>
            </a:r>
            <a:r>
              <a:rPr lang="en-US" dirty="0">
                <a:solidFill>
                  <a:srgbClr val="FF00FF"/>
                </a:solidFill>
              </a:rPr>
              <a:t>10,000</a:t>
            </a:r>
            <a:r>
              <a:rPr lang="en-US" dirty="0"/>
              <a:t> for test) of scanned images of handwritten digits (from 250 people, in 28*28-pixel format), together with their correct classifications.</a:t>
            </a:r>
          </a:p>
          <a:p>
            <a:pPr lvl="1">
              <a:buFont typeface="Wingdings" panose="05000000000000000000" pitchFamily="2" charset="2"/>
              <a:buChar char="§"/>
            </a:pPr>
            <a:r>
              <a:rPr lang="en-US" dirty="0"/>
              <a:t>The following is a few pictures from MINIST</a:t>
            </a:r>
          </a:p>
          <a:p>
            <a:pPr lvl="1">
              <a:buFont typeface="Wingdings" panose="05000000000000000000" pitchFamily="2" charset="2"/>
              <a:buChar char="§"/>
            </a:pPr>
            <a:endParaRPr lang="en-US" dirty="0"/>
          </a:p>
          <a:p>
            <a:pPr marL="514350" indent="-514350">
              <a:buFont typeface="+mj-lt"/>
              <a:buAutoNum type="arabicPeriod"/>
            </a:pPr>
            <a:endParaRPr lang="en-US" dirty="0"/>
          </a:p>
          <a:p>
            <a:pPr marL="514350" indent="-514350">
              <a:buFont typeface="+mj-lt"/>
              <a:buAutoNum type="arabicPeriod"/>
            </a:pPr>
            <a:r>
              <a:rPr lang="en-US" dirty="0"/>
              <a:t>A way to train the neural network</a:t>
            </a:r>
          </a:p>
          <a:p>
            <a:pPr lvl="1">
              <a:buFont typeface="Wingdings" panose="05000000000000000000" pitchFamily="2" charset="2"/>
              <a:buChar char="§"/>
            </a:pPr>
            <a:r>
              <a:rPr lang="en-US" dirty="0"/>
              <a:t>Gradient descent.</a:t>
            </a:r>
          </a:p>
          <a:p>
            <a:pPr lvl="1">
              <a:buFont typeface="Wingdings" panose="05000000000000000000" pitchFamily="2" charset="2"/>
              <a:buChar char="§"/>
            </a:pPr>
            <a:r>
              <a:rPr lang="en-US" dirty="0"/>
              <a:t>Y. </a:t>
            </a:r>
            <a:r>
              <a:rPr lang="en-US" dirty="0" err="1"/>
              <a:t>LeCun</a:t>
            </a:r>
            <a:r>
              <a:rPr lang="en-US" dirty="0"/>
              <a:t>, L. </a:t>
            </a:r>
            <a:r>
              <a:rPr lang="en-US" dirty="0" err="1"/>
              <a:t>Bottou</a:t>
            </a:r>
            <a:r>
              <a:rPr lang="en-US" dirty="0"/>
              <a:t>, Y. </a:t>
            </a:r>
            <a:r>
              <a:rPr lang="en-US" dirty="0" err="1"/>
              <a:t>Bengio</a:t>
            </a:r>
            <a:r>
              <a:rPr lang="en-US" dirty="0"/>
              <a:t>, and P. Haffner. "Gradient-based learning applied to document recognition." Proceedings of the IEEE, 86(11):2278-2324, November 1998. </a:t>
            </a:r>
          </a:p>
          <a:p>
            <a:pPr lvl="1">
              <a:buFont typeface="Wingdings" panose="05000000000000000000" pitchFamily="2" charset="2"/>
              <a:buChar char="§"/>
            </a:pPr>
            <a:endParaRPr lang="en-SE" dirty="0"/>
          </a:p>
        </p:txBody>
      </p:sp>
      <p:pic>
        <p:nvPicPr>
          <p:cNvPr id="14338" name="Picture 2" descr="Text, whiteboard&#10;&#10;Description automatically generated">
            <a:extLst>
              <a:ext uri="{FF2B5EF4-FFF2-40B4-BE49-F238E27FC236}">
                <a16:creationId xmlns:a16="http://schemas.microsoft.com/office/drawing/2014/main" id="{FAFFEE82-5458-4258-B135-594DD3EFA8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3278" y="4280624"/>
            <a:ext cx="4705444" cy="739427"/>
          </a:xfrm>
          <a:prstGeom prst="rect">
            <a:avLst/>
          </a:prstGeom>
          <a:noFill/>
        </p:spPr>
      </p:pic>
    </p:spTree>
    <p:extLst>
      <p:ext uri="{BB962C8B-B14F-4D97-AF65-F5344CB8AC3E}">
        <p14:creationId xmlns:p14="http://schemas.microsoft.com/office/powerpoint/2010/main" val="4204622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1DA16-DCD7-4BFA-89DE-C3FFCA8BD40A}"/>
              </a:ext>
            </a:extLst>
          </p:cNvPr>
          <p:cNvSpPr>
            <a:spLocks noGrp="1"/>
          </p:cNvSpPr>
          <p:nvPr>
            <p:ph type="title"/>
          </p:nvPr>
        </p:nvSpPr>
        <p:spPr/>
        <p:txBody>
          <a:bodyPr/>
          <a:lstStyle/>
          <a:p>
            <a:r>
              <a:rPr lang="en-US" dirty="0"/>
              <a:t>HDR-NN – Input/Output</a:t>
            </a:r>
            <a:endParaRPr lang="en-SE" dirty="0"/>
          </a:p>
        </p:txBody>
      </p:sp>
      <p:sp>
        <p:nvSpPr>
          <p:cNvPr id="3" name="Content Placeholder 2">
            <a:extLst>
              <a:ext uri="{FF2B5EF4-FFF2-40B4-BE49-F238E27FC236}">
                <a16:creationId xmlns:a16="http://schemas.microsoft.com/office/drawing/2014/main" id="{EC0226AD-F1DA-4C18-BBBA-D4DCF17CCE83}"/>
              </a:ext>
            </a:extLst>
          </p:cNvPr>
          <p:cNvSpPr>
            <a:spLocks noGrp="1"/>
          </p:cNvSpPr>
          <p:nvPr>
            <p:ph idx="1"/>
          </p:nvPr>
        </p:nvSpPr>
        <p:spPr>
          <a:xfrm>
            <a:off x="838200" y="1825624"/>
            <a:ext cx="10515600" cy="5032375"/>
          </a:xfrm>
        </p:spPr>
        <p:txBody>
          <a:bodyPr>
            <a:normAutofit/>
          </a:bodyPr>
          <a:lstStyle/>
          <a:p>
            <a:r>
              <a:rPr lang="en-US" dirty="0"/>
              <a:t>We'll use the notation </a:t>
            </a:r>
            <a:r>
              <a:rPr lang="en-US" b="1" dirty="0"/>
              <a:t>x</a:t>
            </a:r>
            <a:r>
              <a:rPr lang="en-US" dirty="0"/>
              <a:t> to denote a training input. </a:t>
            </a:r>
          </a:p>
          <a:p>
            <a:r>
              <a:rPr lang="en-US" dirty="0"/>
              <a:t>Each </a:t>
            </a:r>
            <a:r>
              <a:rPr lang="en-US" b="1" dirty="0"/>
              <a:t>x</a:t>
            </a:r>
            <a:r>
              <a:rPr lang="en-US" dirty="0"/>
              <a:t> represents a 28×28=784-dimensional </a:t>
            </a:r>
            <a:r>
              <a:rPr lang="en-US" b="1" dirty="0"/>
              <a:t>vector</a:t>
            </a:r>
            <a:r>
              <a:rPr lang="en-US" dirty="0"/>
              <a:t>. </a:t>
            </a:r>
          </a:p>
          <a:p>
            <a:r>
              <a:rPr lang="en-US" dirty="0"/>
              <a:t>Each entry (</a:t>
            </a:r>
            <a:r>
              <a:rPr lang="en-US" b="1" dirty="0"/>
              <a:t>x</a:t>
            </a:r>
            <a:r>
              <a:rPr lang="en-US" b="1" baseline="-25000" dirty="0"/>
              <a:t>i</a:t>
            </a:r>
            <a:r>
              <a:rPr lang="en-US" dirty="0"/>
              <a:t>) in the vector represents the grey value for a single pixel in the image. </a:t>
            </a:r>
          </a:p>
          <a:p>
            <a:r>
              <a:rPr lang="en-US" dirty="0"/>
              <a:t>We'll denote the corresponding </a:t>
            </a:r>
            <a:r>
              <a:rPr lang="en-US" b="1" dirty="0">
                <a:solidFill>
                  <a:srgbClr val="FF0000"/>
                </a:solidFill>
              </a:rPr>
              <a:t>ideal</a:t>
            </a:r>
            <a:r>
              <a:rPr lang="en-US" dirty="0"/>
              <a:t> output by </a:t>
            </a:r>
            <a:r>
              <a:rPr lang="en-US" b="1" dirty="0"/>
              <a:t>y=y(x)</a:t>
            </a:r>
            <a:r>
              <a:rPr lang="en-US" dirty="0"/>
              <a:t>, where </a:t>
            </a:r>
            <a:r>
              <a:rPr lang="en-US" b="1" dirty="0"/>
              <a:t>y</a:t>
            </a:r>
            <a:r>
              <a:rPr lang="en-US" dirty="0"/>
              <a:t> is a 10-dimensional vector. </a:t>
            </a:r>
          </a:p>
          <a:p>
            <a:pPr lvl="1"/>
            <a:r>
              <a:rPr lang="en-US" dirty="0"/>
              <a:t>If a particular training image, </a:t>
            </a:r>
            <a:r>
              <a:rPr lang="en-US" b="1" dirty="0"/>
              <a:t>x</a:t>
            </a:r>
            <a:r>
              <a:rPr lang="en-US" dirty="0"/>
              <a:t>, depicts a digit “6”, then y(x)=(0,0,0,0,0,0,1,0,0,0)</a:t>
            </a:r>
            <a:r>
              <a:rPr lang="en-US" baseline="30000" dirty="0"/>
              <a:t>T</a:t>
            </a:r>
            <a:r>
              <a:rPr lang="en-US" dirty="0"/>
              <a:t>. (all sharp “1”s and “0”s)</a:t>
            </a:r>
          </a:p>
          <a:p>
            <a:r>
              <a:rPr lang="en-US" dirty="0"/>
              <a:t>Given the HDR-NN architecture and input/output, we would like a method to find weights and biases so that we get a result </a:t>
            </a:r>
            <a:r>
              <a:rPr lang="en-US" b="1" dirty="0"/>
              <a:t>as close to y(x) for all input x as possible</a:t>
            </a:r>
            <a:r>
              <a:rPr lang="en-US" dirty="0"/>
              <a:t>.</a:t>
            </a:r>
            <a:endParaRPr lang="en-SE" dirty="0"/>
          </a:p>
        </p:txBody>
      </p:sp>
    </p:spTree>
    <p:extLst>
      <p:ext uri="{BB962C8B-B14F-4D97-AF65-F5344CB8AC3E}">
        <p14:creationId xmlns:p14="http://schemas.microsoft.com/office/powerpoint/2010/main" val="2122331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E389-440C-4A67-BC2E-5C6535A94D5E}"/>
              </a:ext>
            </a:extLst>
          </p:cNvPr>
          <p:cNvSpPr>
            <a:spLocks noGrp="1"/>
          </p:cNvSpPr>
          <p:nvPr>
            <p:ph type="title"/>
          </p:nvPr>
        </p:nvSpPr>
        <p:spPr/>
        <p:txBody>
          <a:bodyPr/>
          <a:lstStyle/>
          <a:p>
            <a:r>
              <a:rPr lang="en-US" dirty="0"/>
              <a:t>HDR-NN – the cost function</a:t>
            </a:r>
            <a:endParaRPr lang="en-SE" dirty="0"/>
          </a:p>
        </p:txBody>
      </p:sp>
      <p:sp>
        <p:nvSpPr>
          <p:cNvPr id="3" name="Content Placeholder 2">
            <a:extLst>
              <a:ext uri="{FF2B5EF4-FFF2-40B4-BE49-F238E27FC236}">
                <a16:creationId xmlns:a16="http://schemas.microsoft.com/office/drawing/2014/main" id="{0DF72C5F-DA77-4231-A24C-80942B5730DD}"/>
              </a:ext>
            </a:extLst>
          </p:cNvPr>
          <p:cNvSpPr>
            <a:spLocks noGrp="1"/>
          </p:cNvSpPr>
          <p:nvPr>
            <p:ph idx="1"/>
          </p:nvPr>
        </p:nvSpPr>
        <p:spPr>
          <a:xfrm>
            <a:off x="838200" y="1825625"/>
            <a:ext cx="10515600" cy="899468"/>
          </a:xfrm>
        </p:spPr>
        <p:txBody>
          <a:bodyPr/>
          <a:lstStyle/>
          <a:p>
            <a:r>
              <a:rPr lang="en-US" dirty="0"/>
              <a:t>To quantify how well we're achieving this goal we define a cost function </a:t>
            </a:r>
            <a:endParaRPr lang="en-SE"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C08230B-2435-4AD6-BB87-CEE759F768B7}"/>
                  </a:ext>
                </a:extLst>
              </p:cNvPr>
              <p:cNvSpPr txBox="1"/>
              <p:nvPr/>
            </p:nvSpPr>
            <p:spPr>
              <a:xfrm>
                <a:off x="3563081" y="2481673"/>
                <a:ext cx="5065837" cy="10635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𝐶</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𝑤</m:t>
                          </m:r>
                          <m:r>
                            <a:rPr lang="en-US" sz="2800" b="0" i="1" smtClean="0">
                              <a:latin typeface="Cambria Math" panose="02040503050406030204" pitchFamily="18" charset="0"/>
                            </a:rPr>
                            <m:t>, </m:t>
                          </m:r>
                          <m:r>
                            <a:rPr lang="en-US" sz="2800" b="0" i="1" smtClean="0">
                              <a:latin typeface="Cambria Math" panose="02040503050406030204" pitchFamily="18" charset="0"/>
                            </a:rPr>
                            <m:t>𝑏</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r>
                            <a:rPr lang="en-US" sz="2800" b="0" i="1" smtClean="0">
                              <a:latin typeface="Cambria Math" panose="02040503050406030204" pitchFamily="18" charset="0"/>
                            </a:rPr>
                            <m:t>𝑛</m:t>
                          </m:r>
                        </m:den>
                      </m:f>
                      <m:nary>
                        <m:naryPr>
                          <m:chr m:val="∑"/>
                          <m:supHide m:val="on"/>
                          <m:ctrlPr>
                            <a:rPr lang="en-US" sz="2800" b="0" i="1" smtClean="0">
                              <a:latin typeface="Cambria Math" panose="02040503050406030204" pitchFamily="18" charset="0"/>
                            </a:rPr>
                          </m:ctrlPr>
                        </m:naryPr>
                        <m:sub>
                          <m:r>
                            <m:rPr>
                              <m:brk m:alnAt="7"/>
                            </m:rPr>
                            <a:rPr lang="en-US" sz="2800" b="0" i="1" smtClean="0">
                              <a:latin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sub>
                        <m:sup/>
                        <m:e>
                          <m:sSup>
                            <m:sSupPr>
                              <m:ctrlPr>
                                <a:rPr lang="en-US" sz="2800" b="0" i="1" smtClean="0">
                                  <a:latin typeface="Cambria Math" panose="02040503050406030204" pitchFamily="18" charset="0"/>
                                </a:rPr>
                              </m:ctrlPr>
                            </m:sSupPr>
                            <m:e>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𝑦</m:t>
                                  </m:r>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1">
                                      <a:latin typeface="Cambria Math" panose="02040503050406030204" pitchFamily="18" charset="0"/>
                                    </a:rPr>
                                    <m:t>−</m:t>
                                  </m:r>
                                  <m:r>
                                    <a:rPr lang="en-US" sz="2800" i="1">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e>
                              </m:d>
                            </m:e>
                            <m:sup>
                              <m:r>
                                <a:rPr lang="en-US" sz="2800" b="0" i="1" smtClean="0">
                                  <a:latin typeface="Cambria Math" panose="02040503050406030204" pitchFamily="18" charset="0"/>
                                </a:rPr>
                                <m:t>2</m:t>
                              </m:r>
                            </m:sup>
                          </m:sSup>
                        </m:e>
                      </m:nary>
                    </m:oMath>
                  </m:oMathPara>
                </a14:m>
                <a:endParaRPr lang="en-SE" sz="2800" dirty="0"/>
              </a:p>
            </p:txBody>
          </p:sp>
        </mc:Choice>
        <mc:Fallback xmlns="">
          <p:sp>
            <p:nvSpPr>
              <p:cNvPr id="4" name="TextBox 3">
                <a:extLst>
                  <a:ext uri="{FF2B5EF4-FFF2-40B4-BE49-F238E27FC236}">
                    <a16:creationId xmlns:a16="http://schemas.microsoft.com/office/drawing/2014/main" id="{8C08230B-2435-4AD6-BB87-CEE759F768B7}"/>
                  </a:ext>
                </a:extLst>
              </p:cNvPr>
              <p:cNvSpPr txBox="1">
                <a:spLocks noRot="1" noChangeAspect="1" noMove="1" noResize="1" noEditPoints="1" noAdjustHandles="1" noChangeArrowheads="1" noChangeShapeType="1" noTextEdit="1"/>
              </p:cNvSpPr>
              <p:nvPr/>
            </p:nvSpPr>
            <p:spPr>
              <a:xfrm>
                <a:off x="3563081" y="2481673"/>
                <a:ext cx="5065837" cy="1063561"/>
              </a:xfrm>
              <a:prstGeom prst="rect">
                <a:avLst/>
              </a:prstGeom>
              <a:blipFill>
                <a:blip r:embed="rId2"/>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904970E-5CBE-476A-AC80-025E1D0510C1}"/>
                  </a:ext>
                </a:extLst>
              </p:cNvPr>
              <p:cNvSpPr txBox="1">
                <a:spLocks/>
              </p:cNvSpPr>
              <p:nvPr/>
            </p:nvSpPr>
            <p:spPr>
              <a:xfrm>
                <a:off x="838199" y="3545234"/>
                <a:ext cx="7156011" cy="331276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r>
                      <a:rPr lang="en-US" sz="2800" b="0" i="1" smtClean="0">
                        <a:latin typeface="Cambria Math" panose="02040503050406030204" pitchFamily="18" charset="0"/>
                      </a:rPr>
                      <m:t>𝑤</m:t>
                    </m:r>
                  </m:oMath>
                </a14:m>
                <a:r>
                  <a:rPr lang="en-US" dirty="0"/>
                  <a:t>: the collection of all weights in the HDR-NN.</a:t>
                </a:r>
              </a:p>
              <a:p>
                <a:pPr lvl="1"/>
                <a:r>
                  <a:rPr lang="en-US" dirty="0"/>
                  <a:t>All </a:t>
                </a:r>
                <a14:m>
                  <m:oMath xmlns:m="http://schemas.openxmlformats.org/officeDocument/2006/math">
                    <m:r>
                      <a:rPr lang="en-US" sz="2400" b="0" i="1" smtClean="0">
                        <a:latin typeface="Cambria Math" panose="02040503050406030204" pitchFamily="18" charset="0"/>
                      </a:rPr>
                      <m:t>𝑤</m:t>
                    </m:r>
                    <m:r>
                      <a:rPr lang="en-US" sz="2400" b="0" i="1" baseline="-25000" smtClean="0">
                        <a:latin typeface="Cambria Math" panose="02040503050406030204" pitchFamily="18" charset="0"/>
                      </a:rPr>
                      <m:t>𝑖</m:t>
                    </m:r>
                  </m:oMath>
                </a14:m>
                <a:r>
                  <a:rPr lang="en-US" dirty="0"/>
                  <a:t> belong to </a:t>
                </a:r>
                <a14:m>
                  <m:oMath xmlns:m="http://schemas.openxmlformats.org/officeDocument/2006/math">
                    <m:r>
                      <a:rPr lang="en-US" i="1">
                        <a:latin typeface="Cambria Math" panose="02040503050406030204" pitchFamily="18" charset="0"/>
                      </a:rPr>
                      <m:t>𝑤</m:t>
                    </m:r>
                  </m:oMath>
                </a14:m>
                <a:r>
                  <a:rPr lang="en-US" dirty="0"/>
                  <a:t>.</a:t>
                </a:r>
              </a:p>
              <a:p>
                <a14:m>
                  <m:oMath xmlns:m="http://schemas.openxmlformats.org/officeDocument/2006/math">
                    <m:r>
                      <a:rPr lang="en-US" sz="2800" b="0" i="1" smtClean="0">
                        <a:latin typeface="Cambria Math" panose="02040503050406030204" pitchFamily="18" charset="0"/>
                      </a:rPr>
                      <m:t>𝑏</m:t>
                    </m:r>
                  </m:oMath>
                </a14:m>
                <a:r>
                  <a:rPr lang="en-US" dirty="0"/>
                  <a:t>: the collection of all biases in the HDR-NN.</a:t>
                </a:r>
              </a:p>
              <a:p>
                <a:pPr lvl="1"/>
                <a:r>
                  <a:rPr lang="en-US" dirty="0"/>
                  <a:t>All </a:t>
                </a:r>
                <a14:m>
                  <m:oMath xmlns:m="http://schemas.openxmlformats.org/officeDocument/2006/math">
                    <m:r>
                      <a:rPr lang="en-US" i="1">
                        <a:latin typeface="Cambria Math" panose="02040503050406030204" pitchFamily="18" charset="0"/>
                      </a:rPr>
                      <m:t>𝑏</m:t>
                    </m:r>
                    <m:r>
                      <a:rPr lang="en-US" b="0" i="1" baseline="-25000" smtClean="0">
                        <a:latin typeface="Cambria Math" panose="02040503050406030204" pitchFamily="18" charset="0"/>
                      </a:rPr>
                      <m:t>𝑗</m:t>
                    </m:r>
                  </m:oMath>
                </a14:m>
                <a:r>
                  <a:rPr lang="en-US" dirty="0"/>
                  <a:t> belong to </a:t>
                </a:r>
                <a14:m>
                  <m:oMath xmlns:m="http://schemas.openxmlformats.org/officeDocument/2006/math">
                    <m:r>
                      <a:rPr lang="en-US" sz="2400" b="0" i="1" smtClean="0">
                        <a:latin typeface="Cambria Math" panose="02040503050406030204" pitchFamily="18" charset="0"/>
                      </a:rPr>
                      <m:t>𝑏</m:t>
                    </m:r>
                  </m:oMath>
                </a14:m>
                <a:r>
                  <a:rPr lang="en-US" dirty="0"/>
                  <a:t>.</a:t>
                </a:r>
              </a:p>
              <a:p>
                <a14:m>
                  <m:oMath xmlns:m="http://schemas.openxmlformats.org/officeDocument/2006/math">
                    <m:r>
                      <a:rPr lang="en-US" i="1">
                        <a:latin typeface="Cambria Math" panose="02040503050406030204" pitchFamily="18" charset="0"/>
                      </a:rPr>
                      <m:t>𝑛</m:t>
                    </m:r>
                  </m:oMath>
                </a14:m>
                <a:r>
                  <a:rPr lang="en-US" dirty="0"/>
                  <a:t>: Total number of training inputs </a:t>
                </a:r>
                <a14:m>
                  <m:oMath xmlns:m="http://schemas.openxmlformats.org/officeDocument/2006/math">
                    <m:r>
                      <a:rPr lang="en-US" sz="2800" i="1" smtClean="0">
                        <a:latin typeface="Cambria Math" panose="02040503050406030204" pitchFamily="18" charset="0"/>
                      </a:rPr>
                      <m:t>𝑥</m:t>
                    </m:r>
                  </m:oMath>
                </a14:m>
                <a:r>
                  <a:rPr lang="en-US" dirty="0"/>
                  <a:t>.</a:t>
                </a:r>
              </a:p>
              <a:p>
                <a:pPr lvl="1"/>
                <a14:m>
                  <m:oMath xmlns:m="http://schemas.openxmlformats.org/officeDocument/2006/math">
                    <m:r>
                      <a:rPr lang="en-US" i="1" smtClean="0">
                        <a:latin typeface="Cambria Math" panose="02040503050406030204" pitchFamily="18" charset="0"/>
                      </a:rPr>
                      <m:t>𝑛</m:t>
                    </m:r>
                    <m:r>
                      <a:rPr lang="en-US" i="1" smtClean="0">
                        <a:latin typeface="Cambria Math" panose="02040503050406030204" pitchFamily="18" charset="0"/>
                      </a:rPr>
                      <m:t> </m:t>
                    </m:r>
                  </m:oMath>
                </a14:m>
                <a:r>
                  <a:rPr lang="en-US" dirty="0"/>
                  <a:t>is the number of different </a:t>
                </a:r>
                <a14:m>
                  <m:oMath xmlns:m="http://schemas.openxmlformats.org/officeDocument/2006/math">
                    <m:r>
                      <a:rPr lang="en-US" i="1">
                        <a:latin typeface="Cambria Math" panose="02040503050406030204" pitchFamily="18" charset="0"/>
                      </a:rPr>
                      <m:t>𝑥</m:t>
                    </m:r>
                  </m:oMath>
                </a14:m>
                <a:r>
                  <a:rPr lang="en-US" dirty="0"/>
                  <a:t>, where each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 </m:t>
                    </m:r>
                  </m:oMath>
                </a14:m>
                <a:r>
                  <a:rPr lang="en-US" dirty="0"/>
                  <a:t>is a pixel vector.</a:t>
                </a:r>
              </a:p>
              <a:p>
                <a14:m>
                  <m:oMath xmlns:m="http://schemas.openxmlformats.org/officeDocument/2006/math">
                    <m:r>
                      <a:rPr lang="en-US" sz="280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a14:m>
                <a:r>
                  <a:rPr lang="en-US" dirty="0"/>
                  <a:t>: The </a:t>
                </a:r>
                <a:r>
                  <a:rPr lang="en-US" dirty="0" err="1"/>
                  <a:t>actuall</a:t>
                </a:r>
                <a:r>
                  <a:rPr lang="en-US" dirty="0"/>
                  <a:t> output from HDR-NN for input </a:t>
                </a:r>
                <a14:m>
                  <m:oMath xmlns:m="http://schemas.openxmlformats.org/officeDocument/2006/math">
                    <m:r>
                      <a:rPr lang="en-US" i="1">
                        <a:latin typeface="Cambria Math" panose="02040503050406030204" pitchFamily="18" charset="0"/>
                      </a:rPr>
                      <m:t>𝑥</m:t>
                    </m:r>
                  </m:oMath>
                </a14:m>
                <a:r>
                  <a:rPr lang="en-US" dirty="0"/>
                  <a:t>.</a:t>
                </a:r>
              </a:p>
              <a:p>
                <a:pPr lvl="1"/>
                <a:r>
                  <a:rPr lang="en-US" dirty="0"/>
                  <a:t>Note the difference between </a:t>
                </a:r>
                <a14:m>
                  <m:oMath xmlns:m="http://schemas.openxmlformats.org/officeDocument/2006/math">
                    <m:r>
                      <a:rPr lang="en-US" sz="2400" i="1" smtClean="0">
                        <a:latin typeface="Cambria Math" panose="02040503050406030204" pitchFamily="18" charset="0"/>
                      </a:rPr>
                      <m:t>𝑦</m:t>
                    </m:r>
                    <m:d>
                      <m:dPr>
                        <m:ctrlPr>
                          <a:rPr lang="en-US" sz="2400" i="1">
                            <a:latin typeface="Cambria Math" panose="02040503050406030204" pitchFamily="18" charset="0"/>
                          </a:rPr>
                        </m:ctrlPr>
                      </m:dPr>
                      <m:e>
                        <m:r>
                          <a:rPr lang="en-US" sz="2400" i="1">
                            <a:latin typeface="Cambria Math" panose="02040503050406030204" pitchFamily="18" charset="0"/>
                          </a:rPr>
                          <m:t>𝑥</m:t>
                        </m:r>
                      </m:e>
                    </m:d>
                  </m:oMath>
                </a14:m>
                <a:r>
                  <a:rPr lang="en-US" baseline="30000" dirty="0"/>
                  <a:t> </a:t>
                </a:r>
                <a:r>
                  <a:rPr lang="en-US" dirty="0"/>
                  <a:t>and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endParaRPr lang="en-US" baseline="30000" dirty="0"/>
              </a:p>
              <a:p>
                <a:endParaRPr lang="en-SE" dirty="0"/>
              </a:p>
            </p:txBody>
          </p:sp>
        </mc:Choice>
        <mc:Fallback xmlns="">
          <p:sp>
            <p:nvSpPr>
              <p:cNvPr id="5" name="Content Placeholder 2">
                <a:extLst>
                  <a:ext uri="{FF2B5EF4-FFF2-40B4-BE49-F238E27FC236}">
                    <a16:creationId xmlns:a16="http://schemas.microsoft.com/office/drawing/2014/main" id="{F904970E-5CBE-476A-AC80-025E1D0510C1}"/>
                  </a:ext>
                </a:extLst>
              </p:cNvPr>
              <p:cNvSpPr txBox="1">
                <a:spLocks noRot="1" noChangeAspect="1" noMove="1" noResize="1" noEditPoints="1" noAdjustHandles="1" noChangeArrowheads="1" noChangeShapeType="1" noTextEdit="1"/>
              </p:cNvSpPr>
              <p:nvPr/>
            </p:nvSpPr>
            <p:spPr>
              <a:xfrm>
                <a:off x="838199" y="3545234"/>
                <a:ext cx="7156011" cy="3312765"/>
              </a:xfrm>
              <a:prstGeom prst="rect">
                <a:avLst/>
              </a:prstGeom>
              <a:blipFill>
                <a:blip r:embed="rId3"/>
                <a:stretch>
                  <a:fillRect l="-1107" t="-3499" r="-767"/>
                </a:stretch>
              </a:blipFill>
            </p:spPr>
            <p:txBody>
              <a:bodyPr/>
              <a:lstStyle/>
              <a:p>
                <a:r>
                  <a:rPr lang="en-SE">
                    <a:noFill/>
                  </a:rPr>
                  <a:t> </a:t>
                </a:r>
              </a:p>
            </p:txBody>
          </p:sp>
        </mc:Fallback>
      </mc:AlternateContent>
    </p:spTree>
    <p:extLst>
      <p:ext uri="{BB962C8B-B14F-4D97-AF65-F5344CB8AC3E}">
        <p14:creationId xmlns:p14="http://schemas.microsoft.com/office/powerpoint/2010/main" val="1788155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08623-3F99-404F-BB00-6BAEF882263F}"/>
              </a:ext>
            </a:extLst>
          </p:cNvPr>
          <p:cNvSpPr>
            <a:spLocks noGrp="1"/>
          </p:cNvSpPr>
          <p:nvPr>
            <p:ph type="title"/>
          </p:nvPr>
        </p:nvSpPr>
        <p:spPr/>
        <p:txBody>
          <a:bodyPr/>
          <a:lstStyle/>
          <a:p>
            <a:r>
              <a:rPr lang="en-US" dirty="0"/>
              <a:t>HDR-NN – the cost function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9CAD47-8556-40A3-BB8C-B3D061D6CCAB}"/>
                  </a:ext>
                </a:extLst>
              </p:cNvPr>
              <p:cNvSpPr>
                <a:spLocks noGrp="1"/>
              </p:cNvSpPr>
              <p:nvPr>
                <p:ph idx="1"/>
              </p:nvPr>
            </p:nvSpPr>
            <p:spPr>
              <a:xfrm>
                <a:off x="838200" y="1825624"/>
                <a:ext cx="10515600" cy="3734228"/>
              </a:xfrm>
            </p:spPr>
            <p:txBody>
              <a:bodyPr>
                <a:normAutofit/>
              </a:bodyPr>
              <a:lstStyle/>
              <a:p>
                <a14:m>
                  <m:oMath xmlns:m="http://schemas.openxmlformats.org/officeDocument/2006/math">
                    <m:sSup>
                      <m:sSupPr>
                        <m:ctrlPr>
                          <a:rPr lang="en-US" i="1" smtClean="0">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e>
                      <m:sup>
                        <m:r>
                          <a:rPr lang="en-US" i="1">
                            <a:latin typeface="Cambria Math" panose="02040503050406030204" pitchFamily="18" charset="0"/>
                          </a:rPr>
                          <m:t>2</m:t>
                        </m:r>
                      </m:sup>
                    </m:sSup>
                  </m:oMath>
                </a14:m>
                <a:r>
                  <a:rPr lang="en-US" dirty="0"/>
                  <a:t> denotes the distance between vector </a:t>
                </a:r>
                <a14:m>
                  <m:oMath xmlns:m="http://schemas.openxmlformats.org/officeDocument/2006/math">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and</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𝑎</m:t>
                    </m:r>
                    <m:d>
                      <m:dPr>
                        <m:ctrlPr>
                          <a:rPr lang="en-US" i="1">
                            <a:latin typeface="Cambria Math" panose="02040503050406030204" pitchFamily="18" charset="0"/>
                          </a:rPr>
                        </m:ctrlPr>
                      </m:dPr>
                      <m:e>
                        <m:r>
                          <a:rPr lang="en-US" i="1">
                            <a:latin typeface="Cambria Math" panose="02040503050406030204" pitchFamily="18" charset="0"/>
                          </a:rPr>
                          <m:t>𝑥</m:t>
                        </m:r>
                      </m:e>
                    </m:d>
                  </m:oMath>
                </a14:m>
                <a:endParaRPr lang="en-US" b="0" dirty="0"/>
              </a:p>
              <a:p>
                <a14:m>
                  <m:oMath xmlns:m="http://schemas.openxmlformats.org/officeDocument/2006/math">
                    <m:r>
                      <a:rPr lang="en-US" sz="2800" b="0" i="1" smtClean="0">
                        <a:latin typeface="Cambria Math" panose="02040503050406030204" pitchFamily="18" charset="0"/>
                      </a:rPr>
                      <m:t>𝐶</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𝑤</m:t>
                        </m:r>
                        <m:r>
                          <a:rPr lang="en-US" sz="2800" b="0" i="1" smtClean="0">
                            <a:latin typeface="Cambria Math" panose="02040503050406030204" pitchFamily="18" charset="0"/>
                          </a:rPr>
                          <m:t>, </m:t>
                        </m:r>
                        <m:r>
                          <a:rPr lang="en-US" sz="2800" b="0" i="1" smtClean="0">
                            <a:latin typeface="Cambria Math" panose="02040503050406030204" pitchFamily="18" charset="0"/>
                          </a:rPr>
                          <m:t>𝑏</m:t>
                        </m:r>
                      </m:e>
                    </m:d>
                  </m:oMath>
                </a14:m>
                <a:r>
                  <a:rPr lang="en-US" dirty="0"/>
                  <a:t> is also called </a:t>
                </a:r>
                <a:r>
                  <a:rPr lang="en-US" b="1" dirty="0"/>
                  <a:t>quadratic cost function</a:t>
                </a:r>
                <a:r>
                  <a:rPr lang="en-US" dirty="0"/>
                  <a:t>/</a:t>
                </a:r>
                <a:r>
                  <a:rPr lang="en-US" b="1" dirty="0"/>
                  <a:t>mean squired error</a:t>
                </a:r>
                <a:r>
                  <a:rPr lang="en-US" dirty="0"/>
                  <a:t>/</a:t>
                </a:r>
                <a:r>
                  <a:rPr lang="en-US" b="1" dirty="0"/>
                  <a:t>MSE</a:t>
                </a:r>
                <a:r>
                  <a:rPr lang="en-US" dirty="0"/>
                  <a:t>.</a:t>
                </a:r>
              </a:p>
              <a:p>
                <a14:m>
                  <m:oMath xmlns:m="http://schemas.openxmlformats.org/officeDocument/2006/math">
                    <m:r>
                      <a:rPr lang="en-US" sz="2800" b="0" i="1" smtClean="0">
                        <a:latin typeface="Cambria Math" panose="02040503050406030204" pitchFamily="18" charset="0"/>
                      </a:rPr>
                      <m:t>𝐶</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𝑤</m:t>
                        </m:r>
                        <m:r>
                          <a:rPr lang="en-US" sz="2800" b="0" i="1" smtClean="0">
                            <a:latin typeface="Cambria Math" panose="02040503050406030204" pitchFamily="18" charset="0"/>
                          </a:rPr>
                          <m:t>, </m:t>
                        </m:r>
                        <m:r>
                          <a:rPr lang="en-US" sz="2800" b="0" i="1" smtClean="0">
                            <a:latin typeface="Cambria Math" panose="02040503050406030204" pitchFamily="18" charset="0"/>
                          </a:rPr>
                          <m:t>𝑏</m:t>
                        </m:r>
                      </m:e>
                    </m:d>
                  </m:oMath>
                </a14:m>
                <a:r>
                  <a:rPr lang="en-US" dirty="0"/>
                  <a:t> is non-negative. </a:t>
                </a:r>
              </a:p>
              <a:p>
                <a:r>
                  <a:rPr lang="en-US" dirty="0"/>
                  <a:t>The close </a:t>
                </a:r>
                <a14:m>
                  <m:oMath xmlns:m="http://schemas.openxmlformats.org/officeDocument/2006/math">
                    <m:r>
                      <a:rPr lang="en-US" sz="2800" b="0" i="1" smtClean="0">
                        <a:latin typeface="Cambria Math" panose="02040503050406030204" pitchFamily="18" charset="0"/>
                      </a:rPr>
                      <m:t>𝐶</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𝑤</m:t>
                        </m:r>
                        <m:r>
                          <a:rPr lang="en-US" sz="2800" b="0" i="1" smtClean="0">
                            <a:latin typeface="Cambria Math" panose="02040503050406030204" pitchFamily="18" charset="0"/>
                          </a:rPr>
                          <m:t>, </m:t>
                        </m:r>
                        <m:r>
                          <a:rPr lang="en-US" sz="2800" b="0" i="1" smtClean="0">
                            <a:latin typeface="Cambria Math" panose="02040503050406030204" pitchFamily="18" charset="0"/>
                          </a:rPr>
                          <m:t>𝑏</m:t>
                        </m:r>
                      </m:e>
                    </m:d>
                  </m:oMath>
                </a14:m>
                <a:r>
                  <a:rPr lang="en-US" dirty="0"/>
                  <a:t> approach 0, the better.</a:t>
                </a:r>
              </a:p>
              <a:p>
                <a:r>
                  <a:rPr lang="en-US" dirty="0"/>
                  <a:t>We will find a set of </a:t>
                </a:r>
                <a14:m>
                  <m:oMath xmlns:m="http://schemas.openxmlformats.org/officeDocument/2006/math">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𝑤</m:t>
                        </m:r>
                        <m:r>
                          <a:rPr lang="en-US" sz="2800" b="0" i="1" smtClean="0">
                            <a:latin typeface="Cambria Math" panose="02040503050406030204" pitchFamily="18" charset="0"/>
                          </a:rPr>
                          <m:t>, </m:t>
                        </m:r>
                        <m:r>
                          <a:rPr lang="en-US" sz="2800" b="0" i="1" smtClean="0">
                            <a:latin typeface="Cambria Math" panose="02040503050406030204" pitchFamily="18" charset="0"/>
                          </a:rPr>
                          <m:t>𝑏</m:t>
                        </m:r>
                      </m:e>
                    </m:d>
                  </m:oMath>
                </a14:m>
                <a:r>
                  <a:rPr lang="en-US" dirty="0"/>
                  <a:t> which give us the minimal </a:t>
                </a:r>
                <a14:m>
                  <m:oMath xmlns:m="http://schemas.openxmlformats.org/officeDocument/2006/math">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 </m:t>
                        </m:r>
                        <m:r>
                          <a:rPr lang="en-US" i="1">
                            <a:latin typeface="Cambria Math" panose="02040503050406030204" pitchFamily="18" charset="0"/>
                          </a:rPr>
                          <m:t>𝑏</m:t>
                        </m:r>
                      </m:e>
                    </m:d>
                  </m:oMath>
                </a14:m>
                <a:r>
                  <a:rPr lang="en-US" dirty="0"/>
                  <a:t> value using a method called </a:t>
                </a:r>
                <a:r>
                  <a:rPr lang="en-US" b="1" dirty="0">
                    <a:solidFill>
                      <a:schemeClr val="accent1"/>
                    </a:solidFill>
                  </a:rPr>
                  <a:t>gradient descent</a:t>
                </a:r>
                <a:r>
                  <a:rPr lang="en-US" dirty="0"/>
                  <a:t>.</a:t>
                </a:r>
                <a:endParaRPr lang="en-SE" dirty="0"/>
              </a:p>
            </p:txBody>
          </p:sp>
        </mc:Choice>
        <mc:Fallback xmlns="">
          <p:sp>
            <p:nvSpPr>
              <p:cNvPr id="3" name="Content Placeholder 2">
                <a:extLst>
                  <a:ext uri="{FF2B5EF4-FFF2-40B4-BE49-F238E27FC236}">
                    <a16:creationId xmlns:a16="http://schemas.microsoft.com/office/drawing/2014/main" id="{679CAD47-8556-40A3-BB8C-B3D061D6CCAB}"/>
                  </a:ext>
                </a:extLst>
              </p:cNvPr>
              <p:cNvSpPr>
                <a:spLocks noGrp="1" noRot="1" noChangeAspect="1" noMove="1" noResize="1" noEditPoints="1" noAdjustHandles="1" noChangeArrowheads="1" noChangeShapeType="1" noTextEdit="1"/>
              </p:cNvSpPr>
              <p:nvPr>
                <p:ph idx="1"/>
              </p:nvPr>
            </p:nvSpPr>
            <p:spPr>
              <a:xfrm>
                <a:off x="838200" y="1825624"/>
                <a:ext cx="10515600" cy="3734228"/>
              </a:xfrm>
              <a:blipFill>
                <a:blip r:embed="rId2"/>
                <a:stretch>
                  <a:fillRect l="-1043" t="-2773" b="-277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9DEE54C-883F-4491-BF79-703A2FC89E2F}"/>
                  </a:ext>
                </a:extLst>
              </p:cNvPr>
              <p:cNvSpPr txBox="1"/>
              <p:nvPr/>
            </p:nvSpPr>
            <p:spPr>
              <a:xfrm>
                <a:off x="3563081" y="5559852"/>
                <a:ext cx="5065837" cy="10635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𝐶</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𝑤</m:t>
                          </m:r>
                          <m:r>
                            <a:rPr lang="en-US" sz="2800" b="0" i="1" smtClean="0">
                              <a:latin typeface="Cambria Math" panose="02040503050406030204" pitchFamily="18" charset="0"/>
                            </a:rPr>
                            <m:t>, </m:t>
                          </m:r>
                          <m:r>
                            <a:rPr lang="en-US" sz="2800" b="0" i="1" smtClean="0">
                              <a:latin typeface="Cambria Math" panose="02040503050406030204" pitchFamily="18" charset="0"/>
                            </a:rPr>
                            <m:t>𝑏</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r>
                            <a:rPr lang="en-US" sz="2800" b="0" i="1" smtClean="0">
                              <a:latin typeface="Cambria Math" panose="02040503050406030204" pitchFamily="18" charset="0"/>
                            </a:rPr>
                            <m:t>𝑛</m:t>
                          </m:r>
                        </m:den>
                      </m:f>
                      <m:nary>
                        <m:naryPr>
                          <m:chr m:val="∑"/>
                          <m:supHide m:val="on"/>
                          <m:ctrlPr>
                            <a:rPr lang="en-US" sz="2800" b="0" i="1" smtClean="0">
                              <a:latin typeface="Cambria Math" panose="02040503050406030204" pitchFamily="18" charset="0"/>
                            </a:rPr>
                          </m:ctrlPr>
                        </m:naryPr>
                        <m:sub>
                          <m:r>
                            <m:rPr>
                              <m:brk m:alnAt="7"/>
                            </m:rPr>
                            <a:rPr lang="en-US" sz="2800" b="0" i="1" smtClean="0">
                              <a:latin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sub>
                        <m:sup/>
                        <m:e>
                          <m:sSup>
                            <m:sSupPr>
                              <m:ctrlPr>
                                <a:rPr lang="en-US" sz="2800" b="0" i="1" smtClean="0">
                                  <a:latin typeface="Cambria Math" panose="02040503050406030204" pitchFamily="18" charset="0"/>
                                </a:rPr>
                              </m:ctrlPr>
                            </m:sSupPr>
                            <m:e>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𝑦</m:t>
                                  </m:r>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1">
                                      <a:latin typeface="Cambria Math" panose="02040503050406030204" pitchFamily="18" charset="0"/>
                                    </a:rPr>
                                    <m:t>−</m:t>
                                  </m:r>
                                  <m:r>
                                    <a:rPr lang="en-US" sz="2800" i="1">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e>
                              </m:d>
                            </m:e>
                            <m:sup>
                              <m:r>
                                <a:rPr lang="en-US" sz="2800" b="0" i="1" smtClean="0">
                                  <a:latin typeface="Cambria Math" panose="02040503050406030204" pitchFamily="18" charset="0"/>
                                </a:rPr>
                                <m:t>2</m:t>
                              </m:r>
                            </m:sup>
                          </m:sSup>
                        </m:e>
                      </m:nary>
                    </m:oMath>
                  </m:oMathPara>
                </a14:m>
                <a:endParaRPr lang="en-SE" sz="2800" dirty="0"/>
              </a:p>
            </p:txBody>
          </p:sp>
        </mc:Choice>
        <mc:Fallback xmlns="">
          <p:sp>
            <p:nvSpPr>
              <p:cNvPr id="4" name="TextBox 3">
                <a:extLst>
                  <a:ext uri="{FF2B5EF4-FFF2-40B4-BE49-F238E27FC236}">
                    <a16:creationId xmlns:a16="http://schemas.microsoft.com/office/drawing/2014/main" id="{F9DEE54C-883F-4491-BF79-703A2FC89E2F}"/>
                  </a:ext>
                </a:extLst>
              </p:cNvPr>
              <p:cNvSpPr txBox="1">
                <a:spLocks noRot="1" noChangeAspect="1" noMove="1" noResize="1" noEditPoints="1" noAdjustHandles="1" noChangeArrowheads="1" noChangeShapeType="1" noTextEdit="1"/>
              </p:cNvSpPr>
              <p:nvPr/>
            </p:nvSpPr>
            <p:spPr>
              <a:xfrm>
                <a:off x="3563081" y="5559852"/>
                <a:ext cx="5065837" cy="1063561"/>
              </a:xfrm>
              <a:prstGeom prst="rect">
                <a:avLst/>
              </a:prstGeom>
              <a:blipFill>
                <a:blip r:embed="rId3"/>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40777921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495B-BE7D-4132-BEDE-CBB9E47D01D6}"/>
              </a:ext>
            </a:extLst>
          </p:cNvPr>
          <p:cNvSpPr>
            <a:spLocks noGrp="1"/>
          </p:cNvSpPr>
          <p:nvPr>
            <p:ph type="title"/>
          </p:nvPr>
        </p:nvSpPr>
        <p:spPr/>
        <p:txBody>
          <a:bodyPr/>
          <a:lstStyle/>
          <a:p>
            <a:r>
              <a:rPr lang="en-US" dirty="0"/>
              <a:t>HDR-NN – the cost function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407CA3-DDCA-48B7-902C-2388BA544AB6}"/>
                  </a:ext>
                </a:extLst>
              </p:cNvPr>
              <p:cNvSpPr>
                <a:spLocks noGrp="1"/>
              </p:cNvSpPr>
              <p:nvPr>
                <p:ph idx="1"/>
              </p:nvPr>
            </p:nvSpPr>
            <p:spPr>
              <a:xfrm>
                <a:off x="838200" y="1825625"/>
                <a:ext cx="10515600" cy="4667250"/>
              </a:xfrm>
            </p:spPr>
            <p:txBody>
              <a:bodyPr/>
              <a:lstStyle/>
              <a:p>
                <a:r>
                  <a:rPr lang="en-US" dirty="0"/>
                  <a:t>The </a:t>
                </a:r>
                <a:r>
                  <a:rPr lang="en-US" b="1" dirty="0"/>
                  <a:t>quadratic cost function </a:t>
                </a:r>
                <a:r>
                  <a:rPr lang="en-US" dirty="0"/>
                  <a:t>is a guide telling us in which direction should we tune the weights/biases. </a:t>
                </a:r>
              </a:p>
              <a:p>
                <a:pPr lvl="1"/>
                <a:r>
                  <a:rPr lang="en-US" dirty="0"/>
                  <a:t>Other cost functions exist, but we will use </a:t>
                </a:r>
                <a:r>
                  <a:rPr lang="en-US" b="1" dirty="0"/>
                  <a:t>quadratic cost function </a:t>
                </a:r>
                <a:r>
                  <a:rPr lang="en-US" dirty="0"/>
                  <a:t>for now.</a:t>
                </a:r>
              </a:p>
              <a:p>
                <a:r>
                  <a:rPr lang="en-US" dirty="0"/>
                  <a:t>With the cost function, the goal of tunning HDR-NN is simple: minimizing using different </a:t>
                </a:r>
                <a14:m>
                  <m:oMath xmlns:m="http://schemas.openxmlformats.org/officeDocument/2006/math">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𝑤</m:t>
                        </m:r>
                        <m:r>
                          <a:rPr lang="en-US" sz="2800" b="0" i="1" smtClean="0">
                            <a:latin typeface="Cambria Math" panose="02040503050406030204" pitchFamily="18" charset="0"/>
                          </a:rPr>
                          <m:t>, </m:t>
                        </m:r>
                        <m:r>
                          <a:rPr lang="en-US" sz="2800" b="0" i="1" smtClean="0">
                            <a:latin typeface="Cambria Math" panose="02040503050406030204" pitchFamily="18" charset="0"/>
                          </a:rPr>
                          <m:t>𝑏</m:t>
                        </m:r>
                      </m:e>
                    </m:d>
                  </m:oMath>
                </a14:m>
                <a:endParaRPr lang="en-US" dirty="0"/>
              </a:p>
              <a:p>
                <a:endParaRPr lang="en-US" dirty="0"/>
              </a:p>
              <a:p>
                <a:endParaRPr lang="en-US" dirty="0"/>
              </a:p>
              <a:p>
                <a:r>
                  <a:rPr lang="en-US" dirty="0"/>
                  <a:t>Thus, we have reform the problem of recognizing handwritten digits into optimization problem in Math.</a:t>
                </a:r>
              </a:p>
            </p:txBody>
          </p:sp>
        </mc:Choice>
        <mc:Fallback xmlns="">
          <p:sp>
            <p:nvSpPr>
              <p:cNvPr id="3" name="Content Placeholder 2">
                <a:extLst>
                  <a:ext uri="{FF2B5EF4-FFF2-40B4-BE49-F238E27FC236}">
                    <a16:creationId xmlns:a16="http://schemas.microsoft.com/office/drawing/2014/main" id="{96407CA3-DDCA-48B7-902C-2388BA544AB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21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3004421-2164-4F11-A00B-3DE93F78DFEF}"/>
                  </a:ext>
                </a:extLst>
              </p:cNvPr>
              <p:cNvSpPr txBox="1"/>
              <p:nvPr/>
            </p:nvSpPr>
            <p:spPr>
              <a:xfrm>
                <a:off x="3563081" y="4327737"/>
                <a:ext cx="5065837" cy="10635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𝐶</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𝑤</m:t>
                          </m:r>
                          <m:r>
                            <a:rPr lang="en-US" sz="2800" b="0" i="1" smtClean="0">
                              <a:latin typeface="Cambria Math" panose="02040503050406030204" pitchFamily="18" charset="0"/>
                            </a:rPr>
                            <m:t>, </m:t>
                          </m:r>
                          <m:r>
                            <a:rPr lang="en-US" sz="2800" b="0" i="1" smtClean="0">
                              <a:latin typeface="Cambria Math" panose="02040503050406030204" pitchFamily="18" charset="0"/>
                            </a:rPr>
                            <m:t>𝑏</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r>
                            <a:rPr lang="en-US" sz="2800" b="0" i="1" smtClean="0">
                              <a:latin typeface="Cambria Math" panose="02040503050406030204" pitchFamily="18" charset="0"/>
                            </a:rPr>
                            <m:t>𝑛</m:t>
                          </m:r>
                        </m:den>
                      </m:f>
                      <m:nary>
                        <m:naryPr>
                          <m:chr m:val="∑"/>
                          <m:supHide m:val="on"/>
                          <m:ctrlPr>
                            <a:rPr lang="en-US" sz="2800" b="0" i="1" smtClean="0">
                              <a:latin typeface="Cambria Math" panose="02040503050406030204" pitchFamily="18" charset="0"/>
                            </a:rPr>
                          </m:ctrlPr>
                        </m:naryPr>
                        <m:sub>
                          <m:r>
                            <m:rPr>
                              <m:brk m:alnAt="7"/>
                            </m:rPr>
                            <a:rPr lang="en-US" sz="2800" b="0" i="1" smtClean="0">
                              <a:latin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sub>
                        <m:sup/>
                        <m:e>
                          <m:sSup>
                            <m:sSupPr>
                              <m:ctrlPr>
                                <a:rPr lang="en-US" sz="2800" b="0" i="1" smtClean="0">
                                  <a:latin typeface="Cambria Math" panose="02040503050406030204" pitchFamily="18" charset="0"/>
                                </a:rPr>
                              </m:ctrlPr>
                            </m:sSupPr>
                            <m:e>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𝑦</m:t>
                                  </m:r>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1">
                                      <a:latin typeface="Cambria Math" panose="02040503050406030204" pitchFamily="18" charset="0"/>
                                    </a:rPr>
                                    <m:t>−</m:t>
                                  </m:r>
                                  <m:r>
                                    <a:rPr lang="en-US" sz="2800" i="1">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e>
                              </m:d>
                            </m:e>
                            <m:sup>
                              <m:r>
                                <a:rPr lang="en-US" sz="2800" b="0" i="1" smtClean="0">
                                  <a:latin typeface="Cambria Math" panose="02040503050406030204" pitchFamily="18" charset="0"/>
                                </a:rPr>
                                <m:t>2</m:t>
                              </m:r>
                            </m:sup>
                          </m:sSup>
                        </m:e>
                      </m:nary>
                    </m:oMath>
                  </m:oMathPara>
                </a14:m>
                <a:endParaRPr lang="en-SE" sz="2800" dirty="0"/>
              </a:p>
            </p:txBody>
          </p:sp>
        </mc:Choice>
        <mc:Fallback xmlns="">
          <p:sp>
            <p:nvSpPr>
              <p:cNvPr id="4" name="TextBox 3">
                <a:extLst>
                  <a:ext uri="{FF2B5EF4-FFF2-40B4-BE49-F238E27FC236}">
                    <a16:creationId xmlns:a16="http://schemas.microsoft.com/office/drawing/2014/main" id="{A3004421-2164-4F11-A00B-3DE93F78DFEF}"/>
                  </a:ext>
                </a:extLst>
              </p:cNvPr>
              <p:cNvSpPr txBox="1">
                <a:spLocks noRot="1" noChangeAspect="1" noMove="1" noResize="1" noEditPoints="1" noAdjustHandles="1" noChangeArrowheads="1" noChangeShapeType="1" noTextEdit="1"/>
              </p:cNvSpPr>
              <p:nvPr/>
            </p:nvSpPr>
            <p:spPr>
              <a:xfrm>
                <a:off x="3563081" y="4327737"/>
                <a:ext cx="5065837" cy="1063561"/>
              </a:xfrm>
              <a:prstGeom prst="rect">
                <a:avLst/>
              </a:prstGeom>
              <a:blipFill>
                <a:blip r:embed="rId3"/>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27290683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CE9F0-A703-4EF9-881E-425EB3133390}"/>
              </a:ext>
            </a:extLst>
          </p:cNvPr>
          <p:cNvSpPr>
            <a:spLocks noGrp="1"/>
          </p:cNvSpPr>
          <p:nvPr>
            <p:ph type="title"/>
          </p:nvPr>
        </p:nvSpPr>
        <p:spPr/>
        <p:txBody>
          <a:bodyPr/>
          <a:lstStyle/>
          <a:p>
            <a:r>
              <a:rPr lang="en-US" dirty="0"/>
              <a:t>Minimizing the cost function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209827-45C2-4199-A215-DB6E3418A776}"/>
                  </a:ext>
                </a:extLst>
              </p:cNvPr>
              <p:cNvSpPr>
                <a:spLocks noGrp="1"/>
              </p:cNvSpPr>
              <p:nvPr>
                <p:ph idx="1"/>
              </p:nvPr>
            </p:nvSpPr>
            <p:spPr>
              <a:xfrm>
                <a:off x="838200" y="1825625"/>
                <a:ext cx="5793509" cy="4667250"/>
              </a:xfrm>
            </p:spPr>
            <p:txBody>
              <a:bodyPr>
                <a:normAutofit/>
              </a:bodyPr>
              <a:lstStyle/>
              <a:p>
                <a:r>
                  <a:rPr lang="en-US" dirty="0"/>
                  <a:t>Conventional methods in finding extremum/extrema, such as finding 0s in derivatives, will not help, since NN may involve tons of thousands of weights/biases. </a:t>
                </a:r>
              </a:p>
              <a:p>
                <a:r>
                  <a:rPr lang="en-US" dirty="0"/>
                  <a:t>Depicting the curve of </a:t>
                </a:r>
                <a14:m>
                  <m:oMath xmlns:m="http://schemas.openxmlformats.org/officeDocument/2006/math">
                    <m:r>
                      <a:rPr lang="en-US" sz="2800" b="0" i="1" smtClean="0">
                        <a:latin typeface="Cambria Math" panose="02040503050406030204" pitchFamily="18" charset="0"/>
                      </a:rPr>
                      <m:t>𝐶</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𝑤</m:t>
                        </m:r>
                        <m:r>
                          <a:rPr lang="en-US" sz="2800" b="0" i="1" smtClean="0">
                            <a:latin typeface="Cambria Math" panose="02040503050406030204" pitchFamily="18" charset="0"/>
                          </a:rPr>
                          <m:t>, </m:t>
                        </m:r>
                        <m:r>
                          <a:rPr lang="en-US" sz="2800" b="0" i="1" smtClean="0">
                            <a:latin typeface="Cambria Math" panose="02040503050406030204" pitchFamily="18" charset="0"/>
                          </a:rPr>
                          <m:t>𝑏</m:t>
                        </m:r>
                      </m:e>
                    </m:d>
                  </m:oMath>
                </a14:m>
                <a:r>
                  <a:rPr lang="en-US" dirty="0"/>
                  <a:t> and eyeballing the extreme will not help, too.</a:t>
                </a:r>
              </a:p>
              <a:p>
                <a:r>
                  <a:rPr lang="en-US" dirty="0"/>
                  <a:t>Let’s assume that we only have two weights in HDR-NN and depict </a:t>
                </a:r>
                <a14:m>
                  <m:oMath xmlns:m="http://schemas.openxmlformats.org/officeDocument/2006/math">
                    <m:r>
                      <a:rPr lang="en-US" sz="2800" b="0" i="1" smtClean="0">
                        <a:latin typeface="Cambria Math" panose="02040503050406030204" pitchFamily="18" charset="0"/>
                      </a:rPr>
                      <m:t>𝐶</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𝑤</m:t>
                        </m:r>
                        <m:r>
                          <a:rPr lang="en-US" sz="2800" b="0" i="1" baseline="-25000" smtClean="0">
                            <a:latin typeface="Cambria Math" panose="02040503050406030204" pitchFamily="18" charset="0"/>
                          </a:rPr>
                          <m:t>1</m:t>
                        </m:r>
                        <m:r>
                          <a:rPr lang="en-US" sz="2800" b="0" i="1" smtClean="0">
                            <a:latin typeface="Cambria Math" panose="02040503050406030204" pitchFamily="18" charset="0"/>
                          </a:rPr>
                          <m:t>, </m:t>
                        </m:r>
                        <m:r>
                          <a:rPr lang="en-US" sz="2800" b="0" i="1" smtClean="0">
                            <a:latin typeface="Cambria Math" panose="02040503050406030204" pitchFamily="18" charset="0"/>
                          </a:rPr>
                          <m:t>𝑤</m:t>
                        </m:r>
                        <m:r>
                          <a:rPr lang="en-US" sz="2800" b="0" i="1" baseline="-25000" smtClean="0">
                            <a:latin typeface="Cambria Math" panose="02040503050406030204" pitchFamily="18" charset="0"/>
                          </a:rPr>
                          <m:t>2</m:t>
                        </m:r>
                      </m:e>
                    </m:d>
                    <m:r>
                      <a:rPr lang="en-US" sz="2800" b="0" i="1" smtClean="0">
                        <a:latin typeface="Cambria Math" panose="02040503050406030204" pitchFamily="18" charset="0"/>
                      </a:rPr>
                      <m:t>.</m:t>
                    </m:r>
                  </m:oMath>
                </a14:m>
                <a:r>
                  <a:rPr lang="en-US" dirty="0"/>
                  <a:t> </a:t>
                </a:r>
              </a:p>
              <a:p>
                <a:endParaRPr lang="en-SE" dirty="0"/>
              </a:p>
            </p:txBody>
          </p:sp>
        </mc:Choice>
        <mc:Fallback xmlns="">
          <p:sp>
            <p:nvSpPr>
              <p:cNvPr id="3" name="Content Placeholder 2">
                <a:extLst>
                  <a:ext uri="{FF2B5EF4-FFF2-40B4-BE49-F238E27FC236}">
                    <a16:creationId xmlns:a16="http://schemas.microsoft.com/office/drawing/2014/main" id="{E7209827-45C2-4199-A215-DB6E3418A776}"/>
                  </a:ext>
                </a:extLst>
              </p:cNvPr>
              <p:cNvSpPr>
                <a:spLocks noGrp="1" noRot="1" noChangeAspect="1" noMove="1" noResize="1" noEditPoints="1" noAdjustHandles="1" noChangeArrowheads="1" noChangeShapeType="1" noTextEdit="1"/>
              </p:cNvSpPr>
              <p:nvPr>
                <p:ph idx="1"/>
              </p:nvPr>
            </p:nvSpPr>
            <p:spPr>
              <a:xfrm>
                <a:off x="838200" y="1825625"/>
                <a:ext cx="5793509" cy="4667250"/>
              </a:xfrm>
              <a:blipFill>
                <a:blip r:embed="rId2"/>
                <a:stretch>
                  <a:fillRect l="-1895" t="-2219" r="-3579" b="-1436"/>
                </a:stretch>
              </a:blipFill>
            </p:spPr>
            <p:txBody>
              <a:bodyPr/>
              <a:lstStyle/>
              <a:p>
                <a:r>
                  <a:rPr lang="en-SE">
                    <a:noFill/>
                  </a:rPr>
                  <a:t> </a:t>
                </a:r>
              </a:p>
            </p:txBody>
          </p:sp>
        </mc:Fallback>
      </mc:AlternateContent>
      <p:pic>
        <p:nvPicPr>
          <p:cNvPr id="6" name="Picture 5" descr="Chart, surface chart&#10;&#10;Description automatically generated">
            <a:extLst>
              <a:ext uri="{FF2B5EF4-FFF2-40B4-BE49-F238E27FC236}">
                <a16:creationId xmlns:a16="http://schemas.microsoft.com/office/drawing/2014/main" id="{B7718CE6-2047-4CDB-8F3A-B13D3E6815C5}"/>
              </a:ext>
            </a:extLst>
          </p:cNvPr>
          <p:cNvPicPr>
            <a:picLocks noChangeAspect="1"/>
          </p:cNvPicPr>
          <p:nvPr/>
        </p:nvPicPr>
        <p:blipFill rotWithShape="1">
          <a:blip r:embed="rId3"/>
          <a:srcRect l="14348" t="8292" r="3198" b="2002"/>
          <a:stretch/>
        </p:blipFill>
        <p:spPr>
          <a:xfrm>
            <a:off x="6724073" y="2126811"/>
            <a:ext cx="5283201" cy="4064877"/>
          </a:xfrm>
          <a:prstGeom prst="rect">
            <a:avLst/>
          </a:prstGeom>
        </p:spPr>
      </p:pic>
    </p:spTree>
    <p:extLst>
      <p:ext uri="{BB962C8B-B14F-4D97-AF65-F5344CB8AC3E}">
        <p14:creationId xmlns:p14="http://schemas.microsoft.com/office/powerpoint/2010/main" val="29927841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4E48-5E33-44EC-AEE9-BC144E91C146}"/>
              </a:ext>
            </a:extLst>
          </p:cNvPr>
          <p:cNvSpPr>
            <a:spLocks noGrp="1"/>
          </p:cNvSpPr>
          <p:nvPr>
            <p:ph type="title"/>
          </p:nvPr>
        </p:nvSpPr>
        <p:spPr/>
        <p:txBody>
          <a:bodyPr/>
          <a:lstStyle/>
          <a:p>
            <a:r>
              <a:rPr lang="en-US" dirty="0"/>
              <a:t>Minimizing the cost function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BC89C1-3D74-4DE2-AC5A-3CCCF6BA900E}"/>
                  </a:ext>
                </a:extLst>
              </p:cNvPr>
              <p:cNvSpPr>
                <a:spLocks noGrp="1"/>
              </p:cNvSpPr>
              <p:nvPr>
                <p:ph idx="1"/>
              </p:nvPr>
            </p:nvSpPr>
            <p:spPr>
              <a:xfrm>
                <a:off x="554183" y="1825625"/>
                <a:ext cx="6169890" cy="1824546"/>
              </a:xfrm>
            </p:spPr>
            <p:txBody>
              <a:bodyPr/>
              <a:lstStyle/>
              <a:p>
                <a:r>
                  <a:rPr lang="en-US" dirty="0"/>
                  <a:t>Imagine that there is a “ball” rolling on this surface.</a:t>
                </a:r>
              </a:p>
              <a:p>
                <a:r>
                  <a:rPr lang="en-US" dirty="0"/>
                  <a:t>The distance </a:t>
                </a:r>
                <a14:m>
                  <m:oMath xmlns:m="http://schemas.openxmlformats.org/officeDocument/2006/math">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rPr>
                      <m:t>𝐶</m:t>
                    </m:r>
                  </m:oMath>
                </a14:m>
                <a:r>
                  <a:rPr lang="en-US" dirty="0"/>
                  <a:t> the “ball” will make on the surface is determined by:</a:t>
                </a:r>
              </a:p>
              <a:p>
                <a:endParaRPr lang="en-US" dirty="0"/>
              </a:p>
            </p:txBody>
          </p:sp>
        </mc:Choice>
        <mc:Fallback xmlns="">
          <p:sp>
            <p:nvSpPr>
              <p:cNvPr id="3" name="Content Placeholder 2">
                <a:extLst>
                  <a:ext uri="{FF2B5EF4-FFF2-40B4-BE49-F238E27FC236}">
                    <a16:creationId xmlns:a16="http://schemas.microsoft.com/office/drawing/2014/main" id="{C8BC89C1-3D74-4DE2-AC5A-3CCCF6BA900E}"/>
                  </a:ext>
                </a:extLst>
              </p:cNvPr>
              <p:cNvSpPr>
                <a:spLocks noGrp="1" noRot="1" noChangeAspect="1" noMove="1" noResize="1" noEditPoints="1" noAdjustHandles="1" noChangeArrowheads="1" noChangeShapeType="1" noTextEdit="1"/>
              </p:cNvSpPr>
              <p:nvPr>
                <p:ph idx="1"/>
              </p:nvPr>
            </p:nvSpPr>
            <p:spPr>
              <a:xfrm>
                <a:off x="554183" y="1825625"/>
                <a:ext cx="6169890" cy="1824546"/>
              </a:xfrm>
              <a:blipFill>
                <a:blip r:embed="rId2"/>
                <a:stretch>
                  <a:fillRect l="-1779" t="-5667" r="-1482" b="-5333"/>
                </a:stretch>
              </a:blipFill>
            </p:spPr>
            <p:txBody>
              <a:bodyPr/>
              <a:lstStyle/>
              <a:p>
                <a:r>
                  <a:rPr lang="en-SE">
                    <a:noFill/>
                  </a:rPr>
                  <a:t> </a:t>
                </a:r>
              </a:p>
            </p:txBody>
          </p:sp>
        </mc:Fallback>
      </mc:AlternateContent>
      <p:pic>
        <p:nvPicPr>
          <p:cNvPr id="4" name="Picture 3" descr="Chart, surface chart&#10;&#10;Description automatically generated">
            <a:extLst>
              <a:ext uri="{FF2B5EF4-FFF2-40B4-BE49-F238E27FC236}">
                <a16:creationId xmlns:a16="http://schemas.microsoft.com/office/drawing/2014/main" id="{E9403055-8BFD-47FD-AE77-9400283EC0BA}"/>
              </a:ext>
            </a:extLst>
          </p:cNvPr>
          <p:cNvPicPr>
            <a:picLocks noChangeAspect="1"/>
          </p:cNvPicPr>
          <p:nvPr/>
        </p:nvPicPr>
        <p:blipFill rotWithShape="1">
          <a:blip r:embed="rId3"/>
          <a:srcRect l="14348" t="8292" r="3198" b="2002"/>
          <a:stretch/>
        </p:blipFill>
        <p:spPr>
          <a:xfrm>
            <a:off x="6655269" y="1968855"/>
            <a:ext cx="5283201" cy="4064877"/>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50CD49C-12D4-4F85-B551-21ABEDD32799}"/>
                  </a:ext>
                </a:extLst>
              </p:cNvPr>
              <p:cNvSpPr txBox="1"/>
              <p:nvPr/>
            </p:nvSpPr>
            <p:spPr>
              <a:xfrm>
                <a:off x="1031411" y="3673739"/>
                <a:ext cx="5065837" cy="7022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𝐶</m:t>
                      </m:r>
                      <m:r>
                        <a:rPr lang="en-US" sz="2400" i="1">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𝑤</m:t>
                          </m:r>
                          <m:r>
                            <a:rPr lang="en-US" sz="2400" b="0" i="1" baseline="-25000" smtClean="0">
                              <a:latin typeface="Cambria Math" panose="02040503050406030204" pitchFamily="18" charset="0"/>
                              <a:ea typeface="Cambria Math" panose="02040503050406030204" pitchFamily="18" charset="0"/>
                            </a:rPr>
                            <m:t>1</m:t>
                          </m:r>
                        </m:den>
                      </m:f>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𝑤</m:t>
                      </m:r>
                      <m:r>
                        <a:rPr lang="en-US" sz="2400" b="0" i="1" baseline="-25000"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𝐶</m:t>
                          </m:r>
                        </m:num>
                        <m:den>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𝑤</m:t>
                          </m:r>
                          <m:r>
                            <a:rPr lang="en-US" sz="2400" b="0" i="1" baseline="-25000" smtClean="0">
                              <a:latin typeface="Cambria Math" panose="02040503050406030204" pitchFamily="18" charset="0"/>
                              <a:ea typeface="Cambria Math" panose="02040503050406030204" pitchFamily="18" charset="0"/>
                            </a:rPr>
                            <m:t>2</m:t>
                          </m:r>
                        </m:den>
                      </m:f>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𝑤</m:t>
                      </m:r>
                      <m:r>
                        <a:rPr lang="en-US" sz="2400" b="0" i="1" baseline="-25000" smtClean="0">
                          <a:latin typeface="Cambria Math" panose="02040503050406030204" pitchFamily="18" charset="0"/>
                          <a:ea typeface="Cambria Math" panose="02040503050406030204" pitchFamily="18" charset="0"/>
                        </a:rPr>
                        <m:t>2</m:t>
                      </m:r>
                    </m:oMath>
                  </m:oMathPara>
                </a14:m>
                <a:endParaRPr lang="en-SE" sz="2400" baseline="-25000" dirty="0"/>
              </a:p>
            </p:txBody>
          </p:sp>
        </mc:Choice>
        <mc:Fallback xmlns="">
          <p:sp>
            <p:nvSpPr>
              <p:cNvPr id="5" name="TextBox 4">
                <a:extLst>
                  <a:ext uri="{FF2B5EF4-FFF2-40B4-BE49-F238E27FC236}">
                    <a16:creationId xmlns:a16="http://schemas.microsoft.com/office/drawing/2014/main" id="{550CD49C-12D4-4F85-B551-21ABEDD32799}"/>
                  </a:ext>
                </a:extLst>
              </p:cNvPr>
              <p:cNvSpPr txBox="1">
                <a:spLocks noRot="1" noChangeAspect="1" noMove="1" noResize="1" noEditPoints="1" noAdjustHandles="1" noChangeArrowheads="1" noChangeShapeType="1" noTextEdit="1"/>
              </p:cNvSpPr>
              <p:nvPr/>
            </p:nvSpPr>
            <p:spPr>
              <a:xfrm>
                <a:off x="1031411" y="3673739"/>
                <a:ext cx="5065837" cy="702244"/>
              </a:xfrm>
              <a:prstGeom prst="rect">
                <a:avLst/>
              </a:prstGeom>
              <a:blipFill>
                <a:blip r:embed="rId4"/>
                <a:stretch>
                  <a:fillRect b="-8696"/>
                </a:stretch>
              </a:blipFill>
            </p:spPr>
            <p:txBody>
              <a:bodyPr/>
              <a:lstStyle/>
              <a:p>
                <a:r>
                  <a:rPr lang="en-SE">
                    <a:noFill/>
                  </a:rPr>
                  <a:t> </a:t>
                </a:r>
              </a:p>
            </p:txBody>
          </p:sp>
        </mc:Fallback>
      </mc:AlternateContent>
      <mc:AlternateContent xmlns:mc="http://schemas.openxmlformats.org/markup-compatibility/2006">
        <mc:Choice xmlns:am3d="http://schemas.microsoft.com/office/drawing/2017/model3d" Requires="am3d">
          <p:graphicFrame>
            <p:nvGraphicFramePr>
              <p:cNvPr id="8" name="3D Model 7" descr="Light Gray Sphere">
                <a:extLst>
                  <a:ext uri="{FF2B5EF4-FFF2-40B4-BE49-F238E27FC236}">
                    <a16:creationId xmlns:a16="http://schemas.microsoft.com/office/drawing/2014/main" id="{CCC70BD3-3251-4347-A2A0-3B9CCD4BC53D}"/>
                  </a:ext>
                </a:extLst>
              </p:cNvPr>
              <p:cNvGraphicFramePr>
                <a:graphicFrameLocks noChangeAspect="1"/>
              </p:cNvGraphicFramePr>
              <p:nvPr>
                <p:extLst>
                  <p:ext uri="{D42A27DB-BD31-4B8C-83A1-F6EECF244321}">
                    <p14:modId xmlns:p14="http://schemas.microsoft.com/office/powerpoint/2010/main" val="4250055060"/>
                  </p:ext>
                </p:extLst>
              </p:nvPr>
            </p:nvGraphicFramePr>
            <p:xfrm>
              <a:off x="8299534" y="3171759"/>
              <a:ext cx="422478" cy="403700"/>
            </p:xfrm>
            <a:graphic>
              <a:graphicData uri="http://schemas.microsoft.com/office/drawing/2017/model3d">
                <am3d:model3d r:embed="rId5">
                  <am3d:spPr>
                    <a:xfrm>
                      <a:off x="0" y="0"/>
                      <a:ext cx="422478" cy="403700"/>
                    </a:xfrm>
                    <a:prstGeom prst="rect">
                      <a:avLst/>
                    </a:prstGeom>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x="-10431299" ay="3140425" az="-10507691"/>
                    <am3d:postTrans dx="0" dy="0" dz="0"/>
                  </am3d:trans>
                  <am3d:raster rName="Office3DRenderer" rVer="16.0.8326">
                    <am3d:blip r:embed="rId6"/>
                  </am3d:raster>
                  <am3d:objViewport viewportSz="59146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8" name="3D Model 7" descr="Light Gray Sphere">
                <a:extLst>
                  <a:ext uri="{FF2B5EF4-FFF2-40B4-BE49-F238E27FC236}">
                    <a16:creationId xmlns:a16="http://schemas.microsoft.com/office/drawing/2014/main" id="{CCC70BD3-3251-4347-A2A0-3B9CCD4BC53D}"/>
                  </a:ext>
                </a:extLst>
              </p:cNvPr>
              <p:cNvPicPr>
                <a:picLocks noGrp="1" noRot="1" noChangeAspect="1" noMove="1" noResize="1" noEditPoints="1" noAdjustHandles="1" noChangeArrowheads="1" noChangeShapeType="1" noCrop="1"/>
              </p:cNvPicPr>
              <p:nvPr/>
            </p:nvPicPr>
            <p:blipFill>
              <a:blip r:embed="rId6"/>
              <a:stretch>
                <a:fillRect/>
              </a:stretch>
            </p:blipFill>
            <p:spPr>
              <a:xfrm>
                <a:off x="8299534" y="3171759"/>
                <a:ext cx="422478" cy="403700"/>
              </a:xfrm>
              <a:prstGeom prst="rect">
                <a:avLst/>
              </a:prstGeom>
            </p:spPr>
          </p:pic>
        </mc:Fallback>
      </mc:AlternateContent>
      <p:cxnSp>
        <p:nvCxnSpPr>
          <p:cNvPr id="10" name="Straight Arrow Connector 9">
            <a:extLst>
              <a:ext uri="{FF2B5EF4-FFF2-40B4-BE49-F238E27FC236}">
                <a16:creationId xmlns:a16="http://schemas.microsoft.com/office/drawing/2014/main" id="{3231045E-D09E-444D-9998-CC84BF507112}"/>
              </a:ext>
            </a:extLst>
          </p:cNvPr>
          <p:cNvCxnSpPr>
            <a:cxnSpLocks/>
          </p:cNvCxnSpPr>
          <p:nvPr/>
        </p:nvCxnSpPr>
        <p:spPr>
          <a:xfrm>
            <a:off x="8596495" y="3575459"/>
            <a:ext cx="251033" cy="367907"/>
          </a:xfrm>
          <a:prstGeom prst="straightConnector1">
            <a:avLst/>
          </a:prstGeom>
          <a:ln w="76200">
            <a:solidFill>
              <a:srgbClr val="00B050"/>
            </a:solidFill>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F62A7A21-27C8-4555-BFEA-79A59A340EB8}"/>
                  </a:ext>
                </a:extLst>
              </p:cNvPr>
              <p:cNvSpPr txBox="1">
                <a:spLocks/>
              </p:cNvSpPr>
              <p:nvPr/>
            </p:nvSpPr>
            <p:spPr>
              <a:xfrm>
                <a:off x="554183" y="4616687"/>
                <a:ext cx="6169890" cy="20630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define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𝑤</m:t>
                    </m:r>
                    <m:r>
                      <a:rPr lang="en-US" sz="2800" b="0" i="0"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r>
                      <a:rPr lang="en-US" i="1" baseline="-2500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r>
                      <a:rPr lang="en-US" b="0" i="1" baseline="-25000"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oMath>
                </a14:m>
                <a:endParaRPr lang="en-US" dirty="0"/>
              </a:p>
              <a:p>
                <a:r>
                  <a:rPr lang="en-US" dirty="0"/>
                  <a:t>We define </a:t>
                </a:r>
                <a14:m>
                  <m:oMath xmlns:m="http://schemas.openxmlformats.org/officeDocument/2006/math">
                    <m:r>
                      <m:rPr>
                        <m:sty m:val="p"/>
                      </m:rP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𝐶</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d>
                          <m:dPr>
                            <m:ctrlPr>
                              <a:rPr lang="en-US" sz="4000"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r>
                                  <a:rPr lang="en-US" i="1" baseline="-25000">
                                    <a:latin typeface="Cambria Math" panose="02040503050406030204" pitchFamily="18" charset="0"/>
                                    <a:ea typeface="Cambria Math" panose="02040503050406030204" pitchFamily="18" charset="0"/>
                                  </a:rPr>
                                  <m:t>1</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r>
                                  <a:rPr lang="en-US" i="1" baseline="-25000">
                                    <a:latin typeface="Cambria Math" panose="02040503050406030204" pitchFamily="18" charset="0"/>
                                    <a:ea typeface="Cambria Math" panose="02040503050406030204" pitchFamily="18" charset="0"/>
                                  </a:rPr>
                                  <m:t>2</m:t>
                                </m:r>
                              </m:den>
                            </m:f>
                          </m:e>
                        </m:d>
                      </m:e>
                      <m:sup>
                        <m:r>
                          <a:rPr lang="en-US" sz="2800" b="0" i="1" smtClean="0">
                            <a:latin typeface="Cambria Math" panose="02040503050406030204" pitchFamily="18" charset="0"/>
                            <a:ea typeface="Cambria Math" panose="02040503050406030204" pitchFamily="18" charset="0"/>
                          </a:rPr>
                          <m:t>𝑇</m:t>
                        </m:r>
                      </m:sup>
                    </m:sSup>
                  </m:oMath>
                </a14:m>
                <a:endParaRPr lang="en-US" sz="2800" b="0" dirty="0">
                  <a:ea typeface="Cambria Math" panose="02040503050406030204" pitchFamily="18" charset="0"/>
                </a:endParaRPr>
              </a:p>
              <a:p>
                <a:r>
                  <a:rPr lang="en-US" dirty="0"/>
                  <a:t>Thus, </a:t>
                </a:r>
                <a14:m>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rPr>
                      <m:t>∆</m:t>
                    </m:r>
                    <m:r>
                      <a:rPr lang="en-US" sz="2800" i="1">
                        <a:solidFill>
                          <a:srgbClr val="FF0000"/>
                        </a:solidFill>
                        <a:latin typeface="Cambria Math" panose="02040503050406030204" pitchFamily="18" charset="0"/>
                      </a:rPr>
                      <m:t>𝐶</m:t>
                    </m:r>
                    <m:r>
                      <a:rPr lang="en-US" sz="2800" b="0" i="1" smtClean="0">
                        <a:solidFill>
                          <a:srgbClr val="FF0000"/>
                        </a:solidFill>
                        <a:latin typeface="Cambria Math" panose="02040503050406030204" pitchFamily="18" charset="0"/>
                      </a:rPr>
                      <m:t>≈</m:t>
                    </m:r>
                    <m:r>
                      <m:rPr>
                        <m:sty m:val="p"/>
                      </m:rP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𝐶</m:t>
                    </m:r>
                    <m:r>
                      <a:rPr lang="en-US" i="1" smtClean="0">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𝑤</m:t>
                    </m:r>
                  </m:oMath>
                </a14:m>
                <a:endParaRPr lang="en-US" dirty="0">
                  <a:solidFill>
                    <a:srgbClr val="FF0000"/>
                  </a:solidFill>
                </a:endParaRPr>
              </a:p>
              <a:p>
                <a:endParaRPr lang="en-US" dirty="0"/>
              </a:p>
            </p:txBody>
          </p:sp>
        </mc:Choice>
        <mc:Fallback xmlns="">
          <p:sp>
            <p:nvSpPr>
              <p:cNvPr id="12" name="Content Placeholder 2">
                <a:extLst>
                  <a:ext uri="{FF2B5EF4-FFF2-40B4-BE49-F238E27FC236}">
                    <a16:creationId xmlns:a16="http://schemas.microsoft.com/office/drawing/2014/main" id="{F62A7A21-27C8-4555-BFEA-79A59A340EB8}"/>
                  </a:ext>
                </a:extLst>
              </p:cNvPr>
              <p:cNvSpPr txBox="1">
                <a:spLocks noRot="1" noChangeAspect="1" noMove="1" noResize="1" noEditPoints="1" noAdjustHandles="1" noChangeArrowheads="1" noChangeShapeType="1" noTextEdit="1"/>
              </p:cNvSpPr>
              <p:nvPr/>
            </p:nvSpPr>
            <p:spPr>
              <a:xfrm>
                <a:off x="554183" y="4616687"/>
                <a:ext cx="6169890" cy="2063081"/>
              </a:xfrm>
              <a:prstGeom prst="rect">
                <a:avLst/>
              </a:prstGeom>
              <a:blipFill>
                <a:blip r:embed="rId7"/>
                <a:stretch>
                  <a:fillRect l="-1779" t="-5015" b="-4425"/>
                </a:stretch>
              </a:blipFill>
            </p:spPr>
            <p:txBody>
              <a:bodyPr/>
              <a:lstStyle/>
              <a:p>
                <a:r>
                  <a:rPr lang="en-SE">
                    <a:noFill/>
                  </a:rPr>
                  <a:t> </a:t>
                </a:r>
              </a:p>
            </p:txBody>
          </p:sp>
        </mc:Fallback>
      </mc:AlternateContent>
    </p:spTree>
    <p:extLst>
      <p:ext uri="{BB962C8B-B14F-4D97-AF65-F5344CB8AC3E}">
        <p14:creationId xmlns:p14="http://schemas.microsoft.com/office/powerpoint/2010/main" val="803570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67FB-55E2-4D0D-BC2C-95D43216F7C9}"/>
              </a:ext>
            </a:extLst>
          </p:cNvPr>
          <p:cNvSpPr>
            <a:spLocks noGrp="1"/>
          </p:cNvSpPr>
          <p:nvPr>
            <p:ph type="title"/>
          </p:nvPr>
        </p:nvSpPr>
        <p:spPr/>
        <p:txBody>
          <a:bodyPr>
            <a:normAutofit/>
          </a:bodyPr>
          <a:lstStyle/>
          <a:p>
            <a:r>
              <a:rPr lang="en-US" sz="4000" dirty="0"/>
              <a:t>A brief introduction to </a:t>
            </a:r>
            <a:r>
              <a:rPr lang="en-US" sz="4000" b="1" dirty="0">
                <a:solidFill>
                  <a:srgbClr val="0070C0"/>
                </a:solidFill>
              </a:rPr>
              <a:t>neural networks </a:t>
            </a:r>
            <a:r>
              <a:rPr lang="en-US" sz="4000" dirty="0"/>
              <a:t>and </a:t>
            </a:r>
            <a:r>
              <a:rPr lang="en-US" sz="4000" b="1" dirty="0">
                <a:solidFill>
                  <a:schemeClr val="accent2"/>
                </a:solidFill>
              </a:rPr>
              <a:t>deep learning</a:t>
            </a:r>
            <a:endParaRPr lang="en-SE" sz="4000" b="1" dirty="0">
              <a:solidFill>
                <a:schemeClr val="accent2"/>
              </a:solidFill>
            </a:endParaRPr>
          </a:p>
        </p:txBody>
      </p:sp>
      <p:sp>
        <p:nvSpPr>
          <p:cNvPr id="3" name="Content Placeholder 2">
            <a:extLst>
              <a:ext uri="{FF2B5EF4-FFF2-40B4-BE49-F238E27FC236}">
                <a16:creationId xmlns:a16="http://schemas.microsoft.com/office/drawing/2014/main" id="{C715AEC4-6754-4B2F-9C7E-BD949F76BDA6}"/>
              </a:ext>
            </a:extLst>
          </p:cNvPr>
          <p:cNvSpPr>
            <a:spLocks noGrp="1"/>
          </p:cNvSpPr>
          <p:nvPr>
            <p:ph idx="1"/>
          </p:nvPr>
        </p:nvSpPr>
        <p:spPr/>
        <p:txBody>
          <a:bodyPr/>
          <a:lstStyle/>
          <a:p>
            <a:r>
              <a:rPr lang="en-US" dirty="0"/>
              <a:t>In the conventional approach to programming, </a:t>
            </a:r>
            <a:r>
              <a:rPr lang="en-US" b="1" dirty="0">
                <a:solidFill>
                  <a:schemeClr val="accent1"/>
                </a:solidFill>
              </a:rPr>
              <a:t>we tell </a:t>
            </a:r>
            <a:r>
              <a:rPr lang="en-US" dirty="0"/>
              <a:t>the computer what to do, breaking big problems up into many small, precisely defined tasks that the computer can easily perform.</a:t>
            </a:r>
          </a:p>
          <a:p>
            <a:r>
              <a:rPr lang="en-US" dirty="0"/>
              <a:t>In a neural network, </a:t>
            </a:r>
            <a:r>
              <a:rPr lang="en-US" b="1" dirty="0">
                <a:solidFill>
                  <a:schemeClr val="accent1"/>
                </a:solidFill>
              </a:rPr>
              <a:t>we don't tell </a:t>
            </a:r>
            <a:r>
              <a:rPr lang="en-US" dirty="0"/>
              <a:t>the computer how to solve our problem. </a:t>
            </a:r>
          </a:p>
          <a:p>
            <a:r>
              <a:rPr lang="en-US" dirty="0"/>
              <a:t>Instead, </a:t>
            </a:r>
            <a:r>
              <a:rPr lang="en-US" b="1" dirty="0">
                <a:solidFill>
                  <a:schemeClr val="accent1"/>
                </a:solidFill>
              </a:rPr>
              <a:t>neural networks learn </a:t>
            </a:r>
            <a:r>
              <a:rPr lang="en-US" dirty="0"/>
              <a:t>from observational data, figuring out its own solution to the problem at hand.</a:t>
            </a:r>
          </a:p>
          <a:p>
            <a:r>
              <a:rPr lang="en-US" dirty="0"/>
              <a:t>Although promising, we didn’t know how to train neural networks to surpass traditional approaches, until </a:t>
            </a:r>
            <a:r>
              <a:rPr lang="en-US" b="1" dirty="0">
                <a:solidFill>
                  <a:srgbClr val="0070C0"/>
                </a:solidFill>
              </a:rPr>
              <a:t>2006</a:t>
            </a:r>
            <a:r>
              <a:rPr lang="en-US" dirty="0"/>
              <a:t>.</a:t>
            </a:r>
            <a:endParaRPr lang="en-SE" dirty="0"/>
          </a:p>
        </p:txBody>
      </p:sp>
      <p:sp>
        <p:nvSpPr>
          <p:cNvPr id="4" name="TextBox 3">
            <a:extLst>
              <a:ext uri="{FF2B5EF4-FFF2-40B4-BE49-F238E27FC236}">
                <a16:creationId xmlns:a16="http://schemas.microsoft.com/office/drawing/2014/main" id="{9AC5D335-9176-4911-995E-037D7C33E32C}"/>
              </a:ext>
            </a:extLst>
          </p:cNvPr>
          <p:cNvSpPr txBox="1"/>
          <p:nvPr/>
        </p:nvSpPr>
        <p:spPr>
          <a:xfrm>
            <a:off x="11663" y="3013501"/>
            <a:ext cx="12193588" cy="830997"/>
          </a:xfrm>
          <a:prstGeom prst="rect">
            <a:avLst/>
          </a:prstGeom>
          <a:solidFill>
            <a:srgbClr val="FFC000"/>
          </a:solidFill>
          <a:ln w="38100" cap="rnd">
            <a:solidFill>
              <a:schemeClr val="tx1"/>
            </a:solidFill>
          </a:ln>
        </p:spPr>
        <p:txBody>
          <a:bodyPr wrap="square">
            <a:spAutoFit/>
          </a:bodyPr>
          <a:lstStyle>
            <a:defPPr>
              <a:defRPr lang="sv-SE"/>
            </a:defPPr>
            <a:lvl1pPr marR="0" lvl="0" indent="0" algn="ctr" defTabSz="914400" fontAlgn="auto">
              <a:lnSpc>
                <a:spcPct val="100000"/>
              </a:lnSpc>
              <a:spcBef>
                <a:spcPts val="0"/>
              </a:spcBef>
              <a:spcAft>
                <a:spcPts val="0"/>
              </a:spcAft>
              <a:buClrTx/>
              <a:buSzTx/>
              <a:buFontTx/>
              <a:buNone/>
              <a:tabLst/>
              <a:defRPr sz="3000" b="1">
                <a:solidFill>
                  <a:srgbClr val="3B812F"/>
                </a:solidFill>
                <a:latin typeface="Tahoma"/>
              </a:defRPr>
            </a:lvl1pPr>
          </a:lstStyle>
          <a:p>
            <a:r>
              <a:rPr lang="en-US" sz="4800" dirty="0">
                <a:solidFill>
                  <a:schemeClr val="tx1"/>
                </a:solidFill>
              </a:rPr>
              <a:t>What happens in </a:t>
            </a:r>
            <a:r>
              <a:rPr lang="en-US" sz="4800" dirty="0">
                <a:solidFill>
                  <a:srgbClr val="0070C0"/>
                </a:solidFill>
              </a:rPr>
              <a:t>2006</a:t>
            </a:r>
            <a:r>
              <a:rPr lang="en-US" sz="4800" dirty="0">
                <a:solidFill>
                  <a:schemeClr val="tx1"/>
                </a:solidFill>
              </a:rPr>
              <a:t>?</a:t>
            </a:r>
          </a:p>
        </p:txBody>
      </p:sp>
    </p:spTree>
    <p:extLst>
      <p:ext uri="{BB962C8B-B14F-4D97-AF65-F5344CB8AC3E}">
        <p14:creationId xmlns:p14="http://schemas.microsoft.com/office/powerpoint/2010/main" val="319491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3FB47-F7D0-4EE1-949C-35C33DAF9383}"/>
              </a:ext>
            </a:extLst>
          </p:cNvPr>
          <p:cNvSpPr>
            <a:spLocks noGrp="1"/>
          </p:cNvSpPr>
          <p:nvPr>
            <p:ph type="title"/>
          </p:nvPr>
        </p:nvSpPr>
        <p:spPr/>
        <p:txBody>
          <a:bodyPr/>
          <a:lstStyle/>
          <a:p>
            <a:r>
              <a:rPr lang="en-US" dirty="0"/>
              <a:t>Minimizing the cost function</a:t>
            </a:r>
            <a:endParaRPr lang="en-SE"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F63D2CE0-7C59-48FF-ABE8-86C14E793DB2}"/>
                  </a:ext>
                </a:extLst>
              </p:cNvPr>
              <p:cNvSpPr txBox="1">
                <a:spLocks/>
              </p:cNvSpPr>
              <p:nvPr/>
            </p:nvSpPr>
            <p:spPr>
              <a:xfrm>
                <a:off x="838199" y="1772748"/>
                <a:ext cx="10515599" cy="46099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To help the ball hits the belly of the “valley”, thus the minimum of the C function, we would like to have </a:t>
                </a:r>
                <a14:m>
                  <m:oMath xmlns:m="http://schemas.openxmlformats.org/officeDocument/2006/math">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𝑤</m:t>
                    </m:r>
                  </m:oMath>
                </a14:m>
                <a:r>
                  <a:rPr lang="en-US" dirty="0"/>
                  <a:t> so that </a:t>
                </a:r>
                <a:br>
                  <a:rPr lang="en-US" dirty="0"/>
                </a:br>
                <a14:m>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rPr>
                      <m:t>𝐶</m:t>
                    </m:r>
                    <m:r>
                      <a:rPr lang="en-US" b="0" i="1" smtClean="0">
                        <a:latin typeface="Cambria Math" panose="02040503050406030204" pitchFamily="18" charset="0"/>
                      </a:rPr>
                      <m:t>&lt;0</m:t>
                    </m:r>
                  </m:oMath>
                </a14:m>
                <a:endParaRPr lang="en-US" dirty="0"/>
              </a:p>
              <a:p>
                <a:r>
                  <a:rPr lang="en-US" dirty="0">
                    <a:highlight>
                      <a:srgbClr val="FFFF00"/>
                    </a:highlight>
                  </a:rPr>
                  <a:t>N.B. Magic happens from here.</a:t>
                </a:r>
              </a:p>
              <a:p>
                <a:r>
                  <a:rPr lang="en-US" dirty="0"/>
                  <a:t>One way to choose </a:t>
                </a:r>
                <a14:m>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m:t>
                    </m:r>
                    <m:r>
                      <a:rPr lang="en-US" i="1" smtClean="0">
                        <a:solidFill>
                          <a:srgbClr val="FF0000"/>
                        </a:solidFill>
                        <a:latin typeface="Cambria Math" panose="02040503050406030204" pitchFamily="18" charset="0"/>
                        <a:ea typeface="Cambria Math" panose="02040503050406030204" pitchFamily="18" charset="0"/>
                      </a:rPr>
                      <m:t>𝑤</m:t>
                    </m:r>
                  </m:oMath>
                </a14:m>
                <a:r>
                  <a:rPr lang="en-US" dirty="0"/>
                  <a:t> is that we can let </a:t>
                </a:r>
                <a:br>
                  <a:rPr lang="en-US" dirty="0"/>
                </a:br>
                <a14:m>
                  <m:oMath xmlns:m="http://schemas.openxmlformats.org/officeDocument/2006/math">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𝑤</m:t>
                    </m:r>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𝜂</m:t>
                    </m:r>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𝜂</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r>
                                  <a:rPr lang="en-US" i="1" baseline="-25000">
                                    <a:latin typeface="Cambria Math" panose="02040503050406030204" pitchFamily="18" charset="0"/>
                                    <a:ea typeface="Cambria Math" panose="02040503050406030204" pitchFamily="18" charset="0"/>
                                  </a:rPr>
                                  <m:t>1</m:t>
                                </m:r>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𝜂</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r>
                                  <a:rPr lang="en-US" i="1" baseline="-25000">
                                    <a:latin typeface="Cambria Math" panose="02040503050406030204" pitchFamily="18" charset="0"/>
                                    <a:ea typeface="Cambria Math" panose="02040503050406030204" pitchFamily="18" charset="0"/>
                                  </a:rPr>
                                  <m:t>2</m:t>
                                </m:r>
                              </m:den>
                            </m:f>
                          </m:e>
                        </m:d>
                      </m:e>
                      <m:sup>
                        <m:r>
                          <a:rPr lang="en-US" i="1">
                            <a:latin typeface="Cambria Math" panose="02040503050406030204" pitchFamily="18" charset="0"/>
                            <a:ea typeface="Cambria Math" panose="02040503050406030204" pitchFamily="18" charset="0"/>
                          </a:rPr>
                          <m:t>𝑇</m:t>
                        </m:r>
                      </m:sup>
                    </m:sSup>
                  </m:oMath>
                </a14:m>
                <a:endParaRPr lang="en-US" dirty="0"/>
              </a:p>
              <a:p>
                <a:r>
                  <a:rPr lang="en-US" dirty="0"/>
                  <a:t>That is, we determines the changes in weights</a:t>
                </a:r>
                <a:br>
                  <a:rPr lang="en-US" dirty="0"/>
                </a:br>
                <a:r>
                  <a:rPr lang="en-US" dirty="0"/>
                  <a:t>using the gradients at </a:t>
                </a:r>
                <a14:m>
                  <m:oMath xmlns:m="http://schemas.openxmlformats.org/officeDocument/2006/math">
                    <m:r>
                      <a:rPr lang="en-US" b="0" i="0"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r>
                      <a:rPr lang="en-US" i="1" baseline="-2500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r>
                      <a:rPr lang="en-US" b="0" i="1" baseline="-25000"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oMath>
                </a14:m>
                <a:r>
                  <a:rPr lang="en-US" dirty="0"/>
                  <a:t>.</a:t>
                </a:r>
              </a:p>
              <a:p>
                <a:r>
                  <a:rPr lang="en-US" dirty="0"/>
                  <a:t>In this way, </a:t>
                </a:r>
              </a:p>
              <a:p>
                <a:pPr marL="0" indent="0">
                  <a:buNone/>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m:t>
                      </m:r>
                      <m:r>
                        <m:rPr>
                          <m:sty m:val="p"/>
                        </m:rP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𝐶</m:t>
                      </m:r>
                      <m:r>
                        <a:rPr lang="en-US" i="1" smtClean="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𝑤</m:t>
                      </m:r>
                      <m:r>
                        <a:rPr lang="en-US" b="0" i="1" smtClean="0">
                          <a:solidFill>
                            <a:schemeClr val="tx1"/>
                          </a:solidFill>
                          <a:latin typeface="Cambria Math" panose="02040503050406030204" pitchFamily="18" charset="0"/>
                          <a:ea typeface="Cambria Math" panose="02040503050406030204" pitchFamily="18" charset="0"/>
                        </a:rPr>
                        <m:t>≈</m:t>
                      </m:r>
                      <m:r>
                        <m:rPr>
                          <m:sty m:val="p"/>
                        </m:rP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𝐶</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𝜂</m:t>
                      </m:r>
                      <m:r>
                        <m:rPr>
                          <m:sty m:val="p"/>
                        </m:rP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𝐶</m:t>
                      </m:r>
                      <m:r>
                        <a:rPr lang="en-US" b="0" i="1" smtClean="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𝜂</m:t>
                      </m:r>
                      <m:sSup>
                        <m:sSupPr>
                          <m:ctrlPr>
                            <a:rPr lang="en-US" i="1" smtClean="0">
                              <a:solidFill>
                                <a:schemeClr val="tx1"/>
                              </a:solidFill>
                              <a:latin typeface="Cambria Math" panose="02040503050406030204" pitchFamily="18" charset="0"/>
                              <a:ea typeface="Cambria Math" panose="02040503050406030204" pitchFamily="18" charset="0"/>
                            </a:rPr>
                          </m:ctrlPr>
                        </m:sSupPr>
                        <m:e>
                          <m:d>
                            <m:dPr>
                              <m:begChr m:val="‖"/>
                              <m:endChr m:val="‖"/>
                              <m:ctrlPr>
                                <a:rPr lang="en-US" i="1">
                                  <a:solidFill>
                                    <a:schemeClr val="tx1"/>
                                  </a:solidFill>
                                  <a:latin typeface="Cambria Math" panose="02040503050406030204" pitchFamily="18" charset="0"/>
                                  <a:ea typeface="Cambria Math" panose="02040503050406030204" pitchFamily="18" charset="0"/>
                                </a:rPr>
                              </m:ctrlPr>
                            </m:dPr>
                            <m:e>
                              <m:r>
                                <m:rPr>
                                  <m:sty m:val="p"/>
                                </m:rP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𝐶</m:t>
                              </m:r>
                            </m:e>
                          </m:d>
                        </m:e>
                        <m:sup>
                          <m:r>
                            <a:rPr lang="en-US" b="0" i="1" smtClean="0">
                              <a:solidFill>
                                <a:schemeClr val="tx1"/>
                              </a:solidFill>
                              <a:latin typeface="Cambria Math" panose="02040503050406030204" pitchFamily="18" charset="0"/>
                              <a:ea typeface="Cambria Math" panose="02040503050406030204" pitchFamily="18" charset="0"/>
                            </a:rPr>
                            <m:t>2</m:t>
                          </m:r>
                        </m:sup>
                      </m:sSup>
                    </m:oMath>
                  </m:oMathPara>
                </a14:m>
                <a:endParaRPr lang="en-US" dirty="0">
                  <a:solidFill>
                    <a:srgbClr val="FF0000"/>
                  </a:solidFill>
                </a:endParaRPr>
              </a:p>
              <a:p>
                <a:endParaRPr lang="en-US" dirty="0"/>
              </a:p>
              <a:p>
                <a:endParaRPr lang="en-US" dirty="0"/>
              </a:p>
            </p:txBody>
          </p:sp>
        </mc:Choice>
        <mc:Fallback xmlns="">
          <p:sp>
            <p:nvSpPr>
              <p:cNvPr id="4" name="Content Placeholder 2">
                <a:extLst>
                  <a:ext uri="{FF2B5EF4-FFF2-40B4-BE49-F238E27FC236}">
                    <a16:creationId xmlns:a16="http://schemas.microsoft.com/office/drawing/2014/main" id="{F63D2CE0-7C59-48FF-ABE8-86C14E793DB2}"/>
                  </a:ext>
                </a:extLst>
              </p:cNvPr>
              <p:cNvSpPr txBox="1">
                <a:spLocks noRot="1" noChangeAspect="1" noMove="1" noResize="1" noEditPoints="1" noAdjustHandles="1" noChangeArrowheads="1" noChangeShapeType="1" noTextEdit="1"/>
              </p:cNvSpPr>
              <p:nvPr/>
            </p:nvSpPr>
            <p:spPr>
              <a:xfrm>
                <a:off x="838199" y="1772748"/>
                <a:ext cx="10515599" cy="4609945"/>
              </a:xfrm>
              <a:prstGeom prst="rect">
                <a:avLst/>
              </a:prstGeom>
              <a:blipFill>
                <a:blip r:embed="rId2"/>
                <a:stretch>
                  <a:fillRect l="-986" t="-2381" b="-7275"/>
                </a:stretch>
              </a:blipFill>
            </p:spPr>
            <p:txBody>
              <a:bodyPr/>
              <a:lstStyle/>
              <a:p>
                <a:r>
                  <a:rPr lang="en-SE">
                    <a:noFill/>
                  </a:rPr>
                  <a:t> </a:t>
                </a:r>
              </a:p>
            </p:txBody>
          </p:sp>
        </mc:Fallback>
      </mc:AlternateContent>
      <p:grpSp>
        <p:nvGrpSpPr>
          <p:cNvPr id="9" name="Group 8">
            <a:extLst>
              <a:ext uri="{FF2B5EF4-FFF2-40B4-BE49-F238E27FC236}">
                <a16:creationId xmlns:a16="http://schemas.microsoft.com/office/drawing/2014/main" id="{1E4302A4-3D2E-442D-938C-ABF3B8EFD737}"/>
              </a:ext>
            </a:extLst>
          </p:cNvPr>
          <p:cNvGrpSpPr/>
          <p:nvPr/>
        </p:nvGrpSpPr>
        <p:grpSpPr>
          <a:xfrm>
            <a:off x="9388152" y="2991173"/>
            <a:ext cx="2648864" cy="2038027"/>
            <a:chOff x="8602578" y="4138047"/>
            <a:chExt cx="3535177" cy="2719953"/>
          </a:xfrm>
        </p:grpSpPr>
        <p:pic>
          <p:nvPicPr>
            <p:cNvPr id="5" name="Picture 4" descr="Chart, surface chart&#10;&#10;Description automatically generated">
              <a:extLst>
                <a:ext uri="{FF2B5EF4-FFF2-40B4-BE49-F238E27FC236}">
                  <a16:creationId xmlns:a16="http://schemas.microsoft.com/office/drawing/2014/main" id="{FD2D442B-FE3F-4169-8D34-FCF7D617A9FF}"/>
                </a:ext>
              </a:extLst>
            </p:cNvPr>
            <p:cNvPicPr>
              <a:picLocks noChangeAspect="1"/>
            </p:cNvPicPr>
            <p:nvPr/>
          </p:nvPicPr>
          <p:blipFill rotWithShape="1">
            <a:blip r:embed="rId3"/>
            <a:srcRect l="14348" t="8292" r="3198" b="2002"/>
            <a:stretch/>
          </p:blipFill>
          <p:spPr>
            <a:xfrm>
              <a:off x="8602578" y="4138047"/>
              <a:ext cx="3535177" cy="2719953"/>
            </a:xfrm>
            <a:prstGeom prst="rect">
              <a:avLst/>
            </a:prstGeom>
            <a:ln>
              <a:solidFill>
                <a:schemeClr val="tx1"/>
              </a:solidFill>
            </a:ln>
          </p:spPr>
        </p:pic>
        <mc:AlternateContent xmlns:mc="http://schemas.openxmlformats.org/markup-compatibility/2006">
          <mc:Choice xmlns:am3d="http://schemas.microsoft.com/office/drawing/2017/model3d" Requires="am3d">
            <p:graphicFrame>
              <p:nvGraphicFramePr>
                <p:cNvPr id="6" name="3D Model 5" descr="Light Gray Sphere">
                  <a:extLst>
                    <a:ext uri="{FF2B5EF4-FFF2-40B4-BE49-F238E27FC236}">
                      <a16:creationId xmlns:a16="http://schemas.microsoft.com/office/drawing/2014/main" id="{BEF7E045-D8CB-46F7-AF18-15A9C150AC1C}"/>
                    </a:ext>
                  </a:extLst>
                </p:cNvPr>
                <p:cNvGraphicFramePr>
                  <a:graphicFrameLocks noChangeAspect="1"/>
                </p:cNvGraphicFramePr>
                <p:nvPr>
                  <p:extLst>
                    <p:ext uri="{D42A27DB-BD31-4B8C-83A1-F6EECF244321}">
                      <p14:modId xmlns:p14="http://schemas.microsoft.com/office/powerpoint/2010/main" val="4204382771"/>
                    </p:ext>
                  </p:extLst>
                </p:nvPr>
              </p:nvGraphicFramePr>
              <p:xfrm>
                <a:off x="9689975" y="4908013"/>
                <a:ext cx="391085" cy="391083"/>
              </p:xfrm>
              <a:graphic>
                <a:graphicData uri="http://schemas.microsoft.com/office/drawing/2017/model3d">
                  <am3d:model3d r:embed="rId4">
                    <am3d:spPr>
                      <a:xfrm>
                        <a:off x="0" y="0"/>
                        <a:ext cx="391085" cy="391083"/>
                      </a:xfrm>
                      <a:prstGeom prst="rect">
                        <a:avLst/>
                      </a:prstGeom>
                      <a:noFill/>
                      <a:ln>
                        <a:noFill/>
                      </a:ln>
                      <a:scene3d>
                        <a:camera prst="orthographicFront"/>
                        <a:lightRig rig="threePt" dir="t"/>
                      </a:scene3d>
                      <a:sp3d extrusionH="76200">
                        <a:extrusionClr>
                          <a:schemeClr val="bg1"/>
                        </a:extrusionClr>
                      </a:sp3d>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x="7972460" ay="2206348" az="8831190"/>
                      <am3d:postTrans dx="0" dy="0" dz="0"/>
                    </am3d:trans>
                    <am3d:raster rName="Office3DRenderer" rVer="16.0.8326">
                      <am3d:blip r:embed="rId5"/>
                    </am3d:raster>
                    <am3d:objViewport viewportSz="38756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Model 5" descr="Light Gray Sphere">
                  <a:extLst>
                    <a:ext uri="{FF2B5EF4-FFF2-40B4-BE49-F238E27FC236}">
                      <a16:creationId xmlns:a16="http://schemas.microsoft.com/office/drawing/2014/main" id="{BEF7E045-D8CB-46F7-AF18-15A9C150AC1C}"/>
                    </a:ext>
                  </a:extLst>
                </p:cNvPr>
                <p:cNvPicPr>
                  <a:picLocks noGrp="1" noRot="1" noChangeAspect="1" noMove="1" noResize="1" noEditPoints="1" noAdjustHandles="1" noChangeArrowheads="1" noChangeShapeType="1" noCrop="1"/>
                </p:cNvPicPr>
                <p:nvPr/>
              </p:nvPicPr>
              <p:blipFill>
                <a:blip r:embed="rId5"/>
                <a:stretch>
                  <a:fillRect/>
                </a:stretch>
              </p:blipFill>
              <p:spPr>
                <a:xfrm>
                  <a:off x="10202925" y="3568099"/>
                  <a:ext cx="293035" cy="293034"/>
                </a:xfrm>
                <a:prstGeom prst="rect">
                  <a:avLst/>
                </a:prstGeom>
                <a:noFill/>
                <a:ln>
                  <a:noFill/>
                </a:ln>
                <a:scene3d>
                  <a:camera prst="orthographicFront"/>
                  <a:lightRig rig="threePt" dir="t"/>
                </a:scene3d>
                <a:sp3d extrusionH="76200">
                  <a:extrusionClr>
                    <a:schemeClr val="bg1"/>
                  </a:extrusionClr>
                </a:sp3d>
              </p:spPr>
            </p:pic>
          </mc:Fallback>
        </mc:AlternateContent>
        <p:cxnSp>
          <p:nvCxnSpPr>
            <p:cNvPr id="7" name="Straight Arrow Connector 6">
              <a:extLst>
                <a:ext uri="{FF2B5EF4-FFF2-40B4-BE49-F238E27FC236}">
                  <a16:creationId xmlns:a16="http://schemas.microsoft.com/office/drawing/2014/main" id="{80DD0886-B011-435C-B4CF-0A4F184876A4}"/>
                </a:ext>
              </a:extLst>
            </p:cNvPr>
            <p:cNvCxnSpPr>
              <a:cxnSpLocks/>
            </p:cNvCxnSpPr>
            <p:nvPr/>
          </p:nvCxnSpPr>
          <p:spPr>
            <a:xfrm>
              <a:off x="9961343" y="5283674"/>
              <a:ext cx="167976" cy="246181"/>
            </a:xfrm>
            <a:prstGeom prst="straightConnector1">
              <a:avLst/>
            </a:prstGeom>
            <a:ln w="57150">
              <a:solidFill>
                <a:srgbClr val="00B050"/>
              </a:solidFill>
              <a:tailEnd type="triangle"/>
            </a:ln>
          </p:spPr>
          <p:style>
            <a:lnRef idx="1">
              <a:schemeClr val="accent6"/>
            </a:lnRef>
            <a:fillRef idx="0">
              <a:schemeClr val="accent6"/>
            </a:fillRef>
            <a:effectRef idx="0">
              <a:schemeClr val="accent6"/>
            </a:effectRef>
            <a:fontRef idx="minor">
              <a:schemeClr val="tx1"/>
            </a:fontRef>
          </p:style>
        </p:cxnSp>
      </p:grpSp>
      <mc:AlternateContent xmlns:mc="http://schemas.openxmlformats.org/markup-compatibility/2006" xmlns:a14="http://schemas.microsoft.com/office/drawing/2010/main">
        <mc:Choice Requires="a14">
          <p:sp>
            <p:nvSpPr>
              <p:cNvPr id="10" name="TextBox 9" hidden="1">
                <a:extLst>
                  <a:ext uri="{FF2B5EF4-FFF2-40B4-BE49-F238E27FC236}">
                    <a16:creationId xmlns:a16="http://schemas.microsoft.com/office/drawing/2014/main" id="{7A539F87-CB5D-48FE-B022-F4959230DB53}"/>
                  </a:ext>
                </a:extLst>
              </p:cNvPr>
              <p:cNvSpPr txBox="1"/>
              <p:nvPr/>
            </p:nvSpPr>
            <p:spPr>
              <a:xfrm>
                <a:off x="0" y="3105834"/>
                <a:ext cx="12193588" cy="1200329"/>
              </a:xfrm>
              <a:prstGeom prst="rect">
                <a:avLst/>
              </a:prstGeom>
              <a:solidFill>
                <a:srgbClr val="FFC000"/>
              </a:solidFill>
              <a:ln w="38100" cap="rnd">
                <a:solidFill>
                  <a:schemeClr val="tx1"/>
                </a:solidFill>
              </a:ln>
            </p:spPr>
            <p:txBody>
              <a:bodyPr wrap="square">
                <a:spAutoFit/>
              </a:bodyPr>
              <a:lstStyle>
                <a:defPPr>
                  <a:defRPr lang="sv-SE"/>
                </a:defPPr>
                <a:lvl1pPr marR="0" lvl="0" indent="0" algn="ctr" defTabSz="914400" fontAlgn="auto">
                  <a:lnSpc>
                    <a:spcPct val="100000"/>
                  </a:lnSpc>
                  <a:spcBef>
                    <a:spcPts val="0"/>
                  </a:spcBef>
                  <a:spcAft>
                    <a:spcPts val="0"/>
                  </a:spcAft>
                  <a:buClrTx/>
                  <a:buSzTx/>
                  <a:buFontTx/>
                  <a:buNone/>
                  <a:tabLst/>
                  <a:defRPr sz="3000" b="1">
                    <a:solidFill>
                      <a:srgbClr val="3B812F"/>
                    </a:solidFill>
                    <a:latin typeface="Tahoma"/>
                  </a:defRPr>
                </a:lvl1pPr>
              </a:lstStyle>
              <a:p>
                <a14:m>
                  <m:oMath xmlns:m="http://schemas.openxmlformats.org/officeDocument/2006/math">
                    <m:r>
                      <a:rPr lang="en-US" sz="3600" i="1">
                        <a:solidFill>
                          <a:schemeClr val="tx1"/>
                        </a:solidFill>
                        <a:latin typeface="Cambria Math" panose="02040503050406030204" pitchFamily="18" charset="0"/>
                        <a:ea typeface="Cambria Math" panose="02040503050406030204" pitchFamily="18" charset="0"/>
                      </a:rPr>
                      <m:t>∆</m:t>
                    </m:r>
                    <m:r>
                      <a:rPr lang="en-US" sz="3600" i="1">
                        <a:solidFill>
                          <a:schemeClr val="tx1"/>
                        </a:solidFill>
                        <a:latin typeface="Cambria Math" panose="02040503050406030204" pitchFamily="18" charset="0"/>
                      </a:rPr>
                      <m:t>𝐶</m:t>
                    </m:r>
                    <m:r>
                      <a:rPr lang="en-US" sz="3600" b="0" i="1">
                        <a:solidFill>
                          <a:schemeClr val="tx1"/>
                        </a:solidFill>
                        <a:latin typeface="Cambria Math" panose="02040503050406030204" pitchFamily="18" charset="0"/>
                        <a:ea typeface="Cambria Math" panose="02040503050406030204" pitchFamily="18" charset="0"/>
                      </a:rPr>
                      <m:t>≈−</m:t>
                    </m:r>
                    <m:r>
                      <a:rPr lang="en-US" sz="3600" i="1">
                        <a:solidFill>
                          <a:schemeClr val="tx1"/>
                        </a:solidFill>
                        <a:latin typeface="Cambria Math" panose="02040503050406030204" pitchFamily="18" charset="0"/>
                        <a:ea typeface="Cambria Math" panose="02040503050406030204" pitchFamily="18" charset="0"/>
                      </a:rPr>
                      <m:t>𝜂</m:t>
                    </m:r>
                    <m:sSup>
                      <m:sSupPr>
                        <m:ctrlPr>
                          <a:rPr lang="en-US" sz="3600" i="1">
                            <a:solidFill>
                              <a:schemeClr val="tx1"/>
                            </a:solidFill>
                            <a:latin typeface="Cambria Math" panose="02040503050406030204" pitchFamily="18" charset="0"/>
                            <a:ea typeface="Cambria Math" panose="02040503050406030204" pitchFamily="18" charset="0"/>
                          </a:rPr>
                        </m:ctrlPr>
                      </m:sSupPr>
                      <m:e>
                        <m:d>
                          <m:dPr>
                            <m:begChr m:val="‖"/>
                            <m:endChr m:val="‖"/>
                            <m:ctrlPr>
                              <a:rPr lang="en-US" sz="3600" i="1">
                                <a:solidFill>
                                  <a:schemeClr val="tx1"/>
                                </a:solidFill>
                                <a:latin typeface="Cambria Math" panose="02040503050406030204" pitchFamily="18" charset="0"/>
                                <a:ea typeface="Cambria Math" panose="02040503050406030204" pitchFamily="18" charset="0"/>
                              </a:rPr>
                            </m:ctrlPr>
                          </m:dPr>
                          <m:e>
                            <m:r>
                              <m:rPr>
                                <m:sty m:val="p"/>
                              </m:rPr>
                              <a:rPr lang="en-US" sz="3600" i="1">
                                <a:solidFill>
                                  <a:schemeClr val="tx1"/>
                                </a:solidFill>
                                <a:latin typeface="Cambria Math" panose="02040503050406030204" pitchFamily="18" charset="0"/>
                                <a:ea typeface="Cambria Math" panose="02040503050406030204" pitchFamily="18" charset="0"/>
                              </a:rPr>
                              <m:t>∇</m:t>
                            </m:r>
                            <m:r>
                              <a:rPr lang="en-US" sz="3600" i="1">
                                <a:solidFill>
                                  <a:schemeClr val="tx1"/>
                                </a:solidFill>
                                <a:latin typeface="Cambria Math" panose="02040503050406030204" pitchFamily="18" charset="0"/>
                                <a:ea typeface="Cambria Math" panose="02040503050406030204" pitchFamily="18" charset="0"/>
                              </a:rPr>
                              <m:t>𝐶</m:t>
                            </m:r>
                          </m:e>
                        </m:d>
                      </m:e>
                      <m:sup>
                        <m:r>
                          <a:rPr lang="en-US" sz="3600" b="0" i="1">
                            <a:solidFill>
                              <a:schemeClr val="tx1"/>
                            </a:solidFill>
                            <a:latin typeface="Cambria Math" panose="02040503050406030204" pitchFamily="18" charset="0"/>
                            <a:ea typeface="Cambria Math" panose="02040503050406030204" pitchFamily="18" charset="0"/>
                          </a:rPr>
                          <m:t>2</m:t>
                        </m:r>
                      </m:sup>
                    </m:sSup>
                  </m:oMath>
                </a14:m>
                <a:r>
                  <a:rPr lang="en-US" sz="3600" dirty="0">
                    <a:solidFill>
                      <a:srgbClr val="FF0000"/>
                    </a:solidFill>
                  </a:rPr>
                  <a:t> </a:t>
                </a:r>
                <a:r>
                  <a:rPr lang="en-US" sz="3600" dirty="0">
                    <a:solidFill>
                      <a:schemeClr val="tx1"/>
                    </a:solidFill>
                  </a:rPr>
                  <a:t>is </a:t>
                </a:r>
                <a:r>
                  <a:rPr lang="en-US" sz="3600" dirty="0">
                    <a:solidFill>
                      <a:srgbClr val="FF0000"/>
                    </a:solidFill>
                  </a:rPr>
                  <a:t>guaranteed</a:t>
                </a:r>
                <a:r>
                  <a:rPr lang="en-US" sz="3600" dirty="0">
                    <a:solidFill>
                      <a:schemeClr val="tx1"/>
                    </a:solidFill>
                  </a:rPr>
                  <a:t> to be ≤ 0.</a:t>
                </a:r>
              </a:p>
              <a:p>
                <a:r>
                  <a:rPr lang="en-US" sz="3600" dirty="0">
                    <a:solidFill>
                      <a:schemeClr val="tx1"/>
                    </a:solidFill>
                  </a:rPr>
                  <a:t>We are </a:t>
                </a:r>
                <a:r>
                  <a:rPr lang="en-US" sz="3600" dirty="0">
                    <a:solidFill>
                      <a:srgbClr val="FF0000"/>
                    </a:solidFill>
                  </a:rPr>
                  <a:t>guaranteed</a:t>
                </a:r>
                <a:r>
                  <a:rPr lang="en-US" sz="3600" dirty="0">
                    <a:solidFill>
                      <a:schemeClr val="tx1"/>
                    </a:solidFill>
                  </a:rPr>
                  <a:t> to move towards the minima!</a:t>
                </a:r>
              </a:p>
            </p:txBody>
          </p:sp>
        </mc:Choice>
        <mc:Fallback xmlns="">
          <p:sp>
            <p:nvSpPr>
              <p:cNvPr id="10" name="TextBox 9" hidden="1">
                <a:extLst>
                  <a:ext uri="{FF2B5EF4-FFF2-40B4-BE49-F238E27FC236}">
                    <a16:creationId xmlns:a16="http://schemas.microsoft.com/office/drawing/2014/main" id="{7A539F87-CB5D-48FE-B022-F4959230DB53}"/>
                  </a:ext>
                </a:extLst>
              </p:cNvPr>
              <p:cNvSpPr txBox="1">
                <a:spLocks noRot="1" noChangeAspect="1" noMove="1" noResize="1" noEditPoints="1" noAdjustHandles="1" noChangeArrowheads="1" noChangeShapeType="1" noTextEdit="1"/>
              </p:cNvSpPr>
              <p:nvPr/>
            </p:nvSpPr>
            <p:spPr>
              <a:xfrm>
                <a:off x="0" y="3105834"/>
                <a:ext cx="12193588" cy="1200329"/>
              </a:xfrm>
              <a:prstGeom prst="rect">
                <a:avLst/>
              </a:prstGeom>
              <a:blipFill>
                <a:blip r:embed="rId6"/>
                <a:stretch>
                  <a:fillRect t="-6404" b="-16256"/>
                </a:stretch>
              </a:blipFill>
              <a:ln w="38100" cap="rnd">
                <a:solidFill>
                  <a:schemeClr val="tx1"/>
                </a:solidFill>
              </a:ln>
            </p:spPr>
            <p:txBody>
              <a:bodyPr/>
              <a:lstStyle/>
              <a:p>
                <a:r>
                  <a:rPr lang="en-SE">
                    <a:noFill/>
                  </a:rPr>
                  <a:t> </a:t>
                </a:r>
              </a:p>
            </p:txBody>
          </p:sp>
        </mc:Fallback>
      </mc:AlternateContent>
      <p:sp>
        <p:nvSpPr>
          <p:cNvPr id="11" name="TextBox 10">
            <a:extLst>
              <a:ext uri="{FF2B5EF4-FFF2-40B4-BE49-F238E27FC236}">
                <a16:creationId xmlns:a16="http://schemas.microsoft.com/office/drawing/2014/main" id="{8C1CEDCA-AAC4-4870-8633-DE96BBF9EFE4}"/>
              </a:ext>
            </a:extLst>
          </p:cNvPr>
          <p:cNvSpPr txBox="1"/>
          <p:nvPr/>
        </p:nvSpPr>
        <p:spPr>
          <a:xfrm>
            <a:off x="0" y="3114451"/>
            <a:ext cx="12193588" cy="1200329"/>
          </a:xfrm>
          <a:prstGeom prst="rect">
            <a:avLst/>
          </a:prstGeom>
          <a:solidFill>
            <a:srgbClr val="FFC000"/>
          </a:solidFill>
          <a:ln w="38100" cap="rnd">
            <a:solidFill>
              <a:schemeClr val="tx1"/>
            </a:solidFill>
          </a:ln>
        </p:spPr>
        <p:txBody>
          <a:bodyPr wrap="square">
            <a:spAutoFit/>
          </a:bodyPr>
          <a:lstStyle>
            <a:defPPr>
              <a:defRPr lang="sv-SE"/>
            </a:defPPr>
            <a:lvl1pPr marR="0" lvl="0" indent="0" algn="ctr" defTabSz="914400" fontAlgn="auto">
              <a:lnSpc>
                <a:spcPct val="100000"/>
              </a:lnSpc>
              <a:spcBef>
                <a:spcPts val="0"/>
              </a:spcBef>
              <a:spcAft>
                <a:spcPts val="0"/>
              </a:spcAft>
              <a:buClrTx/>
              <a:buSzTx/>
              <a:buFontTx/>
              <a:buNone/>
              <a:tabLst/>
              <a:defRPr sz="3000" b="1">
                <a:solidFill>
                  <a:srgbClr val="3B812F"/>
                </a:solidFill>
                <a:latin typeface="Tahoma"/>
              </a:defRPr>
            </a:lvl1pPr>
          </a:lstStyle>
          <a:p>
            <a:r>
              <a:rPr lang="en-US" sz="3600" dirty="0">
                <a:solidFill>
                  <a:schemeClr val="tx1"/>
                </a:solidFill>
              </a:rPr>
              <a:t>We don’t need to computer </a:t>
            </a:r>
            <a:r>
              <a:rPr lang="en-US" sz="3600" dirty="0">
                <a:solidFill>
                  <a:srgbClr val="FF0000"/>
                </a:solidFill>
              </a:rPr>
              <a:t>second partial derivatives</a:t>
            </a:r>
            <a:r>
              <a:rPr lang="en-US" sz="3600" dirty="0">
                <a:solidFill>
                  <a:schemeClr val="tx1"/>
                </a:solidFill>
              </a:rPr>
              <a:t> in gradient descent. </a:t>
            </a:r>
            <a:endParaRPr lang="en-US" sz="3600" dirty="0">
              <a:solidFill>
                <a:srgbClr val="FF0000"/>
              </a:solidFill>
            </a:endParaRPr>
          </a:p>
        </p:txBody>
      </p:sp>
    </p:spTree>
    <p:extLst>
      <p:ext uri="{BB962C8B-B14F-4D97-AF65-F5344CB8AC3E}">
        <p14:creationId xmlns:p14="http://schemas.microsoft.com/office/powerpoint/2010/main" val="398841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1FFEF-1B93-4D88-8D77-2B58F7350059}"/>
              </a:ext>
            </a:extLst>
          </p:cNvPr>
          <p:cNvSpPr>
            <a:spLocks noGrp="1"/>
          </p:cNvSpPr>
          <p:nvPr>
            <p:ph type="title"/>
          </p:nvPr>
        </p:nvSpPr>
        <p:spPr/>
        <p:txBody>
          <a:bodyPr/>
          <a:lstStyle/>
          <a:p>
            <a:r>
              <a:rPr lang="en-US" dirty="0"/>
              <a:t>Summarizing it up</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94EAE-ADA3-477F-9DD0-ADBE555DF135}"/>
                  </a:ext>
                </a:extLst>
              </p:cNvPr>
              <p:cNvSpPr>
                <a:spLocks noGrp="1"/>
              </p:cNvSpPr>
              <p:nvPr>
                <p:ph idx="1"/>
              </p:nvPr>
            </p:nvSpPr>
            <p:spPr/>
            <p:txBody>
              <a:bodyPr/>
              <a:lstStyle/>
              <a:p>
                <a:r>
                  <a:rPr lang="en-US" dirty="0">
                    <a:solidFill>
                      <a:schemeClr val="tx1"/>
                    </a:solidFill>
                    <a:ea typeface="Cambria Math" panose="02040503050406030204" pitchFamily="18" charset="0"/>
                  </a:rPr>
                  <a:t>If we tune weights each time with the value:</a:t>
                </a:r>
                <a:br>
                  <a:rPr lang="en-US" dirty="0">
                    <a:solidFill>
                      <a:schemeClr val="tx1"/>
                    </a:solidFill>
                    <a:ea typeface="Cambria Math" panose="02040503050406030204" pitchFamily="18" charset="0"/>
                  </a:rPr>
                </a:b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r>
                      <a:rPr lang="en-US" i="1" smtClean="0">
                        <a:solidFill>
                          <a:schemeClr val="tx1"/>
                        </a:solidFill>
                        <a:latin typeface="Cambria Math" panose="02040503050406030204" pitchFamily="18" charset="0"/>
                        <a:ea typeface="Cambria Math" panose="02040503050406030204" pitchFamily="18" charset="0"/>
                      </a:rPr>
                      <m:t>𝑤</m:t>
                    </m:r>
                    <m:r>
                      <a:rPr lang="en-US" b="0" i="1" smtClean="0">
                        <a:solidFill>
                          <a:schemeClr val="tx1"/>
                        </a:solidFill>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r>
                      <a:rPr lang="en-US" b="0" i="1" baseline="-25000"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r>
                      <a:rPr lang="en-US" b="0" i="1" baseline="-25000" smtClean="0">
                        <a:latin typeface="Cambria Math" panose="02040503050406030204" pitchFamily="18" charset="0"/>
                        <a:ea typeface="Cambria Math" panose="02040503050406030204" pitchFamily="18" charset="0"/>
                      </a:rPr>
                      <m:t>2</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𝜂</m:t>
                    </m:r>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𝜂</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r>
                                  <a:rPr lang="en-US" i="1" baseline="-25000">
                                    <a:latin typeface="Cambria Math" panose="02040503050406030204" pitchFamily="18" charset="0"/>
                                    <a:ea typeface="Cambria Math" panose="02040503050406030204" pitchFamily="18" charset="0"/>
                                  </a:rPr>
                                  <m:t>1</m:t>
                                </m:r>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𝜂</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r>
                                  <a:rPr lang="en-US" i="1" baseline="-25000">
                                    <a:latin typeface="Cambria Math" panose="02040503050406030204" pitchFamily="18" charset="0"/>
                                    <a:ea typeface="Cambria Math" panose="02040503050406030204" pitchFamily="18" charset="0"/>
                                  </a:rPr>
                                  <m:t>2</m:t>
                                </m:r>
                              </m:den>
                            </m:f>
                          </m:e>
                        </m:d>
                      </m:e>
                      <m:sup>
                        <m:r>
                          <a:rPr lang="en-US" i="1">
                            <a:latin typeface="Cambria Math" panose="02040503050406030204" pitchFamily="18" charset="0"/>
                            <a:ea typeface="Cambria Math" panose="02040503050406030204" pitchFamily="18" charset="0"/>
                          </a:rPr>
                          <m:t>𝑇</m:t>
                        </m:r>
                      </m:sup>
                    </m:sSup>
                  </m:oMath>
                </a14:m>
                <a:endParaRPr lang="en-US" dirty="0">
                  <a:solidFill>
                    <a:schemeClr val="tx1"/>
                  </a:solidFill>
                  <a:ea typeface="Cambria Math" panose="02040503050406030204" pitchFamily="18" charset="0"/>
                </a:endParaRPr>
              </a:p>
              <a:p>
                <a:r>
                  <a:rPr lang="en-US" dirty="0">
                    <a:solidFill>
                      <a:schemeClr val="tx1"/>
                    </a:solidFill>
                    <a:ea typeface="Cambria Math" panose="02040503050406030204" pitchFamily="18" charset="0"/>
                  </a:rPr>
                  <a:t>Then we have:</a:t>
                </a:r>
                <a:br>
                  <a:rPr lang="en-US" dirty="0">
                    <a:solidFill>
                      <a:schemeClr val="tx1"/>
                    </a:solidFill>
                    <a:ea typeface="Cambria Math" panose="02040503050406030204" pitchFamily="18" charset="0"/>
                  </a:rPr>
                </a:b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𝜂</m:t>
                    </m:r>
                    <m:sSup>
                      <m:sSupPr>
                        <m:ctrlPr>
                          <a:rPr lang="en-US" i="1" smtClean="0">
                            <a:solidFill>
                              <a:schemeClr val="tx1"/>
                            </a:solidFill>
                            <a:latin typeface="Cambria Math" panose="02040503050406030204" pitchFamily="18" charset="0"/>
                            <a:ea typeface="Cambria Math" panose="02040503050406030204" pitchFamily="18" charset="0"/>
                          </a:rPr>
                        </m:ctrlPr>
                      </m:sSupPr>
                      <m:e>
                        <m:d>
                          <m:dPr>
                            <m:begChr m:val="‖"/>
                            <m:endChr m:val="‖"/>
                            <m:ctrlPr>
                              <a:rPr lang="en-US" i="1">
                                <a:solidFill>
                                  <a:schemeClr val="tx1"/>
                                </a:solidFill>
                                <a:latin typeface="Cambria Math" panose="02040503050406030204" pitchFamily="18" charset="0"/>
                                <a:ea typeface="Cambria Math" panose="02040503050406030204" pitchFamily="18" charset="0"/>
                              </a:rPr>
                            </m:ctrlPr>
                          </m:dPr>
                          <m:e>
                            <m:r>
                              <m:rPr>
                                <m:sty m:val="p"/>
                              </m:rP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𝐶</m:t>
                            </m:r>
                          </m:e>
                        </m:d>
                      </m:e>
                      <m:sup>
                        <m:r>
                          <a:rPr lang="en-US" b="0" i="1" smtClean="0">
                            <a:solidFill>
                              <a:schemeClr val="tx1"/>
                            </a:solidFill>
                            <a:latin typeface="Cambria Math" panose="02040503050406030204" pitchFamily="18" charset="0"/>
                            <a:ea typeface="Cambria Math" panose="02040503050406030204" pitchFamily="18" charset="0"/>
                          </a:rPr>
                          <m:t>2</m:t>
                        </m:r>
                      </m:sup>
                    </m:sSup>
                  </m:oMath>
                </a14:m>
                <a:endParaRPr lang="en-US" dirty="0">
                  <a:ea typeface="Cambria Math" panose="02040503050406030204" pitchFamily="18" charset="0"/>
                </a:endParaRPr>
              </a:p>
              <a:p>
                <a:r>
                  <a:rPr lang="en-US" dirty="0">
                    <a:ea typeface="Cambria Math" panose="02040503050406030204" pitchFamily="18" charset="0"/>
                  </a:rPr>
                  <a:t>Each time we are one-step close to the minimal value of C.</a:t>
                </a:r>
              </a:p>
              <a:p>
                <a:r>
                  <a:rPr lang="en-US" dirty="0">
                    <a:ea typeface="Cambria Math" panose="02040503050406030204" pitchFamily="18" charset="0"/>
                  </a:rPr>
                  <a:t>This method is called </a:t>
                </a:r>
                <a:r>
                  <a:rPr lang="en-US" b="1" i="1" dirty="0">
                    <a:solidFill>
                      <a:schemeClr val="accent1"/>
                    </a:solidFill>
                    <a:ea typeface="Cambria Math" panose="02040503050406030204" pitchFamily="18" charset="0"/>
                  </a:rPr>
                  <a:t>gradient descent</a:t>
                </a:r>
                <a:r>
                  <a:rPr lang="en-US" dirty="0">
                    <a:ea typeface="Cambria Math" panose="02040503050406030204" pitchFamily="18" charset="0"/>
                  </a:rPr>
                  <a:t>. </a:t>
                </a:r>
              </a:p>
              <a:p>
                <a14:m>
                  <m:oMath xmlns:m="http://schemas.openxmlformats.org/officeDocument/2006/math">
                    <m:r>
                      <a:rPr lang="en-US" b="1" i="1" smtClean="0">
                        <a:solidFill>
                          <a:schemeClr val="accent1"/>
                        </a:solidFill>
                        <a:latin typeface="Cambria Math" panose="02040503050406030204" pitchFamily="18" charset="0"/>
                        <a:ea typeface="Cambria Math" panose="02040503050406030204" pitchFamily="18" charset="0"/>
                      </a:rPr>
                      <m:t>𝜼</m:t>
                    </m:r>
                  </m:oMath>
                </a14:m>
                <a:r>
                  <a:rPr lang="en-US" dirty="0">
                    <a:ea typeface="Cambria Math" panose="02040503050406030204" pitchFamily="18" charset="0"/>
                  </a:rPr>
                  <a:t> is called the </a:t>
                </a:r>
                <a:r>
                  <a:rPr lang="en-US" b="1" i="1" dirty="0">
                    <a:solidFill>
                      <a:schemeClr val="accent1"/>
                    </a:solidFill>
                    <a:ea typeface="Cambria Math" panose="02040503050406030204" pitchFamily="18" charset="0"/>
                  </a:rPr>
                  <a:t>learning rat</a:t>
                </a:r>
                <a:r>
                  <a:rPr lang="en-US" b="1" dirty="0">
                    <a:solidFill>
                      <a:schemeClr val="accent1"/>
                    </a:solidFill>
                    <a:ea typeface="Cambria Math" panose="02040503050406030204" pitchFamily="18" charset="0"/>
                  </a:rPr>
                  <a:t>e </a:t>
                </a:r>
                <a:r>
                  <a:rPr lang="en-US" dirty="0">
                    <a:ea typeface="Cambria Math" panose="02040503050406030204" pitchFamily="18" charset="0"/>
                  </a:rPr>
                  <a:t>of the NN.</a:t>
                </a:r>
              </a:p>
              <a:p>
                <a:endParaRPr lang="en-US" dirty="0">
                  <a:solidFill>
                    <a:schemeClr val="tx1"/>
                  </a:solidFill>
                  <a:ea typeface="Cambria Math" panose="02040503050406030204" pitchFamily="18" charset="0"/>
                </a:endParaRPr>
              </a:p>
              <a:p>
                <a:endParaRPr lang="en-US" dirty="0">
                  <a:solidFill>
                    <a:srgbClr val="FF0000"/>
                  </a:solidFill>
                </a:endParaRPr>
              </a:p>
              <a:p>
                <a:endParaRPr lang="en-SE" dirty="0"/>
              </a:p>
            </p:txBody>
          </p:sp>
        </mc:Choice>
        <mc:Fallback xmlns="">
          <p:sp>
            <p:nvSpPr>
              <p:cNvPr id="3" name="Content Placeholder 2">
                <a:extLst>
                  <a:ext uri="{FF2B5EF4-FFF2-40B4-BE49-F238E27FC236}">
                    <a16:creationId xmlns:a16="http://schemas.microsoft.com/office/drawing/2014/main" id="{14294EAE-ADA3-477F-9DD0-ADBE555DF135}"/>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SE">
                    <a:noFill/>
                  </a:rPr>
                  <a:t> </a:t>
                </a:r>
              </a:p>
            </p:txBody>
          </p:sp>
        </mc:Fallback>
      </mc:AlternateContent>
      <p:grpSp>
        <p:nvGrpSpPr>
          <p:cNvPr id="4" name="Group 3">
            <a:extLst>
              <a:ext uri="{FF2B5EF4-FFF2-40B4-BE49-F238E27FC236}">
                <a16:creationId xmlns:a16="http://schemas.microsoft.com/office/drawing/2014/main" id="{2CB7D946-31D5-4BD8-8154-237C48C1A828}"/>
              </a:ext>
            </a:extLst>
          </p:cNvPr>
          <p:cNvGrpSpPr/>
          <p:nvPr/>
        </p:nvGrpSpPr>
        <p:grpSpPr>
          <a:xfrm>
            <a:off x="9457894" y="4750230"/>
            <a:ext cx="2648864" cy="2038027"/>
            <a:chOff x="8602578" y="4138047"/>
            <a:chExt cx="3535177" cy="2719953"/>
          </a:xfrm>
        </p:grpSpPr>
        <p:pic>
          <p:nvPicPr>
            <p:cNvPr id="5" name="Picture 4" descr="Chart, surface chart&#10;&#10;Description automatically generated">
              <a:extLst>
                <a:ext uri="{FF2B5EF4-FFF2-40B4-BE49-F238E27FC236}">
                  <a16:creationId xmlns:a16="http://schemas.microsoft.com/office/drawing/2014/main" id="{4CB2C4AF-5BAE-4EEF-88BB-EC0DB631035B}"/>
                </a:ext>
              </a:extLst>
            </p:cNvPr>
            <p:cNvPicPr>
              <a:picLocks noChangeAspect="1"/>
            </p:cNvPicPr>
            <p:nvPr/>
          </p:nvPicPr>
          <p:blipFill rotWithShape="1">
            <a:blip r:embed="rId3"/>
            <a:srcRect l="14348" t="8292" r="3198" b="2002"/>
            <a:stretch/>
          </p:blipFill>
          <p:spPr>
            <a:xfrm>
              <a:off x="8602578" y="4138047"/>
              <a:ext cx="3535177" cy="2719953"/>
            </a:xfrm>
            <a:prstGeom prst="rect">
              <a:avLst/>
            </a:prstGeom>
            <a:ln>
              <a:solidFill>
                <a:schemeClr val="tx1"/>
              </a:solidFill>
            </a:ln>
          </p:spPr>
        </p:pic>
        <mc:AlternateContent xmlns:mc="http://schemas.openxmlformats.org/markup-compatibility/2006">
          <mc:Choice xmlns:am3d="http://schemas.microsoft.com/office/drawing/2017/model3d" Requires="am3d">
            <p:graphicFrame>
              <p:nvGraphicFramePr>
                <p:cNvPr id="6" name="3D Model 5" descr="Light Gray Sphere">
                  <a:extLst>
                    <a:ext uri="{FF2B5EF4-FFF2-40B4-BE49-F238E27FC236}">
                      <a16:creationId xmlns:a16="http://schemas.microsoft.com/office/drawing/2014/main" id="{2E20AC29-E000-4788-9F97-79BBFF9866DD}"/>
                    </a:ext>
                  </a:extLst>
                </p:cNvPr>
                <p:cNvGraphicFramePr>
                  <a:graphicFrameLocks noChangeAspect="1"/>
                </p:cNvGraphicFramePr>
                <p:nvPr>
                  <p:extLst>
                    <p:ext uri="{D42A27DB-BD31-4B8C-83A1-F6EECF244321}">
                      <p14:modId xmlns:p14="http://schemas.microsoft.com/office/powerpoint/2010/main" val="80564013"/>
                    </p:ext>
                  </p:extLst>
                </p:nvPr>
              </p:nvGraphicFramePr>
              <p:xfrm>
                <a:off x="9660442" y="4905902"/>
                <a:ext cx="432332" cy="413116"/>
              </p:xfrm>
              <a:graphic>
                <a:graphicData uri="http://schemas.microsoft.com/office/drawing/2017/model3d">
                  <am3d:model3d r:embed="rId4">
                    <am3d:spPr>
                      <a:xfrm>
                        <a:off x="0" y="0"/>
                        <a:ext cx="432332" cy="413116"/>
                      </a:xfrm>
                      <a:prstGeom prst="rect">
                        <a:avLst/>
                      </a:prstGeom>
                      <a:ln>
                        <a:noFill/>
                      </a:ln>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x="-9631484" ay="2824262" az="-9928994"/>
                      <am3d:postTrans dx="0" dy="0" dz="0"/>
                    </am3d:trans>
                    <am3d:raster rName="Office3DRenderer" rVer="16.0.8326">
                      <am3d:blip r:embed="rId5"/>
                    </am3d:raster>
                    <am3d:objViewport viewportSz="33902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Model 5" descr="Light Gray Sphere">
                  <a:extLst>
                    <a:ext uri="{FF2B5EF4-FFF2-40B4-BE49-F238E27FC236}">
                      <a16:creationId xmlns:a16="http://schemas.microsoft.com/office/drawing/2014/main" id="{2E20AC29-E000-4788-9F97-79BBFF9866DD}"/>
                    </a:ext>
                  </a:extLst>
                </p:cNvPr>
                <p:cNvPicPr>
                  <a:picLocks noGrp="1" noRot="1" noChangeAspect="1" noMove="1" noResize="1" noEditPoints="1" noAdjustHandles="1" noChangeArrowheads="1" noChangeShapeType="1" noCrop="1"/>
                </p:cNvPicPr>
                <p:nvPr/>
              </p:nvPicPr>
              <p:blipFill>
                <a:blip r:embed="rId5"/>
                <a:stretch>
                  <a:fillRect/>
                </a:stretch>
              </p:blipFill>
              <p:spPr>
                <a:xfrm>
                  <a:off x="10250538" y="5325574"/>
                  <a:ext cx="323941" cy="309543"/>
                </a:xfrm>
                <a:prstGeom prst="rect">
                  <a:avLst/>
                </a:prstGeom>
                <a:ln>
                  <a:noFill/>
                </a:ln>
              </p:spPr>
            </p:pic>
          </mc:Fallback>
        </mc:AlternateContent>
        <p:cxnSp>
          <p:nvCxnSpPr>
            <p:cNvPr id="7" name="Straight Arrow Connector 6">
              <a:extLst>
                <a:ext uri="{FF2B5EF4-FFF2-40B4-BE49-F238E27FC236}">
                  <a16:creationId xmlns:a16="http://schemas.microsoft.com/office/drawing/2014/main" id="{3B466C5C-51ED-4650-8659-EEB0A968FA35}"/>
                </a:ext>
              </a:extLst>
            </p:cNvPr>
            <p:cNvCxnSpPr>
              <a:cxnSpLocks/>
            </p:cNvCxnSpPr>
            <p:nvPr/>
          </p:nvCxnSpPr>
          <p:spPr>
            <a:xfrm>
              <a:off x="9967172" y="5270081"/>
              <a:ext cx="167976" cy="246181"/>
            </a:xfrm>
            <a:prstGeom prst="straightConnector1">
              <a:avLst/>
            </a:prstGeom>
            <a:ln w="57150">
              <a:solidFill>
                <a:srgbClr val="00B050"/>
              </a:solidFill>
              <a:tailEnd type="triangl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19514459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59071-5BC8-4A15-8C5D-F361D6354C7B}"/>
              </a:ext>
            </a:extLst>
          </p:cNvPr>
          <p:cNvSpPr>
            <a:spLocks noGrp="1"/>
          </p:cNvSpPr>
          <p:nvPr>
            <p:ph type="title"/>
          </p:nvPr>
        </p:nvSpPr>
        <p:spPr/>
        <p:txBody>
          <a:bodyPr/>
          <a:lstStyle/>
          <a:p>
            <a:r>
              <a:rPr lang="en-US" dirty="0"/>
              <a:t>Choosing the proper learning rate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D96F6C-453C-4EFB-9BC2-E0282F8FBBA8}"/>
                  </a:ext>
                </a:extLst>
              </p:cNvPr>
              <p:cNvSpPr>
                <a:spLocks noGrp="1"/>
              </p:cNvSpPr>
              <p:nvPr>
                <p:ph idx="1"/>
              </p:nvPr>
            </p:nvSpPr>
            <p:spPr>
              <a:xfrm>
                <a:off x="838200" y="1545710"/>
                <a:ext cx="10515600" cy="2306663"/>
              </a:xfrm>
            </p:spPr>
            <p:txBody>
              <a:bodyPr>
                <a:normAutofit/>
              </a:bodyPr>
              <a:lstStyle/>
              <a:p>
                <a:r>
                  <a:rPr lang="en-US" dirty="0"/>
                  <a:t>To make gradient descent work correctly, we need to choose the learning rate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𝜂</m:t>
                    </m:r>
                  </m:oMath>
                </a14:m>
                <a:r>
                  <a:rPr lang="en-US" dirty="0"/>
                  <a:t> to be proper that the extremum of C can be quickly found.</a:t>
                </a:r>
              </a:p>
              <a:p>
                <a:r>
                  <a:rPr lang="en-US" dirty="0">
                    <a:ea typeface="Cambria Math" panose="02040503050406030204" pitchFamily="18" charset="0"/>
                  </a:rPr>
                  <a:t>If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𝜂</m:t>
                    </m:r>
                  </m:oMath>
                </a14:m>
                <a:r>
                  <a:rPr lang="en-US" dirty="0"/>
                  <a:t> is too large, we can easily miss the extremum. </a:t>
                </a:r>
              </a:p>
              <a:p>
                <a:r>
                  <a:rPr lang="en-US" dirty="0"/>
                  <a:t>If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𝜂</m:t>
                    </m:r>
                  </m:oMath>
                </a14:m>
                <a:r>
                  <a:rPr lang="en-US" dirty="0"/>
                  <a:t> is too small, the tunning process can take forever. </a:t>
                </a:r>
                <a:endParaRPr lang="en-SE" dirty="0"/>
              </a:p>
            </p:txBody>
          </p:sp>
        </mc:Choice>
        <mc:Fallback xmlns="">
          <p:sp>
            <p:nvSpPr>
              <p:cNvPr id="3" name="Content Placeholder 2">
                <a:extLst>
                  <a:ext uri="{FF2B5EF4-FFF2-40B4-BE49-F238E27FC236}">
                    <a16:creationId xmlns:a16="http://schemas.microsoft.com/office/drawing/2014/main" id="{4BD96F6C-453C-4EFB-9BC2-E0282F8FBBA8}"/>
                  </a:ext>
                </a:extLst>
              </p:cNvPr>
              <p:cNvSpPr>
                <a:spLocks noGrp="1" noRot="1" noChangeAspect="1" noMove="1" noResize="1" noEditPoints="1" noAdjustHandles="1" noChangeArrowheads="1" noChangeShapeType="1" noTextEdit="1"/>
              </p:cNvSpPr>
              <p:nvPr>
                <p:ph idx="1"/>
              </p:nvPr>
            </p:nvSpPr>
            <p:spPr>
              <a:xfrm>
                <a:off x="838200" y="1545710"/>
                <a:ext cx="10515600" cy="2306663"/>
              </a:xfrm>
              <a:blipFill>
                <a:blip r:embed="rId2"/>
                <a:stretch>
                  <a:fillRect l="-1043" t="-4762" b="-5556"/>
                </a:stretch>
              </a:blipFill>
            </p:spPr>
            <p:txBody>
              <a:bodyPr/>
              <a:lstStyle/>
              <a:p>
                <a:r>
                  <a:rPr lang="en-SE">
                    <a:noFill/>
                  </a:rPr>
                  <a:t> </a:t>
                </a:r>
              </a:p>
            </p:txBody>
          </p:sp>
        </mc:Fallback>
      </mc:AlternateContent>
      <p:grpSp>
        <p:nvGrpSpPr>
          <p:cNvPr id="4" name="Group 3">
            <a:extLst>
              <a:ext uri="{FF2B5EF4-FFF2-40B4-BE49-F238E27FC236}">
                <a16:creationId xmlns:a16="http://schemas.microsoft.com/office/drawing/2014/main" id="{00126402-62DA-40A2-9A33-EEC1A9CAC838}"/>
              </a:ext>
            </a:extLst>
          </p:cNvPr>
          <p:cNvGrpSpPr/>
          <p:nvPr/>
        </p:nvGrpSpPr>
        <p:grpSpPr>
          <a:xfrm>
            <a:off x="710170" y="4283524"/>
            <a:ext cx="3346097" cy="2574476"/>
            <a:chOff x="8602578" y="4138047"/>
            <a:chExt cx="3535177" cy="2719953"/>
          </a:xfrm>
        </p:grpSpPr>
        <p:pic>
          <p:nvPicPr>
            <p:cNvPr id="5" name="Picture 4" descr="Chart, surface chart&#10;&#10;Description automatically generated">
              <a:extLst>
                <a:ext uri="{FF2B5EF4-FFF2-40B4-BE49-F238E27FC236}">
                  <a16:creationId xmlns:a16="http://schemas.microsoft.com/office/drawing/2014/main" id="{FAE10F1F-E3CF-49B6-95A4-110AEB5BA62E}"/>
                </a:ext>
              </a:extLst>
            </p:cNvPr>
            <p:cNvPicPr>
              <a:picLocks noChangeAspect="1"/>
            </p:cNvPicPr>
            <p:nvPr/>
          </p:nvPicPr>
          <p:blipFill rotWithShape="1">
            <a:blip r:embed="rId3"/>
            <a:srcRect l="14348" t="8292" r="3198" b="2002"/>
            <a:stretch/>
          </p:blipFill>
          <p:spPr>
            <a:xfrm>
              <a:off x="8602578" y="4138047"/>
              <a:ext cx="3535177" cy="2719953"/>
            </a:xfrm>
            <a:prstGeom prst="rect">
              <a:avLst/>
            </a:prstGeom>
            <a:ln>
              <a:solidFill>
                <a:schemeClr val="tx1"/>
              </a:solidFill>
            </a:ln>
          </p:spPr>
        </p:pic>
        <mc:AlternateContent xmlns:mc="http://schemas.openxmlformats.org/markup-compatibility/2006">
          <mc:Choice xmlns:am3d="http://schemas.microsoft.com/office/drawing/2017/model3d" Requires="am3d">
            <p:graphicFrame>
              <p:nvGraphicFramePr>
                <p:cNvPr id="6" name="3D Model 5" descr="Light Gray Sphere">
                  <a:extLst>
                    <a:ext uri="{FF2B5EF4-FFF2-40B4-BE49-F238E27FC236}">
                      <a16:creationId xmlns:a16="http://schemas.microsoft.com/office/drawing/2014/main" id="{BFCDEE89-7F1C-4CD1-8A62-3D627FD232AD}"/>
                    </a:ext>
                  </a:extLst>
                </p:cNvPr>
                <p:cNvGraphicFramePr>
                  <a:graphicFrameLocks noChangeAspect="1"/>
                </p:cNvGraphicFramePr>
                <p:nvPr>
                  <p:extLst>
                    <p:ext uri="{D42A27DB-BD31-4B8C-83A1-F6EECF244321}">
                      <p14:modId xmlns:p14="http://schemas.microsoft.com/office/powerpoint/2010/main" val="95156774"/>
                    </p:ext>
                  </p:extLst>
                </p:nvPr>
              </p:nvGraphicFramePr>
              <p:xfrm>
                <a:off x="9660442" y="4905902"/>
                <a:ext cx="432332" cy="413116"/>
              </p:xfrm>
              <a:graphic>
                <a:graphicData uri="http://schemas.microsoft.com/office/drawing/2017/model3d">
                  <am3d:model3d r:embed="rId4">
                    <am3d:spPr>
                      <a:xfrm>
                        <a:off x="0" y="0"/>
                        <a:ext cx="432332" cy="413116"/>
                      </a:xfrm>
                      <a:prstGeom prst="rect">
                        <a:avLst/>
                      </a:prstGeom>
                      <a:ln>
                        <a:noFill/>
                      </a:ln>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x="-9631484" ay="2824262" az="-9928994"/>
                      <am3d:postTrans dx="0" dy="0" dz="0"/>
                    </am3d:trans>
                    <am3d:raster rName="Office3DRenderer" rVer="16.0.8326">
                      <am3d:blip r:embed="rId5"/>
                    </am3d:raster>
                    <am3d:objViewport viewportSz="42826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Model 5" descr="Light Gray Sphere">
                  <a:extLst>
                    <a:ext uri="{FF2B5EF4-FFF2-40B4-BE49-F238E27FC236}">
                      <a16:creationId xmlns:a16="http://schemas.microsoft.com/office/drawing/2014/main" id="{BFCDEE89-7F1C-4CD1-8A62-3D627FD232AD}"/>
                    </a:ext>
                  </a:extLst>
                </p:cNvPr>
                <p:cNvPicPr>
                  <a:picLocks noGrp="1" noRot="1" noChangeAspect="1" noMove="1" noResize="1" noEditPoints="1" noAdjustHandles="1" noChangeArrowheads="1" noChangeShapeType="1" noCrop="1"/>
                </p:cNvPicPr>
                <p:nvPr/>
              </p:nvPicPr>
              <p:blipFill>
                <a:blip r:embed="rId5"/>
                <a:stretch>
                  <a:fillRect/>
                </a:stretch>
              </p:blipFill>
              <p:spPr>
                <a:xfrm>
                  <a:off x="1711454" y="5010310"/>
                  <a:ext cx="409209" cy="391020"/>
                </a:xfrm>
                <a:prstGeom prst="rect">
                  <a:avLst/>
                </a:prstGeom>
                <a:ln>
                  <a:noFill/>
                </a:ln>
              </p:spPr>
            </p:pic>
          </mc:Fallback>
        </mc:AlternateContent>
        <p:cxnSp>
          <p:nvCxnSpPr>
            <p:cNvPr id="7" name="Straight Arrow Connector 6">
              <a:extLst>
                <a:ext uri="{FF2B5EF4-FFF2-40B4-BE49-F238E27FC236}">
                  <a16:creationId xmlns:a16="http://schemas.microsoft.com/office/drawing/2014/main" id="{05909B07-96E9-4927-AE9C-BE956EB73F60}"/>
                </a:ext>
              </a:extLst>
            </p:cNvPr>
            <p:cNvCxnSpPr>
              <a:cxnSpLocks/>
            </p:cNvCxnSpPr>
            <p:nvPr/>
          </p:nvCxnSpPr>
          <p:spPr>
            <a:xfrm>
              <a:off x="9967172" y="5270081"/>
              <a:ext cx="167976" cy="246181"/>
            </a:xfrm>
            <a:prstGeom prst="straightConnector1">
              <a:avLst/>
            </a:prstGeom>
            <a:ln w="57150">
              <a:solidFill>
                <a:srgbClr val="00B050"/>
              </a:solidFill>
              <a:tailEnd type="triangle"/>
            </a:ln>
          </p:spPr>
          <p:style>
            <a:lnRef idx="1">
              <a:schemeClr val="accent6"/>
            </a:lnRef>
            <a:fillRef idx="0">
              <a:schemeClr val="accent6"/>
            </a:fillRef>
            <a:effectRef idx="0">
              <a:schemeClr val="accent6"/>
            </a:effectRef>
            <a:fontRef idx="minor">
              <a:schemeClr val="tx1"/>
            </a:fontRef>
          </p:style>
        </p:cxnSp>
      </p:grpSp>
      <p:grpSp>
        <p:nvGrpSpPr>
          <p:cNvPr id="24" name="Group 23">
            <a:extLst>
              <a:ext uri="{FF2B5EF4-FFF2-40B4-BE49-F238E27FC236}">
                <a16:creationId xmlns:a16="http://schemas.microsoft.com/office/drawing/2014/main" id="{9EFB85DB-8810-4EF8-B6C5-9A34C21590D6}"/>
              </a:ext>
            </a:extLst>
          </p:cNvPr>
          <p:cNvGrpSpPr/>
          <p:nvPr/>
        </p:nvGrpSpPr>
        <p:grpSpPr>
          <a:xfrm>
            <a:off x="8345882" y="4283525"/>
            <a:ext cx="3346097" cy="2574476"/>
            <a:chOff x="8345882" y="4283525"/>
            <a:chExt cx="3346097" cy="2574476"/>
          </a:xfrm>
        </p:grpSpPr>
        <p:pic>
          <p:nvPicPr>
            <p:cNvPr id="13" name="Picture 12" descr="Chart, surface chart&#10;&#10;Description automatically generated">
              <a:extLst>
                <a:ext uri="{FF2B5EF4-FFF2-40B4-BE49-F238E27FC236}">
                  <a16:creationId xmlns:a16="http://schemas.microsoft.com/office/drawing/2014/main" id="{C7AAD1C8-252D-451F-867B-DFD0C136F644}"/>
                </a:ext>
              </a:extLst>
            </p:cNvPr>
            <p:cNvPicPr>
              <a:picLocks noChangeAspect="1"/>
            </p:cNvPicPr>
            <p:nvPr/>
          </p:nvPicPr>
          <p:blipFill rotWithShape="1">
            <a:blip r:embed="rId3"/>
            <a:srcRect l="14348" t="8292" r="3198" b="2002"/>
            <a:stretch/>
          </p:blipFill>
          <p:spPr>
            <a:xfrm>
              <a:off x="8345882" y="4283525"/>
              <a:ext cx="3346097" cy="2574476"/>
            </a:xfrm>
            <a:prstGeom prst="rect">
              <a:avLst/>
            </a:prstGeom>
            <a:ln>
              <a:solidFill>
                <a:schemeClr val="tx1"/>
              </a:solidFill>
            </a:ln>
          </p:spPr>
        </p:pic>
        <mc:AlternateContent xmlns:mc="http://schemas.openxmlformats.org/markup-compatibility/2006">
          <mc:Choice xmlns:am3d="http://schemas.microsoft.com/office/drawing/2017/model3d" Requires="am3d">
            <p:graphicFrame>
              <p:nvGraphicFramePr>
                <p:cNvPr id="14" name="3D Model 13" descr="Light Gray Sphere">
                  <a:extLst>
                    <a:ext uri="{FF2B5EF4-FFF2-40B4-BE49-F238E27FC236}">
                      <a16:creationId xmlns:a16="http://schemas.microsoft.com/office/drawing/2014/main" id="{1C15257F-89EE-46C2-8233-91D06B0CCC38}"/>
                    </a:ext>
                  </a:extLst>
                </p:cNvPr>
                <p:cNvGraphicFramePr>
                  <a:graphicFrameLocks noChangeAspect="1"/>
                </p:cNvGraphicFramePr>
                <p:nvPr>
                  <p:extLst>
                    <p:ext uri="{D42A27DB-BD31-4B8C-83A1-F6EECF244321}">
                      <p14:modId xmlns:p14="http://schemas.microsoft.com/office/powerpoint/2010/main" val="3749823954"/>
                    </p:ext>
                  </p:extLst>
                </p:nvPr>
              </p:nvGraphicFramePr>
              <p:xfrm>
                <a:off x="9347166" y="5010311"/>
                <a:ext cx="409209" cy="391020"/>
              </p:xfrm>
              <a:graphic>
                <a:graphicData uri="http://schemas.microsoft.com/office/drawing/2017/model3d">
                  <am3d:model3d r:embed="rId4">
                    <am3d:spPr>
                      <a:xfrm>
                        <a:off x="0" y="0"/>
                        <a:ext cx="409209" cy="391020"/>
                      </a:xfrm>
                      <a:prstGeom prst="rect">
                        <a:avLst/>
                      </a:prstGeom>
                      <a:ln>
                        <a:noFill/>
                      </a:ln>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x="-9631484" ay="2824262" az="-9928994"/>
                      <am3d:postTrans dx="0" dy="0" dz="0"/>
                    </am3d:trans>
                    <am3d:raster rName="Office3DRenderer" rVer="16.0.8326">
                      <am3d:blip r:embed="rId5"/>
                    </am3d:raster>
                    <am3d:objViewport viewportSz="42826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4" name="3D Model 13" descr="Light Gray Sphere">
                  <a:extLst>
                    <a:ext uri="{FF2B5EF4-FFF2-40B4-BE49-F238E27FC236}">
                      <a16:creationId xmlns:a16="http://schemas.microsoft.com/office/drawing/2014/main" id="{1C15257F-89EE-46C2-8233-91D06B0CCC38}"/>
                    </a:ext>
                  </a:extLst>
                </p:cNvPr>
                <p:cNvPicPr>
                  <a:picLocks noGrp="1" noRot="1" noChangeAspect="1" noMove="1" noResize="1" noEditPoints="1" noAdjustHandles="1" noChangeArrowheads="1" noChangeShapeType="1" noCrop="1"/>
                </p:cNvPicPr>
                <p:nvPr/>
              </p:nvPicPr>
              <p:blipFill>
                <a:blip r:embed="rId5"/>
                <a:stretch>
                  <a:fillRect/>
                </a:stretch>
              </p:blipFill>
              <p:spPr>
                <a:xfrm>
                  <a:off x="9347166" y="5010311"/>
                  <a:ext cx="409209" cy="391020"/>
                </a:xfrm>
                <a:prstGeom prst="rect">
                  <a:avLst/>
                </a:prstGeom>
                <a:ln>
                  <a:noFill/>
                </a:ln>
              </p:spPr>
            </p:pic>
          </mc:Fallback>
        </mc:AlternateContent>
        <p:cxnSp>
          <p:nvCxnSpPr>
            <p:cNvPr id="15" name="Straight Arrow Connector 14">
              <a:extLst>
                <a:ext uri="{FF2B5EF4-FFF2-40B4-BE49-F238E27FC236}">
                  <a16:creationId xmlns:a16="http://schemas.microsoft.com/office/drawing/2014/main" id="{AEC6385B-2EB8-4BD6-A1FC-496E9A93F0E1}"/>
                </a:ext>
              </a:extLst>
            </p:cNvPr>
            <p:cNvCxnSpPr>
              <a:cxnSpLocks/>
            </p:cNvCxnSpPr>
            <p:nvPr/>
          </p:nvCxnSpPr>
          <p:spPr>
            <a:xfrm>
              <a:off x="9635110" y="5401330"/>
              <a:ext cx="39909" cy="84838"/>
            </a:xfrm>
            <a:prstGeom prst="straightConnector1">
              <a:avLst/>
            </a:prstGeom>
            <a:ln w="57150">
              <a:solidFill>
                <a:srgbClr val="FF0000"/>
              </a:solidFill>
              <a:tailEnd type="triangle"/>
            </a:ln>
          </p:spPr>
          <p:style>
            <a:lnRef idx="1">
              <a:schemeClr val="accent6"/>
            </a:lnRef>
            <a:fillRef idx="0">
              <a:schemeClr val="accent6"/>
            </a:fillRef>
            <a:effectRef idx="0">
              <a:schemeClr val="accent6"/>
            </a:effectRef>
            <a:fontRef idx="minor">
              <a:schemeClr val="tx1"/>
            </a:fontRef>
          </p:style>
        </p:cxnSp>
      </p:grpSp>
      <p:grpSp>
        <p:nvGrpSpPr>
          <p:cNvPr id="25" name="Group 24">
            <a:extLst>
              <a:ext uri="{FF2B5EF4-FFF2-40B4-BE49-F238E27FC236}">
                <a16:creationId xmlns:a16="http://schemas.microsoft.com/office/drawing/2014/main" id="{8F60B2A0-DA18-449C-8527-7BE9480F5080}"/>
              </a:ext>
            </a:extLst>
          </p:cNvPr>
          <p:cNvGrpSpPr/>
          <p:nvPr/>
        </p:nvGrpSpPr>
        <p:grpSpPr>
          <a:xfrm>
            <a:off x="4528026" y="4283524"/>
            <a:ext cx="3346097" cy="2574476"/>
            <a:chOff x="4528026" y="4283524"/>
            <a:chExt cx="3346097" cy="2574476"/>
          </a:xfrm>
        </p:grpSpPr>
        <p:grpSp>
          <p:nvGrpSpPr>
            <p:cNvPr id="8" name="Group 7">
              <a:extLst>
                <a:ext uri="{FF2B5EF4-FFF2-40B4-BE49-F238E27FC236}">
                  <a16:creationId xmlns:a16="http://schemas.microsoft.com/office/drawing/2014/main" id="{0BBFCCB1-94DA-4803-AD79-10291116298F}"/>
                </a:ext>
              </a:extLst>
            </p:cNvPr>
            <p:cNvGrpSpPr/>
            <p:nvPr/>
          </p:nvGrpSpPr>
          <p:grpSpPr>
            <a:xfrm>
              <a:off x="4528026" y="4283524"/>
              <a:ext cx="3346097" cy="2574476"/>
              <a:chOff x="8602578" y="4138047"/>
              <a:chExt cx="3535177" cy="2719953"/>
            </a:xfrm>
          </p:grpSpPr>
          <p:pic>
            <p:nvPicPr>
              <p:cNvPr id="9" name="Picture 8" descr="Chart, surface chart&#10;&#10;Description automatically generated">
                <a:extLst>
                  <a:ext uri="{FF2B5EF4-FFF2-40B4-BE49-F238E27FC236}">
                    <a16:creationId xmlns:a16="http://schemas.microsoft.com/office/drawing/2014/main" id="{39C82811-C68C-4BC3-B65D-B20EA29ADF9C}"/>
                  </a:ext>
                </a:extLst>
              </p:cNvPr>
              <p:cNvPicPr>
                <a:picLocks noChangeAspect="1"/>
              </p:cNvPicPr>
              <p:nvPr/>
            </p:nvPicPr>
            <p:blipFill rotWithShape="1">
              <a:blip r:embed="rId3"/>
              <a:srcRect l="14348" t="8292" r="3198" b="2002"/>
              <a:stretch/>
            </p:blipFill>
            <p:spPr>
              <a:xfrm>
                <a:off x="8602578" y="4138047"/>
                <a:ext cx="3535177" cy="2719953"/>
              </a:xfrm>
              <a:prstGeom prst="rect">
                <a:avLst/>
              </a:prstGeom>
              <a:ln>
                <a:solidFill>
                  <a:schemeClr val="tx1"/>
                </a:solidFill>
              </a:ln>
            </p:spPr>
          </p:pic>
          <mc:AlternateContent xmlns:mc="http://schemas.openxmlformats.org/markup-compatibility/2006">
            <mc:Choice xmlns:am3d="http://schemas.microsoft.com/office/drawing/2017/model3d" Requires="am3d">
              <p:graphicFrame>
                <p:nvGraphicFramePr>
                  <p:cNvPr id="10" name="3D Model 9" descr="Light Gray Sphere">
                    <a:extLst>
                      <a:ext uri="{FF2B5EF4-FFF2-40B4-BE49-F238E27FC236}">
                        <a16:creationId xmlns:a16="http://schemas.microsoft.com/office/drawing/2014/main" id="{EC297CF1-18D9-421D-B84F-3FAD995A629D}"/>
                      </a:ext>
                    </a:extLst>
                  </p:cNvPr>
                  <p:cNvGraphicFramePr>
                    <a:graphicFrameLocks noChangeAspect="1"/>
                  </p:cNvGraphicFramePr>
                  <p:nvPr>
                    <p:extLst>
                      <p:ext uri="{D42A27DB-BD31-4B8C-83A1-F6EECF244321}">
                        <p14:modId xmlns:p14="http://schemas.microsoft.com/office/powerpoint/2010/main" val="95156774"/>
                      </p:ext>
                    </p:extLst>
                  </p:nvPr>
                </p:nvGraphicFramePr>
                <p:xfrm>
                  <a:off x="9660442" y="4905902"/>
                  <a:ext cx="432332" cy="413116"/>
                </p:xfrm>
                <a:graphic>
                  <a:graphicData uri="http://schemas.microsoft.com/office/drawing/2017/model3d">
                    <am3d:model3d r:embed="rId4">
                      <am3d:spPr>
                        <a:xfrm>
                          <a:off x="0" y="0"/>
                          <a:ext cx="432332" cy="413116"/>
                        </a:xfrm>
                        <a:prstGeom prst="rect">
                          <a:avLst/>
                        </a:prstGeom>
                        <a:ln>
                          <a:noFill/>
                        </a:ln>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x="-9631484" ay="2824262" az="-9928994"/>
                        <am3d:postTrans dx="0" dy="0" dz="0"/>
                      </am3d:trans>
                      <am3d:raster rName="Office3DRenderer" rVer="16.0.8326">
                        <am3d:blip r:embed="rId5"/>
                      </am3d:raster>
                      <am3d:objViewport viewportSz="42826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0" name="3D Model 9" descr="Light Gray Sphere">
                    <a:extLst>
                      <a:ext uri="{FF2B5EF4-FFF2-40B4-BE49-F238E27FC236}">
                        <a16:creationId xmlns:a16="http://schemas.microsoft.com/office/drawing/2014/main" id="{EC297CF1-18D9-421D-B84F-3FAD995A629D}"/>
                      </a:ext>
                    </a:extLst>
                  </p:cNvPr>
                  <p:cNvPicPr>
                    <a:picLocks noGrp="1" noRot="1" noChangeAspect="1" noMove="1" noResize="1" noEditPoints="1" noAdjustHandles="1" noChangeArrowheads="1" noChangeShapeType="1" noCrop="1"/>
                  </p:cNvPicPr>
                  <p:nvPr/>
                </p:nvPicPr>
                <p:blipFill>
                  <a:blip r:embed="rId5"/>
                  <a:stretch>
                    <a:fillRect/>
                  </a:stretch>
                </p:blipFill>
                <p:spPr>
                  <a:xfrm>
                    <a:off x="5529310" y="5010310"/>
                    <a:ext cx="409209" cy="391020"/>
                  </a:xfrm>
                  <a:prstGeom prst="rect">
                    <a:avLst/>
                  </a:prstGeom>
                  <a:ln>
                    <a:noFill/>
                  </a:ln>
                </p:spPr>
              </p:pic>
            </mc:Fallback>
          </mc:AlternateContent>
        </p:grpSp>
        <p:sp>
          <p:nvSpPr>
            <p:cNvPr id="19" name="Freeform: Shape 18">
              <a:extLst>
                <a:ext uri="{FF2B5EF4-FFF2-40B4-BE49-F238E27FC236}">
                  <a16:creationId xmlns:a16="http://schemas.microsoft.com/office/drawing/2014/main" id="{E0A7AA4C-D04E-4CE9-A97D-29DCA2C9A504}"/>
                </a:ext>
              </a:extLst>
            </p:cNvPr>
            <p:cNvSpPr/>
            <p:nvPr/>
          </p:nvSpPr>
          <p:spPr>
            <a:xfrm>
              <a:off x="5733914" y="5122349"/>
              <a:ext cx="1251086" cy="774700"/>
            </a:xfrm>
            <a:custGeom>
              <a:avLst/>
              <a:gdLst>
                <a:gd name="connsiteX0" fmla="*/ 0 w 1066800"/>
                <a:gd name="connsiteY0" fmla="*/ 92868 h 526256"/>
                <a:gd name="connsiteX1" fmla="*/ 9525 w 1066800"/>
                <a:gd name="connsiteY1" fmla="*/ 147637 h 526256"/>
                <a:gd name="connsiteX2" fmla="*/ 45244 w 1066800"/>
                <a:gd name="connsiteY2" fmla="*/ 230981 h 526256"/>
                <a:gd name="connsiteX3" fmla="*/ 59531 w 1066800"/>
                <a:gd name="connsiteY3" fmla="*/ 266700 h 526256"/>
                <a:gd name="connsiteX4" fmla="*/ 111919 w 1066800"/>
                <a:gd name="connsiteY4" fmla="*/ 359568 h 526256"/>
                <a:gd name="connsiteX5" fmla="*/ 130969 w 1066800"/>
                <a:gd name="connsiteY5" fmla="*/ 385762 h 526256"/>
                <a:gd name="connsiteX6" fmla="*/ 180975 w 1066800"/>
                <a:gd name="connsiteY6" fmla="*/ 442912 h 526256"/>
                <a:gd name="connsiteX7" fmla="*/ 207169 w 1066800"/>
                <a:gd name="connsiteY7" fmla="*/ 464343 h 526256"/>
                <a:gd name="connsiteX8" fmla="*/ 252413 w 1066800"/>
                <a:gd name="connsiteY8" fmla="*/ 490537 h 526256"/>
                <a:gd name="connsiteX9" fmla="*/ 283369 w 1066800"/>
                <a:gd name="connsiteY9" fmla="*/ 502443 h 526256"/>
                <a:gd name="connsiteX10" fmla="*/ 366713 w 1066800"/>
                <a:gd name="connsiteY10" fmla="*/ 521493 h 526256"/>
                <a:gd name="connsiteX11" fmla="*/ 416719 w 1066800"/>
                <a:gd name="connsiteY11" fmla="*/ 526256 h 526256"/>
                <a:gd name="connsiteX12" fmla="*/ 471488 w 1066800"/>
                <a:gd name="connsiteY12" fmla="*/ 523875 h 526256"/>
                <a:gd name="connsiteX13" fmla="*/ 609600 w 1066800"/>
                <a:gd name="connsiteY13" fmla="*/ 485775 h 526256"/>
                <a:gd name="connsiteX14" fmla="*/ 731044 w 1066800"/>
                <a:gd name="connsiteY14" fmla="*/ 435768 h 526256"/>
                <a:gd name="connsiteX15" fmla="*/ 764381 w 1066800"/>
                <a:gd name="connsiteY15" fmla="*/ 409575 h 526256"/>
                <a:gd name="connsiteX16" fmla="*/ 916781 w 1066800"/>
                <a:gd name="connsiteY16" fmla="*/ 250031 h 526256"/>
                <a:gd name="connsiteX17" fmla="*/ 1021556 w 1066800"/>
                <a:gd name="connsiteY17" fmla="*/ 80962 h 526256"/>
                <a:gd name="connsiteX18" fmla="*/ 1047750 w 1066800"/>
                <a:gd name="connsiteY18" fmla="*/ 33337 h 526256"/>
                <a:gd name="connsiteX19" fmla="*/ 1066800 w 1066800"/>
                <a:gd name="connsiteY19" fmla="*/ 0 h 526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6800" h="526256">
                  <a:moveTo>
                    <a:pt x="0" y="92868"/>
                  </a:moveTo>
                  <a:cubicBezTo>
                    <a:pt x="3175" y="111124"/>
                    <a:pt x="4830" y="129711"/>
                    <a:pt x="9525" y="147637"/>
                  </a:cubicBezTo>
                  <a:cubicBezTo>
                    <a:pt x="20220" y="188472"/>
                    <a:pt x="28621" y="194172"/>
                    <a:pt x="45244" y="230981"/>
                  </a:cubicBezTo>
                  <a:cubicBezTo>
                    <a:pt x="50522" y="242668"/>
                    <a:pt x="54253" y="255013"/>
                    <a:pt x="59531" y="266700"/>
                  </a:cubicBezTo>
                  <a:cubicBezTo>
                    <a:pt x="72202" y="294757"/>
                    <a:pt x="95187" y="336561"/>
                    <a:pt x="111919" y="359568"/>
                  </a:cubicBezTo>
                  <a:cubicBezTo>
                    <a:pt x="118269" y="368299"/>
                    <a:pt x="124081" y="377449"/>
                    <a:pt x="130969" y="385762"/>
                  </a:cubicBezTo>
                  <a:cubicBezTo>
                    <a:pt x="147119" y="405254"/>
                    <a:pt x="161384" y="426883"/>
                    <a:pt x="180975" y="442912"/>
                  </a:cubicBezTo>
                  <a:cubicBezTo>
                    <a:pt x="189706" y="450056"/>
                    <a:pt x="198087" y="457651"/>
                    <a:pt x="207169" y="464343"/>
                  </a:cubicBezTo>
                  <a:cubicBezTo>
                    <a:pt x="215904" y="470779"/>
                    <a:pt x="244546" y="486932"/>
                    <a:pt x="252413" y="490537"/>
                  </a:cubicBezTo>
                  <a:cubicBezTo>
                    <a:pt x="262463" y="495143"/>
                    <a:pt x="272847" y="499049"/>
                    <a:pt x="283369" y="502443"/>
                  </a:cubicBezTo>
                  <a:cubicBezTo>
                    <a:pt x="312283" y="511770"/>
                    <a:pt x="336717" y="517546"/>
                    <a:pt x="366713" y="521493"/>
                  </a:cubicBezTo>
                  <a:cubicBezTo>
                    <a:pt x="383314" y="523677"/>
                    <a:pt x="400050" y="524668"/>
                    <a:pt x="416719" y="526256"/>
                  </a:cubicBezTo>
                  <a:cubicBezTo>
                    <a:pt x="434975" y="525462"/>
                    <a:pt x="453384" y="526360"/>
                    <a:pt x="471488" y="523875"/>
                  </a:cubicBezTo>
                  <a:cubicBezTo>
                    <a:pt x="523076" y="516794"/>
                    <a:pt x="560364" y="503008"/>
                    <a:pt x="609600" y="485775"/>
                  </a:cubicBezTo>
                  <a:cubicBezTo>
                    <a:pt x="642857" y="474135"/>
                    <a:pt x="698549" y="455265"/>
                    <a:pt x="731044" y="435768"/>
                  </a:cubicBezTo>
                  <a:cubicBezTo>
                    <a:pt x="743162" y="428497"/>
                    <a:pt x="753681" y="418807"/>
                    <a:pt x="764381" y="409575"/>
                  </a:cubicBezTo>
                  <a:cubicBezTo>
                    <a:pt x="830067" y="352905"/>
                    <a:pt x="870171" y="322536"/>
                    <a:pt x="916781" y="250031"/>
                  </a:cubicBezTo>
                  <a:cubicBezTo>
                    <a:pt x="975110" y="159297"/>
                    <a:pt x="974762" y="162851"/>
                    <a:pt x="1021556" y="80962"/>
                  </a:cubicBezTo>
                  <a:cubicBezTo>
                    <a:pt x="1030545" y="65231"/>
                    <a:pt x="1039250" y="49337"/>
                    <a:pt x="1047750" y="33337"/>
                  </a:cubicBezTo>
                  <a:cubicBezTo>
                    <a:pt x="1065080" y="716"/>
                    <a:pt x="1054078" y="12722"/>
                    <a:pt x="1066800" y="0"/>
                  </a:cubicBezTo>
                </a:path>
              </a:pathLst>
            </a:custGeom>
            <a:ln w="57150">
              <a:solidFill>
                <a:srgbClr val="FF0000"/>
              </a:solidFill>
              <a:tailEnd type="triangle"/>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SE">
                <a:solidFill>
                  <a:srgbClr val="FF0000"/>
                </a:solidFill>
              </a:endParaRPr>
            </a:p>
          </p:txBody>
        </p:sp>
      </p:grpSp>
    </p:spTree>
    <p:extLst>
      <p:ext uri="{BB962C8B-B14F-4D97-AF65-F5344CB8AC3E}">
        <p14:creationId xmlns:p14="http://schemas.microsoft.com/office/powerpoint/2010/main" val="364299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0758-A366-47B9-9CDF-62780C21673C}"/>
              </a:ext>
            </a:extLst>
          </p:cNvPr>
          <p:cNvSpPr>
            <a:spLocks noGrp="1"/>
          </p:cNvSpPr>
          <p:nvPr>
            <p:ph type="title"/>
          </p:nvPr>
        </p:nvSpPr>
        <p:spPr/>
        <p:txBody>
          <a:bodyPr>
            <a:normAutofit/>
          </a:bodyPr>
          <a:lstStyle/>
          <a:p>
            <a:r>
              <a:rPr lang="en-US" sz="4000" dirty="0"/>
              <a:t>Generalizing the </a:t>
            </a:r>
            <a:r>
              <a:rPr lang="en-US" sz="4000" dirty="0">
                <a:solidFill>
                  <a:schemeClr val="accent1"/>
                </a:solidFill>
                <a:ea typeface="Cambria Math" panose="02040503050406030204" pitchFamily="18" charset="0"/>
              </a:rPr>
              <a:t>gradient descent method</a:t>
            </a:r>
            <a:endParaRPr lang="en-SE" sz="4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8D3123-205E-4E5E-A8DC-300CB0429C35}"/>
                  </a:ext>
                </a:extLst>
              </p:cNvPr>
              <p:cNvSpPr>
                <a:spLocks noGrp="1"/>
              </p:cNvSpPr>
              <p:nvPr>
                <p:ph idx="1"/>
              </p:nvPr>
            </p:nvSpPr>
            <p:spPr>
              <a:xfrm>
                <a:off x="838200" y="1825625"/>
                <a:ext cx="10515600" cy="4439373"/>
              </a:xfrm>
            </p:spPr>
            <p:txBody>
              <a:bodyPr>
                <a:normAutofit/>
              </a:bodyPr>
              <a:lstStyle/>
              <a:p>
                <a:r>
                  <a:rPr lang="en-US" dirty="0"/>
                  <a:t>Let </a:t>
                </a:r>
                <a:br>
                  <a:rPr lang="en-US" i="1" dirty="0">
                    <a:latin typeface="Cambria Math" panose="02040503050406030204" pitchFamily="18" charset="0"/>
                    <a:ea typeface="Cambria Math" panose="02040503050406030204" pitchFamily="18" charset="0"/>
                  </a:rPr>
                </a:b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𝑣</m:t>
                    </m:r>
                    <m:r>
                      <a:rPr lang="en-US" b="0" i="0"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r>
                          <a:rPr lang="en-US" i="1" baseline="-2500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r>
                          <a:rPr lang="en-US" b="0" i="1" baseline="-25000"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𝑘</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baseline="-25000"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i="1" baseline="-2500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baseline="-25000" smtClean="0">
                            <a:latin typeface="Cambria Math" panose="02040503050406030204" pitchFamily="18" charset="0"/>
                            <a:ea typeface="Cambria Math" panose="02040503050406030204" pitchFamily="18" charset="0"/>
                          </a:rPr>
                          <m:t>𝑙</m:t>
                        </m:r>
                      </m:e>
                    </m:d>
                  </m:oMath>
                </a14:m>
                <a:endParaRPr lang="en-US" b="0" dirty="0">
                  <a:ea typeface="Cambria Math" panose="02040503050406030204" pitchFamily="18" charset="0"/>
                </a:endParaRPr>
              </a:p>
              <a:p>
                <a:r>
                  <a:rPr lang="en-US" dirty="0"/>
                  <a:t>We have, </a:t>
                </a:r>
                <a:br>
                  <a:rPr lang="en-US" i="1" dirty="0">
                    <a:solidFill>
                      <a:schemeClr val="tx1"/>
                    </a:solidFill>
                    <a:latin typeface="Cambria Math" panose="02040503050406030204" pitchFamily="18" charset="0"/>
                    <a:ea typeface="Cambria Math" panose="02040503050406030204" pitchFamily="18" charset="0"/>
                  </a:rPr>
                </a:b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m:t>
                    </m:r>
                    <m:r>
                      <m:rPr>
                        <m:sty m:val="p"/>
                      </m:rP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𝐶</m:t>
                    </m:r>
                    <m:r>
                      <a:rPr lang="en-US" i="1" smtClean="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𝑣</m:t>
                    </m:r>
                    <m:r>
                      <a:rPr lang="en-US" b="0" i="1" smtClean="0">
                        <a:solidFill>
                          <a:schemeClr val="tx1"/>
                        </a:solidFill>
                        <a:latin typeface="Cambria Math" panose="02040503050406030204" pitchFamily="18" charset="0"/>
                        <a:ea typeface="Cambria Math" panose="02040503050406030204" pitchFamily="18" charset="0"/>
                      </a:rPr>
                      <m:t>≈</m:t>
                    </m:r>
                    <m:r>
                      <m:rPr>
                        <m:sty m:val="p"/>
                      </m:rP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𝐶</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𝜂</m:t>
                    </m:r>
                    <m:r>
                      <m:rPr>
                        <m:sty m:val="p"/>
                      </m:rPr>
                      <a:rPr lang="en-US" i="1">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𝐶</m:t>
                    </m:r>
                    <m:r>
                      <a:rPr lang="en-US" b="0" i="1" smtClean="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𝜂</m:t>
                    </m:r>
                    <m:sSup>
                      <m:sSupPr>
                        <m:ctrlPr>
                          <a:rPr lang="en-US" i="1" smtClean="0">
                            <a:solidFill>
                              <a:schemeClr val="tx1"/>
                            </a:solidFill>
                            <a:latin typeface="Cambria Math" panose="02040503050406030204" pitchFamily="18" charset="0"/>
                            <a:ea typeface="Cambria Math" panose="02040503050406030204" pitchFamily="18" charset="0"/>
                          </a:rPr>
                        </m:ctrlPr>
                      </m:sSupPr>
                      <m:e>
                        <m:d>
                          <m:dPr>
                            <m:begChr m:val="‖"/>
                            <m:endChr m:val="‖"/>
                            <m:ctrlPr>
                              <a:rPr lang="en-US" i="1">
                                <a:solidFill>
                                  <a:schemeClr val="tx1"/>
                                </a:solidFill>
                                <a:latin typeface="Cambria Math" panose="02040503050406030204" pitchFamily="18" charset="0"/>
                                <a:ea typeface="Cambria Math" panose="02040503050406030204" pitchFamily="18" charset="0"/>
                              </a:rPr>
                            </m:ctrlPr>
                          </m:dPr>
                          <m:e>
                            <m:r>
                              <m:rPr>
                                <m:sty m:val="p"/>
                              </m:rP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𝐶</m:t>
                            </m:r>
                          </m:e>
                        </m:d>
                      </m:e>
                      <m:sup>
                        <m:r>
                          <a:rPr lang="en-US" b="0" i="1" smtClean="0">
                            <a:solidFill>
                              <a:schemeClr val="tx1"/>
                            </a:solidFill>
                            <a:latin typeface="Cambria Math" panose="02040503050406030204" pitchFamily="18" charset="0"/>
                            <a:ea typeface="Cambria Math" panose="02040503050406030204" pitchFamily="18" charset="0"/>
                          </a:rPr>
                          <m:t>2</m:t>
                        </m:r>
                      </m:sup>
                    </m:sSup>
                  </m:oMath>
                </a14:m>
                <a:endParaRPr lang="en-US" dirty="0"/>
              </a:p>
              <a:p>
                <a:r>
                  <a:rPr lang="en-US" dirty="0"/>
                  <a:t>where, </a:t>
                </a:r>
                <a:br>
                  <a:rPr lang="en-US" dirty="0"/>
                </a:b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𝑣</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𝜂</m:t>
                    </m:r>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𝜂</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r>
                                  <a:rPr lang="en-US" i="1" baseline="-25000">
                                    <a:latin typeface="Cambria Math" panose="02040503050406030204" pitchFamily="18" charset="0"/>
                                    <a:ea typeface="Cambria Math" panose="02040503050406030204" pitchFamily="18" charset="0"/>
                                  </a:rPr>
                                  <m:t>1</m:t>
                                </m:r>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𝜂</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num>
                              <m:den>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𝑘</m:t>
                                    </m:r>
                                  </m:sub>
                                </m:sSub>
                              </m:den>
                            </m:f>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𝜂</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num>
                              <m:den>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baseline="-25000" smtClean="0">
                                    <a:latin typeface="Cambria Math" panose="02040503050406030204" pitchFamily="18" charset="0"/>
                                    <a:ea typeface="Cambria Math" panose="02040503050406030204" pitchFamily="18" charset="0"/>
                                  </a:rPr>
                                  <m:t>1</m:t>
                                </m:r>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𝜂</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num>
                              <m:den>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baseline="-25000" smtClean="0">
                                    <a:latin typeface="Cambria Math" panose="02040503050406030204" pitchFamily="18" charset="0"/>
                                    <a:ea typeface="Cambria Math" panose="02040503050406030204" pitchFamily="18" charset="0"/>
                                  </a:rPr>
                                  <m:t>𝑙</m:t>
                                </m:r>
                              </m:den>
                            </m:f>
                          </m:e>
                        </m:d>
                      </m:e>
                      <m:sup>
                        <m:r>
                          <a:rPr lang="en-US" i="1">
                            <a:latin typeface="Cambria Math" panose="02040503050406030204" pitchFamily="18" charset="0"/>
                            <a:ea typeface="Cambria Math" panose="02040503050406030204" pitchFamily="18" charset="0"/>
                          </a:rPr>
                          <m:t>𝑇</m:t>
                        </m:r>
                      </m:sup>
                    </m:sSup>
                  </m:oMath>
                </a14:m>
                <a:endParaRPr lang="en-SE" dirty="0"/>
              </a:p>
              <a:p>
                <a:endParaRPr lang="en-SE" dirty="0"/>
              </a:p>
            </p:txBody>
          </p:sp>
        </mc:Choice>
        <mc:Fallback xmlns="">
          <p:sp>
            <p:nvSpPr>
              <p:cNvPr id="3" name="Content Placeholder 2">
                <a:extLst>
                  <a:ext uri="{FF2B5EF4-FFF2-40B4-BE49-F238E27FC236}">
                    <a16:creationId xmlns:a16="http://schemas.microsoft.com/office/drawing/2014/main" id="{9B8D3123-205E-4E5E-A8DC-300CB0429C35}"/>
                  </a:ext>
                </a:extLst>
              </p:cNvPr>
              <p:cNvSpPr>
                <a:spLocks noGrp="1" noRot="1" noChangeAspect="1" noMove="1" noResize="1" noEditPoints="1" noAdjustHandles="1" noChangeArrowheads="1" noChangeShapeType="1" noTextEdit="1"/>
              </p:cNvSpPr>
              <p:nvPr>
                <p:ph idx="1"/>
              </p:nvPr>
            </p:nvSpPr>
            <p:spPr>
              <a:xfrm>
                <a:off x="838200" y="1825625"/>
                <a:ext cx="10515600" cy="4439373"/>
              </a:xfrm>
              <a:blipFill>
                <a:blip r:embed="rId2"/>
                <a:stretch>
                  <a:fillRect l="-1043" t="-2332"/>
                </a:stretch>
              </a:blipFill>
            </p:spPr>
            <p:txBody>
              <a:bodyPr/>
              <a:lstStyle/>
              <a:p>
                <a:r>
                  <a:rPr lang="en-SE">
                    <a:noFill/>
                  </a:rPr>
                  <a:t> </a:t>
                </a:r>
              </a:p>
            </p:txBody>
          </p:sp>
        </mc:Fallback>
      </mc:AlternateContent>
    </p:spTree>
    <p:extLst>
      <p:ext uri="{BB962C8B-B14F-4D97-AF65-F5344CB8AC3E}">
        <p14:creationId xmlns:p14="http://schemas.microsoft.com/office/powerpoint/2010/main" val="18476199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A522-91DB-47C2-A582-1A393C97CBC4}"/>
              </a:ext>
            </a:extLst>
          </p:cNvPr>
          <p:cNvSpPr>
            <a:spLocks noGrp="1"/>
          </p:cNvSpPr>
          <p:nvPr>
            <p:ph type="title"/>
          </p:nvPr>
        </p:nvSpPr>
        <p:spPr/>
        <p:txBody>
          <a:bodyPr>
            <a:normAutofit/>
          </a:bodyPr>
          <a:lstStyle/>
          <a:p>
            <a:r>
              <a:rPr lang="en-US" sz="4000" dirty="0"/>
              <a:t>Generalizing the </a:t>
            </a:r>
            <a:r>
              <a:rPr lang="en-US" sz="4000" dirty="0">
                <a:solidFill>
                  <a:schemeClr val="accent1"/>
                </a:solidFill>
                <a:ea typeface="Cambria Math" panose="02040503050406030204" pitchFamily="18" charset="0"/>
              </a:rPr>
              <a:t>gradient descent method</a:t>
            </a:r>
            <a:endParaRPr lang="en-SE" sz="4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16F4BB-3DB7-479A-9B17-05ACFD557D44}"/>
                  </a:ext>
                </a:extLst>
              </p:cNvPr>
              <p:cNvSpPr>
                <a:spLocks noGrp="1"/>
              </p:cNvSpPr>
              <p:nvPr>
                <p:ph idx="1"/>
              </p:nvPr>
            </p:nvSpPr>
            <p:spPr>
              <a:xfrm>
                <a:off x="838200" y="1825624"/>
                <a:ext cx="10515600" cy="4783405"/>
              </a:xfrm>
            </p:spPr>
            <p:txBody>
              <a:bodyPr>
                <a:normAutofit fontScale="92500" lnSpcReduction="10000"/>
              </a:bodyPr>
              <a:lstStyle/>
              <a:p>
                <a:r>
                  <a:rPr lang="en-US" dirty="0"/>
                  <a:t>Currently, we have chosen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𝜂</m:t>
                    </m:r>
                  </m:oMath>
                </a14:m>
                <a:r>
                  <a:rPr lang="en-US" dirty="0"/>
                  <a:t> to be fixed. </a:t>
                </a:r>
              </a:p>
              <a:p>
                <a:r>
                  <a:rPr lang="en-US" dirty="0"/>
                  <a:t>We can also choose the movement distance of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𝑣</m:t>
                    </m:r>
                  </m:oMath>
                </a14:m>
                <a:r>
                  <a:rPr lang="en-US" dirty="0"/>
                  <a:t> (i.e., </a:t>
                </a:r>
                <a14:m>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e>
                    </m:d>
                  </m:oMath>
                </a14:m>
                <a:r>
                  <a:rPr lang="en-US" dirty="0"/>
                  <a:t>) to be fixed.</a:t>
                </a:r>
              </a:p>
              <a:p>
                <a:r>
                  <a:rPr lang="en-US" dirty="0"/>
                  <a:t>To do so, we define </a:t>
                </a:r>
                <a14:m>
                  <m:oMath xmlns:m="http://schemas.openxmlformats.org/officeDocument/2006/math">
                    <m:d>
                      <m:dPr>
                        <m:begChr m:val="‖"/>
                        <m:endChr m:val="‖"/>
                        <m:ctrlPr>
                          <a:rPr lang="en-US"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𝜖</m:t>
                    </m:r>
                  </m:oMath>
                </a14:m>
                <a:endParaRPr lang="en-US" b="0" dirty="0">
                  <a:ea typeface="Cambria Math" panose="02040503050406030204" pitchFamily="18" charset="0"/>
                </a:endParaRPr>
              </a:p>
              <a:p>
                <a:pPr>
                  <a:lnSpc>
                    <a:spcPct val="110000"/>
                  </a:lnSpc>
                </a:pPr>
                <a:r>
                  <a:rPr lang="en-US" dirty="0"/>
                  <a:t>Since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𝑣</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𝜂</m:t>
                    </m:r>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oMath>
                </a14:m>
                <a:r>
                  <a:rPr lang="en-US" dirty="0"/>
                  <a:t>, thus we have </a:t>
                </a:r>
                <a14:m>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𝜂</m:t>
                    </m:r>
                    <m:d>
                      <m:dPr>
                        <m:begChr m:val="‖"/>
                        <m:endChr m:val="‖"/>
                        <m:ctrlPr>
                          <a:rPr lang="en-US" i="1" smtClean="0">
                            <a:latin typeface="Cambria Math" panose="02040503050406030204" pitchFamily="18" charset="0"/>
                            <a:ea typeface="Cambria Math" panose="02040503050406030204" pitchFamily="18" charset="0"/>
                          </a:rPr>
                        </m:ctrlPr>
                      </m:dPr>
                      <m:e>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𝜖</m:t>
                    </m:r>
                  </m:oMath>
                </a14:m>
                <a:r>
                  <a:rPr lang="en-US" dirty="0">
                    <a:ea typeface="Cambria Math" panose="02040503050406030204" pitchFamily="18" charset="0"/>
                  </a:rPr>
                  <a:t>, which leads to</a:t>
                </a:r>
                <a:br>
                  <a:rPr lang="en-US" dirty="0">
                    <a:ea typeface="Cambria Math" panose="02040503050406030204" pitchFamily="18" charset="0"/>
                  </a:rPr>
                </a:br>
                <a14:m>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𝜂</m:t>
                    </m:r>
                    <m:r>
                      <a:rPr lang="en-US" i="1" smtClean="0">
                        <a:solidFill>
                          <a:srgbClr val="FF0000"/>
                        </a:solidFill>
                        <a:latin typeface="Cambria Math" panose="02040503050406030204" pitchFamily="18" charset="0"/>
                        <a:ea typeface="Cambria Math" panose="02040503050406030204" pitchFamily="18" charset="0"/>
                      </a:rPr>
                      <m:t>=</m:t>
                    </m:r>
                    <m:f>
                      <m:fPr>
                        <m:ctrlPr>
                          <a:rPr lang="en-US" i="1" smtClean="0">
                            <a:solidFill>
                              <a:srgbClr val="FF0000"/>
                            </a:solidFill>
                            <a:latin typeface="Cambria Math" panose="02040503050406030204" pitchFamily="18" charset="0"/>
                            <a:ea typeface="Cambria Math" panose="02040503050406030204" pitchFamily="18" charset="0"/>
                          </a:rPr>
                        </m:ctrlPr>
                      </m:fPr>
                      <m:num>
                        <m:r>
                          <a:rPr lang="en-US" i="1" smtClean="0">
                            <a:solidFill>
                              <a:srgbClr val="FF0000"/>
                            </a:solidFill>
                            <a:latin typeface="Cambria Math" panose="02040503050406030204" pitchFamily="18" charset="0"/>
                            <a:ea typeface="Cambria Math" panose="02040503050406030204" pitchFamily="18" charset="0"/>
                          </a:rPr>
                          <m:t>𝜖</m:t>
                        </m:r>
                      </m:num>
                      <m:den>
                        <m:d>
                          <m:dPr>
                            <m:begChr m:val="‖"/>
                            <m:endChr m:val="‖"/>
                            <m:ctrlPr>
                              <a:rPr lang="en-US" i="1">
                                <a:solidFill>
                                  <a:srgbClr val="FF0000"/>
                                </a:solidFill>
                                <a:latin typeface="Cambria Math" panose="02040503050406030204" pitchFamily="18" charset="0"/>
                                <a:ea typeface="Cambria Math" panose="02040503050406030204" pitchFamily="18" charset="0"/>
                              </a:rPr>
                            </m:ctrlPr>
                          </m:dPr>
                          <m:e>
                            <m:r>
                              <m:rPr>
                                <m:sty m:val="p"/>
                              </m:rP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𝐶</m:t>
                            </m:r>
                          </m:e>
                        </m:d>
                      </m:den>
                    </m:f>
                  </m:oMath>
                </a14:m>
                <a:endParaRPr lang="en-US" dirty="0">
                  <a:ea typeface="Cambria Math" panose="02040503050406030204" pitchFamily="18" charset="0"/>
                </a:endParaRPr>
              </a:p>
              <a:p>
                <a:r>
                  <a:rPr lang="en-US" dirty="0"/>
                  <a:t>So, we can see that</a:t>
                </a:r>
                <a:br>
                  <a:rPr lang="en-US" i="1" dirty="0">
                    <a:latin typeface="Cambria Math" panose="02040503050406030204" pitchFamily="18" charset="0"/>
                    <a:ea typeface="Cambria Math" panose="02040503050406030204" pitchFamily="18" charset="0"/>
                  </a:rPr>
                </a:br>
                <a14:m>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rPr>
                      <m:t>𝐶</m:t>
                    </m:r>
                    <m:r>
                      <a:rPr lang="en-US" i="1">
                        <a:latin typeface="Cambria Math" panose="02040503050406030204" pitchFamily="18" charset="0"/>
                      </a:rPr>
                      <m:t>≈</m:t>
                    </m:r>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m:t>
                    </m:r>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𝜂</m:t>
                    </m:r>
                    <m:r>
                      <m:rPr>
                        <m:sty m:val="p"/>
                      </m:rP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𝜂</m:t>
                    </m:r>
                    <m:d>
                      <m:dPr>
                        <m:begChr m:val="‖"/>
                        <m:endChr m:val="‖"/>
                        <m:ctrlPr>
                          <a:rPr lang="en-US" i="1">
                            <a:latin typeface="Cambria Math" panose="02040503050406030204" pitchFamily="18" charset="0"/>
                            <a:ea typeface="Cambria Math" panose="02040503050406030204" pitchFamily="18" charset="0"/>
                          </a:rPr>
                        </m:ctrlPr>
                      </m:dPr>
                      <m:e>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e>
                    </m:d>
                    <m:r>
                      <a:rPr lang="en-US" i="1" smtClean="0">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e>
                    </m:d>
                    <m:r>
                      <a:rPr lang="en-US" b="0" i="1" smtClean="0">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𝜖</m:t>
                    </m:r>
                    <m:d>
                      <m:dPr>
                        <m:begChr m:val="‖"/>
                        <m:endChr m:val="‖"/>
                        <m:ctrlPr>
                          <a:rPr lang="en-US" i="1">
                            <a:solidFill>
                              <a:srgbClr val="FF0000"/>
                            </a:solidFill>
                            <a:latin typeface="Cambria Math" panose="02040503050406030204" pitchFamily="18" charset="0"/>
                            <a:ea typeface="Cambria Math" panose="02040503050406030204" pitchFamily="18" charset="0"/>
                          </a:rPr>
                        </m:ctrlPr>
                      </m:dPr>
                      <m:e>
                        <m:r>
                          <m:rPr>
                            <m:sty m:val="p"/>
                          </m:rP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𝐶</m:t>
                        </m:r>
                      </m:e>
                    </m:d>
                  </m:oMath>
                </a14:m>
                <a:endParaRPr lang="en-US" dirty="0">
                  <a:ea typeface="Cambria Math" panose="02040503050406030204" pitchFamily="18" charset="0"/>
                </a:endParaRPr>
              </a:p>
              <a:p>
                <a:r>
                  <a:rPr lang="en-US" dirty="0"/>
                  <a:t>This means that if we control </a:t>
                </a:r>
                <a14:m>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𝜂</m:t>
                    </m:r>
                  </m:oMath>
                </a14:m>
                <a:r>
                  <a:rPr lang="en-US" dirty="0"/>
                  <a:t> to be </a:t>
                </a:r>
                <a14:m>
                  <m:oMath xmlns:m="http://schemas.openxmlformats.org/officeDocument/2006/math">
                    <m:f>
                      <m:fPr>
                        <m:ctrlPr>
                          <a:rPr lang="en-US" i="1">
                            <a:solidFill>
                              <a:srgbClr val="FF0000"/>
                            </a:solidFill>
                            <a:latin typeface="Cambria Math" panose="02040503050406030204" pitchFamily="18" charset="0"/>
                            <a:ea typeface="Cambria Math" panose="02040503050406030204" pitchFamily="18" charset="0"/>
                          </a:rPr>
                        </m:ctrlPr>
                      </m:fPr>
                      <m:num>
                        <m:r>
                          <a:rPr lang="en-US" i="1">
                            <a:solidFill>
                              <a:srgbClr val="FF0000"/>
                            </a:solidFill>
                            <a:latin typeface="Cambria Math" panose="02040503050406030204" pitchFamily="18" charset="0"/>
                            <a:ea typeface="Cambria Math" panose="02040503050406030204" pitchFamily="18" charset="0"/>
                          </a:rPr>
                          <m:t>𝜖</m:t>
                        </m:r>
                      </m:num>
                      <m:den>
                        <m:d>
                          <m:dPr>
                            <m:begChr m:val="‖"/>
                            <m:endChr m:val="‖"/>
                            <m:ctrlPr>
                              <a:rPr lang="en-US" i="1">
                                <a:solidFill>
                                  <a:srgbClr val="FF0000"/>
                                </a:solidFill>
                                <a:latin typeface="Cambria Math" panose="02040503050406030204" pitchFamily="18" charset="0"/>
                                <a:ea typeface="Cambria Math" panose="02040503050406030204" pitchFamily="18" charset="0"/>
                              </a:rPr>
                            </m:ctrlPr>
                          </m:dPr>
                          <m:e>
                            <m:r>
                              <m:rPr>
                                <m:sty m:val="p"/>
                              </m:rP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𝐶</m:t>
                            </m:r>
                          </m:e>
                        </m:d>
                      </m:den>
                    </m:f>
                  </m:oMath>
                </a14:m>
                <a:r>
                  <a:rPr lang="en-US" dirty="0"/>
                  <a:t>, we can have more steady change in </a:t>
                </a:r>
                <a14:m>
                  <m:oMath xmlns:m="http://schemas.openxmlformats.org/officeDocument/2006/math">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rPr>
                      <m:t>𝐶</m:t>
                    </m:r>
                  </m:oMath>
                </a14:m>
                <a:r>
                  <a:rPr lang="en-US" dirty="0"/>
                  <a:t>. </a:t>
                </a:r>
              </a:p>
            </p:txBody>
          </p:sp>
        </mc:Choice>
        <mc:Fallback xmlns="">
          <p:sp>
            <p:nvSpPr>
              <p:cNvPr id="3" name="Content Placeholder 2">
                <a:extLst>
                  <a:ext uri="{FF2B5EF4-FFF2-40B4-BE49-F238E27FC236}">
                    <a16:creationId xmlns:a16="http://schemas.microsoft.com/office/drawing/2014/main" id="{0916F4BB-3DB7-479A-9B17-05ACFD557D44}"/>
                  </a:ext>
                </a:extLst>
              </p:cNvPr>
              <p:cNvSpPr>
                <a:spLocks noGrp="1" noRot="1" noChangeAspect="1" noMove="1" noResize="1" noEditPoints="1" noAdjustHandles="1" noChangeArrowheads="1" noChangeShapeType="1" noTextEdit="1"/>
              </p:cNvSpPr>
              <p:nvPr>
                <p:ph idx="1"/>
              </p:nvPr>
            </p:nvSpPr>
            <p:spPr>
              <a:xfrm>
                <a:off x="838200" y="1825624"/>
                <a:ext cx="10515600" cy="4783405"/>
              </a:xfrm>
              <a:blipFill>
                <a:blip r:embed="rId2"/>
                <a:stretch>
                  <a:fillRect l="-928" t="-2803" r="-58"/>
                </a:stretch>
              </a:blipFill>
            </p:spPr>
            <p:txBody>
              <a:bodyPr/>
              <a:lstStyle/>
              <a:p>
                <a:r>
                  <a:rPr lang="en-SE">
                    <a:noFill/>
                  </a:rPr>
                  <a:t> </a:t>
                </a:r>
              </a:p>
            </p:txBody>
          </p:sp>
        </mc:Fallback>
      </mc:AlternateContent>
    </p:spTree>
    <p:extLst>
      <p:ext uri="{BB962C8B-B14F-4D97-AF65-F5344CB8AC3E}">
        <p14:creationId xmlns:p14="http://schemas.microsoft.com/office/powerpoint/2010/main" val="29181331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19ECD-F9BD-44EF-A4BB-E97357BD5FA1}"/>
              </a:ext>
            </a:extLst>
          </p:cNvPr>
          <p:cNvSpPr>
            <a:spLocks noGrp="1"/>
          </p:cNvSpPr>
          <p:nvPr>
            <p:ph type="title"/>
          </p:nvPr>
        </p:nvSpPr>
        <p:spPr/>
        <p:txBody>
          <a:bodyPr/>
          <a:lstStyle/>
          <a:p>
            <a:r>
              <a:rPr lang="en-US" dirty="0"/>
              <a:t>Exercise 3</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E6149A-B654-4009-B880-8FEC0FCDAB2D}"/>
                  </a:ext>
                </a:extLst>
              </p:cNvPr>
              <p:cNvSpPr>
                <a:spLocks noGrp="1"/>
              </p:cNvSpPr>
              <p:nvPr>
                <p:ph idx="1"/>
              </p:nvPr>
            </p:nvSpPr>
            <p:spPr/>
            <p:txBody>
              <a:bodyPr/>
              <a:lstStyle/>
              <a:p>
                <a:r>
                  <a:rPr lang="en-US" b="0" i="0" dirty="0">
                    <a:solidFill>
                      <a:srgbClr val="000000"/>
                    </a:solidFill>
                    <a:effectLst/>
                  </a:rPr>
                  <a:t>Please prove that gradient descent is equivalent </a:t>
                </a:r>
                <a:r>
                  <a:rPr lang="en-US" dirty="0">
                    <a:solidFill>
                      <a:srgbClr val="000000"/>
                    </a:solidFill>
                  </a:rPr>
                  <a:t>to </a:t>
                </a:r>
                <a:r>
                  <a:rPr lang="en-US" dirty="0">
                    <a:solidFill>
                      <a:schemeClr val="accent1"/>
                    </a:solidFill>
                  </a:rPr>
                  <a:t>geometric interpretation</a:t>
                </a:r>
                <a:r>
                  <a:rPr lang="en-US" dirty="0">
                    <a:solidFill>
                      <a:srgbClr val="000000"/>
                    </a:solidFill>
                  </a:rPr>
                  <a:t> in </a:t>
                </a:r>
                <a:r>
                  <a:rPr lang="en-US" b="0" i="0" dirty="0">
                    <a:solidFill>
                      <a:srgbClr val="000000"/>
                    </a:solidFill>
                    <a:effectLst/>
                  </a:rPr>
                  <a:t>the one-dimensional variable (i.e., we only have one variable </a:t>
                </a:r>
                <a14:m>
                  <m:oMath xmlns:m="http://schemas.openxmlformats.org/officeDocument/2006/math">
                    <m:r>
                      <a:rPr lang="en-US" b="0" i="1" smtClean="0">
                        <a:solidFill>
                          <a:srgbClr val="000000"/>
                        </a:solidFill>
                        <a:effectLst/>
                        <a:latin typeface="Cambria Math" panose="02040503050406030204" pitchFamily="18" charset="0"/>
                      </a:rPr>
                      <m:t>𝑤</m:t>
                    </m:r>
                  </m:oMath>
                </a14:m>
                <a:r>
                  <a:rPr lang="en-US" b="0" i="0" dirty="0">
                    <a:solidFill>
                      <a:srgbClr val="000000"/>
                    </a:solidFill>
                    <a:effectLst/>
                  </a:rPr>
                  <a:t> in the cost function </a:t>
                </a:r>
                <a14:m>
                  <m:oMath xmlns:m="http://schemas.openxmlformats.org/officeDocument/2006/math">
                    <m:r>
                      <a:rPr lang="en-US" b="0" i="1" smtClean="0">
                        <a:solidFill>
                          <a:srgbClr val="000000"/>
                        </a:solidFill>
                        <a:effectLst/>
                        <a:latin typeface="Cambria Math" panose="02040503050406030204" pitchFamily="18" charset="0"/>
                      </a:rPr>
                      <m:t>𝐶</m:t>
                    </m:r>
                  </m:oMath>
                </a14:m>
                <a:r>
                  <a:rPr lang="en-US" b="0" i="0" dirty="0">
                    <a:solidFill>
                      <a:srgbClr val="000000"/>
                    </a:solidFill>
                    <a:effectLst/>
                  </a:rPr>
                  <a:t>) case.</a:t>
                </a:r>
                <a:endParaRPr lang="en-SE" dirty="0"/>
              </a:p>
            </p:txBody>
          </p:sp>
        </mc:Choice>
        <mc:Fallback xmlns="">
          <p:sp>
            <p:nvSpPr>
              <p:cNvPr id="3" name="Content Placeholder 2">
                <a:extLst>
                  <a:ext uri="{FF2B5EF4-FFF2-40B4-BE49-F238E27FC236}">
                    <a16:creationId xmlns:a16="http://schemas.microsoft.com/office/drawing/2014/main" id="{48E6149A-B654-4009-B880-8FEC0FCDAB2D}"/>
                  </a:ext>
                </a:extLst>
              </p:cNvPr>
              <p:cNvSpPr>
                <a:spLocks noGrp="1" noRot="1" noChangeAspect="1" noMove="1" noResize="1" noEditPoints="1" noAdjustHandles="1" noChangeArrowheads="1" noChangeShapeType="1" noTextEdit="1"/>
              </p:cNvSpPr>
              <p:nvPr>
                <p:ph idx="1"/>
              </p:nvPr>
            </p:nvSpPr>
            <p:spPr>
              <a:blipFill>
                <a:blip r:embed="rId2"/>
                <a:stretch>
                  <a:fillRect l="-1043" t="-2381" r="-1913"/>
                </a:stretch>
              </a:blipFill>
            </p:spPr>
            <p:txBody>
              <a:bodyPr/>
              <a:lstStyle/>
              <a:p>
                <a:r>
                  <a:rPr lang="en-SE">
                    <a:noFill/>
                  </a:rPr>
                  <a:t> </a:t>
                </a:r>
              </a:p>
            </p:txBody>
          </p:sp>
        </mc:Fallback>
      </mc:AlternateContent>
    </p:spTree>
    <p:extLst>
      <p:ext uri="{BB962C8B-B14F-4D97-AF65-F5344CB8AC3E}">
        <p14:creationId xmlns:p14="http://schemas.microsoft.com/office/powerpoint/2010/main" val="339469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12FA-DBCD-4241-8154-816F3A8EA2A0}"/>
              </a:ext>
            </a:extLst>
          </p:cNvPr>
          <p:cNvSpPr>
            <a:spLocks noGrp="1"/>
          </p:cNvSpPr>
          <p:nvPr>
            <p:ph type="title"/>
          </p:nvPr>
        </p:nvSpPr>
        <p:spPr/>
        <p:txBody>
          <a:bodyPr/>
          <a:lstStyle/>
          <a:p>
            <a:r>
              <a:rPr lang="en-US" dirty="0"/>
              <a:t>Apply gradient descent to HDR-NN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D27D1F-842D-4DE3-9CF2-17CCAB80AAC3}"/>
                  </a:ext>
                </a:extLst>
              </p:cNvPr>
              <p:cNvSpPr>
                <a:spLocks noGrp="1"/>
              </p:cNvSpPr>
              <p:nvPr>
                <p:ph idx="1"/>
              </p:nvPr>
            </p:nvSpPr>
            <p:spPr/>
            <p:txBody>
              <a:bodyPr/>
              <a:lstStyle/>
              <a:p>
                <a:r>
                  <a:rPr lang="en-US" dirty="0"/>
                  <a:t>Recall that our cost function </a:t>
                </a:r>
                <a14:m>
                  <m:oMath xmlns:m="http://schemas.openxmlformats.org/officeDocument/2006/math">
                    <m:r>
                      <a:rPr lang="en-US" b="0" i="1" smtClean="0">
                        <a:solidFill>
                          <a:srgbClr val="000000"/>
                        </a:solidFill>
                        <a:effectLst/>
                        <a:latin typeface="Cambria Math" panose="02040503050406030204" pitchFamily="18" charset="0"/>
                      </a:rPr>
                      <m:t>𝐶</m:t>
                    </m:r>
                  </m:oMath>
                </a14:m>
                <a:r>
                  <a:rPr lang="en-US" dirty="0"/>
                  <a:t> is </a:t>
                </a:r>
                <a:br>
                  <a:rPr lang="en-US" i="1" dirty="0">
                    <a:latin typeface="Cambria Math" panose="02040503050406030204" pitchFamily="18" charset="0"/>
                  </a:rPr>
                </a:br>
                <a14:m>
                  <m:oMath xmlns:m="http://schemas.openxmlformats.org/officeDocument/2006/math">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 </m:t>
                        </m:r>
                        <m:r>
                          <a:rPr lang="en-US" i="1">
                            <a:latin typeface="Cambria Math" panose="02040503050406030204" pitchFamily="18" charset="0"/>
                          </a:rPr>
                          <m:t>𝑏</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i="1">
                            <a:latin typeface="Cambria Math" panose="02040503050406030204" pitchFamily="18" charset="0"/>
                          </a:rPr>
                          <m:t>𝑛</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sub>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e>
                          <m:sup>
                            <m:r>
                              <a:rPr lang="en-US" i="1">
                                <a:latin typeface="Cambria Math" panose="02040503050406030204" pitchFamily="18" charset="0"/>
                              </a:rPr>
                              <m:t>2</m:t>
                            </m:r>
                          </m:sup>
                        </m:sSup>
                      </m:e>
                    </m:nary>
                  </m:oMath>
                </a14:m>
                <a:endParaRPr lang="en-US" dirty="0"/>
              </a:p>
              <a:p>
                <a:r>
                  <a:rPr lang="en-US" dirty="0"/>
                  <a:t>To compute </a:t>
                </a:r>
                <a14:m>
                  <m:oMath xmlns:m="http://schemas.openxmlformats.org/officeDocument/2006/math">
                    <m:r>
                      <m:rPr>
                        <m:sty m:val="p"/>
                      </m:rP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𝐶</m:t>
                    </m:r>
                  </m:oMath>
                </a14:m>
                <a:r>
                  <a:rPr lang="en-US" dirty="0"/>
                  <a:t> we need to compute the gradients </a:t>
                </a:r>
                <a14:m>
                  <m:oMath xmlns:m="http://schemas.openxmlformats.org/officeDocument/2006/math">
                    <m:r>
                      <m:rPr>
                        <m:sty m:val="p"/>
                      </m:rP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𝑥</m:t>
                        </m:r>
                      </m:sub>
                    </m:sSub>
                  </m:oMath>
                </a14:m>
                <a:r>
                  <a:rPr lang="en-US" dirty="0"/>
                  <a:t> for individual training example </a:t>
                </a:r>
                <a14:m>
                  <m:oMath xmlns:m="http://schemas.openxmlformats.org/officeDocument/2006/math">
                    <m:r>
                      <a:rPr lang="en-US" b="0" i="1" smtClean="0">
                        <a:latin typeface="Cambria Math" panose="02040503050406030204" pitchFamily="18" charset="0"/>
                      </a:rPr>
                      <m:t>𝑥</m:t>
                    </m:r>
                  </m:oMath>
                </a14:m>
                <a:r>
                  <a:rPr lang="en-US" dirty="0"/>
                  <a:t> and average them up as </a:t>
                </a:r>
                <a:br>
                  <a:rPr lang="en-US" dirty="0"/>
                </a:br>
                <a14:m>
                  <m:oMath xmlns:m="http://schemas.openxmlformats.org/officeDocument/2006/math">
                    <m:r>
                      <m:rPr>
                        <m:sty m:val="p"/>
                      </m:rP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sub>
                      <m:sup/>
                      <m:e>
                        <m:r>
                          <m:rPr>
                            <m:sty m:val="p"/>
                          </m:rP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𝑥</m:t>
                            </m:r>
                          </m:sub>
                        </m:sSub>
                      </m:e>
                    </m:nary>
                  </m:oMath>
                </a14:m>
                <a:endParaRPr lang="en-US" dirty="0"/>
              </a:p>
              <a:p>
                <a:r>
                  <a:rPr lang="en-US" dirty="0"/>
                  <a:t>This is very computation intensive if not </a:t>
                </a:r>
                <a:r>
                  <a:rPr lang="en-US" b="1" dirty="0"/>
                  <a:t>impractical</a:t>
                </a:r>
              </a:p>
              <a:p>
                <a:r>
                  <a:rPr lang="en-US" dirty="0">
                    <a:solidFill>
                      <a:srgbClr val="FF0000"/>
                    </a:solidFill>
                  </a:rPr>
                  <a:t>We need a way to quickly calculate </a:t>
                </a:r>
                <a14:m>
                  <m:oMath xmlns:m="http://schemas.openxmlformats.org/officeDocument/2006/math">
                    <m:r>
                      <m:rPr>
                        <m:sty m:val="p"/>
                      </m:rPr>
                      <a:rPr lang="en-US"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𝐶</m:t>
                    </m:r>
                  </m:oMath>
                </a14:m>
                <a:endParaRPr lang="en-SE" dirty="0"/>
              </a:p>
            </p:txBody>
          </p:sp>
        </mc:Choice>
        <mc:Fallback xmlns="">
          <p:sp>
            <p:nvSpPr>
              <p:cNvPr id="3" name="Content Placeholder 2">
                <a:extLst>
                  <a:ext uri="{FF2B5EF4-FFF2-40B4-BE49-F238E27FC236}">
                    <a16:creationId xmlns:a16="http://schemas.microsoft.com/office/drawing/2014/main" id="{A9D27D1F-842D-4DE3-9CF2-17CCAB80AAC3}"/>
                  </a:ext>
                </a:extLst>
              </p:cNvPr>
              <p:cNvSpPr>
                <a:spLocks noGrp="1" noRot="1" noChangeAspect="1" noMove="1" noResize="1" noEditPoints="1" noAdjustHandles="1" noChangeArrowheads="1" noChangeShapeType="1" noTextEdit="1"/>
              </p:cNvSpPr>
              <p:nvPr>
                <p:ph idx="1"/>
              </p:nvPr>
            </p:nvSpPr>
            <p:spPr>
              <a:blipFill>
                <a:blip r:embed="rId2"/>
                <a:stretch>
                  <a:fillRect l="-1043" t="-2381" b="-1681"/>
                </a:stretch>
              </a:blipFill>
            </p:spPr>
            <p:txBody>
              <a:bodyPr/>
              <a:lstStyle/>
              <a:p>
                <a:r>
                  <a:rPr lang="en-SE">
                    <a:noFill/>
                  </a:rPr>
                  <a:t> </a:t>
                </a:r>
              </a:p>
            </p:txBody>
          </p:sp>
        </mc:Fallback>
      </mc:AlternateContent>
    </p:spTree>
    <p:extLst>
      <p:ext uri="{BB962C8B-B14F-4D97-AF65-F5344CB8AC3E}">
        <p14:creationId xmlns:p14="http://schemas.microsoft.com/office/powerpoint/2010/main" val="22040539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EAC0-3E9C-4EF2-BC71-90B995C8709E}"/>
              </a:ext>
            </a:extLst>
          </p:cNvPr>
          <p:cNvSpPr>
            <a:spLocks noGrp="1"/>
          </p:cNvSpPr>
          <p:nvPr>
            <p:ph type="title"/>
          </p:nvPr>
        </p:nvSpPr>
        <p:spPr/>
        <p:txBody>
          <a:bodyPr/>
          <a:lstStyle/>
          <a:p>
            <a:r>
              <a:rPr lang="en-US" dirty="0"/>
              <a:t>Stochastic gradient descent</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8ECCF2-CC5D-41C9-A902-E7E16E957DAA}"/>
                  </a:ext>
                </a:extLst>
              </p:cNvPr>
              <p:cNvSpPr>
                <a:spLocks noGrp="1"/>
              </p:cNvSpPr>
              <p:nvPr>
                <p:ph idx="1"/>
              </p:nvPr>
            </p:nvSpPr>
            <p:spPr>
              <a:xfrm>
                <a:off x="838200" y="1825624"/>
                <a:ext cx="10515600" cy="4022915"/>
              </a:xfrm>
            </p:spPr>
            <p:txBody>
              <a:bodyPr/>
              <a:lstStyle/>
              <a:p>
                <a:r>
                  <a:rPr lang="en-US" dirty="0"/>
                  <a:t>The idea is that for calculating </a:t>
                </a:r>
                <a14:m>
                  <m:oMath xmlns:m="http://schemas.openxmlformats.org/officeDocument/2006/math">
                    <m:r>
                      <m:rPr>
                        <m:sty m:val="p"/>
                      </m:rP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oMath>
                </a14:m>
                <a:r>
                  <a:rPr lang="en-US" dirty="0"/>
                  <a:t>, we don’t need to calculate </a:t>
                </a:r>
                <a14:m>
                  <m:oMath xmlns:m="http://schemas.openxmlformats.org/officeDocument/2006/math">
                    <m:r>
                      <m:rPr>
                        <m:sty m:val="p"/>
                      </m:rP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𝑥</m:t>
                        </m:r>
                      </m:sub>
                    </m:sSub>
                  </m:oMath>
                </a14:m>
                <a:r>
                  <a:rPr lang="en-US" dirty="0"/>
                  <a:t> for all </a:t>
                </a:r>
                <a14:m>
                  <m:oMath xmlns:m="http://schemas.openxmlformats.org/officeDocument/2006/math">
                    <m:r>
                      <a:rPr lang="en-US" i="1">
                        <a:latin typeface="Cambria Math" panose="02040503050406030204" pitchFamily="18" charset="0"/>
                      </a:rPr>
                      <m:t>𝑥</m:t>
                    </m:r>
                  </m:oMath>
                </a14:m>
                <a:r>
                  <a:rPr lang="en-US" dirty="0"/>
                  <a:t> where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baseline="-2500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oMath>
                </a14:m>
                <a:r>
                  <a:rPr lang="en-US" dirty="0"/>
                  <a:t>.</a:t>
                </a:r>
              </a:p>
              <a:p>
                <a:r>
                  <a:rPr lang="en-US" dirty="0"/>
                  <a:t>Instead, we can randomly choose </a:t>
                </a:r>
                <a14:m>
                  <m:oMath xmlns:m="http://schemas.openxmlformats.org/officeDocument/2006/math">
                    <m:r>
                      <a:rPr lang="en-US" b="0" i="1" smtClean="0">
                        <a:latin typeface="Cambria Math" panose="02040503050406030204" pitchFamily="18" charset="0"/>
                      </a:rPr>
                      <m:t>𝑚</m:t>
                    </m:r>
                  </m:oMath>
                </a14:m>
                <a:r>
                  <a:rPr lang="en-US" dirty="0"/>
                  <a:t> out of the </a:t>
                </a:r>
                <a14:m>
                  <m:oMath xmlns:m="http://schemas.openxmlformats.org/officeDocument/2006/math">
                    <m:r>
                      <a:rPr lang="en-US" b="0" i="1" smtClean="0">
                        <a:latin typeface="Cambria Math" panose="02040503050406030204" pitchFamily="18" charset="0"/>
                      </a:rPr>
                      <m:t>𝑛</m:t>
                    </m:r>
                  </m:oMath>
                </a14:m>
                <a:r>
                  <a:rPr lang="en-US" dirty="0"/>
                  <a:t> training input and calculate </a:t>
                </a:r>
                <a14:m>
                  <m:oMath xmlns:m="http://schemas.openxmlformats.org/officeDocument/2006/math">
                    <m:r>
                      <m:rPr>
                        <m:sty m:val="p"/>
                      </m:rP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𝑥</m:t>
                        </m:r>
                        <m:r>
                          <a:rPr lang="en-US" b="0" i="1" baseline="30000" smtClean="0">
                            <a:latin typeface="Cambria Math" panose="02040503050406030204" pitchFamily="18" charset="0"/>
                            <a:ea typeface="Cambria Math" panose="02040503050406030204" pitchFamily="18" charset="0"/>
                          </a:rPr>
                          <m:t>′</m:t>
                        </m:r>
                      </m:sub>
                    </m:sSub>
                  </m:oMath>
                </a14:m>
                <a:r>
                  <a:rPr lang="en-US" dirty="0"/>
                  <a:t> only for those chosen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oMath>
                </a14:m>
                <a:r>
                  <a:rPr lang="en-US" dirty="0"/>
                  <a:t>. </a:t>
                </a:r>
              </a:p>
              <a:p>
                <a:r>
                  <a:rPr lang="en-US" dirty="0"/>
                  <a:t>Finally, we calculate</a:t>
                </a:r>
                <a14:m>
                  <m:oMath xmlns:m="http://schemas.openxmlformats.org/officeDocument/2006/math">
                    <m:r>
                      <a:rPr lang="en-US" b="0" i="0" smtClean="0">
                        <a:solidFill>
                          <a:srgbClr val="FF0000"/>
                        </a:solidFill>
                        <a:latin typeface="Cambria Math" panose="02040503050406030204" pitchFamily="18" charset="0"/>
                        <a:ea typeface="Cambria Math" panose="02040503050406030204" pitchFamily="18" charset="0"/>
                      </a:rPr>
                      <m:t> </m:t>
                    </m:r>
                    <m:r>
                      <m:rPr>
                        <m:sty m:val="p"/>
                      </m:rPr>
                      <a:rPr lang="en-US" i="1" smtClean="0">
                        <a:solidFill>
                          <a:srgbClr val="FF0000"/>
                        </a:solidFill>
                        <a:latin typeface="Cambria Math" panose="02040503050406030204" pitchFamily="18" charset="0"/>
                        <a:ea typeface="Cambria Math" panose="02040503050406030204" pitchFamily="18" charset="0"/>
                      </a:rPr>
                      <m:t>∇</m:t>
                    </m:r>
                    <m:sSup>
                      <m:sSupPr>
                        <m:ctrlPr>
                          <a:rPr lang="en-US" b="0" i="1" smtClean="0">
                            <a:solidFill>
                              <a:srgbClr val="FF0000"/>
                            </a:solidFill>
                            <a:latin typeface="Cambria Math" panose="02040503050406030204" pitchFamily="18" charset="0"/>
                            <a:ea typeface="Cambria Math" panose="02040503050406030204" pitchFamily="18" charset="0"/>
                          </a:rPr>
                        </m:ctrlPr>
                      </m:sSupPr>
                      <m:e>
                        <m:r>
                          <a:rPr lang="en-US" b="0" i="1" smtClean="0">
                            <a:solidFill>
                              <a:srgbClr val="FF0000"/>
                            </a:solidFill>
                            <a:latin typeface="Cambria Math" panose="02040503050406030204" pitchFamily="18" charset="0"/>
                            <a:ea typeface="Cambria Math" panose="02040503050406030204" pitchFamily="18" charset="0"/>
                          </a:rPr>
                          <m:t>𝐶</m:t>
                        </m:r>
                      </m:e>
                      <m:sup>
                        <m:r>
                          <a:rPr lang="en-US" b="0" i="1" smtClean="0">
                            <a:solidFill>
                              <a:srgbClr val="FF0000"/>
                            </a:solidFill>
                            <a:latin typeface="Cambria Math" panose="02040503050406030204" pitchFamily="18" charset="0"/>
                            <a:ea typeface="Cambria Math" panose="02040503050406030204" pitchFamily="18" charset="0"/>
                          </a:rPr>
                          <m:t>′</m:t>
                        </m:r>
                      </m:sup>
                    </m:sSup>
                    <m:r>
                      <a:rPr lang="en-US" b="0" i="0" smtClean="0">
                        <a:solidFill>
                          <a:srgbClr val="FF0000"/>
                        </a:solidFill>
                        <a:latin typeface="Cambria Math" panose="02040503050406030204" pitchFamily="18" charset="0"/>
                        <a:ea typeface="Cambria Math" panose="02040503050406030204" pitchFamily="18" charset="0"/>
                      </a:rPr>
                      <m:t>=</m:t>
                    </m:r>
                    <m:f>
                      <m:fPr>
                        <m:ctrlPr>
                          <a:rPr lang="en-US" i="1" smtClean="0">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1</m:t>
                        </m:r>
                      </m:num>
                      <m:den>
                        <m:r>
                          <a:rPr lang="en-US" b="0" i="1" smtClean="0">
                            <a:solidFill>
                              <a:srgbClr val="FF0000"/>
                            </a:solidFill>
                            <a:latin typeface="Cambria Math" panose="02040503050406030204" pitchFamily="18" charset="0"/>
                          </a:rPr>
                          <m:t>𝑚</m:t>
                        </m:r>
                      </m:den>
                    </m:f>
                    <m:nary>
                      <m:naryPr>
                        <m:chr m:val="∑"/>
                        <m:supHide m:val="on"/>
                        <m:ctrlPr>
                          <a:rPr lang="en-US" i="1" smtClean="0">
                            <a:solidFill>
                              <a:srgbClr val="FF0000"/>
                            </a:solidFill>
                            <a:latin typeface="Cambria Math" panose="02040503050406030204" pitchFamily="18" charset="0"/>
                          </a:rPr>
                        </m:ctrlPr>
                      </m:naryPr>
                      <m:sub>
                        <m:r>
                          <m:rPr>
                            <m:brk m:alnAt="7"/>
                          </m:rPr>
                          <a:rPr lang="en-US" i="1" smtClean="0">
                            <a:solidFill>
                              <a:srgbClr val="FF0000"/>
                            </a:solidFill>
                            <a:latin typeface="Cambria Math" panose="02040503050406030204" pitchFamily="18" charset="0"/>
                          </a:rPr>
                          <m:t>𝑥</m:t>
                        </m:r>
                        <m:r>
                          <a:rPr lang="en-US" b="0" i="1" baseline="30000"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𝑚</m:t>
                        </m:r>
                      </m:sub>
                      <m:sup/>
                      <m:e>
                        <m:r>
                          <m:rPr>
                            <m:sty m:val="p"/>
                          </m:rPr>
                          <a:rPr lang="en-US" i="1">
                            <a:solidFill>
                              <a:srgbClr val="FF0000"/>
                            </a:solidFill>
                            <a:latin typeface="Cambria Math" panose="02040503050406030204" pitchFamily="18" charset="0"/>
                            <a:ea typeface="Cambria Math" panose="02040503050406030204" pitchFamily="18" charset="0"/>
                          </a:rPr>
                          <m:t>∇</m:t>
                        </m:r>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𝐶</m:t>
                            </m:r>
                          </m:e>
                          <m:sub>
                            <m:r>
                              <a:rPr lang="en-US" i="1">
                                <a:solidFill>
                                  <a:srgbClr val="FF0000"/>
                                </a:solidFill>
                                <a:latin typeface="Cambria Math" panose="02040503050406030204" pitchFamily="18" charset="0"/>
                                <a:ea typeface="Cambria Math" panose="02040503050406030204" pitchFamily="18" charset="0"/>
                              </a:rPr>
                              <m:t>𝑥</m:t>
                            </m:r>
                            <m:r>
                              <a:rPr lang="en-US" i="1" baseline="30000">
                                <a:solidFill>
                                  <a:srgbClr val="FF0000"/>
                                </a:solidFill>
                                <a:latin typeface="Cambria Math" panose="02040503050406030204" pitchFamily="18" charset="0"/>
                                <a:ea typeface="Cambria Math" panose="02040503050406030204" pitchFamily="18" charset="0"/>
                              </a:rPr>
                              <m:t>′</m:t>
                            </m:r>
                          </m:sub>
                        </m:sSub>
                      </m:e>
                    </m:nary>
                  </m:oMath>
                </a14:m>
                <a:r>
                  <a:rPr lang="en-US" dirty="0"/>
                  <a:t> </a:t>
                </a:r>
              </a:p>
              <a:p>
                <a:pPr>
                  <a:lnSpc>
                    <a:spcPct val="100000"/>
                  </a:lnSpc>
                </a:pPr>
                <a:r>
                  <a:rPr lang="en-US" dirty="0"/>
                  <a:t>Provide that we have a large enough </a:t>
                </a:r>
                <a14:m>
                  <m:oMath xmlns:m="http://schemas.openxmlformats.org/officeDocument/2006/math">
                    <m:r>
                      <a:rPr lang="en-US" b="0" i="1" smtClean="0">
                        <a:latin typeface="Cambria Math" panose="02040503050406030204" pitchFamily="18" charset="0"/>
                      </a:rPr>
                      <m:t>𝑚</m:t>
                    </m:r>
                  </m:oMath>
                </a14:m>
                <a:r>
                  <a:rPr lang="en-US" dirty="0"/>
                  <a:t>, we can estimate that</a:t>
                </a:r>
                <a:br>
                  <a:rPr lang="en-US" dirty="0"/>
                </a:br>
                <a14:m>
                  <m:oMath xmlns:m="http://schemas.openxmlformats.org/officeDocument/2006/math">
                    <m:r>
                      <m:rPr>
                        <m:sty m:val="p"/>
                      </m:rP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𝐶</m:t>
                    </m:r>
                    <m:r>
                      <a:rPr lang="en-US" i="1">
                        <a:solidFill>
                          <a:srgbClr val="FF0000"/>
                        </a:solidFill>
                        <a:latin typeface="Cambria Math" panose="02040503050406030204" pitchFamily="18" charset="0"/>
                        <a:ea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1</m:t>
                        </m:r>
                      </m:num>
                      <m:den>
                        <m:r>
                          <a:rPr lang="en-US" i="1">
                            <a:solidFill>
                              <a:srgbClr val="FF0000"/>
                            </a:solidFill>
                            <a:latin typeface="Cambria Math" panose="02040503050406030204" pitchFamily="18" charset="0"/>
                          </a:rPr>
                          <m:t>𝑛</m:t>
                        </m:r>
                      </m:den>
                    </m:f>
                    <m:nary>
                      <m:naryPr>
                        <m:chr m:val="∑"/>
                        <m:supHide m:val="on"/>
                        <m:ctrlPr>
                          <a:rPr lang="en-US" i="1">
                            <a:solidFill>
                              <a:srgbClr val="FF0000"/>
                            </a:solidFill>
                            <a:latin typeface="Cambria Math" panose="02040503050406030204" pitchFamily="18" charset="0"/>
                          </a:rPr>
                        </m:ctrlPr>
                      </m:naryPr>
                      <m:sub>
                        <m:r>
                          <m:rPr>
                            <m:brk m:alnAt="7"/>
                          </m:rPr>
                          <a:rPr lang="en-US" i="1">
                            <a:solidFill>
                              <a:srgbClr val="FF0000"/>
                            </a:solidFill>
                            <a:latin typeface="Cambria Math" panose="02040503050406030204" pitchFamily="18" charset="0"/>
                          </a:rPr>
                          <m:t>𝑥</m:t>
                        </m:r>
                        <m:r>
                          <a:rPr lang="en-US"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𝑛</m:t>
                        </m:r>
                      </m:sub>
                      <m:sup/>
                      <m:e>
                        <m:r>
                          <m:rPr>
                            <m:sty m:val="p"/>
                          </m:rPr>
                          <a:rPr lang="en-US" i="1">
                            <a:solidFill>
                              <a:srgbClr val="FF0000"/>
                            </a:solidFill>
                            <a:latin typeface="Cambria Math" panose="02040503050406030204" pitchFamily="18" charset="0"/>
                            <a:ea typeface="Cambria Math" panose="02040503050406030204" pitchFamily="18" charset="0"/>
                          </a:rPr>
                          <m:t>∇</m:t>
                        </m:r>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𝐶</m:t>
                            </m:r>
                          </m:e>
                          <m:sub>
                            <m:r>
                              <a:rPr lang="en-US" i="1">
                                <a:solidFill>
                                  <a:srgbClr val="FF0000"/>
                                </a:solidFill>
                                <a:latin typeface="Cambria Math" panose="02040503050406030204" pitchFamily="18" charset="0"/>
                                <a:ea typeface="Cambria Math" panose="02040503050406030204" pitchFamily="18" charset="0"/>
                              </a:rPr>
                              <m:t>𝑥</m:t>
                            </m:r>
                          </m:sub>
                        </m:sSub>
                      </m:e>
                    </m:nary>
                    <m:r>
                      <a:rPr lang="en-US" b="0" i="1" smtClean="0">
                        <a:solidFill>
                          <a:srgbClr val="FF0000"/>
                        </a:solidFill>
                        <a:latin typeface="Cambria Math" panose="02040503050406030204" pitchFamily="18" charset="0"/>
                        <a:ea typeface="Cambria Math" panose="02040503050406030204" pitchFamily="18" charset="0"/>
                      </a:rPr>
                      <m:t>≈</m:t>
                    </m:r>
                    <m:r>
                      <m:rPr>
                        <m:sty m:val="p"/>
                      </m:rPr>
                      <a:rPr lang="en-US" i="1">
                        <a:solidFill>
                          <a:srgbClr val="FF0000"/>
                        </a:solidFill>
                        <a:latin typeface="Cambria Math" panose="02040503050406030204" pitchFamily="18" charset="0"/>
                        <a:ea typeface="Cambria Math" panose="02040503050406030204" pitchFamily="18" charset="0"/>
                      </a:rPr>
                      <m:t>∇</m:t>
                    </m:r>
                    <m:sSup>
                      <m:sSupPr>
                        <m:ctrlPr>
                          <a:rPr lang="en-US" i="1">
                            <a:solidFill>
                              <a:srgbClr val="FF0000"/>
                            </a:solidFill>
                            <a:latin typeface="Cambria Math" panose="02040503050406030204" pitchFamily="18" charset="0"/>
                            <a:ea typeface="Cambria Math" panose="02040503050406030204" pitchFamily="18" charset="0"/>
                          </a:rPr>
                        </m:ctrlPr>
                      </m:sSupPr>
                      <m:e>
                        <m:r>
                          <a:rPr lang="en-US" i="1">
                            <a:solidFill>
                              <a:srgbClr val="FF0000"/>
                            </a:solidFill>
                            <a:latin typeface="Cambria Math" panose="02040503050406030204" pitchFamily="18" charset="0"/>
                            <a:ea typeface="Cambria Math" panose="02040503050406030204" pitchFamily="18" charset="0"/>
                          </a:rPr>
                          <m:t>𝐶</m:t>
                        </m:r>
                      </m:e>
                      <m:sup>
                        <m:r>
                          <a:rPr lang="en-US" i="1">
                            <a:solidFill>
                              <a:srgbClr val="FF0000"/>
                            </a:solidFill>
                            <a:latin typeface="Cambria Math" panose="02040503050406030204" pitchFamily="18" charset="0"/>
                            <a:ea typeface="Cambria Math" panose="02040503050406030204" pitchFamily="18" charset="0"/>
                          </a:rPr>
                          <m:t>′</m:t>
                        </m:r>
                      </m:sup>
                    </m:sSup>
                  </m:oMath>
                </a14:m>
                <a:endParaRPr lang="en-SE" dirty="0"/>
              </a:p>
            </p:txBody>
          </p:sp>
        </mc:Choice>
        <mc:Fallback xmlns="">
          <p:sp>
            <p:nvSpPr>
              <p:cNvPr id="3" name="Content Placeholder 2">
                <a:extLst>
                  <a:ext uri="{FF2B5EF4-FFF2-40B4-BE49-F238E27FC236}">
                    <a16:creationId xmlns:a16="http://schemas.microsoft.com/office/drawing/2014/main" id="{528ECCF2-CC5D-41C9-A902-E7E16E957DAA}"/>
                  </a:ext>
                </a:extLst>
              </p:cNvPr>
              <p:cNvSpPr>
                <a:spLocks noGrp="1" noRot="1" noChangeAspect="1" noMove="1" noResize="1" noEditPoints="1" noAdjustHandles="1" noChangeArrowheads="1" noChangeShapeType="1" noTextEdit="1"/>
              </p:cNvSpPr>
              <p:nvPr>
                <p:ph idx="1"/>
              </p:nvPr>
            </p:nvSpPr>
            <p:spPr>
              <a:xfrm>
                <a:off x="838200" y="1825624"/>
                <a:ext cx="10515600" cy="4022915"/>
              </a:xfrm>
              <a:blipFill>
                <a:blip r:embed="rId2"/>
                <a:stretch>
                  <a:fillRect l="-1043" t="-2576"/>
                </a:stretch>
              </a:blipFill>
            </p:spPr>
            <p:txBody>
              <a:bodyPr/>
              <a:lstStyle/>
              <a:p>
                <a:r>
                  <a:rPr lang="en-SE">
                    <a:noFill/>
                  </a:rPr>
                  <a:t> </a:t>
                </a:r>
              </a:p>
            </p:txBody>
          </p:sp>
        </mc:Fallback>
      </mc:AlternateContent>
      <p:grpSp>
        <p:nvGrpSpPr>
          <p:cNvPr id="13" name="Group 12">
            <a:extLst>
              <a:ext uri="{FF2B5EF4-FFF2-40B4-BE49-F238E27FC236}">
                <a16:creationId xmlns:a16="http://schemas.microsoft.com/office/drawing/2014/main" id="{D35B7417-BC2B-41AE-B6E5-60F8AD6CFD27}"/>
              </a:ext>
            </a:extLst>
          </p:cNvPr>
          <p:cNvGrpSpPr/>
          <p:nvPr/>
        </p:nvGrpSpPr>
        <p:grpSpPr>
          <a:xfrm>
            <a:off x="3105338" y="6178989"/>
            <a:ext cx="5590517" cy="457200"/>
            <a:chOff x="3105338" y="6178989"/>
            <a:chExt cx="5590517" cy="457200"/>
          </a:xfrm>
        </p:grpSpPr>
        <p:sp>
          <p:nvSpPr>
            <p:cNvPr id="4" name="Flowchart: Connector 3">
              <a:extLst>
                <a:ext uri="{FF2B5EF4-FFF2-40B4-BE49-F238E27FC236}">
                  <a16:creationId xmlns:a16="http://schemas.microsoft.com/office/drawing/2014/main" id="{3DC8BE08-BD6E-4C92-BB24-A0AE65D5591D}"/>
                </a:ext>
              </a:extLst>
            </p:cNvPr>
            <p:cNvSpPr/>
            <p:nvPr/>
          </p:nvSpPr>
          <p:spPr>
            <a:xfrm>
              <a:off x="3105338" y="617898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SE" dirty="0"/>
            </a:p>
          </p:txBody>
        </p:sp>
        <p:sp>
          <p:nvSpPr>
            <p:cNvPr id="5" name="Flowchart: Connector 4">
              <a:extLst>
                <a:ext uri="{FF2B5EF4-FFF2-40B4-BE49-F238E27FC236}">
                  <a16:creationId xmlns:a16="http://schemas.microsoft.com/office/drawing/2014/main" id="{4E37B10C-ACDF-45AA-AC98-1113F54E0463}"/>
                </a:ext>
              </a:extLst>
            </p:cNvPr>
            <p:cNvSpPr/>
            <p:nvPr/>
          </p:nvSpPr>
          <p:spPr>
            <a:xfrm>
              <a:off x="3838669" y="617898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SE" dirty="0"/>
            </a:p>
          </p:txBody>
        </p:sp>
        <p:sp>
          <p:nvSpPr>
            <p:cNvPr id="6" name="Flowchart: Connector 5">
              <a:extLst>
                <a:ext uri="{FF2B5EF4-FFF2-40B4-BE49-F238E27FC236}">
                  <a16:creationId xmlns:a16="http://schemas.microsoft.com/office/drawing/2014/main" id="{F051788B-7E50-4160-B4A0-9A9CD5763305}"/>
                </a:ext>
              </a:extLst>
            </p:cNvPr>
            <p:cNvSpPr/>
            <p:nvPr/>
          </p:nvSpPr>
          <p:spPr>
            <a:xfrm>
              <a:off x="4572000" y="617898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SE" dirty="0"/>
            </a:p>
          </p:txBody>
        </p:sp>
        <p:sp>
          <p:nvSpPr>
            <p:cNvPr id="7" name="Flowchart: Connector 6">
              <a:extLst>
                <a:ext uri="{FF2B5EF4-FFF2-40B4-BE49-F238E27FC236}">
                  <a16:creationId xmlns:a16="http://schemas.microsoft.com/office/drawing/2014/main" id="{F38F26D7-DFCC-4F2F-B09C-4028CA355D65}"/>
                </a:ext>
              </a:extLst>
            </p:cNvPr>
            <p:cNvSpPr/>
            <p:nvPr/>
          </p:nvSpPr>
          <p:spPr>
            <a:xfrm>
              <a:off x="5305331" y="617898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SE" dirty="0"/>
            </a:p>
          </p:txBody>
        </p:sp>
        <p:sp>
          <p:nvSpPr>
            <p:cNvPr id="8" name="Flowchart: Connector 7">
              <a:extLst>
                <a:ext uri="{FF2B5EF4-FFF2-40B4-BE49-F238E27FC236}">
                  <a16:creationId xmlns:a16="http://schemas.microsoft.com/office/drawing/2014/main" id="{376E6226-13D8-4835-9730-A9F762C281D5}"/>
                </a:ext>
              </a:extLst>
            </p:cNvPr>
            <p:cNvSpPr/>
            <p:nvPr/>
          </p:nvSpPr>
          <p:spPr>
            <a:xfrm>
              <a:off x="6038662" y="617898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SE" dirty="0"/>
            </a:p>
          </p:txBody>
        </p:sp>
        <p:sp>
          <p:nvSpPr>
            <p:cNvPr id="9" name="Flowchart: Connector 8">
              <a:extLst>
                <a:ext uri="{FF2B5EF4-FFF2-40B4-BE49-F238E27FC236}">
                  <a16:creationId xmlns:a16="http://schemas.microsoft.com/office/drawing/2014/main" id="{7713671D-0282-4BCC-8035-163AEFF4DCD0}"/>
                </a:ext>
              </a:extLst>
            </p:cNvPr>
            <p:cNvSpPr/>
            <p:nvPr/>
          </p:nvSpPr>
          <p:spPr>
            <a:xfrm>
              <a:off x="6771993" y="617898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en-SE" dirty="0"/>
            </a:p>
          </p:txBody>
        </p:sp>
        <p:sp>
          <p:nvSpPr>
            <p:cNvPr id="10" name="Flowchart: Connector 9">
              <a:extLst>
                <a:ext uri="{FF2B5EF4-FFF2-40B4-BE49-F238E27FC236}">
                  <a16:creationId xmlns:a16="http://schemas.microsoft.com/office/drawing/2014/main" id="{5DDAD232-9C77-4820-8CA2-C668C4D3B096}"/>
                </a:ext>
              </a:extLst>
            </p:cNvPr>
            <p:cNvSpPr/>
            <p:nvPr/>
          </p:nvSpPr>
          <p:spPr>
            <a:xfrm>
              <a:off x="7505324" y="617898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en-SE" dirty="0"/>
            </a:p>
          </p:txBody>
        </p:sp>
        <p:sp>
          <p:nvSpPr>
            <p:cNvPr id="11" name="Flowchart: Connector 10">
              <a:extLst>
                <a:ext uri="{FF2B5EF4-FFF2-40B4-BE49-F238E27FC236}">
                  <a16:creationId xmlns:a16="http://schemas.microsoft.com/office/drawing/2014/main" id="{E6B8DDE1-7060-4060-ADFB-2B89FFAB4C51}"/>
                </a:ext>
              </a:extLst>
            </p:cNvPr>
            <p:cNvSpPr/>
            <p:nvPr/>
          </p:nvSpPr>
          <p:spPr>
            <a:xfrm>
              <a:off x="8238655" y="617898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endParaRPr lang="en-SE" dirty="0"/>
            </a:p>
          </p:txBody>
        </p:sp>
      </p:grpSp>
      <mc:AlternateContent xmlns:mc="http://schemas.openxmlformats.org/markup-compatibility/2006" xmlns:a14="http://schemas.microsoft.com/office/drawing/2010/main">
        <mc:Choice Requires="a14">
          <p:sp>
            <p:nvSpPr>
              <p:cNvPr id="12" name="Speech Bubble: Rectangle 11">
                <a:extLst>
                  <a:ext uri="{FF2B5EF4-FFF2-40B4-BE49-F238E27FC236}">
                    <a16:creationId xmlns:a16="http://schemas.microsoft.com/office/drawing/2014/main" id="{C1477E02-3042-4729-B9AC-CC9EE2CBC432}"/>
                  </a:ext>
                </a:extLst>
              </p:cNvPr>
              <p:cNvSpPr/>
              <p:nvPr/>
            </p:nvSpPr>
            <p:spPr>
              <a:xfrm>
                <a:off x="9460871" y="5069941"/>
                <a:ext cx="2326741" cy="1325563"/>
              </a:xfrm>
              <a:prstGeom prst="wedgeRectCallout">
                <a:avLst>
                  <a:gd name="adj1" fmla="val -65191"/>
                  <a:gd name="adj2" fmla="val 50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1" i="1" smtClean="0">
                        <a:solidFill>
                          <a:schemeClr val="bg1"/>
                        </a:solidFill>
                        <a:latin typeface="Cambria Math" panose="02040503050406030204" pitchFamily="18" charset="0"/>
                        <a:ea typeface="Cambria Math" panose="02040503050406030204" pitchFamily="18" charset="0"/>
                      </a:rPr>
                      <m:t>𝜵</m:t>
                    </m:r>
                    <m:r>
                      <a:rPr lang="en-US" b="1" i="1" smtClean="0">
                        <a:solidFill>
                          <a:schemeClr val="bg1"/>
                        </a:solidFill>
                        <a:latin typeface="Cambria Math" panose="02040503050406030204" pitchFamily="18" charset="0"/>
                        <a:ea typeface="Cambria Math" panose="02040503050406030204" pitchFamily="18" charset="0"/>
                      </a:rPr>
                      <m:t>𝑪</m:t>
                    </m:r>
                  </m:oMath>
                </a14:m>
                <a:r>
                  <a:rPr lang="en-US" b="1" dirty="0">
                    <a:solidFill>
                      <a:schemeClr val="bg1"/>
                    </a:solidFill>
                  </a:rPr>
                  <a:t> </a:t>
                </a:r>
                <a:r>
                  <a:rPr lang="en-US" dirty="0"/>
                  <a:t>is calculated using all 8 input samples.</a:t>
                </a:r>
              </a:p>
              <a:p>
                <a:pPr algn="ctr"/>
                <a:r>
                  <a:rPr lang="en-US" dirty="0"/>
                  <a:t>(an epoch)</a:t>
                </a:r>
                <a:endParaRPr lang="en-SE" dirty="0"/>
              </a:p>
            </p:txBody>
          </p:sp>
        </mc:Choice>
        <mc:Fallback xmlns="">
          <p:sp>
            <p:nvSpPr>
              <p:cNvPr id="12" name="Speech Bubble: Rectangle 11">
                <a:extLst>
                  <a:ext uri="{FF2B5EF4-FFF2-40B4-BE49-F238E27FC236}">
                    <a16:creationId xmlns:a16="http://schemas.microsoft.com/office/drawing/2014/main" id="{C1477E02-3042-4729-B9AC-CC9EE2CBC432}"/>
                  </a:ext>
                </a:extLst>
              </p:cNvPr>
              <p:cNvSpPr>
                <a:spLocks noRot="1" noChangeAspect="1" noMove="1" noResize="1" noEditPoints="1" noAdjustHandles="1" noChangeArrowheads="1" noChangeShapeType="1" noTextEdit="1"/>
              </p:cNvSpPr>
              <p:nvPr/>
            </p:nvSpPr>
            <p:spPr>
              <a:xfrm>
                <a:off x="9460871" y="5069941"/>
                <a:ext cx="2326741" cy="1325563"/>
              </a:xfrm>
              <a:prstGeom prst="wedgeRectCallout">
                <a:avLst>
                  <a:gd name="adj1" fmla="val -65191"/>
                  <a:gd name="adj2" fmla="val 50206"/>
                </a:avLst>
              </a:prstGeom>
              <a:blipFill>
                <a:blip r:embed="rId3"/>
                <a:stretch>
                  <a:fillRect b="-450"/>
                </a:stretch>
              </a:blipFill>
            </p:spPr>
            <p:txBody>
              <a:bodyPr/>
              <a:lstStyle/>
              <a:p>
                <a:r>
                  <a:rPr lang="en-SE">
                    <a:noFill/>
                  </a:rPr>
                  <a:t> </a:t>
                </a:r>
              </a:p>
            </p:txBody>
          </p:sp>
        </mc:Fallback>
      </mc:AlternateContent>
      <p:sp>
        <p:nvSpPr>
          <p:cNvPr id="16" name="TextBox 15">
            <a:extLst>
              <a:ext uri="{FF2B5EF4-FFF2-40B4-BE49-F238E27FC236}">
                <a16:creationId xmlns:a16="http://schemas.microsoft.com/office/drawing/2014/main" id="{1BDB19A7-EC47-492A-84F9-5BC8243C8547}"/>
              </a:ext>
            </a:extLst>
          </p:cNvPr>
          <p:cNvSpPr txBox="1"/>
          <p:nvPr/>
        </p:nvSpPr>
        <p:spPr>
          <a:xfrm>
            <a:off x="-1588" y="3105834"/>
            <a:ext cx="12193588" cy="646331"/>
          </a:xfrm>
          <a:prstGeom prst="rect">
            <a:avLst/>
          </a:prstGeom>
          <a:solidFill>
            <a:srgbClr val="FFC000"/>
          </a:solidFill>
          <a:ln w="38100" cap="rnd">
            <a:solidFill>
              <a:schemeClr val="tx1"/>
            </a:solidFill>
          </a:ln>
        </p:spPr>
        <p:txBody>
          <a:bodyPr wrap="square">
            <a:spAutoFit/>
          </a:bodyPr>
          <a:lstStyle>
            <a:defPPr>
              <a:defRPr lang="sv-SE"/>
            </a:defPPr>
            <a:lvl1pPr marR="0" lvl="0" indent="0" algn="ctr" defTabSz="914400" fontAlgn="auto">
              <a:lnSpc>
                <a:spcPct val="100000"/>
              </a:lnSpc>
              <a:spcBef>
                <a:spcPts val="0"/>
              </a:spcBef>
              <a:spcAft>
                <a:spcPts val="0"/>
              </a:spcAft>
              <a:buClrTx/>
              <a:buSzTx/>
              <a:buFontTx/>
              <a:buNone/>
              <a:tabLst/>
              <a:defRPr sz="3000" b="1">
                <a:solidFill>
                  <a:srgbClr val="3B812F"/>
                </a:solidFill>
                <a:latin typeface="Tahoma"/>
              </a:defRPr>
            </a:lvl1pPr>
          </a:lstStyle>
          <a:p>
            <a:r>
              <a:rPr lang="en-US" sz="3600" dirty="0">
                <a:solidFill>
                  <a:schemeClr val="tx1"/>
                </a:solidFill>
              </a:rPr>
              <a:t>All n of the input sample x is called an </a:t>
            </a:r>
            <a:r>
              <a:rPr lang="en-US" sz="3600" dirty="0">
                <a:solidFill>
                  <a:srgbClr val="FF0000"/>
                </a:solidFill>
              </a:rPr>
              <a:t>epoch</a:t>
            </a:r>
            <a:r>
              <a:rPr lang="en-US" sz="3600" dirty="0">
                <a:solidFill>
                  <a:schemeClr val="tx1"/>
                </a:solidFill>
              </a:rPr>
              <a:t>.</a:t>
            </a:r>
          </a:p>
        </p:txBody>
      </p:sp>
    </p:spTree>
    <p:extLst>
      <p:ext uri="{BB962C8B-B14F-4D97-AF65-F5344CB8AC3E}">
        <p14:creationId xmlns:p14="http://schemas.microsoft.com/office/powerpoint/2010/main" val="938446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EAC0-3E9C-4EF2-BC71-90B995C8709E}"/>
              </a:ext>
            </a:extLst>
          </p:cNvPr>
          <p:cNvSpPr>
            <a:spLocks noGrp="1"/>
          </p:cNvSpPr>
          <p:nvPr>
            <p:ph type="title"/>
          </p:nvPr>
        </p:nvSpPr>
        <p:spPr/>
        <p:txBody>
          <a:bodyPr/>
          <a:lstStyle/>
          <a:p>
            <a:r>
              <a:rPr lang="en-US" dirty="0"/>
              <a:t>Stochastic gradient descent (SGD)</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8ECCF2-CC5D-41C9-A902-E7E16E957DAA}"/>
                  </a:ext>
                </a:extLst>
              </p:cNvPr>
              <p:cNvSpPr>
                <a:spLocks noGrp="1"/>
              </p:cNvSpPr>
              <p:nvPr>
                <p:ph idx="1"/>
              </p:nvPr>
            </p:nvSpPr>
            <p:spPr>
              <a:xfrm>
                <a:off x="838200" y="1825624"/>
                <a:ext cx="10515600" cy="4873939"/>
              </a:xfrm>
            </p:spPr>
            <p:txBody>
              <a:bodyPr/>
              <a:lstStyle/>
              <a:p>
                <a:r>
                  <a:rPr lang="en-US" dirty="0"/>
                  <a:t>The idea is that for calculating </a:t>
                </a:r>
                <a14:m>
                  <m:oMath xmlns:m="http://schemas.openxmlformats.org/officeDocument/2006/math">
                    <m:r>
                      <m:rPr>
                        <m:sty m:val="p"/>
                      </m:rP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oMath>
                </a14:m>
                <a:r>
                  <a:rPr lang="en-US" dirty="0"/>
                  <a:t>, we don’t need to calculate </a:t>
                </a:r>
                <a14:m>
                  <m:oMath xmlns:m="http://schemas.openxmlformats.org/officeDocument/2006/math">
                    <m:r>
                      <m:rPr>
                        <m:sty m:val="p"/>
                      </m:rP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𝑥</m:t>
                        </m:r>
                      </m:sub>
                    </m:sSub>
                  </m:oMath>
                </a14:m>
                <a:r>
                  <a:rPr lang="en-US" dirty="0"/>
                  <a:t> for all </a:t>
                </a:r>
                <a14:m>
                  <m:oMath xmlns:m="http://schemas.openxmlformats.org/officeDocument/2006/math">
                    <m:r>
                      <a:rPr lang="en-US" i="1">
                        <a:latin typeface="Cambria Math" panose="02040503050406030204" pitchFamily="18" charset="0"/>
                      </a:rPr>
                      <m:t>𝑥</m:t>
                    </m:r>
                  </m:oMath>
                </a14:m>
                <a:r>
                  <a:rPr lang="en-US" dirty="0"/>
                  <a:t> where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baseline="-2500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oMath>
                </a14:m>
                <a:r>
                  <a:rPr lang="en-US" dirty="0"/>
                  <a:t>.</a:t>
                </a:r>
              </a:p>
              <a:p>
                <a:r>
                  <a:rPr lang="en-US" dirty="0"/>
                  <a:t>Instead, we can randomly choose </a:t>
                </a:r>
                <a14:m>
                  <m:oMath xmlns:m="http://schemas.openxmlformats.org/officeDocument/2006/math">
                    <m:r>
                      <a:rPr lang="en-US" b="0" i="1" smtClean="0">
                        <a:latin typeface="Cambria Math" panose="02040503050406030204" pitchFamily="18" charset="0"/>
                      </a:rPr>
                      <m:t>𝑚</m:t>
                    </m:r>
                  </m:oMath>
                </a14:m>
                <a:r>
                  <a:rPr lang="en-US" dirty="0"/>
                  <a:t> out of the </a:t>
                </a:r>
                <a14:m>
                  <m:oMath xmlns:m="http://schemas.openxmlformats.org/officeDocument/2006/math">
                    <m:r>
                      <a:rPr lang="en-US" b="0" i="1" smtClean="0">
                        <a:latin typeface="Cambria Math" panose="02040503050406030204" pitchFamily="18" charset="0"/>
                      </a:rPr>
                      <m:t>𝑛</m:t>
                    </m:r>
                  </m:oMath>
                </a14:m>
                <a:r>
                  <a:rPr lang="en-US" dirty="0"/>
                  <a:t> training input and calculate </a:t>
                </a:r>
                <a14:m>
                  <m:oMath xmlns:m="http://schemas.openxmlformats.org/officeDocument/2006/math">
                    <m:r>
                      <m:rPr>
                        <m:sty m:val="p"/>
                      </m:rP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𝑥</m:t>
                        </m:r>
                        <m:r>
                          <a:rPr lang="en-US" b="0" i="1" baseline="30000" smtClean="0">
                            <a:latin typeface="Cambria Math" panose="02040503050406030204" pitchFamily="18" charset="0"/>
                            <a:ea typeface="Cambria Math" panose="02040503050406030204" pitchFamily="18" charset="0"/>
                          </a:rPr>
                          <m:t>′</m:t>
                        </m:r>
                      </m:sub>
                    </m:sSub>
                  </m:oMath>
                </a14:m>
                <a:r>
                  <a:rPr lang="en-US" dirty="0"/>
                  <a:t> only for those chosen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oMath>
                </a14:m>
                <a:r>
                  <a:rPr lang="en-US" dirty="0"/>
                  <a:t>. </a:t>
                </a:r>
              </a:p>
              <a:p>
                <a:r>
                  <a:rPr lang="en-US" dirty="0"/>
                  <a:t>Finally, we calculate </a:t>
                </a:r>
                <a14:m>
                  <m:oMath xmlns:m="http://schemas.openxmlformats.org/officeDocument/2006/math">
                    <m:r>
                      <m:rPr>
                        <m:sty m:val="p"/>
                      </m:rPr>
                      <a:rPr lang="en-US" i="1">
                        <a:solidFill>
                          <a:srgbClr val="FF0000"/>
                        </a:solidFill>
                        <a:latin typeface="Cambria Math" panose="02040503050406030204" pitchFamily="18" charset="0"/>
                        <a:ea typeface="Cambria Math" panose="02040503050406030204" pitchFamily="18" charset="0"/>
                      </a:rPr>
                      <m:t>∇</m:t>
                    </m:r>
                    <m:sSup>
                      <m:sSupPr>
                        <m:ctrlPr>
                          <a:rPr lang="en-US" i="1">
                            <a:solidFill>
                              <a:srgbClr val="FF0000"/>
                            </a:solidFill>
                            <a:latin typeface="Cambria Math" panose="02040503050406030204" pitchFamily="18" charset="0"/>
                            <a:ea typeface="Cambria Math" panose="02040503050406030204" pitchFamily="18" charset="0"/>
                          </a:rPr>
                        </m:ctrlPr>
                      </m:sSupPr>
                      <m:e>
                        <m:r>
                          <a:rPr lang="en-US" i="1">
                            <a:solidFill>
                              <a:srgbClr val="FF0000"/>
                            </a:solidFill>
                            <a:latin typeface="Cambria Math" panose="02040503050406030204" pitchFamily="18" charset="0"/>
                            <a:ea typeface="Cambria Math" panose="02040503050406030204" pitchFamily="18" charset="0"/>
                          </a:rPr>
                          <m:t>𝐶</m:t>
                        </m:r>
                      </m:e>
                      <m:sup>
                        <m:r>
                          <a:rPr lang="en-US" i="1">
                            <a:solidFill>
                              <a:srgbClr val="FF0000"/>
                            </a:solidFill>
                            <a:latin typeface="Cambria Math" panose="02040503050406030204" pitchFamily="18" charset="0"/>
                            <a:ea typeface="Cambria Math" panose="02040503050406030204" pitchFamily="18" charset="0"/>
                          </a:rPr>
                          <m:t>′</m:t>
                        </m:r>
                      </m:sup>
                    </m:sSup>
                    <m:r>
                      <a:rPr lang="en-US">
                        <a:solidFill>
                          <a:srgbClr val="FF0000"/>
                        </a:solidFill>
                        <a:latin typeface="Cambria Math" panose="02040503050406030204" pitchFamily="18" charset="0"/>
                        <a:ea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1</m:t>
                        </m:r>
                      </m:num>
                      <m:den>
                        <m:r>
                          <a:rPr lang="en-US" i="1">
                            <a:solidFill>
                              <a:srgbClr val="FF0000"/>
                            </a:solidFill>
                            <a:latin typeface="Cambria Math" panose="02040503050406030204" pitchFamily="18" charset="0"/>
                          </a:rPr>
                          <m:t>𝑚</m:t>
                        </m:r>
                      </m:den>
                    </m:f>
                    <m:nary>
                      <m:naryPr>
                        <m:chr m:val="∑"/>
                        <m:supHide m:val="on"/>
                        <m:ctrlPr>
                          <a:rPr lang="en-US" i="1">
                            <a:solidFill>
                              <a:srgbClr val="FF0000"/>
                            </a:solidFill>
                            <a:latin typeface="Cambria Math" panose="02040503050406030204" pitchFamily="18" charset="0"/>
                          </a:rPr>
                        </m:ctrlPr>
                      </m:naryPr>
                      <m:sub>
                        <m:r>
                          <m:rPr>
                            <m:brk m:alnAt="7"/>
                          </m:rPr>
                          <a:rPr lang="en-US" i="1">
                            <a:solidFill>
                              <a:srgbClr val="FF0000"/>
                            </a:solidFill>
                            <a:latin typeface="Cambria Math" panose="02040503050406030204" pitchFamily="18" charset="0"/>
                          </a:rPr>
                          <m:t>𝑥</m:t>
                        </m:r>
                        <m:r>
                          <a:rPr lang="en-US" i="1" baseline="30000">
                            <a:solidFill>
                              <a:srgbClr val="FF0000"/>
                            </a:solidFill>
                            <a:latin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𝑚</m:t>
                        </m:r>
                      </m:sub>
                      <m:sup/>
                      <m:e>
                        <m:r>
                          <m:rPr>
                            <m:sty m:val="p"/>
                          </m:rPr>
                          <a:rPr lang="en-US" i="1">
                            <a:solidFill>
                              <a:srgbClr val="FF0000"/>
                            </a:solidFill>
                            <a:latin typeface="Cambria Math" panose="02040503050406030204" pitchFamily="18" charset="0"/>
                            <a:ea typeface="Cambria Math" panose="02040503050406030204" pitchFamily="18" charset="0"/>
                          </a:rPr>
                          <m:t>∇</m:t>
                        </m:r>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𝐶</m:t>
                            </m:r>
                          </m:e>
                          <m:sub>
                            <m:r>
                              <a:rPr lang="en-US" i="1">
                                <a:solidFill>
                                  <a:srgbClr val="FF0000"/>
                                </a:solidFill>
                                <a:latin typeface="Cambria Math" panose="02040503050406030204" pitchFamily="18" charset="0"/>
                                <a:ea typeface="Cambria Math" panose="02040503050406030204" pitchFamily="18" charset="0"/>
                              </a:rPr>
                              <m:t>𝑥</m:t>
                            </m:r>
                            <m:r>
                              <a:rPr lang="en-US" i="1" baseline="30000">
                                <a:solidFill>
                                  <a:srgbClr val="FF0000"/>
                                </a:solidFill>
                                <a:latin typeface="Cambria Math" panose="02040503050406030204" pitchFamily="18" charset="0"/>
                                <a:ea typeface="Cambria Math" panose="02040503050406030204" pitchFamily="18" charset="0"/>
                              </a:rPr>
                              <m:t>′</m:t>
                            </m:r>
                          </m:sub>
                        </m:sSub>
                      </m:e>
                    </m:nary>
                  </m:oMath>
                </a14:m>
                <a:endParaRPr lang="en-US" dirty="0"/>
              </a:p>
              <a:p>
                <a:pPr>
                  <a:lnSpc>
                    <a:spcPct val="100000"/>
                  </a:lnSpc>
                </a:pPr>
                <a:r>
                  <a:rPr lang="en-US" dirty="0"/>
                  <a:t>Provide that we have a large enough </a:t>
                </a:r>
                <a14:m>
                  <m:oMath xmlns:m="http://schemas.openxmlformats.org/officeDocument/2006/math">
                    <m:r>
                      <a:rPr lang="en-US" b="0" i="1" smtClean="0">
                        <a:latin typeface="Cambria Math" panose="02040503050406030204" pitchFamily="18" charset="0"/>
                      </a:rPr>
                      <m:t>𝑚</m:t>
                    </m:r>
                  </m:oMath>
                </a14:m>
                <a:r>
                  <a:rPr lang="en-US" dirty="0"/>
                  <a:t>, we can estimate that</a:t>
                </a:r>
                <a:br>
                  <a:rPr lang="en-US" dirty="0"/>
                </a:br>
                <a14:m>
                  <m:oMath xmlns:m="http://schemas.openxmlformats.org/officeDocument/2006/math">
                    <m:r>
                      <m:rPr>
                        <m:sty m:val="p"/>
                      </m:rP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𝐶</m:t>
                    </m:r>
                    <m:r>
                      <a:rPr lang="en-US" i="1">
                        <a:solidFill>
                          <a:srgbClr val="FF0000"/>
                        </a:solidFill>
                        <a:latin typeface="Cambria Math" panose="02040503050406030204" pitchFamily="18" charset="0"/>
                        <a:ea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1</m:t>
                        </m:r>
                      </m:num>
                      <m:den>
                        <m:r>
                          <a:rPr lang="en-US" i="1">
                            <a:solidFill>
                              <a:srgbClr val="FF0000"/>
                            </a:solidFill>
                            <a:latin typeface="Cambria Math" panose="02040503050406030204" pitchFamily="18" charset="0"/>
                          </a:rPr>
                          <m:t>𝑛</m:t>
                        </m:r>
                      </m:den>
                    </m:f>
                    <m:nary>
                      <m:naryPr>
                        <m:chr m:val="∑"/>
                        <m:supHide m:val="on"/>
                        <m:ctrlPr>
                          <a:rPr lang="en-US" i="1">
                            <a:solidFill>
                              <a:srgbClr val="FF0000"/>
                            </a:solidFill>
                            <a:latin typeface="Cambria Math" panose="02040503050406030204" pitchFamily="18" charset="0"/>
                          </a:rPr>
                        </m:ctrlPr>
                      </m:naryPr>
                      <m:sub>
                        <m:r>
                          <m:rPr>
                            <m:brk m:alnAt="7"/>
                          </m:rPr>
                          <a:rPr lang="en-US" i="1">
                            <a:solidFill>
                              <a:srgbClr val="FF0000"/>
                            </a:solidFill>
                            <a:latin typeface="Cambria Math" panose="02040503050406030204" pitchFamily="18" charset="0"/>
                          </a:rPr>
                          <m:t>𝑥</m:t>
                        </m:r>
                        <m:r>
                          <a:rPr lang="en-US"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𝑛</m:t>
                        </m:r>
                      </m:sub>
                      <m:sup/>
                      <m:e>
                        <m:r>
                          <m:rPr>
                            <m:sty m:val="p"/>
                          </m:rPr>
                          <a:rPr lang="en-US" i="1">
                            <a:solidFill>
                              <a:srgbClr val="FF0000"/>
                            </a:solidFill>
                            <a:latin typeface="Cambria Math" panose="02040503050406030204" pitchFamily="18" charset="0"/>
                            <a:ea typeface="Cambria Math" panose="02040503050406030204" pitchFamily="18" charset="0"/>
                          </a:rPr>
                          <m:t>∇</m:t>
                        </m:r>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𝐶</m:t>
                            </m:r>
                          </m:e>
                          <m:sub>
                            <m:r>
                              <a:rPr lang="en-US" i="1">
                                <a:solidFill>
                                  <a:srgbClr val="FF0000"/>
                                </a:solidFill>
                                <a:latin typeface="Cambria Math" panose="02040503050406030204" pitchFamily="18" charset="0"/>
                                <a:ea typeface="Cambria Math" panose="02040503050406030204" pitchFamily="18" charset="0"/>
                              </a:rPr>
                              <m:t>𝑥</m:t>
                            </m:r>
                          </m:sub>
                        </m:sSub>
                      </m:e>
                    </m:nary>
                    <m:r>
                      <a:rPr lang="en-US" b="0" i="1" smtClean="0">
                        <a:solidFill>
                          <a:srgbClr val="FF0000"/>
                        </a:solidFill>
                        <a:latin typeface="Cambria Math" panose="02040503050406030204" pitchFamily="18" charset="0"/>
                        <a:ea typeface="Cambria Math" panose="02040503050406030204" pitchFamily="18" charset="0"/>
                      </a:rPr>
                      <m:t>≈</m:t>
                    </m:r>
                    <m:r>
                      <m:rPr>
                        <m:sty m:val="p"/>
                      </m:rPr>
                      <a:rPr lang="en-US" i="1">
                        <a:solidFill>
                          <a:srgbClr val="FF0000"/>
                        </a:solidFill>
                        <a:latin typeface="Cambria Math" panose="02040503050406030204" pitchFamily="18" charset="0"/>
                        <a:ea typeface="Cambria Math" panose="02040503050406030204" pitchFamily="18" charset="0"/>
                      </a:rPr>
                      <m:t>∇</m:t>
                    </m:r>
                    <m:sSup>
                      <m:sSupPr>
                        <m:ctrlPr>
                          <a:rPr lang="en-US" i="1">
                            <a:solidFill>
                              <a:srgbClr val="FF0000"/>
                            </a:solidFill>
                            <a:latin typeface="Cambria Math" panose="02040503050406030204" pitchFamily="18" charset="0"/>
                            <a:ea typeface="Cambria Math" panose="02040503050406030204" pitchFamily="18" charset="0"/>
                          </a:rPr>
                        </m:ctrlPr>
                      </m:sSupPr>
                      <m:e>
                        <m:r>
                          <a:rPr lang="en-US" i="1">
                            <a:solidFill>
                              <a:srgbClr val="FF0000"/>
                            </a:solidFill>
                            <a:latin typeface="Cambria Math" panose="02040503050406030204" pitchFamily="18" charset="0"/>
                            <a:ea typeface="Cambria Math" panose="02040503050406030204" pitchFamily="18" charset="0"/>
                          </a:rPr>
                          <m:t>𝐶</m:t>
                        </m:r>
                      </m:e>
                      <m:sup>
                        <m:r>
                          <a:rPr lang="en-US" i="1">
                            <a:solidFill>
                              <a:srgbClr val="FF0000"/>
                            </a:solidFill>
                            <a:latin typeface="Cambria Math" panose="02040503050406030204" pitchFamily="18" charset="0"/>
                            <a:ea typeface="Cambria Math" panose="02040503050406030204" pitchFamily="18" charset="0"/>
                          </a:rPr>
                          <m:t>′</m:t>
                        </m:r>
                      </m:sup>
                    </m:sSup>
                  </m:oMath>
                </a14:m>
                <a:endParaRPr lang="en-SE" dirty="0"/>
              </a:p>
            </p:txBody>
          </p:sp>
        </mc:Choice>
        <mc:Fallback xmlns="">
          <p:sp>
            <p:nvSpPr>
              <p:cNvPr id="3" name="Content Placeholder 2">
                <a:extLst>
                  <a:ext uri="{FF2B5EF4-FFF2-40B4-BE49-F238E27FC236}">
                    <a16:creationId xmlns:a16="http://schemas.microsoft.com/office/drawing/2014/main" id="{528ECCF2-CC5D-41C9-A902-E7E16E957DAA}"/>
                  </a:ext>
                </a:extLst>
              </p:cNvPr>
              <p:cNvSpPr>
                <a:spLocks noGrp="1" noRot="1" noChangeAspect="1" noMove="1" noResize="1" noEditPoints="1" noAdjustHandles="1" noChangeArrowheads="1" noChangeShapeType="1" noTextEdit="1"/>
              </p:cNvSpPr>
              <p:nvPr>
                <p:ph idx="1"/>
              </p:nvPr>
            </p:nvSpPr>
            <p:spPr>
              <a:xfrm>
                <a:off x="838200" y="1825624"/>
                <a:ext cx="10515600" cy="4873939"/>
              </a:xfrm>
              <a:blipFill>
                <a:blip r:embed="rId2"/>
                <a:stretch>
                  <a:fillRect l="-1043" t="-2125"/>
                </a:stretch>
              </a:blipFill>
            </p:spPr>
            <p:txBody>
              <a:bodyPr/>
              <a:lstStyle/>
              <a:p>
                <a:r>
                  <a:rPr lang="en-SE">
                    <a:noFill/>
                  </a:rPr>
                  <a:t> </a:t>
                </a:r>
              </a:p>
            </p:txBody>
          </p:sp>
        </mc:Fallback>
      </mc:AlternateContent>
      <p:grpSp>
        <p:nvGrpSpPr>
          <p:cNvPr id="13" name="Group 12">
            <a:extLst>
              <a:ext uri="{FF2B5EF4-FFF2-40B4-BE49-F238E27FC236}">
                <a16:creationId xmlns:a16="http://schemas.microsoft.com/office/drawing/2014/main" id="{01B10141-B91B-4AA0-9E78-11D542ED330A}"/>
              </a:ext>
            </a:extLst>
          </p:cNvPr>
          <p:cNvGrpSpPr/>
          <p:nvPr/>
        </p:nvGrpSpPr>
        <p:grpSpPr>
          <a:xfrm>
            <a:off x="3105338" y="6178989"/>
            <a:ext cx="5590517" cy="457200"/>
            <a:chOff x="3105338" y="6178989"/>
            <a:chExt cx="5590517" cy="457200"/>
          </a:xfrm>
        </p:grpSpPr>
        <p:sp>
          <p:nvSpPr>
            <p:cNvPr id="4" name="Flowchart: Connector 3">
              <a:extLst>
                <a:ext uri="{FF2B5EF4-FFF2-40B4-BE49-F238E27FC236}">
                  <a16:creationId xmlns:a16="http://schemas.microsoft.com/office/drawing/2014/main" id="{3DC8BE08-BD6E-4C92-BB24-A0AE65D5591D}"/>
                </a:ext>
              </a:extLst>
            </p:cNvPr>
            <p:cNvSpPr/>
            <p:nvPr/>
          </p:nvSpPr>
          <p:spPr>
            <a:xfrm>
              <a:off x="3105338" y="617898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SE" dirty="0"/>
            </a:p>
          </p:txBody>
        </p:sp>
        <p:sp>
          <p:nvSpPr>
            <p:cNvPr id="5" name="Flowchart: Connector 4">
              <a:extLst>
                <a:ext uri="{FF2B5EF4-FFF2-40B4-BE49-F238E27FC236}">
                  <a16:creationId xmlns:a16="http://schemas.microsoft.com/office/drawing/2014/main" id="{4E37B10C-ACDF-45AA-AC98-1113F54E0463}"/>
                </a:ext>
              </a:extLst>
            </p:cNvPr>
            <p:cNvSpPr/>
            <p:nvPr/>
          </p:nvSpPr>
          <p:spPr>
            <a:xfrm>
              <a:off x="3838669" y="6178989"/>
              <a:ext cx="457200" cy="457200"/>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SE" dirty="0"/>
            </a:p>
          </p:txBody>
        </p:sp>
        <p:sp>
          <p:nvSpPr>
            <p:cNvPr id="6" name="Flowchart: Connector 5">
              <a:extLst>
                <a:ext uri="{FF2B5EF4-FFF2-40B4-BE49-F238E27FC236}">
                  <a16:creationId xmlns:a16="http://schemas.microsoft.com/office/drawing/2014/main" id="{F051788B-7E50-4160-B4A0-9A9CD5763305}"/>
                </a:ext>
              </a:extLst>
            </p:cNvPr>
            <p:cNvSpPr/>
            <p:nvPr/>
          </p:nvSpPr>
          <p:spPr>
            <a:xfrm>
              <a:off x="4572000" y="6178989"/>
              <a:ext cx="457200" cy="457200"/>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SE" dirty="0"/>
            </a:p>
          </p:txBody>
        </p:sp>
        <p:sp>
          <p:nvSpPr>
            <p:cNvPr id="7" name="Flowchart: Connector 6">
              <a:extLst>
                <a:ext uri="{FF2B5EF4-FFF2-40B4-BE49-F238E27FC236}">
                  <a16:creationId xmlns:a16="http://schemas.microsoft.com/office/drawing/2014/main" id="{F38F26D7-DFCC-4F2F-B09C-4028CA355D65}"/>
                </a:ext>
              </a:extLst>
            </p:cNvPr>
            <p:cNvSpPr/>
            <p:nvPr/>
          </p:nvSpPr>
          <p:spPr>
            <a:xfrm>
              <a:off x="5305331" y="617898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SE" dirty="0"/>
            </a:p>
          </p:txBody>
        </p:sp>
        <p:sp>
          <p:nvSpPr>
            <p:cNvPr id="8" name="Flowchart: Connector 7">
              <a:extLst>
                <a:ext uri="{FF2B5EF4-FFF2-40B4-BE49-F238E27FC236}">
                  <a16:creationId xmlns:a16="http://schemas.microsoft.com/office/drawing/2014/main" id="{376E6226-13D8-4835-9730-A9F762C281D5}"/>
                </a:ext>
              </a:extLst>
            </p:cNvPr>
            <p:cNvSpPr/>
            <p:nvPr/>
          </p:nvSpPr>
          <p:spPr>
            <a:xfrm>
              <a:off x="6038662" y="6178989"/>
              <a:ext cx="457200" cy="457200"/>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SE" dirty="0"/>
            </a:p>
          </p:txBody>
        </p:sp>
        <p:sp>
          <p:nvSpPr>
            <p:cNvPr id="9" name="Flowchart: Connector 8">
              <a:extLst>
                <a:ext uri="{FF2B5EF4-FFF2-40B4-BE49-F238E27FC236}">
                  <a16:creationId xmlns:a16="http://schemas.microsoft.com/office/drawing/2014/main" id="{7713671D-0282-4BCC-8035-163AEFF4DCD0}"/>
                </a:ext>
              </a:extLst>
            </p:cNvPr>
            <p:cNvSpPr/>
            <p:nvPr/>
          </p:nvSpPr>
          <p:spPr>
            <a:xfrm>
              <a:off x="6771993" y="617898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en-SE" dirty="0"/>
            </a:p>
          </p:txBody>
        </p:sp>
        <p:sp>
          <p:nvSpPr>
            <p:cNvPr id="10" name="Flowchart: Connector 9">
              <a:extLst>
                <a:ext uri="{FF2B5EF4-FFF2-40B4-BE49-F238E27FC236}">
                  <a16:creationId xmlns:a16="http://schemas.microsoft.com/office/drawing/2014/main" id="{5DDAD232-9C77-4820-8CA2-C668C4D3B096}"/>
                </a:ext>
              </a:extLst>
            </p:cNvPr>
            <p:cNvSpPr/>
            <p:nvPr/>
          </p:nvSpPr>
          <p:spPr>
            <a:xfrm>
              <a:off x="7505324" y="6178989"/>
              <a:ext cx="457200" cy="457200"/>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en-SE" dirty="0"/>
            </a:p>
          </p:txBody>
        </p:sp>
        <p:sp>
          <p:nvSpPr>
            <p:cNvPr id="11" name="Flowchart: Connector 10">
              <a:extLst>
                <a:ext uri="{FF2B5EF4-FFF2-40B4-BE49-F238E27FC236}">
                  <a16:creationId xmlns:a16="http://schemas.microsoft.com/office/drawing/2014/main" id="{E6B8DDE1-7060-4060-ADFB-2B89FFAB4C51}"/>
                </a:ext>
              </a:extLst>
            </p:cNvPr>
            <p:cNvSpPr/>
            <p:nvPr/>
          </p:nvSpPr>
          <p:spPr>
            <a:xfrm>
              <a:off x="8238655" y="617898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endParaRPr lang="en-SE" dirty="0"/>
            </a:p>
          </p:txBody>
        </p:sp>
      </p:grpSp>
      <mc:AlternateContent xmlns:mc="http://schemas.openxmlformats.org/markup-compatibility/2006" xmlns:a14="http://schemas.microsoft.com/office/drawing/2010/main">
        <mc:Choice Requires="a14">
          <p:sp>
            <p:nvSpPr>
              <p:cNvPr id="12" name="Speech Bubble: Rectangle 11">
                <a:extLst>
                  <a:ext uri="{FF2B5EF4-FFF2-40B4-BE49-F238E27FC236}">
                    <a16:creationId xmlns:a16="http://schemas.microsoft.com/office/drawing/2014/main" id="{C1477E02-3042-4729-B9AC-CC9EE2CBC432}"/>
                  </a:ext>
                </a:extLst>
              </p:cNvPr>
              <p:cNvSpPr/>
              <p:nvPr/>
            </p:nvSpPr>
            <p:spPr>
              <a:xfrm>
                <a:off x="9460871" y="5069941"/>
                <a:ext cx="2326741" cy="1325563"/>
              </a:xfrm>
              <a:prstGeom prst="wedgeRectCallout">
                <a:avLst>
                  <a:gd name="adj1" fmla="val -65191"/>
                  <a:gd name="adj2" fmla="val 50206"/>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1" i="1" smtClean="0">
                        <a:solidFill>
                          <a:schemeClr val="bg1"/>
                        </a:solidFill>
                        <a:latin typeface="Cambria Math" panose="02040503050406030204" pitchFamily="18" charset="0"/>
                        <a:ea typeface="Cambria Math" panose="02040503050406030204" pitchFamily="18" charset="0"/>
                      </a:rPr>
                      <m:t>𝜵</m:t>
                    </m:r>
                    <m:r>
                      <a:rPr lang="en-US" b="1" i="1" smtClean="0">
                        <a:solidFill>
                          <a:schemeClr val="bg1"/>
                        </a:solidFill>
                        <a:latin typeface="Cambria Math" panose="02040503050406030204" pitchFamily="18" charset="0"/>
                        <a:ea typeface="Cambria Math" panose="02040503050406030204" pitchFamily="18" charset="0"/>
                      </a:rPr>
                      <m:t>𝑪</m:t>
                    </m:r>
                    <m:r>
                      <a:rPr lang="en-US" b="1" i="1" smtClean="0">
                        <a:solidFill>
                          <a:schemeClr val="bg1"/>
                        </a:solidFill>
                        <a:latin typeface="Cambria Math" panose="02040503050406030204" pitchFamily="18" charset="0"/>
                        <a:ea typeface="Cambria Math" panose="02040503050406030204" pitchFamily="18" charset="0"/>
                      </a:rPr>
                      <m:t>′</m:t>
                    </m:r>
                  </m:oMath>
                </a14:m>
                <a:r>
                  <a:rPr lang="en-US" b="1" dirty="0">
                    <a:solidFill>
                      <a:schemeClr val="bg1"/>
                    </a:solidFill>
                  </a:rPr>
                  <a:t> </a:t>
                </a:r>
                <a:r>
                  <a:rPr lang="en-US" dirty="0"/>
                  <a:t>is calculated using only input sample 2,3,5,7.</a:t>
                </a:r>
              </a:p>
              <a:p>
                <a:pPr algn="ctr"/>
                <a:r>
                  <a:rPr lang="en-US" dirty="0"/>
                  <a:t>(a mini-batch)</a:t>
                </a:r>
                <a:endParaRPr lang="en-SE" dirty="0"/>
              </a:p>
            </p:txBody>
          </p:sp>
        </mc:Choice>
        <mc:Fallback xmlns="">
          <p:sp>
            <p:nvSpPr>
              <p:cNvPr id="12" name="Speech Bubble: Rectangle 11">
                <a:extLst>
                  <a:ext uri="{FF2B5EF4-FFF2-40B4-BE49-F238E27FC236}">
                    <a16:creationId xmlns:a16="http://schemas.microsoft.com/office/drawing/2014/main" id="{C1477E02-3042-4729-B9AC-CC9EE2CBC432}"/>
                  </a:ext>
                </a:extLst>
              </p:cNvPr>
              <p:cNvSpPr>
                <a:spLocks noRot="1" noChangeAspect="1" noMove="1" noResize="1" noEditPoints="1" noAdjustHandles="1" noChangeArrowheads="1" noChangeShapeType="1" noTextEdit="1"/>
              </p:cNvSpPr>
              <p:nvPr/>
            </p:nvSpPr>
            <p:spPr>
              <a:xfrm>
                <a:off x="9460871" y="5069941"/>
                <a:ext cx="2326741" cy="1325563"/>
              </a:xfrm>
              <a:prstGeom prst="wedgeRectCallout">
                <a:avLst>
                  <a:gd name="adj1" fmla="val -65191"/>
                  <a:gd name="adj2" fmla="val 50206"/>
                </a:avLst>
              </a:prstGeom>
              <a:blipFill>
                <a:blip r:embed="rId3"/>
                <a:stretch>
                  <a:fillRect b="-450"/>
                </a:stretch>
              </a:blipFill>
            </p:spPr>
            <p:txBody>
              <a:bodyPr/>
              <a:lstStyle/>
              <a:p>
                <a:r>
                  <a:rPr lang="en-SE">
                    <a:noFill/>
                  </a:rPr>
                  <a:t> </a:t>
                </a:r>
              </a:p>
            </p:txBody>
          </p:sp>
        </mc:Fallback>
      </mc:AlternateContent>
      <p:sp>
        <p:nvSpPr>
          <p:cNvPr id="14" name="TextBox 13">
            <a:extLst>
              <a:ext uri="{FF2B5EF4-FFF2-40B4-BE49-F238E27FC236}">
                <a16:creationId xmlns:a16="http://schemas.microsoft.com/office/drawing/2014/main" id="{D15E9C61-54B0-4287-B92A-B9EEEAAF6ECB}"/>
              </a:ext>
            </a:extLst>
          </p:cNvPr>
          <p:cNvSpPr txBox="1"/>
          <p:nvPr/>
        </p:nvSpPr>
        <p:spPr>
          <a:xfrm>
            <a:off x="0" y="3062264"/>
            <a:ext cx="12193588" cy="1200329"/>
          </a:xfrm>
          <a:prstGeom prst="rect">
            <a:avLst/>
          </a:prstGeom>
          <a:solidFill>
            <a:srgbClr val="FFC000"/>
          </a:solidFill>
          <a:ln w="38100" cap="rnd">
            <a:solidFill>
              <a:schemeClr val="tx1"/>
            </a:solidFill>
          </a:ln>
        </p:spPr>
        <p:txBody>
          <a:bodyPr wrap="square">
            <a:spAutoFit/>
          </a:bodyPr>
          <a:lstStyle>
            <a:defPPr>
              <a:defRPr lang="sv-SE"/>
            </a:defPPr>
            <a:lvl1pPr marR="0" lvl="0" indent="0" algn="ctr" defTabSz="914400" fontAlgn="auto">
              <a:lnSpc>
                <a:spcPct val="100000"/>
              </a:lnSpc>
              <a:spcBef>
                <a:spcPts val="0"/>
              </a:spcBef>
              <a:spcAft>
                <a:spcPts val="0"/>
              </a:spcAft>
              <a:buClrTx/>
              <a:buSzTx/>
              <a:buFontTx/>
              <a:buNone/>
              <a:tabLst/>
              <a:defRPr sz="3000" b="1">
                <a:solidFill>
                  <a:srgbClr val="3B812F"/>
                </a:solidFill>
                <a:latin typeface="Tahoma"/>
              </a:defRPr>
            </a:lvl1pPr>
          </a:lstStyle>
          <a:p>
            <a:r>
              <a:rPr lang="en-US" sz="3600" dirty="0">
                <a:solidFill>
                  <a:schemeClr val="tx1"/>
                </a:solidFill>
              </a:rPr>
              <a:t>m of the input x’ from all input x is called a </a:t>
            </a:r>
            <a:br>
              <a:rPr lang="en-US" sz="3600" dirty="0">
                <a:solidFill>
                  <a:schemeClr val="tx1"/>
                </a:solidFill>
              </a:rPr>
            </a:br>
            <a:r>
              <a:rPr lang="en-US" sz="3600" dirty="0">
                <a:solidFill>
                  <a:srgbClr val="FF0000"/>
                </a:solidFill>
              </a:rPr>
              <a:t>mini-batch</a:t>
            </a:r>
            <a:r>
              <a:rPr lang="en-US" sz="3600" dirty="0">
                <a:solidFill>
                  <a:schemeClr val="tx1"/>
                </a:solidFill>
              </a:rPr>
              <a:t>.</a:t>
            </a:r>
          </a:p>
        </p:txBody>
      </p:sp>
    </p:spTree>
    <p:extLst>
      <p:ext uri="{BB962C8B-B14F-4D97-AF65-F5344CB8AC3E}">
        <p14:creationId xmlns:p14="http://schemas.microsoft.com/office/powerpoint/2010/main" val="3847421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D195B-1361-4CA7-834F-E4AD6E0487D0}"/>
              </a:ext>
            </a:extLst>
          </p:cNvPr>
          <p:cNvSpPr>
            <a:spLocks noGrp="1"/>
          </p:cNvSpPr>
          <p:nvPr>
            <p:ph type="title"/>
          </p:nvPr>
        </p:nvSpPr>
        <p:spPr/>
        <p:txBody>
          <a:bodyPr/>
          <a:lstStyle/>
          <a:p>
            <a:r>
              <a:rPr lang="en-US" dirty="0"/>
              <a:t>Applying SGD to HDR-NN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B411C3-F7C5-425B-A214-BA195FCC1C4C}"/>
                  </a:ext>
                </a:extLst>
              </p:cNvPr>
              <p:cNvSpPr>
                <a:spLocks noGrp="1"/>
              </p:cNvSpPr>
              <p:nvPr>
                <p:ph idx="1"/>
              </p:nvPr>
            </p:nvSpPr>
            <p:spPr>
              <a:xfrm>
                <a:off x="838200" y="1690688"/>
                <a:ext cx="11148965" cy="5167312"/>
              </a:xfrm>
            </p:spPr>
            <p:txBody>
              <a:bodyPr>
                <a:normAutofit/>
              </a:bodyPr>
              <a:lstStyle/>
              <a:p>
                <a:pPr>
                  <a:lnSpc>
                    <a:spcPct val="100000"/>
                  </a:lnSpc>
                </a:pPr>
                <a:r>
                  <a:rPr lang="en-US" sz="2400" dirty="0"/>
                  <a:t>To connect this explicitly to learning in neural networks, suppose </a:t>
                </a:r>
                <a14:m>
                  <m:oMath xmlns:m="http://schemas.openxmlformats.org/officeDocument/2006/math">
                    <m:r>
                      <a:rPr lang="en-US" sz="2400" i="1" smtClean="0">
                        <a:latin typeface="Cambria Math" panose="02040503050406030204" pitchFamily="18" charset="0"/>
                        <a:ea typeface="Cambria Math" panose="02040503050406030204" pitchFamily="18" charset="0"/>
                      </a:rPr>
                      <m:t>𝑤</m:t>
                    </m:r>
                    <m:r>
                      <a:rPr lang="en-US" sz="2400" b="0" i="1" baseline="-25000" smtClean="0">
                        <a:latin typeface="Cambria Math" panose="02040503050406030204" pitchFamily="18" charset="0"/>
                        <a:ea typeface="Cambria Math" panose="02040503050406030204" pitchFamily="18" charset="0"/>
                      </a:rPr>
                      <m:t>𝑘</m:t>
                    </m:r>
                  </m:oMath>
                </a14:m>
                <a:r>
                  <a:rPr lang="en-US" sz="2400" dirty="0"/>
                  <a:t> and </a:t>
                </a:r>
                <a14:m>
                  <m:oMath xmlns:m="http://schemas.openxmlformats.org/officeDocument/2006/math">
                    <m:r>
                      <a:rPr lang="en-US" sz="2400" b="0" i="1" smtClean="0">
                        <a:latin typeface="Cambria Math" panose="02040503050406030204" pitchFamily="18" charset="0"/>
                        <a:ea typeface="Cambria Math" panose="02040503050406030204" pitchFamily="18" charset="0"/>
                      </a:rPr>
                      <m:t>𝑏</m:t>
                    </m:r>
                    <m:r>
                      <a:rPr lang="en-US" sz="2400" b="0" i="1" baseline="-25000" smtClean="0">
                        <a:latin typeface="Cambria Math" panose="02040503050406030204" pitchFamily="18" charset="0"/>
                        <a:ea typeface="Cambria Math" panose="02040503050406030204" pitchFamily="18" charset="0"/>
                      </a:rPr>
                      <m:t>𝑙</m:t>
                    </m:r>
                  </m:oMath>
                </a14:m>
                <a:r>
                  <a:rPr lang="en-US" sz="2400" dirty="0"/>
                  <a:t> denote the weights and biases in HDR-NN.</a:t>
                </a:r>
              </a:p>
              <a:p>
                <a:pPr>
                  <a:lnSpc>
                    <a:spcPct val="100000"/>
                  </a:lnSpc>
                </a:pPr>
                <a:r>
                  <a:rPr lang="en-US" sz="2400" dirty="0"/>
                  <a:t>For </a:t>
                </a:r>
                <a:r>
                  <a:rPr lang="en-US" sz="2400" dirty="0">
                    <a:solidFill>
                      <a:srgbClr val="FF0000"/>
                    </a:solidFill>
                  </a:rPr>
                  <a:t>one</a:t>
                </a:r>
                <a:r>
                  <a:rPr lang="en-US" sz="2400" dirty="0"/>
                  <a:t> training sample we have </a:t>
                </a:r>
                <a:br>
                  <a:rPr lang="en-US" sz="2400" dirty="0"/>
                </a:br>
                <a14:m>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rPr>
                      <m:t>(</m:t>
                    </m:r>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𝑤</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𝜂</m:t>
                    </m:r>
                    <m:r>
                      <m:rPr>
                        <m:sty m:val="p"/>
                      </m:rP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𝐶</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𝜂</m:t>
                            </m:r>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𝐶</m:t>
                                </m:r>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𝑤</m:t>
                                </m:r>
                                <m:r>
                                  <a:rPr lang="en-US" sz="2000" i="1" baseline="-25000">
                                    <a:latin typeface="Cambria Math" panose="02040503050406030204" pitchFamily="18" charset="0"/>
                                    <a:ea typeface="Cambria Math" panose="02040503050406030204" pitchFamily="18" charset="0"/>
                                  </a:rPr>
                                  <m:t>1</m:t>
                                </m:r>
                              </m:den>
                            </m:f>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𝜂</m:t>
                            </m:r>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𝐶</m:t>
                                </m:r>
                              </m:num>
                              <m:den>
                                <m:r>
                                  <a:rPr lang="en-US" sz="2000" i="1">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𝑘</m:t>
                                    </m:r>
                                  </m:sub>
                                </m:sSub>
                              </m:den>
                            </m:f>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𝜂</m:t>
                            </m:r>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𝐶</m:t>
                                </m:r>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baseline="-25000" smtClean="0">
                                    <a:latin typeface="Cambria Math" panose="02040503050406030204" pitchFamily="18" charset="0"/>
                                    <a:ea typeface="Cambria Math" panose="02040503050406030204" pitchFamily="18" charset="0"/>
                                  </a:rPr>
                                  <m:t>1</m:t>
                                </m:r>
                              </m:den>
                            </m:f>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𝜂</m:t>
                            </m:r>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𝐶</m:t>
                                </m:r>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baseline="-25000" smtClean="0">
                                    <a:latin typeface="Cambria Math" panose="02040503050406030204" pitchFamily="18" charset="0"/>
                                    <a:ea typeface="Cambria Math" panose="02040503050406030204" pitchFamily="18" charset="0"/>
                                  </a:rPr>
                                  <m:t>𝑙</m:t>
                                </m:r>
                              </m:den>
                            </m:f>
                          </m:e>
                        </m:d>
                      </m:e>
                      <m:sup>
                        <m:r>
                          <a:rPr lang="en-US" sz="2000" i="1">
                            <a:latin typeface="Cambria Math" panose="02040503050406030204" pitchFamily="18" charset="0"/>
                            <a:ea typeface="Cambria Math" panose="02040503050406030204" pitchFamily="18" charset="0"/>
                          </a:rPr>
                          <m:t>𝑇</m:t>
                        </m:r>
                      </m:sup>
                    </m:sSup>
                  </m:oMath>
                </a14:m>
                <a:r>
                  <a:rPr lang="en-US" sz="2000" dirty="0"/>
                  <a:t> </a:t>
                </a:r>
              </a:p>
              <a:p>
                <a:pPr>
                  <a:lnSpc>
                    <a:spcPct val="100000"/>
                  </a:lnSpc>
                </a:pPr>
                <a:r>
                  <a:rPr lang="en-US" sz="2400" dirty="0"/>
                  <a:t>For all </a:t>
                </a:r>
                <a14:m>
                  <m:oMath xmlns:m="http://schemas.openxmlformats.org/officeDocument/2006/math">
                    <m:r>
                      <a:rPr lang="en-US" sz="2400" b="0" i="1" smtClean="0">
                        <a:solidFill>
                          <a:srgbClr val="FF0000"/>
                        </a:solidFill>
                        <a:latin typeface="Cambria Math" panose="02040503050406030204" pitchFamily="18" charset="0"/>
                      </a:rPr>
                      <m:t>𝑛</m:t>
                    </m:r>
                  </m:oMath>
                </a14:m>
                <a:r>
                  <a:rPr lang="en-US" sz="2400" dirty="0"/>
                  <a:t> training samples </a:t>
                </a:r>
                <a:br>
                  <a:rPr lang="en-US" sz="2400" i="1" dirty="0">
                    <a:latin typeface="Cambria Math" panose="02040503050406030204" pitchFamily="18" charset="0"/>
                    <a:ea typeface="Cambria Math" panose="02040503050406030204" pitchFamily="18" charset="0"/>
                  </a:rPr>
                </a:b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𝑤</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𝑏</m:t>
                    </m:r>
                    <m:r>
                      <a:rPr lang="en-US" sz="2000" i="1">
                        <a:latin typeface="Cambria Math" panose="02040503050406030204" pitchFamily="18" charset="0"/>
                        <a:ea typeface="Cambria Math" panose="02040503050406030204" pitchFamily="18" charset="0"/>
                      </a:rPr>
                      <m:t>)=−</m:t>
                    </m:r>
                    <m:f>
                      <m:fPr>
                        <m:ctrlPr>
                          <a:rPr lang="en-US" sz="2000" i="1" smtClean="0">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𝜂</m:t>
                        </m:r>
                      </m:num>
                      <m:den>
                        <m:r>
                          <a:rPr lang="en-US" sz="2000" b="0" i="1" smtClean="0">
                            <a:latin typeface="Cambria Math" panose="02040503050406030204" pitchFamily="18" charset="0"/>
                            <a:ea typeface="Cambria Math" panose="02040503050406030204" pitchFamily="18" charset="0"/>
                          </a:rPr>
                          <m:t>𝑛</m:t>
                        </m:r>
                      </m:den>
                    </m:f>
                    <m:r>
                      <m:rPr>
                        <m:sty m:val="p"/>
                      </m:rP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𝐶</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𝜂</m:t>
                                </m:r>
                              </m:num>
                              <m:den>
                                <m:r>
                                  <a:rPr lang="en-US" sz="2000" i="1">
                                    <a:latin typeface="Cambria Math" panose="02040503050406030204" pitchFamily="18" charset="0"/>
                                    <a:ea typeface="Cambria Math" panose="02040503050406030204" pitchFamily="18" charset="0"/>
                                  </a:rPr>
                                  <m:t>𝑛</m:t>
                                </m:r>
                              </m:den>
                            </m:f>
                            <m:nary>
                              <m:naryPr>
                                <m:chr m:val="∑"/>
                                <m:supHide m:val="on"/>
                                <m:ctrlPr>
                                  <a:rPr lang="en-US" sz="2000" i="1">
                                    <a:latin typeface="Cambria Math" panose="02040503050406030204" pitchFamily="18" charset="0"/>
                                    <a:ea typeface="Cambria Math" panose="02040503050406030204" pitchFamily="18" charset="0"/>
                                  </a:rPr>
                                </m:ctrlPr>
                              </m:naryPr>
                              <m:sub>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sub>
                              <m:sup/>
                              <m:e>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𝐶</m:t>
                                        </m:r>
                                      </m:e>
                                      <m:sub>
                                        <m:r>
                                          <a:rPr lang="en-US" sz="2000" b="0" i="1" smtClean="0">
                                            <a:latin typeface="Cambria Math" panose="02040503050406030204" pitchFamily="18" charset="0"/>
                                            <a:ea typeface="Cambria Math" panose="02040503050406030204" pitchFamily="18" charset="0"/>
                                          </a:rPr>
                                          <m:t>𝑥</m:t>
                                        </m:r>
                                      </m:sub>
                                    </m:sSub>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𝑤</m:t>
                                    </m:r>
                                    <m:r>
                                      <a:rPr lang="en-US" sz="2000" i="1" baseline="-25000">
                                        <a:latin typeface="Cambria Math" panose="02040503050406030204" pitchFamily="18" charset="0"/>
                                        <a:ea typeface="Cambria Math" panose="02040503050406030204" pitchFamily="18" charset="0"/>
                                      </a:rPr>
                                      <m:t>1</m:t>
                                    </m:r>
                                  </m:den>
                                </m:f>
                              </m:e>
                            </m:nary>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𝜂</m:t>
                                </m:r>
                              </m:num>
                              <m:den>
                                <m:r>
                                  <a:rPr lang="en-US" sz="2000" i="1">
                                    <a:latin typeface="Cambria Math" panose="02040503050406030204" pitchFamily="18" charset="0"/>
                                    <a:ea typeface="Cambria Math" panose="02040503050406030204" pitchFamily="18" charset="0"/>
                                  </a:rPr>
                                  <m:t>𝑛</m:t>
                                </m:r>
                              </m:den>
                            </m:f>
                            <m:nary>
                              <m:naryPr>
                                <m:chr m:val="∑"/>
                                <m:supHide m:val="on"/>
                                <m:ctrlPr>
                                  <a:rPr lang="en-US" sz="2000" i="1">
                                    <a:latin typeface="Cambria Math" panose="02040503050406030204" pitchFamily="18" charset="0"/>
                                    <a:ea typeface="Cambria Math" panose="02040503050406030204" pitchFamily="18" charset="0"/>
                                  </a:rPr>
                                </m:ctrlPr>
                              </m:naryPr>
                              <m:sub>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𝑛</m:t>
                                </m:r>
                              </m:sub>
                              <m:sup/>
                              <m:e>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𝐶</m:t>
                                        </m:r>
                                      </m:e>
                                      <m:sub>
                                        <m:r>
                                          <a:rPr lang="en-US" sz="2000" i="1">
                                            <a:latin typeface="Cambria Math" panose="02040503050406030204" pitchFamily="18" charset="0"/>
                                            <a:ea typeface="Cambria Math" panose="02040503050406030204" pitchFamily="18" charset="0"/>
                                          </a:rPr>
                                          <m:t>𝑥</m:t>
                                        </m:r>
                                      </m:sub>
                                    </m:sSub>
                                  </m:num>
                                  <m:den>
                                    <m:r>
                                      <a:rPr lang="en-US" sz="2000" i="1">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𝑘</m:t>
                                        </m:r>
                                      </m:sub>
                                    </m:sSub>
                                  </m:den>
                                </m:f>
                              </m:e>
                            </m:nary>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𝜂</m:t>
                                </m:r>
                              </m:num>
                              <m:den>
                                <m:r>
                                  <a:rPr lang="en-US" sz="2000" i="1">
                                    <a:latin typeface="Cambria Math" panose="02040503050406030204" pitchFamily="18" charset="0"/>
                                    <a:ea typeface="Cambria Math" panose="02040503050406030204" pitchFamily="18" charset="0"/>
                                  </a:rPr>
                                  <m:t>𝑛</m:t>
                                </m:r>
                              </m:den>
                            </m:f>
                            <m:nary>
                              <m:naryPr>
                                <m:chr m:val="∑"/>
                                <m:supHide m:val="on"/>
                                <m:ctrlPr>
                                  <a:rPr lang="en-US" sz="2000" i="1">
                                    <a:latin typeface="Cambria Math" panose="02040503050406030204" pitchFamily="18" charset="0"/>
                                    <a:ea typeface="Cambria Math" panose="02040503050406030204" pitchFamily="18" charset="0"/>
                                  </a:rPr>
                                </m:ctrlPr>
                              </m:naryPr>
                              <m:sub>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𝑛</m:t>
                                </m:r>
                              </m:sub>
                              <m:sup/>
                              <m:e>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𝐶</m:t>
                                        </m:r>
                                      </m:e>
                                      <m:sub>
                                        <m:r>
                                          <a:rPr lang="en-US" sz="2000" i="1">
                                            <a:latin typeface="Cambria Math" panose="02040503050406030204" pitchFamily="18" charset="0"/>
                                            <a:ea typeface="Cambria Math" panose="02040503050406030204" pitchFamily="18" charset="0"/>
                                          </a:rPr>
                                          <m:t>𝑥</m:t>
                                        </m:r>
                                      </m:sub>
                                    </m:sSub>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i="1" baseline="-25000">
                                        <a:latin typeface="Cambria Math" panose="02040503050406030204" pitchFamily="18" charset="0"/>
                                        <a:ea typeface="Cambria Math" panose="02040503050406030204" pitchFamily="18" charset="0"/>
                                      </a:rPr>
                                      <m:t>1</m:t>
                                    </m:r>
                                  </m:den>
                                </m:f>
                              </m:e>
                            </m:nary>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𝜂</m:t>
                                </m:r>
                              </m:num>
                              <m:den>
                                <m:r>
                                  <a:rPr lang="en-US" sz="2000" i="1">
                                    <a:latin typeface="Cambria Math" panose="02040503050406030204" pitchFamily="18" charset="0"/>
                                    <a:ea typeface="Cambria Math" panose="02040503050406030204" pitchFamily="18" charset="0"/>
                                  </a:rPr>
                                  <m:t>𝑛</m:t>
                                </m:r>
                              </m:den>
                            </m:f>
                            <m:nary>
                              <m:naryPr>
                                <m:chr m:val="∑"/>
                                <m:supHide m:val="on"/>
                                <m:ctrlPr>
                                  <a:rPr lang="en-US" sz="2000" i="1">
                                    <a:latin typeface="Cambria Math" panose="02040503050406030204" pitchFamily="18" charset="0"/>
                                    <a:ea typeface="Cambria Math" panose="02040503050406030204" pitchFamily="18" charset="0"/>
                                  </a:rPr>
                                </m:ctrlPr>
                              </m:naryPr>
                              <m:sub>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𝑛</m:t>
                                </m:r>
                              </m:sub>
                              <m:sup/>
                              <m:e>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𝐶</m:t>
                                        </m:r>
                                      </m:e>
                                      <m:sub>
                                        <m:r>
                                          <a:rPr lang="en-US" sz="2000" i="1">
                                            <a:latin typeface="Cambria Math" panose="02040503050406030204" pitchFamily="18" charset="0"/>
                                            <a:ea typeface="Cambria Math" panose="02040503050406030204" pitchFamily="18" charset="0"/>
                                          </a:rPr>
                                          <m:t>𝑥</m:t>
                                        </m:r>
                                      </m:sub>
                                    </m:sSub>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baseline="-25000" smtClean="0">
                                        <a:latin typeface="Cambria Math" panose="02040503050406030204" pitchFamily="18" charset="0"/>
                                        <a:ea typeface="Cambria Math" panose="02040503050406030204" pitchFamily="18" charset="0"/>
                                      </a:rPr>
                                      <m:t>𝑙</m:t>
                                    </m:r>
                                  </m:den>
                                </m:f>
                              </m:e>
                            </m:nary>
                          </m:e>
                        </m:d>
                      </m:e>
                      <m:sup>
                        <m:r>
                          <a:rPr lang="en-US" sz="2000" i="1">
                            <a:latin typeface="Cambria Math" panose="02040503050406030204" pitchFamily="18" charset="0"/>
                            <a:ea typeface="Cambria Math" panose="02040503050406030204" pitchFamily="18" charset="0"/>
                          </a:rPr>
                          <m:t>𝑇</m:t>
                        </m:r>
                      </m:sup>
                    </m:sSup>
                  </m:oMath>
                </a14:m>
                <a:endParaRPr lang="en-US" sz="2400" dirty="0"/>
              </a:p>
              <a:p>
                <a:pPr>
                  <a:lnSpc>
                    <a:spcPct val="100000"/>
                  </a:lnSpc>
                </a:pPr>
                <a:r>
                  <a:rPr lang="en-US" sz="2400" dirty="0"/>
                  <a:t>For </a:t>
                </a:r>
                <a14:m>
                  <m:oMath xmlns:m="http://schemas.openxmlformats.org/officeDocument/2006/math">
                    <m:r>
                      <a:rPr lang="en-US" sz="2400" b="0" i="1" smtClean="0">
                        <a:solidFill>
                          <a:srgbClr val="FF0000"/>
                        </a:solidFill>
                        <a:latin typeface="Cambria Math" panose="02040503050406030204" pitchFamily="18" charset="0"/>
                      </a:rPr>
                      <m:t>𝑚</m:t>
                    </m:r>
                  </m:oMath>
                </a14:m>
                <a:r>
                  <a:rPr lang="en-US" sz="2400" dirty="0"/>
                  <a:t> training samples</a:t>
                </a:r>
                <a:r>
                  <a:rPr lang="en-US" sz="2400" dirty="0">
                    <a:ea typeface="Cambria Math" panose="02040503050406030204" pitchFamily="18" charset="0"/>
                  </a:rPr>
                  <a:t> </a:t>
                </a:r>
                <a:br>
                  <a:rPr lang="en-US" sz="2400" i="1" dirty="0">
                    <a:latin typeface="Cambria Math" panose="02040503050406030204" pitchFamily="18" charset="0"/>
                    <a:ea typeface="Cambria Math" panose="02040503050406030204" pitchFamily="18" charset="0"/>
                  </a:rPr>
                </a:b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𝑤</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𝑏</m:t>
                    </m:r>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𝜂</m:t>
                        </m:r>
                      </m:num>
                      <m:den>
                        <m:r>
                          <a:rPr lang="en-US" sz="2000" b="0" i="1" smtClean="0">
                            <a:latin typeface="Cambria Math" panose="02040503050406030204" pitchFamily="18" charset="0"/>
                            <a:ea typeface="Cambria Math" panose="02040503050406030204" pitchFamily="18" charset="0"/>
                          </a:rPr>
                          <m:t>𝑚</m:t>
                        </m:r>
                      </m:den>
                    </m:f>
                    <m:r>
                      <m:rPr>
                        <m:sty m:val="p"/>
                      </m:rP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𝐶</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𝜂</m:t>
                                </m:r>
                              </m:num>
                              <m:den>
                                <m:r>
                                  <a:rPr lang="en-US" sz="2000" b="0" i="1" smtClean="0">
                                    <a:latin typeface="Cambria Math" panose="02040503050406030204" pitchFamily="18" charset="0"/>
                                    <a:ea typeface="Cambria Math" panose="02040503050406030204" pitchFamily="18" charset="0"/>
                                  </a:rPr>
                                  <m:t>𝑚</m:t>
                                </m:r>
                              </m:den>
                            </m:f>
                            <m:nary>
                              <m:naryPr>
                                <m:chr m:val="∑"/>
                                <m:supHide m:val="on"/>
                                <m:ctrlPr>
                                  <a:rPr lang="en-US" sz="2000" i="1">
                                    <a:latin typeface="Cambria Math" panose="02040503050406030204" pitchFamily="18" charset="0"/>
                                    <a:ea typeface="Cambria Math" panose="02040503050406030204" pitchFamily="18" charset="0"/>
                                  </a:rPr>
                                </m:ctrlPr>
                              </m:naryPr>
                              <m:sub>
                                <m:sSup>
                                  <m:sSupPr>
                                    <m:ctrlPr>
                                      <a:rPr lang="en-US" sz="2000" b="0" i="1" smtClean="0">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𝑥</m:t>
                                    </m:r>
                                  </m:e>
                                  <m:sup>
                                    <m:r>
                                      <a:rPr lang="en-US" sz="2000" b="0" i="1" smtClean="0">
                                        <a:latin typeface="Cambria Math" panose="02040503050406030204" pitchFamily="18" charset="0"/>
                                        <a:ea typeface="Cambria Math" panose="02040503050406030204" pitchFamily="18" charset="0"/>
                                      </a:rPr>
                                      <m:t>′</m:t>
                                    </m:r>
                                  </m:sup>
                                </m:sSup>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𝑚</m:t>
                                </m:r>
                              </m:sub>
                              <m:sup/>
                              <m:e>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𝐶</m:t>
                                        </m:r>
                                      </m:e>
                                      <m:sub>
                                        <m:r>
                                          <a:rPr lang="en-US" sz="2000" i="1">
                                            <a:latin typeface="Cambria Math" panose="02040503050406030204" pitchFamily="18" charset="0"/>
                                            <a:ea typeface="Cambria Math" panose="02040503050406030204" pitchFamily="18" charset="0"/>
                                          </a:rPr>
                                          <m:t>𝑥</m:t>
                                        </m:r>
                                        <m:r>
                                          <a:rPr lang="en-US" sz="2000" b="0" i="1" baseline="30000" smtClean="0">
                                            <a:latin typeface="Cambria Math" panose="02040503050406030204" pitchFamily="18" charset="0"/>
                                            <a:ea typeface="Cambria Math" panose="02040503050406030204" pitchFamily="18" charset="0"/>
                                          </a:rPr>
                                          <m:t>′</m:t>
                                        </m:r>
                                      </m:sub>
                                    </m:sSub>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𝑤</m:t>
                                    </m:r>
                                    <m:r>
                                      <a:rPr lang="en-US" sz="2000" i="1" baseline="-25000">
                                        <a:latin typeface="Cambria Math" panose="02040503050406030204" pitchFamily="18" charset="0"/>
                                        <a:ea typeface="Cambria Math" panose="02040503050406030204" pitchFamily="18" charset="0"/>
                                      </a:rPr>
                                      <m:t>1</m:t>
                                    </m:r>
                                  </m:den>
                                </m:f>
                              </m:e>
                            </m:nary>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𝜂</m:t>
                                </m:r>
                              </m:num>
                              <m:den>
                                <m:r>
                                  <a:rPr lang="en-US" sz="2000" b="0" i="1" smtClean="0">
                                    <a:latin typeface="Cambria Math" panose="02040503050406030204" pitchFamily="18" charset="0"/>
                                    <a:ea typeface="Cambria Math" panose="02040503050406030204" pitchFamily="18" charset="0"/>
                                  </a:rPr>
                                  <m:t>𝑚</m:t>
                                </m:r>
                              </m:den>
                            </m:f>
                            <m:nary>
                              <m:naryPr>
                                <m:chr m:val="∑"/>
                                <m:supHide m:val="on"/>
                                <m:ctrlPr>
                                  <a:rPr lang="en-US" sz="2000" i="1">
                                    <a:latin typeface="Cambria Math" panose="02040503050406030204" pitchFamily="18" charset="0"/>
                                    <a:ea typeface="Cambria Math" panose="02040503050406030204" pitchFamily="18" charset="0"/>
                                  </a:rPr>
                                </m:ctrlPr>
                              </m:naryPr>
                              <m: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𝑥</m:t>
                                    </m:r>
                                  </m:e>
                                  <m:sup>
                                    <m:r>
                                      <a:rPr lang="en-US" sz="2000" i="1">
                                        <a:latin typeface="Cambria Math" panose="02040503050406030204" pitchFamily="18" charset="0"/>
                                        <a:ea typeface="Cambria Math" panose="02040503050406030204" pitchFamily="18" charset="0"/>
                                      </a:rPr>
                                      <m:t>′</m:t>
                                    </m:r>
                                  </m:sup>
                                </m:sSup>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𝑚</m:t>
                                </m:r>
                              </m:sub>
                              <m:sup/>
                              <m:e>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𝐶</m:t>
                                        </m:r>
                                      </m:e>
                                      <m:sub>
                                        <m:r>
                                          <a:rPr lang="en-US" sz="2000" i="1">
                                            <a:latin typeface="Cambria Math" panose="02040503050406030204" pitchFamily="18" charset="0"/>
                                            <a:ea typeface="Cambria Math" panose="02040503050406030204" pitchFamily="18" charset="0"/>
                                          </a:rPr>
                                          <m:t>𝑥</m:t>
                                        </m:r>
                                        <m:r>
                                          <a:rPr lang="en-US" sz="2000" i="1" baseline="30000">
                                            <a:latin typeface="Cambria Math" panose="02040503050406030204" pitchFamily="18" charset="0"/>
                                            <a:ea typeface="Cambria Math" panose="02040503050406030204" pitchFamily="18" charset="0"/>
                                          </a:rPr>
                                          <m:t>′</m:t>
                                        </m:r>
                                      </m:sub>
                                    </m:sSub>
                                  </m:num>
                                  <m:den>
                                    <m:r>
                                      <a:rPr lang="en-US" sz="2000" i="1">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𝑘</m:t>
                                        </m:r>
                                      </m:sub>
                                    </m:sSub>
                                  </m:den>
                                </m:f>
                              </m:e>
                            </m:nary>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𝜂</m:t>
                                </m:r>
                              </m:num>
                              <m:den>
                                <m:r>
                                  <a:rPr lang="en-US" sz="2000" i="1">
                                    <a:latin typeface="Cambria Math" panose="02040503050406030204" pitchFamily="18" charset="0"/>
                                    <a:ea typeface="Cambria Math" panose="02040503050406030204" pitchFamily="18" charset="0"/>
                                  </a:rPr>
                                  <m:t>𝑛</m:t>
                                </m:r>
                              </m:den>
                            </m:f>
                            <m:nary>
                              <m:naryPr>
                                <m:chr m:val="∑"/>
                                <m:supHide m:val="on"/>
                                <m:ctrlPr>
                                  <a:rPr lang="en-US" sz="2000" i="1">
                                    <a:latin typeface="Cambria Math" panose="02040503050406030204" pitchFamily="18" charset="0"/>
                                    <a:ea typeface="Cambria Math" panose="02040503050406030204" pitchFamily="18" charset="0"/>
                                  </a:rPr>
                                </m:ctrlPr>
                              </m:naryPr>
                              <m: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𝑥</m:t>
                                    </m:r>
                                  </m:e>
                                  <m:sup>
                                    <m:r>
                                      <a:rPr lang="en-US" sz="2000" i="1">
                                        <a:latin typeface="Cambria Math" panose="02040503050406030204" pitchFamily="18" charset="0"/>
                                        <a:ea typeface="Cambria Math" panose="02040503050406030204" pitchFamily="18" charset="0"/>
                                      </a:rPr>
                                      <m:t>′</m:t>
                                    </m:r>
                                  </m:sup>
                                </m:sSup>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𝑚</m:t>
                                </m:r>
                              </m:sub>
                              <m:sup/>
                              <m:e>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𝐶</m:t>
                                        </m:r>
                                      </m:e>
                                      <m:sub>
                                        <m:r>
                                          <a:rPr lang="en-US" sz="2000" i="1">
                                            <a:latin typeface="Cambria Math" panose="02040503050406030204" pitchFamily="18" charset="0"/>
                                            <a:ea typeface="Cambria Math" panose="02040503050406030204" pitchFamily="18" charset="0"/>
                                          </a:rPr>
                                          <m:t>𝑥</m:t>
                                        </m:r>
                                        <m:r>
                                          <a:rPr lang="en-US" sz="2000" i="1" baseline="30000">
                                            <a:latin typeface="Cambria Math" panose="02040503050406030204" pitchFamily="18" charset="0"/>
                                            <a:ea typeface="Cambria Math" panose="02040503050406030204" pitchFamily="18" charset="0"/>
                                          </a:rPr>
                                          <m:t>′</m:t>
                                        </m:r>
                                      </m:sub>
                                    </m:sSub>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𝑏</m:t>
                                    </m:r>
                                    <m:r>
                                      <a:rPr lang="en-US" sz="2000" i="1" baseline="-25000">
                                        <a:latin typeface="Cambria Math" panose="02040503050406030204" pitchFamily="18" charset="0"/>
                                        <a:ea typeface="Cambria Math" panose="02040503050406030204" pitchFamily="18" charset="0"/>
                                      </a:rPr>
                                      <m:t>1</m:t>
                                    </m:r>
                                  </m:den>
                                </m:f>
                              </m:e>
                            </m:nary>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𝜂</m:t>
                                </m:r>
                              </m:num>
                              <m:den>
                                <m:r>
                                  <a:rPr lang="en-US" sz="2000" i="1">
                                    <a:latin typeface="Cambria Math" panose="02040503050406030204" pitchFamily="18" charset="0"/>
                                    <a:ea typeface="Cambria Math" panose="02040503050406030204" pitchFamily="18" charset="0"/>
                                  </a:rPr>
                                  <m:t>𝑛</m:t>
                                </m:r>
                              </m:den>
                            </m:f>
                            <m:nary>
                              <m:naryPr>
                                <m:chr m:val="∑"/>
                                <m:supHide m:val="on"/>
                                <m:ctrlPr>
                                  <a:rPr lang="en-US" sz="2000" i="1">
                                    <a:latin typeface="Cambria Math" panose="02040503050406030204" pitchFamily="18" charset="0"/>
                                    <a:ea typeface="Cambria Math" panose="02040503050406030204" pitchFamily="18" charset="0"/>
                                  </a:rPr>
                                </m:ctrlPr>
                              </m:naryPr>
                              <m: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𝑥</m:t>
                                    </m:r>
                                  </m:e>
                                  <m:sup>
                                    <m:r>
                                      <a:rPr lang="en-US" sz="2000" i="1">
                                        <a:latin typeface="Cambria Math" panose="02040503050406030204" pitchFamily="18" charset="0"/>
                                        <a:ea typeface="Cambria Math" panose="02040503050406030204" pitchFamily="18" charset="0"/>
                                      </a:rPr>
                                      <m:t>′</m:t>
                                    </m:r>
                                  </m:sup>
                                </m:sSup>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𝑚</m:t>
                                </m:r>
                              </m:sub>
                              <m:sup/>
                              <m:e>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𝐶</m:t>
                                        </m:r>
                                      </m:e>
                                      <m:sub>
                                        <m:r>
                                          <a:rPr lang="en-US" sz="2000" i="1">
                                            <a:latin typeface="Cambria Math" panose="02040503050406030204" pitchFamily="18" charset="0"/>
                                            <a:ea typeface="Cambria Math" panose="02040503050406030204" pitchFamily="18" charset="0"/>
                                          </a:rPr>
                                          <m:t>𝑥</m:t>
                                        </m:r>
                                        <m:r>
                                          <a:rPr lang="en-US" sz="2000" i="1" baseline="30000">
                                            <a:latin typeface="Cambria Math" panose="02040503050406030204" pitchFamily="18" charset="0"/>
                                            <a:ea typeface="Cambria Math" panose="02040503050406030204" pitchFamily="18" charset="0"/>
                                          </a:rPr>
                                          <m:t>′</m:t>
                                        </m:r>
                                      </m:sub>
                                    </m:sSub>
                                  </m:num>
                                  <m:den>
                                    <m:r>
                                      <a:rPr lang="en-US" sz="2000" i="1">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𝑙</m:t>
                                        </m:r>
                                      </m:sub>
                                    </m:sSub>
                                  </m:den>
                                </m:f>
                              </m:e>
                            </m:nary>
                          </m:e>
                        </m:d>
                      </m:e>
                      <m:sup>
                        <m:r>
                          <a:rPr lang="en-US" sz="2000" i="1">
                            <a:latin typeface="Cambria Math" panose="02040503050406030204" pitchFamily="18" charset="0"/>
                            <a:ea typeface="Cambria Math" panose="02040503050406030204" pitchFamily="18" charset="0"/>
                          </a:rPr>
                          <m:t>𝑇</m:t>
                        </m:r>
                      </m:sup>
                    </m:sSup>
                  </m:oMath>
                </a14:m>
                <a:endParaRPr lang="en-US" sz="2400" dirty="0"/>
              </a:p>
            </p:txBody>
          </p:sp>
        </mc:Choice>
        <mc:Fallback xmlns="">
          <p:sp>
            <p:nvSpPr>
              <p:cNvPr id="3" name="Content Placeholder 2">
                <a:extLst>
                  <a:ext uri="{FF2B5EF4-FFF2-40B4-BE49-F238E27FC236}">
                    <a16:creationId xmlns:a16="http://schemas.microsoft.com/office/drawing/2014/main" id="{BCB411C3-F7C5-425B-A214-BA195FCC1C4C}"/>
                  </a:ext>
                </a:extLst>
              </p:cNvPr>
              <p:cNvSpPr>
                <a:spLocks noGrp="1" noRot="1" noChangeAspect="1" noMove="1" noResize="1" noEditPoints="1" noAdjustHandles="1" noChangeArrowheads="1" noChangeShapeType="1" noTextEdit="1"/>
              </p:cNvSpPr>
              <p:nvPr>
                <p:ph idx="1"/>
              </p:nvPr>
            </p:nvSpPr>
            <p:spPr>
              <a:xfrm>
                <a:off x="838200" y="1690688"/>
                <a:ext cx="11148965" cy="5167312"/>
              </a:xfrm>
              <a:blipFill>
                <a:blip r:embed="rId2"/>
                <a:stretch>
                  <a:fillRect l="-766" t="-825"/>
                </a:stretch>
              </a:blipFill>
            </p:spPr>
            <p:txBody>
              <a:bodyPr/>
              <a:lstStyle/>
              <a:p>
                <a:r>
                  <a:rPr lang="en-SE">
                    <a:noFill/>
                  </a:rPr>
                  <a:t> </a:t>
                </a:r>
              </a:p>
            </p:txBody>
          </p:sp>
        </mc:Fallback>
      </mc:AlternateContent>
      <p:sp>
        <p:nvSpPr>
          <p:cNvPr id="9" name="Rectangle 8">
            <a:extLst>
              <a:ext uri="{FF2B5EF4-FFF2-40B4-BE49-F238E27FC236}">
                <a16:creationId xmlns:a16="http://schemas.microsoft.com/office/drawing/2014/main" id="{A53B67B9-AD6C-4809-B1DE-436D63DCA34A}"/>
              </a:ext>
            </a:extLst>
          </p:cNvPr>
          <p:cNvSpPr/>
          <p:nvPr/>
        </p:nvSpPr>
        <p:spPr>
          <a:xfrm>
            <a:off x="11196873" y="2967273"/>
            <a:ext cx="995127" cy="461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Eq (1)</a:t>
            </a:r>
            <a:endParaRPr lang="en-SE" dirty="0"/>
          </a:p>
        </p:txBody>
      </p:sp>
      <p:sp>
        <p:nvSpPr>
          <p:cNvPr id="10" name="Rectangle 9">
            <a:extLst>
              <a:ext uri="{FF2B5EF4-FFF2-40B4-BE49-F238E27FC236}">
                <a16:creationId xmlns:a16="http://schemas.microsoft.com/office/drawing/2014/main" id="{3E833B14-959B-4815-8F72-08218B2D6630}"/>
              </a:ext>
            </a:extLst>
          </p:cNvPr>
          <p:cNvSpPr/>
          <p:nvPr/>
        </p:nvSpPr>
        <p:spPr>
          <a:xfrm>
            <a:off x="11196872" y="4144223"/>
            <a:ext cx="995127" cy="461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Eq (2)</a:t>
            </a:r>
            <a:endParaRPr lang="en-SE" dirty="0"/>
          </a:p>
        </p:txBody>
      </p:sp>
      <p:sp>
        <p:nvSpPr>
          <p:cNvPr id="11" name="Rectangle 10">
            <a:extLst>
              <a:ext uri="{FF2B5EF4-FFF2-40B4-BE49-F238E27FC236}">
                <a16:creationId xmlns:a16="http://schemas.microsoft.com/office/drawing/2014/main" id="{C3376E0A-759A-43FD-94B2-8D79CD56A4C4}"/>
              </a:ext>
            </a:extLst>
          </p:cNvPr>
          <p:cNvSpPr/>
          <p:nvPr/>
        </p:nvSpPr>
        <p:spPr>
          <a:xfrm>
            <a:off x="11196873" y="5574671"/>
            <a:ext cx="995127" cy="461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Eq (3)</a:t>
            </a:r>
            <a:endParaRPr lang="en-SE" dirty="0"/>
          </a:p>
        </p:txBody>
      </p:sp>
    </p:spTree>
    <p:extLst>
      <p:ext uri="{BB962C8B-B14F-4D97-AF65-F5344CB8AC3E}">
        <p14:creationId xmlns:p14="http://schemas.microsoft.com/office/powerpoint/2010/main" val="1152254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DC458-43A4-4E34-BBBC-FF453FCFF8DB}"/>
              </a:ext>
            </a:extLst>
          </p:cNvPr>
          <p:cNvSpPr>
            <a:spLocks noGrp="1"/>
          </p:cNvSpPr>
          <p:nvPr>
            <p:ph type="title"/>
          </p:nvPr>
        </p:nvSpPr>
        <p:spPr/>
        <p:txBody>
          <a:bodyPr/>
          <a:lstStyle/>
          <a:p>
            <a:r>
              <a:rPr lang="en-US" sz="4400" dirty="0"/>
              <a:t>A brief introduction to </a:t>
            </a:r>
            <a:r>
              <a:rPr lang="en-US" sz="4400" b="1" dirty="0">
                <a:solidFill>
                  <a:srgbClr val="0070C0"/>
                </a:solidFill>
              </a:rPr>
              <a:t>neural networks </a:t>
            </a:r>
            <a:r>
              <a:rPr lang="en-US" sz="4400" dirty="0"/>
              <a:t>and </a:t>
            </a:r>
            <a:r>
              <a:rPr lang="en-US" sz="4400" b="1" dirty="0">
                <a:solidFill>
                  <a:schemeClr val="accent2"/>
                </a:solidFill>
              </a:rPr>
              <a:t>deep learning</a:t>
            </a:r>
            <a:endParaRPr lang="en-SE" dirty="0"/>
          </a:p>
        </p:txBody>
      </p:sp>
      <p:sp>
        <p:nvSpPr>
          <p:cNvPr id="3" name="Content Placeholder 2">
            <a:extLst>
              <a:ext uri="{FF2B5EF4-FFF2-40B4-BE49-F238E27FC236}">
                <a16:creationId xmlns:a16="http://schemas.microsoft.com/office/drawing/2014/main" id="{A1D6223D-D301-4E1F-A4E7-973C48C2F971}"/>
              </a:ext>
            </a:extLst>
          </p:cNvPr>
          <p:cNvSpPr>
            <a:spLocks noGrp="1"/>
          </p:cNvSpPr>
          <p:nvPr>
            <p:ph idx="1"/>
          </p:nvPr>
        </p:nvSpPr>
        <p:spPr/>
        <p:txBody>
          <a:bodyPr>
            <a:normAutofit/>
          </a:bodyPr>
          <a:lstStyle/>
          <a:p>
            <a:r>
              <a:rPr lang="en-US" dirty="0"/>
              <a:t>What changed in </a:t>
            </a:r>
            <a:r>
              <a:rPr lang="en-US" b="1" dirty="0">
                <a:solidFill>
                  <a:schemeClr val="accent2"/>
                </a:solidFill>
              </a:rPr>
              <a:t>2006</a:t>
            </a:r>
            <a:r>
              <a:rPr lang="en-US" dirty="0"/>
              <a:t> was the discovery of techniques for learning in so-called deep neural networks.</a:t>
            </a:r>
          </a:p>
          <a:p>
            <a:pPr lvl="1"/>
            <a:r>
              <a:rPr lang="en-US" dirty="0"/>
              <a:t>Geoffrey E. Hinton, Simon </a:t>
            </a:r>
            <a:r>
              <a:rPr lang="en-US" dirty="0" err="1"/>
              <a:t>Osindero</a:t>
            </a:r>
            <a:r>
              <a:rPr lang="en-US" dirty="0"/>
              <a:t>, Yee-</a:t>
            </a:r>
            <a:r>
              <a:rPr lang="en-US" dirty="0" err="1"/>
              <a:t>Whye</a:t>
            </a:r>
            <a:r>
              <a:rPr lang="en-US" dirty="0"/>
              <a:t> The, “</a:t>
            </a:r>
            <a:r>
              <a:rPr lang="en-US" i="1" dirty="0">
                <a:solidFill>
                  <a:schemeClr val="accent2"/>
                </a:solidFill>
              </a:rPr>
              <a:t>A Fast Learning Algorithm for Deep Belief Nets</a:t>
            </a:r>
            <a:r>
              <a:rPr lang="en-US" dirty="0"/>
              <a:t>”, Neural Computation 18, 1527–1554, 2006. (Communicated by Yann Le </a:t>
            </a:r>
            <a:r>
              <a:rPr lang="en-US" dirty="0" err="1"/>
              <a:t>Cun</a:t>
            </a:r>
            <a:r>
              <a:rPr lang="en-US" dirty="0"/>
              <a:t>) </a:t>
            </a:r>
          </a:p>
          <a:p>
            <a:r>
              <a:rPr lang="en-US" dirty="0"/>
              <a:t>These techniques are now known as </a:t>
            </a:r>
            <a:r>
              <a:rPr lang="en-US" b="1" dirty="0">
                <a:solidFill>
                  <a:schemeClr val="accent2"/>
                </a:solidFill>
              </a:rPr>
              <a:t>deep learning</a:t>
            </a:r>
            <a:r>
              <a:rPr lang="en-US" dirty="0"/>
              <a:t>.</a:t>
            </a:r>
          </a:p>
          <a:p>
            <a:r>
              <a:rPr lang="en-US" dirty="0"/>
              <a:t>In coincidence with the multi-core era.</a:t>
            </a:r>
          </a:p>
          <a:p>
            <a:r>
              <a:rPr lang="en-US" dirty="0"/>
              <a:t>Since then, neural networks and deep learning are being developed on a large scale by companies such as Google, Microsoft, and Facebook. </a:t>
            </a:r>
            <a:endParaRPr lang="en-SE" dirty="0"/>
          </a:p>
        </p:txBody>
      </p:sp>
    </p:spTree>
    <p:extLst>
      <p:ext uri="{BB962C8B-B14F-4D97-AF65-F5344CB8AC3E}">
        <p14:creationId xmlns:p14="http://schemas.microsoft.com/office/powerpoint/2010/main" val="15487760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14FB2-6579-42D4-819A-F70FF51586F1}"/>
              </a:ext>
            </a:extLst>
          </p:cNvPr>
          <p:cNvSpPr>
            <a:spLocks noGrp="1"/>
          </p:cNvSpPr>
          <p:nvPr>
            <p:ph type="title"/>
          </p:nvPr>
        </p:nvSpPr>
        <p:spPr/>
        <p:txBody>
          <a:bodyPr/>
          <a:lstStyle/>
          <a:p>
            <a:r>
              <a:rPr lang="en-US" dirty="0"/>
              <a:t>Applying SGD to HDR-NN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943647-1DD0-41DB-8235-91F9C615B66D}"/>
                  </a:ext>
                </a:extLst>
              </p:cNvPr>
              <p:cNvSpPr>
                <a:spLocks noGrp="1"/>
              </p:cNvSpPr>
              <p:nvPr>
                <p:ph idx="1"/>
              </p:nvPr>
            </p:nvSpPr>
            <p:spPr>
              <a:xfrm>
                <a:off x="838199" y="1548142"/>
                <a:ext cx="10851037" cy="5309857"/>
              </a:xfrm>
            </p:spPr>
            <p:txBody>
              <a:bodyPr>
                <a:normAutofit/>
              </a:bodyPr>
              <a:lstStyle/>
              <a:p>
                <a:r>
                  <a:rPr lang="en-US" sz="3600" dirty="0"/>
                  <a:t>We repeat the following steps to train our HDR-NN</a:t>
                </a:r>
              </a:p>
              <a:p>
                <a:pPr marL="971550" lvl="1" indent="-514350">
                  <a:buFont typeface="+mj-lt"/>
                  <a:buAutoNum type="arabicPeriod"/>
                </a:pPr>
                <a:r>
                  <a:rPr lang="en-US" sz="3200" dirty="0"/>
                  <a:t>Initialize all </a:t>
                </a:r>
                <a14:m>
                  <m:oMath xmlns:m="http://schemas.openxmlformats.org/officeDocument/2006/math">
                    <m:r>
                      <a:rPr lang="en-US" sz="3200" i="1" smtClean="0">
                        <a:latin typeface="Cambria Math" panose="02040503050406030204" pitchFamily="18" charset="0"/>
                        <a:ea typeface="Cambria Math" panose="02040503050406030204" pitchFamily="18" charset="0"/>
                      </a:rPr>
                      <m:t>(</m:t>
                    </m:r>
                    <m:r>
                      <a:rPr lang="en-US" sz="3200" i="1" smtClean="0">
                        <a:latin typeface="Cambria Math" panose="02040503050406030204" pitchFamily="18" charset="0"/>
                        <a:ea typeface="Cambria Math" panose="02040503050406030204" pitchFamily="18" charset="0"/>
                      </a:rPr>
                      <m:t>𝑤</m:t>
                    </m:r>
                    <m:r>
                      <a:rPr lang="en-US" sz="3200" i="1" smtClean="0">
                        <a:latin typeface="Cambria Math" panose="02040503050406030204" pitchFamily="18" charset="0"/>
                        <a:ea typeface="Cambria Math" panose="02040503050406030204" pitchFamily="18" charset="0"/>
                      </a:rPr>
                      <m:t>,</m:t>
                    </m:r>
                    <m:r>
                      <a:rPr lang="en-US" sz="3200" i="1" smtClean="0">
                        <a:latin typeface="Cambria Math" panose="02040503050406030204" pitchFamily="18" charset="0"/>
                        <a:ea typeface="Cambria Math" panose="02040503050406030204" pitchFamily="18" charset="0"/>
                      </a:rPr>
                      <m:t>𝑏</m:t>
                    </m:r>
                    <m:r>
                      <a:rPr lang="en-US" sz="3200" i="1" smtClean="0">
                        <a:latin typeface="Cambria Math" panose="02040503050406030204" pitchFamily="18" charset="0"/>
                        <a:ea typeface="Cambria Math" panose="02040503050406030204" pitchFamily="18" charset="0"/>
                      </a:rPr>
                      <m:t>)</m:t>
                    </m:r>
                  </m:oMath>
                </a14:m>
                <a:r>
                  <a:rPr lang="en-US" sz="3200" dirty="0">
                    <a:ea typeface="Cambria Math" panose="02040503050406030204" pitchFamily="18" charset="0"/>
                  </a:rPr>
                  <a:t> to default values</a:t>
                </a:r>
                <a:endParaRPr lang="en-US" sz="3200" dirty="0"/>
              </a:p>
              <a:p>
                <a:pPr marL="971550" lvl="1" indent="-514350">
                  <a:buFont typeface="+mj-lt"/>
                  <a:buAutoNum type="arabicPeriod"/>
                </a:pPr>
                <a:r>
                  <a:rPr lang="en-US" sz="3200" dirty="0"/>
                  <a:t>Pick up randomly </a:t>
                </a:r>
                <a14:m>
                  <m:oMath xmlns:m="http://schemas.openxmlformats.org/officeDocument/2006/math">
                    <m:r>
                      <a:rPr lang="en-US" sz="3200" b="0" i="1" smtClean="0">
                        <a:solidFill>
                          <a:srgbClr val="FF0000"/>
                        </a:solidFill>
                        <a:latin typeface="Cambria Math" panose="02040503050406030204" pitchFamily="18" charset="0"/>
                      </a:rPr>
                      <m:t>𝑚</m:t>
                    </m:r>
                  </m:oMath>
                </a14:m>
                <a:r>
                  <a:rPr lang="en-US" sz="3200" dirty="0"/>
                  <a:t> training samples</a:t>
                </a:r>
                <a:r>
                  <a:rPr lang="en-US" sz="3200" dirty="0">
                    <a:ea typeface="Cambria Math" panose="02040503050406030204" pitchFamily="18" charset="0"/>
                  </a:rPr>
                  <a:t> from the total </a:t>
                </a:r>
                <a14:m>
                  <m:oMath xmlns:m="http://schemas.openxmlformats.org/officeDocument/2006/math">
                    <m:r>
                      <a:rPr lang="en-US" sz="3200" b="0" i="1" smtClean="0">
                        <a:latin typeface="Cambria Math" panose="02040503050406030204" pitchFamily="18" charset="0"/>
                        <a:ea typeface="Cambria Math" panose="02040503050406030204" pitchFamily="18" charset="0"/>
                      </a:rPr>
                      <m:t>𝑛</m:t>
                    </m:r>
                  </m:oMath>
                </a14:m>
                <a:r>
                  <a:rPr lang="en-US" sz="3200" dirty="0">
                    <a:ea typeface="Cambria Math" panose="02040503050406030204" pitchFamily="18" charset="0"/>
                  </a:rPr>
                  <a:t> training sample space (mini-batch forming up)</a:t>
                </a:r>
              </a:p>
              <a:p>
                <a:pPr marL="971550" lvl="1" indent="-514350">
                  <a:buFont typeface="+mj-lt"/>
                  <a:buAutoNum type="arabicPeriod"/>
                </a:pPr>
                <a:r>
                  <a:rPr lang="en-US" sz="3200" dirty="0">
                    <a:ea typeface="Cambria Math" panose="02040503050406030204" pitchFamily="18" charset="0"/>
                  </a:rPr>
                  <a:t>Calculate </a:t>
                </a:r>
                <a14:m>
                  <m:oMath xmlns:m="http://schemas.openxmlformats.org/officeDocument/2006/math">
                    <m:r>
                      <a:rPr lang="en-US" sz="3200" i="1" smtClean="0">
                        <a:latin typeface="Cambria Math" panose="02040503050406030204" pitchFamily="18" charset="0"/>
                        <a:ea typeface="Cambria Math" panose="02040503050406030204" pitchFamily="18" charset="0"/>
                      </a:rPr>
                      <m:t>(∆</m:t>
                    </m:r>
                    <m:r>
                      <a:rPr lang="en-US" sz="3200" i="1" smtClean="0">
                        <a:latin typeface="Cambria Math" panose="02040503050406030204" pitchFamily="18" charset="0"/>
                        <a:ea typeface="Cambria Math" panose="02040503050406030204" pitchFamily="18" charset="0"/>
                      </a:rPr>
                      <m:t>𝑤</m:t>
                    </m:r>
                    <m:r>
                      <a:rPr lang="en-US" sz="3200" i="1" smtClean="0">
                        <a:latin typeface="Cambria Math" panose="02040503050406030204" pitchFamily="18" charset="0"/>
                        <a:ea typeface="Cambria Math" panose="02040503050406030204" pitchFamily="18" charset="0"/>
                      </a:rPr>
                      <m:t>,∆</m:t>
                    </m:r>
                    <m:r>
                      <a:rPr lang="en-US" sz="3200" i="1" smtClean="0">
                        <a:latin typeface="Cambria Math" panose="02040503050406030204" pitchFamily="18" charset="0"/>
                        <a:ea typeface="Cambria Math" panose="02040503050406030204" pitchFamily="18" charset="0"/>
                      </a:rPr>
                      <m:t>𝑏</m:t>
                    </m:r>
                    <m:r>
                      <a:rPr lang="en-US" sz="3200" i="1" smtClean="0">
                        <a:latin typeface="Cambria Math" panose="02040503050406030204" pitchFamily="18" charset="0"/>
                        <a:ea typeface="Cambria Math" panose="02040503050406030204" pitchFamily="18" charset="0"/>
                      </a:rPr>
                      <m:t>)</m:t>
                    </m:r>
                  </m:oMath>
                </a14:m>
                <a:r>
                  <a:rPr lang="en-US" sz="3200" dirty="0">
                    <a:ea typeface="Cambria Math" panose="02040503050406030204" pitchFamily="18" charset="0"/>
                  </a:rPr>
                  <a:t> using Eq (3)</a:t>
                </a:r>
              </a:p>
              <a:p>
                <a:pPr marL="971550" lvl="1" indent="-514350">
                  <a:buFont typeface="+mj-lt"/>
                  <a:buAutoNum type="arabicPeriod"/>
                </a:pPr>
                <a:r>
                  <a:rPr lang="en-US" sz="3200" dirty="0">
                    <a:ea typeface="Cambria Math" panose="02040503050406030204" pitchFamily="18" charset="0"/>
                  </a:rPr>
                  <a:t>Update </a:t>
                </a:r>
                <a14:m>
                  <m:oMath xmlns:m="http://schemas.openxmlformats.org/officeDocument/2006/math">
                    <m:r>
                      <a:rPr lang="en-US" sz="3200" i="1" smtClean="0">
                        <a:latin typeface="Cambria Math" panose="02040503050406030204" pitchFamily="18" charset="0"/>
                        <a:ea typeface="Cambria Math" panose="02040503050406030204" pitchFamily="18" charset="0"/>
                      </a:rPr>
                      <m:t>(</m:t>
                    </m:r>
                    <m:r>
                      <a:rPr lang="en-US" sz="3200" i="1" smtClean="0">
                        <a:latin typeface="Cambria Math" panose="02040503050406030204" pitchFamily="18" charset="0"/>
                        <a:ea typeface="Cambria Math" panose="02040503050406030204" pitchFamily="18" charset="0"/>
                      </a:rPr>
                      <m:t>𝑤</m:t>
                    </m:r>
                    <m:r>
                      <a:rPr lang="en-US" sz="3200" i="1" smtClean="0">
                        <a:latin typeface="Cambria Math" panose="02040503050406030204" pitchFamily="18" charset="0"/>
                        <a:ea typeface="Cambria Math" panose="02040503050406030204" pitchFamily="18" charset="0"/>
                      </a:rPr>
                      <m:t>,</m:t>
                    </m:r>
                    <m:r>
                      <a:rPr lang="en-US" sz="3200" i="1" smtClean="0">
                        <a:latin typeface="Cambria Math" panose="02040503050406030204" pitchFamily="18" charset="0"/>
                        <a:ea typeface="Cambria Math" panose="02040503050406030204" pitchFamily="18" charset="0"/>
                      </a:rPr>
                      <m:t>𝑏</m:t>
                    </m:r>
                    <m:r>
                      <a:rPr lang="en-US" sz="3200" i="1" smtClean="0">
                        <a:latin typeface="Cambria Math" panose="02040503050406030204" pitchFamily="18" charset="0"/>
                        <a:ea typeface="Cambria Math" panose="02040503050406030204" pitchFamily="18" charset="0"/>
                      </a:rPr>
                      <m:t>)</m:t>
                    </m:r>
                  </m:oMath>
                </a14:m>
                <a:r>
                  <a:rPr lang="en-US" sz="3200" dirty="0">
                    <a:ea typeface="Cambria Math" panose="02040503050406030204" pitchFamily="18" charset="0"/>
                  </a:rPr>
                  <a:t> to </a:t>
                </a:r>
                <a14:m>
                  <m:oMath xmlns:m="http://schemas.openxmlformats.org/officeDocument/2006/math">
                    <m:r>
                      <a:rPr lang="en-US" sz="320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𝑤</m:t>
                    </m:r>
                    <m:r>
                      <a:rPr lang="en-US" sz="3200" b="0" i="1" smtClean="0">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𝑤</m:t>
                    </m:r>
                    <m:r>
                      <a:rPr lang="en-US" sz="320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𝑏</m:t>
                    </m:r>
                    <m:r>
                      <a:rPr lang="en-US" sz="3200" b="0" i="1" smtClean="0">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𝑏</m:t>
                    </m:r>
                    <m:r>
                      <a:rPr lang="en-US" sz="3200" i="1">
                        <a:latin typeface="Cambria Math" panose="02040503050406030204" pitchFamily="18" charset="0"/>
                        <a:ea typeface="Cambria Math" panose="02040503050406030204" pitchFamily="18" charset="0"/>
                      </a:rPr>
                      <m:t>)</m:t>
                    </m:r>
                  </m:oMath>
                </a14:m>
                <a:endParaRPr lang="en-US" sz="3200" dirty="0">
                  <a:ea typeface="Cambria Math" panose="02040503050406030204" pitchFamily="18" charset="0"/>
                </a:endParaRPr>
              </a:p>
              <a:p>
                <a:pPr marL="971550" lvl="1" indent="-514350">
                  <a:buFont typeface="+mj-lt"/>
                  <a:buAutoNum type="arabicPeriod"/>
                </a:pPr>
                <a:r>
                  <a:rPr lang="en-US" sz="3200" dirty="0">
                    <a:ea typeface="Cambria Math" panose="02040503050406030204" pitchFamily="18" charset="0"/>
                  </a:rPr>
                  <a:t>Compute the value of the cost function </a:t>
                </a:r>
                <a14:m>
                  <m:oMath xmlns:m="http://schemas.openxmlformats.org/officeDocument/2006/math">
                    <m:r>
                      <a:rPr lang="en-US" sz="3200" b="0" i="1" smtClean="0">
                        <a:latin typeface="Cambria Math" panose="02040503050406030204" pitchFamily="18" charset="0"/>
                        <a:ea typeface="Cambria Math" panose="02040503050406030204" pitchFamily="18" charset="0"/>
                      </a:rPr>
                      <m:t>𝐶</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𝑤</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𝑏</m:t>
                    </m:r>
                    <m:r>
                      <a:rPr lang="en-US" sz="3200" b="0" i="1" smtClean="0">
                        <a:latin typeface="Cambria Math" panose="02040503050406030204" pitchFamily="18" charset="0"/>
                        <a:ea typeface="Cambria Math" panose="02040503050406030204" pitchFamily="18" charset="0"/>
                      </a:rPr>
                      <m:t>)</m:t>
                    </m:r>
                  </m:oMath>
                </a14:m>
                <a:r>
                  <a:rPr lang="en-US" sz="3200" dirty="0"/>
                  <a:t> using the updated </a:t>
                </a:r>
                <a14:m>
                  <m:oMath xmlns:m="http://schemas.openxmlformats.org/officeDocument/2006/math">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𝑤</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𝑏</m:t>
                    </m:r>
                    <m:r>
                      <a:rPr lang="en-US" sz="3200" i="1">
                        <a:latin typeface="Cambria Math" panose="02040503050406030204" pitchFamily="18" charset="0"/>
                        <a:ea typeface="Cambria Math" panose="02040503050406030204" pitchFamily="18" charset="0"/>
                      </a:rPr>
                      <m:t>)</m:t>
                    </m:r>
                  </m:oMath>
                </a14:m>
                <a:r>
                  <a:rPr lang="en-US" sz="3200" dirty="0">
                    <a:ea typeface="Cambria Math" panose="02040503050406030204" pitchFamily="18" charset="0"/>
                  </a:rPr>
                  <a:t> </a:t>
                </a:r>
                <a:endParaRPr lang="en-US" sz="3200" dirty="0"/>
              </a:p>
              <a:p>
                <a:pPr marL="971550" lvl="1" indent="-514350">
                  <a:buFont typeface="+mj-lt"/>
                  <a:buAutoNum type="arabicPeriod"/>
                </a:pPr>
                <a:r>
                  <a:rPr lang="en-US" sz="3200" dirty="0"/>
                  <a:t>Repeat to step 2 until all training samples in the current epoch are exhausted</a:t>
                </a:r>
              </a:p>
            </p:txBody>
          </p:sp>
        </mc:Choice>
        <mc:Fallback xmlns="">
          <p:sp>
            <p:nvSpPr>
              <p:cNvPr id="3" name="Content Placeholder 2">
                <a:extLst>
                  <a:ext uri="{FF2B5EF4-FFF2-40B4-BE49-F238E27FC236}">
                    <a16:creationId xmlns:a16="http://schemas.microsoft.com/office/drawing/2014/main" id="{14943647-1DD0-41DB-8235-91F9C615B66D}"/>
                  </a:ext>
                </a:extLst>
              </p:cNvPr>
              <p:cNvSpPr>
                <a:spLocks noGrp="1" noRot="1" noChangeAspect="1" noMove="1" noResize="1" noEditPoints="1" noAdjustHandles="1" noChangeArrowheads="1" noChangeShapeType="1" noTextEdit="1"/>
              </p:cNvSpPr>
              <p:nvPr>
                <p:ph idx="1"/>
              </p:nvPr>
            </p:nvSpPr>
            <p:spPr>
              <a:xfrm>
                <a:off x="838199" y="1548142"/>
                <a:ext cx="10851037" cy="5309857"/>
              </a:xfrm>
              <a:blipFill>
                <a:blip r:embed="rId2"/>
                <a:stretch>
                  <a:fillRect l="-1516" t="-2870"/>
                </a:stretch>
              </a:blipFill>
            </p:spPr>
            <p:txBody>
              <a:bodyPr/>
              <a:lstStyle/>
              <a:p>
                <a:r>
                  <a:rPr lang="en-SE">
                    <a:noFill/>
                  </a:rPr>
                  <a:t> </a:t>
                </a:r>
              </a:p>
            </p:txBody>
          </p:sp>
        </mc:Fallback>
      </mc:AlternateContent>
    </p:spTree>
    <p:extLst>
      <p:ext uri="{BB962C8B-B14F-4D97-AF65-F5344CB8AC3E}">
        <p14:creationId xmlns:p14="http://schemas.microsoft.com/office/powerpoint/2010/main" val="23499216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9ABB2-0231-4248-9AEF-A6ACA809C3F0}"/>
              </a:ext>
            </a:extLst>
          </p:cNvPr>
          <p:cNvSpPr>
            <a:spLocks noGrp="1"/>
          </p:cNvSpPr>
          <p:nvPr>
            <p:ph type="title"/>
          </p:nvPr>
        </p:nvSpPr>
        <p:spPr/>
        <p:txBody>
          <a:bodyPr/>
          <a:lstStyle/>
          <a:p>
            <a:r>
              <a:rPr lang="en-US" dirty="0"/>
              <a:t>Exercise 4</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DBA6C6-B1D6-4065-9ED0-39C20616E25B}"/>
                  </a:ext>
                </a:extLst>
              </p:cNvPr>
              <p:cNvSpPr>
                <a:spLocks noGrp="1"/>
              </p:cNvSpPr>
              <p:nvPr>
                <p:ph idx="1"/>
              </p:nvPr>
            </p:nvSpPr>
            <p:spPr>
              <a:xfrm>
                <a:off x="838200" y="1825625"/>
                <a:ext cx="10515600" cy="4754284"/>
              </a:xfrm>
            </p:spPr>
            <p:txBody>
              <a:bodyPr>
                <a:normAutofit/>
              </a:bodyPr>
              <a:lstStyle/>
              <a:p>
                <a:r>
                  <a:rPr lang="en-US" dirty="0"/>
                  <a:t>An extreme version of gradient descent is to use a mini-batch size of just 1. That is, given a training input, </a:t>
                </a:r>
                <a14:m>
                  <m:oMath xmlns:m="http://schemas.openxmlformats.org/officeDocument/2006/math">
                    <m:r>
                      <a:rPr lang="en-US" b="0" i="1" smtClean="0">
                        <a:latin typeface="Cambria Math" panose="02040503050406030204" pitchFamily="18" charset="0"/>
                      </a:rPr>
                      <m:t>𝑥</m:t>
                    </m:r>
                  </m:oMath>
                </a14:m>
                <a:r>
                  <a:rPr lang="en-US" dirty="0"/>
                  <a:t>, we update our weights and biases according to Eq (3). Then we choose another training input and update the weights and biases again. And so on, repeatedly. </a:t>
                </a:r>
              </a:p>
              <a:p>
                <a:r>
                  <a:rPr lang="en-US" dirty="0"/>
                  <a:t>This procedure is known as online, on-line, or incremental learning. In online learning, a neural network learns from just one training input at a time (just as human beings do). </a:t>
                </a:r>
              </a:p>
              <a:p>
                <a:r>
                  <a:rPr lang="en-US" dirty="0"/>
                  <a:t>Name one advantage and one disadvantage of online learning, compared to stochastic gradient descent with a mini-batch size of, say, 20.</a:t>
                </a:r>
                <a:endParaRPr lang="en-SE" dirty="0"/>
              </a:p>
            </p:txBody>
          </p:sp>
        </mc:Choice>
        <mc:Fallback xmlns="">
          <p:sp>
            <p:nvSpPr>
              <p:cNvPr id="3" name="Content Placeholder 2">
                <a:extLst>
                  <a:ext uri="{FF2B5EF4-FFF2-40B4-BE49-F238E27FC236}">
                    <a16:creationId xmlns:a16="http://schemas.microsoft.com/office/drawing/2014/main" id="{C5DBA6C6-B1D6-4065-9ED0-39C20616E25B}"/>
                  </a:ext>
                </a:extLst>
              </p:cNvPr>
              <p:cNvSpPr>
                <a:spLocks noGrp="1" noRot="1" noChangeAspect="1" noMove="1" noResize="1" noEditPoints="1" noAdjustHandles="1" noChangeArrowheads="1" noChangeShapeType="1" noTextEdit="1"/>
              </p:cNvSpPr>
              <p:nvPr>
                <p:ph idx="1"/>
              </p:nvPr>
            </p:nvSpPr>
            <p:spPr>
              <a:xfrm>
                <a:off x="838200" y="1825625"/>
                <a:ext cx="10515600" cy="4754284"/>
              </a:xfrm>
              <a:blipFill>
                <a:blip r:embed="rId2"/>
                <a:stretch>
                  <a:fillRect l="-1043" t="-2179" r="-1391"/>
                </a:stretch>
              </a:blipFill>
            </p:spPr>
            <p:txBody>
              <a:bodyPr/>
              <a:lstStyle/>
              <a:p>
                <a:r>
                  <a:rPr lang="en-SE">
                    <a:noFill/>
                  </a:rPr>
                  <a:t> </a:t>
                </a:r>
              </a:p>
            </p:txBody>
          </p:sp>
        </mc:Fallback>
      </mc:AlternateContent>
    </p:spTree>
    <p:extLst>
      <p:ext uri="{BB962C8B-B14F-4D97-AF65-F5344CB8AC3E}">
        <p14:creationId xmlns:p14="http://schemas.microsoft.com/office/powerpoint/2010/main" val="8187878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7F276-3AE6-459A-89B7-EC409857114F}"/>
              </a:ext>
            </a:extLst>
          </p:cNvPr>
          <p:cNvSpPr>
            <a:spLocks noGrp="1"/>
          </p:cNvSpPr>
          <p:nvPr>
            <p:ph type="title"/>
          </p:nvPr>
        </p:nvSpPr>
        <p:spPr/>
        <p:txBody>
          <a:bodyPr/>
          <a:lstStyle/>
          <a:p>
            <a:r>
              <a:rPr lang="en-US" dirty="0"/>
              <a:t>Questions?</a:t>
            </a:r>
            <a:endParaRPr lang="en-SE" dirty="0"/>
          </a:p>
        </p:txBody>
      </p:sp>
      <p:pic>
        <p:nvPicPr>
          <p:cNvPr id="7170" name="Picture 2" descr="question | Evans Thoughts on Life">
            <a:extLst>
              <a:ext uri="{FF2B5EF4-FFF2-40B4-BE49-F238E27FC236}">
                <a16:creationId xmlns:a16="http://schemas.microsoft.com/office/drawing/2014/main" id="{9DD9E79F-2B1B-4790-81BD-A056ED546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1060" y="2032985"/>
            <a:ext cx="3129879" cy="3689243"/>
          </a:xfrm>
          <a:prstGeom prst="rect">
            <a:avLst/>
          </a:prstGeom>
          <a:noFill/>
        </p:spPr>
      </p:pic>
    </p:spTree>
    <p:extLst>
      <p:ext uri="{BB962C8B-B14F-4D97-AF65-F5344CB8AC3E}">
        <p14:creationId xmlns:p14="http://schemas.microsoft.com/office/powerpoint/2010/main" val="3380623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A809-941B-42C8-8F4D-6E5174B3A849}"/>
              </a:ext>
            </a:extLst>
          </p:cNvPr>
          <p:cNvSpPr>
            <a:spLocks noGrp="1"/>
          </p:cNvSpPr>
          <p:nvPr>
            <p:ph type="title"/>
          </p:nvPr>
        </p:nvSpPr>
        <p:spPr/>
        <p:txBody>
          <a:bodyPr/>
          <a:lstStyle/>
          <a:p>
            <a:r>
              <a:rPr lang="en-US" dirty="0"/>
              <a:t>What we will learn</a:t>
            </a:r>
            <a:endParaRPr lang="en-SE" dirty="0"/>
          </a:p>
        </p:txBody>
      </p:sp>
      <p:sp>
        <p:nvSpPr>
          <p:cNvPr id="3" name="Content Placeholder 2">
            <a:extLst>
              <a:ext uri="{FF2B5EF4-FFF2-40B4-BE49-F238E27FC236}">
                <a16:creationId xmlns:a16="http://schemas.microsoft.com/office/drawing/2014/main" id="{5C55A134-9353-421A-ADC0-DD12E580F87D}"/>
              </a:ext>
            </a:extLst>
          </p:cNvPr>
          <p:cNvSpPr>
            <a:spLocks noGrp="1"/>
          </p:cNvSpPr>
          <p:nvPr>
            <p:ph idx="1"/>
          </p:nvPr>
        </p:nvSpPr>
        <p:spPr>
          <a:xfrm>
            <a:off x="838200" y="1825624"/>
            <a:ext cx="10515600" cy="4885141"/>
          </a:xfrm>
        </p:spPr>
        <p:txBody>
          <a:bodyPr>
            <a:normAutofit/>
          </a:bodyPr>
          <a:lstStyle/>
          <a:p>
            <a:r>
              <a:rPr lang="en-US" dirty="0"/>
              <a:t>Core concepts of neural networks</a:t>
            </a:r>
          </a:p>
          <a:p>
            <a:r>
              <a:rPr lang="en-US" dirty="0"/>
              <a:t>Modern techniques for deep learning</a:t>
            </a:r>
          </a:p>
          <a:p>
            <a:r>
              <a:rPr lang="en-US" dirty="0"/>
              <a:t>Expected outcome </a:t>
            </a:r>
          </a:p>
          <a:p>
            <a:pPr lvl="1"/>
            <a:r>
              <a:rPr lang="en-US" dirty="0"/>
              <a:t>Solid understanding of the core principles of neural networks and deep learning.</a:t>
            </a:r>
          </a:p>
          <a:p>
            <a:pPr lvl="1"/>
            <a:r>
              <a:rPr lang="en-US" dirty="0"/>
              <a:t>Skills to code your own neural network. </a:t>
            </a:r>
          </a:p>
          <a:p>
            <a:r>
              <a:rPr lang="en-US" dirty="0"/>
              <a:t>Required knowledge</a:t>
            </a:r>
          </a:p>
          <a:p>
            <a:pPr lvl="1"/>
            <a:r>
              <a:rPr lang="en-US" dirty="0"/>
              <a:t>Modest Math in elementary algebra, multivariable calculus.</a:t>
            </a:r>
          </a:p>
          <a:p>
            <a:r>
              <a:rPr lang="en-US" b="1" dirty="0">
                <a:solidFill>
                  <a:schemeClr val="accent1"/>
                </a:solidFill>
              </a:rPr>
              <a:t>We will go and learn the core principles through living codes.</a:t>
            </a:r>
          </a:p>
        </p:txBody>
      </p:sp>
    </p:spTree>
    <p:extLst>
      <p:ext uri="{BB962C8B-B14F-4D97-AF65-F5344CB8AC3E}">
        <p14:creationId xmlns:p14="http://schemas.microsoft.com/office/powerpoint/2010/main" val="2369621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5D573-007B-469E-9C9A-CAF9C22ABB4E}"/>
              </a:ext>
            </a:extLst>
          </p:cNvPr>
          <p:cNvSpPr>
            <a:spLocks noGrp="1"/>
          </p:cNvSpPr>
          <p:nvPr>
            <p:ph type="title"/>
          </p:nvPr>
        </p:nvSpPr>
        <p:spPr/>
        <p:txBody>
          <a:bodyPr/>
          <a:lstStyle/>
          <a:p>
            <a:r>
              <a:rPr lang="en-US" dirty="0"/>
              <a:t>Using neural networks to recognize handwritten digits</a:t>
            </a:r>
            <a:endParaRPr lang="en-SE" dirty="0"/>
          </a:p>
        </p:txBody>
      </p:sp>
      <p:sp>
        <p:nvSpPr>
          <p:cNvPr id="3" name="Content Placeholder 2">
            <a:extLst>
              <a:ext uri="{FF2B5EF4-FFF2-40B4-BE49-F238E27FC236}">
                <a16:creationId xmlns:a16="http://schemas.microsoft.com/office/drawing/2014/main" id="{9EF868D5-02FE-42AB-A30E-76A3AB918275}"/>
              </a:ext>
            </a:extLst>
          </p:cNvPr>
          <p:cNvSpPr>
            <a:spLocks noGrp="1"/>
          </p:cNvSpPr>
          <p:nvPr>
            <p:ph idx="1"/>
          </p:nvPr>
        </p:nvSpPr>
        <p:spPr>
          <a:xfrm>
            <a:off x="838200" y="1825624"/>
            <a:ext cx="10515600" cy="4908390"/>
          </a:xfrm>
        </p:spPr>
        <p:txBody>
          <a:bodyPr>
            <a:normAutofit lnSpcReduction="10000"/>
          </a:bodyPr>
          <a:lstStyle/>
          <a:p>
            <a:r>
              <a:rPr lang="en-US" dirty="0"/>
              <a:t>What are those pixels? </a:t>
            </a:r>
          </a:p>
          <a:p>
            <a:r>
              <a:rPr lang="en-US" dirty="0"/>
              <a:t>They are numbers in a sequence: 504192</a:t>
            </a:r>
          </a:p>
          <a:p>
            <a:r>
              <a:rPr lang="en-US" dirty="0"/>
              <a:t>How you recognize those numbers, technically speaking?</a:t>
            </a:r>
          </a:p>
          <a:p>
            <a:endParaRPr lang="en-US" dirty="0"/>
          </a:p>
          <a:p>
            <a:endParaRPr lang="en-US" dirty="0"/>
          </a:p>
          <a:p>
            <a:endParaRPr lang="en-US" dirty="0"/>
          </a:p>
          <a:p>
            <a:r>
              <a:rPr lang="en-US" dirty="0"/>
              <a:t>In each hemisphere of our brain, humans have a primary visual cortex, also known as V1, containing 140 million neurons, with tens of billions of connections between them. </a:t>
            </a:r>
          </a:p>
          <a:p>
            <a:r>
              <a:rPr lang="en-US" dirty="0"/>
              <a:t>Human vision involves not just V1, but an entire series of visual cortices - V2, V3, V4, and V5</a:t>
            </a:r>
          </a:p>
        </p:txBody>
      </p:sp>
      <p:pic>
        <p:nvPicPr>
          <p:cNvPr id="1026" name="Picture 2">
            <a:extLst>
              <a:ext uri="{FF2B5EF4-FFF2-40B4-BE49-F238E27FC236}">
                <a16:creationId xmlns:a16="http://schemas.microsoft.com/office/drawing/2014/main" id="{2E7FDAD3-A582-4025-8FFC-8B0C12B65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412" y="3429000"/>
            <a:ext cx="5211176" cy="1070675"/>
          </a:xfrm>
          <a:prstGeom prst="rect">
            <a:avLst/>
          </a:prstGeom>
          <a:noFill/>
        </p:spPr>
      </p:pic>
      <p:sp>
        <p:nvSpPr>
          <p:cNvPr id="5" name="TextBox 4">
            <a:extLst>
              <a:ext uri="{FF2B5EF4-FFF2-40B4-BE49-F238E27FC236}">
                <a16:creationId xmlns:a16="http://schemas.microsoft.com/office/drawing/2014/main" id="{735CC490-976A-43A9-80CF-0311E79A5DC0}"/>
              </a:ext>
            </a:extLst>
          </p:cNvPr>
          <p:cNvSpPr txBox="1"/>
          <p:nvPr/>
        </p:nvSpPr>
        <p:spPr>
          <a:xfrm>
            <a:off x="11663" y="3013501"/>
            <a:ext cx="12193588" cy="830997"/>
          </a:xfrm>
          <a:prstGeom prst="rect">
            <a:avLst/>
          </a:prstGeom>
          <a:solidFill>
            <a:srgbClr val="FFC000"/>
          </a:solidFill>
          <a:ln w="38100" cap="rnd">
            <a:solidFill>
              <a:schemeClr val="tx1"/>
            </a:solidFill>
          </a:ln>
        </p:spPr>
        <p:txBody>
          <a:bodyPr wrap="square">
            <a:spAutoFit/>
          </a:bodyPr>
          <a:lstStyle>
            <a:defPPr>
              <a:defRPr lang="sv-SE"/>
            </a:defPPr>
            <a:lvl1pPr marR="0" lvl="0" indent="0" algn="ctr" defTabSz="914400" fontAlgn="auto">
              <a:lnSpc>
                <a:spcPct val="100000"/>
              </a:lnSpc>
              <a:spcBef>
                <a:spcPts val="0"/>
              </a:spcBef>
              <a:spcAft>
                <a:spcPts val="0"/>
              </a:spcAft>
              <a:buClrTx/>
              <a:buSzTx/>
              <a:buFontTx/>
              <a:buNone/>
              <a:tabLst/>
              <a:defRPr sz="3000" b="1">
                <a:solidFill>
                  <a:srgbClr val="3B812F"/>
                </a:solidFill>
                <a:latin typeface="Tahoma"/>
              </a:defRPr>
            </a:lvl1pPr>
          </a:lstStyle>
          <a:p>
            <a:r>
              <a:rPr lang="en-US" sz="4800" dirty="0">
                <a:solidFill>
                  <a:schemeClr val="tx1"/>
                </a:solidFill>
              </a:rPr>
              <a:t>NN and DL </a:t>
            </a:r>
            <a:r>
              <a:rPr lang="en-US" sz="4800" dirty="0">
                <a:solidFill>
                  <a:srgbClr val="FF0000"/>
                </a:solidFill>
              </a:rPr>
              <a:t>mimics</a:t>
            </a:r>
            <a:r>
              <a:rPr lang="en-US" sz="4800" dirty="0">
                <a:solidFill>
                  <a:schemeClr val="tx1"/>
                </a:solidFill>
              </a:rPr>
              <a:t> that structure. </a:t>
            </a:r>
          </a:p>
        </p:txBody>
      </p:sp>
    </p:spTree>
    <p:extLst>
      <p:ext uri="{BB962C8B-B14F-4D97-AF65-F5344CB8AC3E}">
        <p14:creationId xmlns:p14="http://schemas.microsoft.com/office/powerpoint/2010/main" val="191103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774F-1C40-4274-B280-C0E37D283F57}"/>
              </a:ext>
            </a:extLst>
          </p:cNvPr>
          <p:cNvSpPr>
            <a:spLocks noGrp="1"/>
          </p:cNvSpPr>
          <p:nvPr>
            <p:ph type="title"/>
          </p:nvPr>
        </p:nvSpPr>
        <p:spPr/>
        <p:txBody>
          <a:bodyPr/>
          <a:lstStyle/>
          <a:p>
            <a:r>
              <a:rPr lang="en-US" dirty="0"/>
              <a:t>Is it possible to use neural networks to recognize handwritten digits?</a:t>
            </a:r>
            <a:endParaRPr lang="en-SE" dirty="0"/>
          </a:p>
        </p:txBody>
      </p:sp>
      <p:sp>
        <p:nvSpPr>
          <p:cNvPr id="3" name="Content Placeholder 2">
            <a:extLst>
              <a:ext uri="{FF2B5EF4-FFF2-40B4-BE49-F238E27FC236}">
                <a16:creationId xmlns:a16="http://schemas.microsoft.com/office/drawing/2014/main" id="{350691F0-C6F8-4DC3-84BA-F6B8B900FE48}"/>
              </a:ext>
            </a:extLst>
          </p:cNvPr>
          <p:cNvSpPr>
            <a:spLocks noGrp="1"/>
          </p:cNvSpPr>
          <p:nvPr>
            <p:ph idx="1"/>
          </p:nvPr>
        </p:nvSpPr>
        <p:spPr>
          <a:xfrm>
            <a:off x="838200" y="1825625"/>
            <a:ext cx="10515600" cy="4667250"/>
          </a:xfrm>
        </p:spPr>
        <p:txBody>
          <a:bodyPr/>
          <a:lstStyle/>
          <a:p>
            <a:r>
              <a:rPr lang="en-US" dirty="0"/>
              <a:t>However…</a:t>
            </a:r>
          </a:p>
          <a:p>
            <a:r>
              <a:rPr lang="en-US" dirty="0"/>
              <a:t>The difficulty of visual pattern recognition becomes apparent if we attempt to write a computer program to recognize digits like</a:t>
            </a:r>
          </a:p>
          <a:p>
            <a:endParaRPr lang="en-US" dirty="0"/>
          </a:p>
          <a:p>
            <a:r>
              <a:rPr lang="en-US" dirty="0"/>
              <a:t>We can do the job fast and even unconsciously.</a:t>
            </a:r>
          </a:p>
          <a:p>
            <a:r>
              <a:rPr lang="en-US" dirty="0"/>
              <a:t>How to make a machine achieve the same good as us?</a:t>
            </a:r>
          </a:p>
          <a:p>
            <a:r>
              <a:rPr lang="en-US" dirty="0"/>
              <a:t>When we try to make such rules precise, you quickly get lost in a morass of exceptions and caveats and special cases. </a:t>
            </a:r>
          </a:p>
          <a:p>
            <a:r>
              <a:rPr lang="en-US" dirty="0"/>
              <a:t>Hopeless. </a:t>
            </a:r>
          </a:p>
        </p:txBody>
      </p:sp>
      <p:pic>
        <p:nvPicPr>
          <p:cNvPr id="4" name="Picture 2">
            <a:extLst>
              <a:ext uri="{FF2B5EF4-FFF2-40B4-BE49-F238E27FC236}">
                <a16:creationId xmlns:a16="http://schemas.microsoft.com/office/drawing/2014/main" id="{4F3BF0F9-61C5-4761-8DB6-AF8E9A5E2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072" y="3183261"/>
            <a:ext cx="1762737" cy="362167"/>
          </a:xfrm>
          <a:prstGeom prst="rect">
            <a:avLst/>
          </a:prstGeom>
          <a:noFill/>
        </p:spPr>
      </p:pic>
    </p:spTree>
    <p:extLst>
      <p:ext uri="{BB962C8B-B14F-4D97-AF65-F5344CB8AC3E}">
        <p14:creationId xmlns:p14="http://schemas.microsoft.com/office/powerpoint/2010/main" val="2564101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489C2-E04E-43E3-9EA6-9BDF2A079B43}"/>
              </a:ext>
            </a:extLst>
          </p:cNvPr>
          <p:cNvSpPr>
            <a:spLocks noGrp="1"/>
          </p:cNvSpPr>
          <p:nvPr>
            <p:ph type="title"/>
          </p:nvPr>
        </p:nvSpPr>
        <p:spPr/>
        <p:txBody>
          <a:bodyPr/>
          <a:lstStyle/>
          <a:p>
            <a:r>
              <a:rPr lang="en-US" dirty="0"/>
              <a:t>But …</a:t>
            </a:r>
            <a:endParaRPr lang="en-SE" dirty="0"/>
          </a:p>
        </p:txBody>
      </p:sp>
      <p:sp>
        <p:nvSpPr>
          <p:cNvPr id="3" name="Content Placeholder 2">
            <a:extLst>
              <a:ext uri="{FF2B5EF4-FFF2-40B4-BE49-F238E27FC236}">
                <a16:creationId xmlns:a16="http://schemas.microsoft.com/office/drawing/2014/main" id="{AEC660D2-D58D-4C36-BF81-533082C48DEC}"/>
              </a:ext>
            </a:extLst>
          </p:cNvPr>
          <p:cNvSpPr>
            <a:spLocks noGrp="1"/>
          </p:cNvSpPr>
          <p:nvPr>
            <p:ph idx="1"/>
          </p:nvPr>
        </p:nvSpPr>
        <p:spPr>
          <a:xfrm>
            <a:off x="838200" y="1825625"/>
            <a:ext cx="10515600" cy="4557417"/>
          </a:xfrm>
        </p:spPr>
        <p:txBody>
          <a:bodyPr/>
          <a:lstStyle/>
          <a:p>
            <a:r>
              <a:rPr lang="en-US" dirty="0"/>
              <a:t>We if we approach the problem in a different way. </a:t>
            </a:r>
          </a:p>
          <a:p>
            <a:r>
              <a:rPr lang="en-US" dirty="0"/>
              <a:t>The idea is to take a large number of handwritten digits, known as training examples.</a:t>
            </a:r>
          </a:p>
          <a:p>
            <a:r>
              <a:rPr lang="en-US" dirty="0"/>
              <a:t>We let the machine/program to infer </a:t>
            </a:r>
            <a:br>
              <a:rPr lang="en-US" dirty="0"/>
            </a:br>
            <a:r>
              <a:rPr lang="en-US" dirty="0"/>
              <a:t>information from pixels by feeding it </a:t>
            </a:r>
            <a:br>
              <a:rPr lang="en-US" dirty="0"/>
            </a:br>
            <a:r>
              <a:rPr lang="en-US" dirty="0"/>
              <a:t>with priori knowledge. </a:t>
            </a:r>
          </a:p>
          <a:p>
            <a:r>
              <a:rPr lang="en-US" dirty="0"/>
              <a:t>By increasing the number of training </a:t>
            </a:r>
            <a:br>
              <a:rPr lang="en-US" dirty="0"/>
            </a:br>
            <a:r>
              <a:rPr lang="en-US" dirty="0"/>
              <a:t>examples, the network can learn more</a:t>
            </a:r>
            <a:br>
              <a:rPr lang="en-US" dirty="0"/>
            </a:br>
            <a:r>
              <a:rPr lang="en-US" dirty="0"/>
              <a:t>about handwriting, </a:t>
            </a:r>
            <a:br>
              <a:rPr lang="en-US" dirty="0"/>
            </a:br>
            <a:r>
              <a:rPr lang="en-US" dirty="0"/>
              <a:t>and so improve its accuracy. </a:t>
            </a:r>
            <a:endParaRPr lang="en-SE" dirty="0"/>
          </a:p>
        </p:txBody>
      </p:sp>
      <p:pic>
        <p:nvPicPr>
          <p:cNvPr id="2050" name="Picture 2" descr="A picture containing text, crossword puzzle&#10;&#10;Description automatically generated">
            <a:extLst>
              <a:ext uri="{FF2B5EF4-FFF2-40B4-BE49-F238E27FC236}">
                <a16:creationId xmlns:a16="http://schemas.microsoft.com/office/drawing/2014/main" id="{9D076879-B403-4BD5-A2F1-B52DE9CCF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7746" y="3194199"/>
            <a:ext cx="3986054" cy="3188843"/>
          </a:xfrm>
          <a:prstGeom prst="rect">
            <a:avLst/>
          </a:prstGeom>
          <a:noFill/>
        </p:spPr>
      </p:pic>
    </p:spTree>
    <p:extLst>
      <p:ext uri="{BB962C8B-B14F-4D97-AF65-F5344CB8AC3E}">
        <p14:creationId xmlns:p14="http://schemas.microsoft.com/office/powerpoint/2010/main" val="2560364594"/>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AE573B9-6D8F-4462-AF1A-9BD7016BF1CD}">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18226</TotalTime>
  <Words>4378</Words>
  <Application>Microsoft Macintosh PowerPoint</Application>
  <PresentationFormat>Bredbild</PresentationFormat>
  <Paragraphs>404</Paragraphs>
  <Slides>52</Slides>
  <Notes>2</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52</vt:i4>
      </vt:variant>
    </vt:vector>
  </HeadingPairs>
  <TitlesOfParts>
    <vt:vector size="58" baseType="lpstr">
      <vt:lpstr>Arial</vt:lpstr>
      <vt:lpstr>Calibri</vt:lpstr>
      <vt:lpstr>Cambria Math</vt:lpstr>
      <vt:lpstr>Tahoma</vt:lpstr>
      <vt:lpstr>Wingdings</vt:lpstr>
      <vt:lpstr>Office Theme</vt:lpstr>
      <vt:lpstr>Accelerating Systems with Programmable Logic Components  Lecture 11 Neural network I </vt:lpstr>
      <vt:lpstr>Agenda</vt:lpstr>
      <vt:lpstr>A brief introduction to neural networks and deep learning</vt:lpstr>
      <vt:lpstr>A brief introduction to neural networks and deep learning</vt:lpstr>
      <vt:lpstr>A brief introduction to neural networks and deep learning</vt:lpstr>
      <vt:lpstr>What we will learn</vt:lpstr>
      <vt:lpstr>Using neural networks to recognize handwritten digits</vt:lpstr>
      <vt:lpstr>Is it possible to use neural networks to recognize handwritten digits?</vt:lpstr>
      <vt:lpstr>But …</vt:lpstr>
      <vt:lpstr>Yes, it is possible!</vt:lpstr>
      <vt:lpstr>HDR-NN algorithm – the complete steps </vt:lpstr>
      <vt:lpstr>Perceptrons</vt:lpstr>
      <vt:lpstr>Perceptrons</vt:lpstr>
      <vt:lpstr>Perceptrons</vt:lpstr>
      <vt:lpstr>Perceptrons</vt:lpstr>
      <vt:lpstr>Perceptrons</vt:lpstr>
      <vt:lpstr>Perceptrons</vt:lpstr>
      <vt:lpstr>Perceptrons</vt:lpstr>
      <vt:lpstr>A desired property of NN</vt:lpstr>
      <vt:lpstr>A desired property of NN</vt:lpstr>
      <vt:lpstr>Sigmoid neuron</vt:lpstr>
      <vt:lpstr>Sigmoid neuron</vt:lpstr>
      <vt:lpstr>Perceptron vs Sigmoid neuron</vt:lpstr>
      <vt:lpstr>Sigmoid neuron</vt:lpstr>
      <vt:lpstr>Sigmoid neuron</vt:lpstr>
      <vt:lpstr>Sigmoid neuron</vt:lpstr>
      <vt:lpstr>Exercise 1</vt:lpstr>
      <vt:lpstr>Neural network architecture</vt:lpstr>
      <vt:lpstr>Neural network architecture</vt:lpstr>
      <vt:lpstr>Handwritten digit recognizing neural network (HDR-NN) – architecture </vt:lpstr>
      <vt:lpstr>A heuristic-based design approach</vt:lpstr>
      <vt:lpstr>Exercise 2</vt:lpstr>
      <vt:lpstr>Train a neural network</vt:lpstr>
      <vt:lpstr>HDR-NN – Input/Output</vt:lpstr>
      <vt:lpstr>HDR-NN – the cost function</vt:lpstr>
      <vt:lpstr>HDR-NN – the cost function</vt:lpstr>
      <vt:lpstr>HDR-NN – the cost function</vt:lpstr>
      <vt:lpstr>Minimizing the cost function</vt:lpstr>
      <vt:lpstr>Minimizing the cost function</vt:lpstr>
      <vt:lpstr>Minimizing the cost function</vt:lpstr>
      <vt:lpstr>Summarizing it up</vt:lpstr>
      <vt:lpstr>Choosing the proper learning rate</vt:lpstr>
      <vt:lpstr>Generalizing the gradient descent method</vt:lpstr>
      <vt:lpstr>Generalizing the gradient descent method</vt:lpstr>
      <vt:lpstr>Exercise 3</vt:lpstr>
      <vt:lpstr>Apply gradient descent to HDR-NN</vt:lpstr>
      <vt:lpstr>Stochastic gradient descent</vt:lpstr>
      <vt:lpstr>Stochastic gradient descent (SGD)</vt:lpstr>
      <vt:lpstr>Applying SGD to HDR-NN</vt:lpstr>
      <vt:lpstr>Applying SGD to HDR-NN</vt:lpstr>
      <vt:lpstr>Exercise 4</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Yuan Yao</dc:creator>
  <cp:lastModifiedBy>Microsoft Office User</cp:lastModifiedBy>
  <cp:revision>1795</cp:revision>
  <dcterms:created xsi:type="dcterms:W3CDTF">2021-06-14T13:39:04Z</dcterms:created>
  <dcterms:modified xsi:type="dcterms:W3CDTF">2023-10-18T15:31:12Z</dcterms:modified>
</cp:coreProperties>
</file>