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335" r:id="rId3"/>
    <p:sldId id="357" r:id="rId4"/>
    <p:sldId id="359" r:id="rId5"/>
    <p:sldId id="361" r:id="rId6"/>
    <p:sldId id="358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271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Pw0oArs33SHzluQo4pgQhw==" hashData="+tDtNEFtgviSGZL/TL1oj/GqOouv6A9hBEDe6MTpZKeBOKZBaNk6NX56ee04adg++G8g9XFic6DhByBmk3g/aA=="/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61" autoAdjust="0"/>
    <p:restoredTop sz="84762" autoAdjust="0"/>
  </p:normalViewPr>
  <p:slideViewPr>
    <p:cSldViewPr snapToGrid="0">
      <p:cViewPr varScale="1">
        <p:scale>
          <a:sx n="103" d="100"/>
          <a:sy n="103" d="100"/>
        </p:scale>
        <p:origin x="1088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54111-F96E-400B-BE1D-9AD68FB27ACF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E9EC7D-B74B-4364-805A-BE53D1A2107A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21312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EC7D-B74B-4364-805A-BE53D1A2107A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082263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EC7D-B74B-4364-805A-BE53D1A2107A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7192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EC7D-B74B-4364-805A-BE53D1A2107A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720768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E9EC7D-B74B-4364-805A-BE53D1A2107A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51518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062895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2839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73779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107855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6978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457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7133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0816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814375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90498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C1A22-7217-45F6-9197-2076FDF5A2BB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95145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AC1A22-7217-45F6-9197-2076FDF5A2BB}" type="datetimeFigureOut">
              <a:rPr lang="en-SE" smtClean="0"/>
              <a:t>2021-09-06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9179-D717-40AA-84A7-D4F2F8028582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387096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hyperlink" Target="mailto:yuan.yao@it.uu.s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image" Target="../media/image60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0.png"/><Relationship Id="rId3" Type="http://schemas.openxmlformats.org/officeDocument/2006/relationships/image" Target="../media/image2.emf"/><Relationship Id="rId7" Type="http://schemas.openxmlformats.org/officeDocument/2006/relationships/image" Target="../media/image65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0" Type="http://schemas.openxmlformats.org/officeDocument/2006/relationships/image" Target="../media/image90.png"/><Relationship Id="rId4" Type="http://schemas.openxmlformats.org/officeDocument/2006/relationships/image" Target="../media/image3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90.png"/><Relationship Id="rId3" Type="http://schemas.openxmlformats.org/officeDocument/2006/relationships/image" Target="../media/image2.emf"/><Relationship Id="rId7" Type="http://schemas.openxmlformats.org/officeDocument/2006/relationships/image" Target="../media/image150.png"/><Relationship Id="rId12" Type="http://schemas.openxmlformats.org/officeDocument/2006/relationships/image" Target="../media/image1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11" Type="http://schemas.openxmlformats.org/officeDocument/2006/relationships/image" Target="../media/image170.png"/><Relationship Id="rId5" Type="http://schemas.openxmlformats.org/officeDocument/2006/relationships/image" Target="../media/image70.png"/><Relationship Id="rId10" Type="http://schemas.openxmlformats.org/officeDocument/2006/relationships/image" Target="../media/image160.png"/><Relationship Id="rId4" Type="http://schemas.openxmlformats.org/officeDocument/2006/relationships/image" Target="../media/image140.png"/><Relationship Id="rId9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210.png"/><Relationship Id="rId3" Type="http://schemas.openxmlformats.org/officeDocument/2006/relationships/image" Target="../media/image2.emf"/><Relationship Id="rId7" Type="http://schemas.openxmlformats.org/officeDocument/2006/relationships/image" Target="../media/image10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60.png"/><Relationship Id="rId5" Type="http://schemas.openxmlformats.org/officeDocument/2006/relationships/image" Target="../media/image80.png"/><Relationship Id="rId15" Type="http://schemas.openxmlformats.org/officeDocument/2006/relationships/image" Target="../media/image230.png"/><Relationship Id="rId10" Type="http://schemas.openxmlformats.org/officeDocument/2006/relationships/image" Target="../media/image200.png"/><Relationship Id="rId4" Type="http://schemas.openxmlformats.org/officeDocument/2006/relationships/image" Target="../media/image70.png"/><Relationship Id="rId9" Type="http://schemas.openxmlformats.org/officeDocument/2006/relationships/image" Target="../media/image170.png"/><Relationship Id="rId14" Type="http://schemas.openxmlformats.org/officeDocument/2006/relationships/image" Target="../media/image2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3.emf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4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43.png"/><Relationship Id="rId5" Type="http://schemas.openxmlformats.org/officeDocument/2006/relationships/image" Target="../media/image39.png"/><Relationship Id="rId10" Type="http://schemas.openxmlformats.org/officeDocument/2006/relationships/image" Target="../media/image33.png"/><Relationship Id="rId4" Type="http://schemas.openxmlformats.org/officeDocument/2006/relationships/image" Target="../media/image38.png"/><Relationship Id="rId9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02BB8-29F8-4155-A93A-17647DB1C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9228"/>
            <a:ext cx="9144000" cy="3265830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Accelerating Systems with Programmable Logic Components</a:t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Lecture 12 Neural network II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Part 2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SE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2087BE-6C26-4F68-8F72-3D456FE716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1DT109 ASPLOC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2021 VT1-VT2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Yuan Yao,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yuan.yao@it.uu.se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 descr="rod_logo_vit_etikett_84mm.eps">
            <a:extLst>
              <a:ext uri="{FF2B5EF4-FFF2-40B4-BE49-F238E27FC236}">
                <a16:creationId xmlns:a16="http://schemas.microsoft.com/office/drawing/2014/main" id="{8D2C7EE1-0E61-4368-A08E-159F94E206A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3473" y="0"/>
            <a:ext cx="1056255" cy="1617317"/>
          </a:xfrm>
          <a:prstGeom prst="rect">
            <a:avLst/>
          </a:prstGeom>
          <a:effectLst>
            <a:outerShdw blurRad="263525" dir="12420000" sx="107000" sy="107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4321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8006-E64C-4F1F-82B1-3BB5046E9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Backpropagation – Corollary 4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8CC70-9996-44EE-BB0F-B8983C2AB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equation for the rate of change of the cost with respect to any weight in the network. In particular: 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Proof:</a:t>
                </a:r>
                <a:br>
                  <a:rPr lang="en-US" dirty="0"/>
                </a:b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78CC70-9996-44EE-BB0F-B8983C2AB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A756AB-D435-4BA2-812D-3D71FA0218B0}"/>
                  </a:ext>
                </a:extLst>
              </p:cNvPr>
              <p:cNvSpPr txBox="1"/>
              <p:nvPr/>
            </p:nvSpPr>
            <p:spPr>
              <a:xfrm>
                <a:off x="3241082" y="3594692"/>
                <a:ext cx="5600701" cy="31697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sz="2800" dirty="0"/>
                  <a:t>               (1)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From (1) we know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US" sz="2800" dirty="0"/>
              </a:p>
              <a:p>
                <a:r>
                  <a:rPr lang="en-US" sz="2800" dirty="0"/>
                  <a:t>Thus,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A756AB-D435-4BA2-812D-3D71FA0218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082" y="3594692"/>
                <a:ext cx="5600701" cy="3169778"/>
              </a:xfrm>
              <a:prstGeom prst="rect">
                <a:avLst/>
              </a:prstGeom>
              <a:blipFill>
                <a:blip r:embed="rId3"/>
                <a:stretch>
                  <a:fillRect l="-2174" t="-1149" r="-13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926147-E5AB-4CEA-96E5-7C76D81156C7}"/>
                  </a:ext>
                </a:extLst>
              </p:cNvPr>
              <p:cNvSpPr txBox="1"/>
              <p:nvPr/>
            </p:nvSpPr>
            <p:spPr>
              <a:xfrm>
                <a:off x="8143866" y="6127234"/>
                <a:ext cx="527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8926147-E5AB-4CEA-96E5-7C76D8115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3866" y="6127234"/>
                <a:ext cx="5275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CF355843-D16B-4D1E-9F5D-CF0C40AE3AA8}"/>
                  </a:ext>
                </a:extLst>
              </p:cNvPr>
              <p:cNvSpPr/>
              <p:nvPr/>
            </p:nvSpPr>
            <p:spPr>
              <a:xfrm>
                <a:off x="9386047" y="4948518"/>
                <a:ext cx="2294965" cy="1075764"/>
              </a:xfrm>
              <a:prstGeom prst="wedgeRectCallout">
                <a:avLst>
                  <a:gd name="adj1" fmla="val -60677"/>
                  <a:gd name="adj2" fmla="val 1333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Notice how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disappears</a:t>
                </a:r>
                <a:endParaRPr lang="en-SE" dirty="0"/>
              </a:p>
            </p:txBody>
          </p:sp>
        </mc:Choice>
        <mc:Fallback xmlns="">
          <p:sp>
            <p:nvSpPr>
              <p:cNvPr id="6" name="Speech Bubble: Rectangle 5">
                <a:extLst>
                  <a:ext uri="{FF2B5EF4-FFF2-40B4-BE49-F238E27FC236}">
                    <a16:creationId xmlns:a16="http://schemas.microsoft.com/office/drawing/2014/main" id="{CF355843-D16B-4D1E-9F5D-CF0C40AE3A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6047" y="4948518"/>
                <a:ext cx="2294965" cy="1075764"/>
              </a:xfrm>
              <a:prstGeom prst="wedgeRectCallout">
                <a:avLst>
                  <a:gd name="adj1" fmla="val -60677"/>
                  <a:gd name="adj2" fmla="val 13333"/>
                </a:avLst>
              </a:prstGeom>
              <a:blipFill>
                <a:blip r:embed="rId5"/>
                <a:stretch>
                  <a:fillRect b="-432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00FA10-9FF4-4D34-8B47-BE78480FD45C}"/>
                  </a:ext>
                </a:extLst>
              </p:cNvPr>
              <p:cNvSpPr txBox="1"/>
              <p:nvPr/>
            </p:nvSpPr>
            <p:spPr>
              <a:xfrm>
                <a:off x="64734" y="3594780"/>
                <a:ext cx="12193588" cy="2532553"/>
              </a:xfrm>
              <a:prstGeom prst="rect">
                <a:avLst/>
              </a:prstGeom>
              <a:solidFill>
                <a:srgbClr val="FFC000"/>
              </a:solidFill>
              <a:ln w="38100" cap="rnd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sv-SE"/>
                </a:defPPr>
                <a:lvl1pPr marR="0" lvl="0" indent="0" algn="ct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1">
                    <a:solidFill>
                      <a:srgbClr val="3B812F"/>
                    </a:solidFill>
                    <a:latin typeface="Tahoma"/>
                  </a:defRPr>
                </a:lvl1pPr>
              </a:lstStyle>
              <a:p>
                <a:r>
                  <a:rPr lang="en-US" sz="3600" dirty="0">
                    <a:solidFill>
                      <a:schemeClr val="tx1"/>
                    </a:solidFill>
                  </a:rPr>
                  <a:t>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𝒋𝒌</m:t>
                        </m:r>
                      </m:sub>
                      <m:sup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p>
                    </m:sSubSup>
                  </m:oMath>
                </a14:m>
                <a:r>
                  <a:rPr lang="en-US" sz="3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changes at the rate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3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en-US" sz="3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p>
                    </m:sSubSup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</a:rPr>
                  <a:t>Each time we can tune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𝒋𝒌</m:t>
                        </m:r>
                      </m:sub>
                      <m: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p>
                    </m:sSubSup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with SGD (L.11) now: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(∆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𝜼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𝑪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𝑗𝑘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𝜼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𝑪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000FA10-9FF4-4D34-8B47-BE78480FD4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4" y="3594780"/>
                <a:ext cx="12193588" cy="2532553"/>
              </a:xfrm>
              <a:prstGeom prst="rect">
                <a:avLst/>
              </a:prstGeom>
              <a:blipFill>
                <a:blip r:embed="rId6"/>
                <a:stretch>
                  <a:fillRect t="-1900"/>
                </a:stretch>
              </a:blipFill>
              <a:ln w="38100" cap="rnd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09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97B3E5C-2BA6-44D1-8A3C-E9ACC36A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9651" y="2062521"/>
            <a:ext cx="2885159" cy="12861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48FE3DD-C483-4BA8-A44B-D0C46A2B4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Interpretation of Corollary 3 and 4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4D36E-6956-4B76-8460-97F68BF5BE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>
                    <a:solidFill>
                      <a:schemeClr val="tx1"/>
                    </a:solidFill>
                  </a:rPr>
                  <a:t>Bias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p>
                    </m:sSubSup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changes exactly at the rate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sz="2800" dirty="0">
                    <a:solidFill>
                      <a:schemeClr val="tx1"/>
                    </a:solidFill>
                  </a:rPr>
                  <a:t>Weight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𝒋𝒌</m:t>
                        </m:r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p>
                    </m:sSubSup>
                  </m:oMath>
                </a14:m>
                <a:r>
                  <a:rPr lang="en-US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changes at the rate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𝒌</m:t>
                            </m:r>
                          </m:sub>
                          <m:sup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b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p>
                    </m:sSub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2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p>
                    </m:sSubSup>
                  </m:oMath>
                </a14:m>
                <a:r>
                  <a:rPr lang="en-US" dirty="0"/>
                  <a:t> can be viewed as the “error property” </a:t>
                </a:r>
                <a:br>
                  <a:rPr lang="en-US" dirty="0"/>
                </a:br>
                <a:r>
                  <a:rPr lang="en-US" dirty="0"/>
                  <a:t>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neuron at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p>
                    </m:sSubSup>
                  </m:oMath>
                </a14:m>
                <a:r>
                  <a:rPr lang="en-US" dirty="0"/>
                  <a:t> works standalone in computing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p>
                    </m:sSubSup>
                  </m:oMath>
                </a14:m>
                <a:r>
                  <a:rPr lang="en-US" dirty="0"/>
                  <a:t>, so it is only affected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𝒋𝒌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p>
                    </m:sSubSup>
                  </m:oMath>
                </a14:m>
                <a:r>
                  <a:rPr lang="en-US" dirty="0"/>
                  <a:t> works together with input, so it is affected by both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b="1" dirty="0"/>
                  <a:t>N.B. </a:t>
                </a:r>
                <a:r>
                  <a:rPr lang="en-US" dirty="0"/>
                  <a:t>When the activation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dirty="0"/>
                  <a:t> is small (approaching 0), the gradient term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can be ignored. </a:t>
                </a:r>
              </a:p>
              <a:p>
                <a:r>
                  <a:rPr lang="en-US" dirty="0"/>
                  <a:t>In a real NN, a lot of neurons remain silent!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A4D36E-6956-4B76-8460-97F68BF5BE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5032376"/>
              </a:xfrm>
              <a:blipFill>
                <a:blip r:embed="rId3"/>
                <a:stretch>
                  <a:fillRect l="-1043" t="-133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5C9634-C853-4A7E-95C1-16BAA9C37CB7}"/>
                  </a:ext>
                </a:extLst>
              </p:cNvPr>
              <p:cNvSpPr txBox="1"/>
              <p:nvPr/>
            </p:nvSpPr>
            <p:spPr>
              <a:xfrm>
                <a:off x="8762924" y="2768352"/>
                <a:ext cx="748717" cy="3981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5C9634-C853-4A7E-95C1-16BAA9C37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2924" y="2768352"/>
                <a:ext cx="748717" cy="398186"/>
              </a:xfrm>
              <a:prstGeom prst="rect">
                <a:avLst/>
              </a:prstGeom>
              <a:blipFill>
                <a:blip r:embed="rId4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76780F-C1AB-4204-BBF4-ABC9AFD7BB2C}"/>
                  </a:ext>
                </a:extLst>
              </p:cNvPr>
              <p:cNvSpPr txBox="1"/>
              <p:nvPr/>
            </p:nvSpPr>
            <p:spPr>
              <a:xfrm>
                <a:off x="10731058" y="2537134"/>
                <a:ext cx="537882" cy="430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sz="1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sup>
                      </m:sSubSup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576780F-C1AB-4204-BBF4-ABC9AFD7B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1058" y="2537134"/>
                <a:ext cx="537882" cy="430311"/>
              </a:xfrm>
              <a:prstGeom prst="rect">
                <a:avLst/>
              </a:prstGeom>
              <a:blipFill>
                <a:blip r:embed="rId5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C6EC54-5039-4248-8529-D9DB8BAE2FE0}"/>
                  </a:ext>
                </a:extLst>
              </p:cNvPr>
              <p:cNvSpPr txBox="1"/>
              <p:nvPr/>
            </p:nvSpPr>
            <p:spPr>
              <a:xfrm>
                <a:off x="10374543" y="2775972"/>
                <a:ext cx="528918" cy="430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sup>
                      </m:sSubSup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9C6EC54-5039-4248-8529-D9DB8BAE2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4543" y="2775972"/>
                <a:ext cx="528918" cy="430311"/>
              </a:xfrm>
              <a:prstGeom prst="rect">
                <a:avLst/>
              </a:prstGeom>
              <a:blipFill>
                <a:blip r:embed="rId6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2B2BF6-5703-47C8-9A57-50A27F04966C}"/>
                  </a:ext>
                </a:extLst>
              </p:cNvPr>
              <p:cNvSpPr txBox="1"/>
              <p:nvPr/>
            </p:nvSpPr>
            <p:spPr>
              <a:xfrm>
                <a:off x="9437600" y="2542198"/>
                <a:ext cx="738112" cy="4337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𝒋𝒌</m:t>
                          </m:r>
                        </m:sub>
                        <m:sup>
                          <m:r>
                            <a:rPr lang="en-US" sz="1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𝒍</m:t>
                          </m:r>
                        </m:sup>
                      </m:sSubSup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F2B2BF6-5703-47C8-9A57-50A27F0496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7600" y="2542198"/>
                <a:ext cx="738112" cy="433708"/>
              </a:xfrm>
              <a:prstGeom prst="rect">
                <a:avLst/>
              </a:prstGeom>
              <a:blipFill>
                <a:blip r:embed="rId7"/>
                <a:stretch>
                  <a:fillRect b="-985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1597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9F0A-4902-4106-8E82-F9E43EA67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Summarizing it up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8218A-D0A6-4B54-A869-BC5CBBDBF0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Corollary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Corollary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Corollary 3: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Corollary 4: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sSubSup>
                          <m:sSub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58218A-D0A6-4B54-A869-BC5CBBDBF0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75727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383E5-2E55-4FF0-8EB8-26AB9B22F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other insights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D4783-13AE-49B7-B2D5-E61B4A1A7B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Observe Corollary 1 and 2, we can find that there are directives of sigmoid function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) in the equations. </a:t>
                </a:r>
              </a:p>
              <a:p>
                <a:r>
                  <a:rPr lang="en-US" dirty="0"/>
                  <a:t>Recall that the shape of the sigmoid function is very flat towards 0 and 1. </a:t>
                </a:r>
              </a:p>
              <a:p>
                <a:r>
                  <a:rPr lang="en-US" dirty="0"/>
                  <a:t>This means that if a neuron is either</a:t>
                </a:r>
                <a:br>
                  <a:rPr lang="en-US" dirty="0"/>
                </a:br>
                <a:r>
                  <a:rPr lang="en-US" dirty="0"/>
                  <a:t>“saturated” (outputting “1”) or </a:t>
                </a:r>
                <a:br>
                  <a:rPr lang="en-US" dirty="0"/>
                </a:br>
                <a:r>
                  <a:rPr lang="en-US" dirty="0"/>
                  <a:t>low-activated (outputting “0”), </a:t>
                </a:r>
                <a:br>
                  <a:rPr lang="en-US" dirty="0"/>
                </a:br>
                <a:r>
                  <a:rPr lang="en-US" dirty="0"/>
                  <a:t>the neuron will learn will slowly (hard</a:t>
                </a:r>
                <a:br>
                  <a:rPr lang="en-US" dirty="0"/>
                </a:br>
                <a:r>
                  <a:rPr lang="en-US" dirty="0"/>
                  <a:t>to adjust its weights and bias).</a:t>
                </a:r>
              </a:p>
              <a:p>
                <a:r>
                  <a:rPr lang="en-US" dirty="0"/>
                  <a:t>Collaroy 1 to 4 can be applied to </a:t>
                </a:r>
                <a:br>
                  <a:rPr lang="en-US" dirty="0"/>
                </a:br>
                <a:r>
                  <a:rPr lang="en-US" dirty="0"/>
                  <a:t>non-sigmoid neuron as well. 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89D4783-13AE-49B7-B2D5-E61B4A1A7B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043" t="-2058" r="-16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4D45F0A3-1BAA-4877-A856-C3FC82EB23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446" y="3513474"/>
            <a:ext cx="5134554" cy="334452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7B3FC4-64C1-44CE-A467-09C4A5B5DA38}"/>
                  </a:ext>
                </a:extLst>
              </p:cNvPr>
              <p:cNvSpPr txBox="1"/>
              <p:nvPr/>
            </p:nvSpPr>
            <p:spPr>
              <a:xfrm>
                <a:off x="10078159" y="5185737"/>
                <a:ext cx="2013102" cy="93756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m:rPr>
                          <m:aln/>
                        </m:rP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 ∙ 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 + </m:t>
                                  </m:r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SE" sz="1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07B3FC4-64C1-44CE-A467-09C4A5B5D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8159" y="5185737"/>
                <a:ext cx="2013102" cy="9375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3377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4EC0-BF29-4ECB-A1E1-F8C0CBA1C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84DF8B-DF9D-4909-9582-9F5508BA86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Backpropagation with a single modified neuron</a:t>
                </a:r>
                <a:br>
                  <a:rPr lang="en-US" dirty="0"/>
                </a:br>
                <a:r>
                  <a:rPr lang="en-US" dirty="0"/>
                  <a:t>Suppose we modify a single neuron in a feedforward network so that the output from the neuron is given by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some function other than the sigmoid. How should we modify the backpropagation algorithm?</a:t>
                </a:r>
              </a:p>
              <a:p>
                <a:r>
                  <a:rPr lang="en-US" b="1" dirty="0"/>
                  <a:t>Backpropagation with linear neurons</a:t>
                </a:r>
                <a:br>
                  <a:rPr lang="en-US" b="1" dirty="0"/>
                </a:br>
                <a:r>
                  <a:rPr lang="en-US" dirty="0"/>
                  <a:t>Suppose we replace the usual non-linear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function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throughout the network. Rewrite the backpropagation algorithm for this case.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84DF8B-DF9D-4909-9582-9F5508BA86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262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250A-B751-49BF-A4B5-06A544DDC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HDR-NN algorithm – overview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0251D-84F9-4E27-996B-5DAE847EF3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HDR-NN algorithm consists mainly of two steps:</a:t>
                </a:r>
              </a:p>
              <a:p>
                <a:r>
                  <a:rPr lang="en-US" dirty="0"/>
                  <a:t>Feedforward to calculate 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d>
                      <m:dPr>
                        <m:ctrl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Backpropagate to calculate error 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20251D-84F9-4E27-996B-5DAE847EF3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7716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37762-ECF5-4469-B2FC-449F8B676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0"/>
            <a:ext cx="10515600" cy="1084881"/>
          </a:xfrm>
        </p:spPr>
        <p:txBody>
          <a:bodyPr/>
          <a:lstStyle/>
          <a:p>
            <a:r>
              <a:rPr lang="en-US" dirty="0"/>
              <a:t>HDR-NN algorithm – the complete steps 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6EF9B-DDD8-44DF-986A-5490EE26CC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8231" y="922150"/>
                <a:ext cx="11956941" cy="5935850"/>
              </a:xfrm>
            </p:spPr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Determine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input images from the set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training examples (epoch)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each training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(mini-batch)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dirty="0"/>
                  <a:t>Input layer</a:t>
                </a:r>
                <a:br>
                  <a:rPr lang="en-US" dirty="0"/>
                </a:br>
                <a:r>
                  <a:rPr lang="en-US" dirty="0"/>
                  <a:t>Compute the input activation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1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dirty="0"/>
                  <a:t>Feedforward</a:t>
                </a:r>
                <a:br>
                  <a:rPr lang="en-US" dirty="0"/>
                </a:b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=2, 3,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dirty="0"/>
                  <a:t>Output error</a:t>
                </a:r>
                <a:br>
                  <a:rPr lang="en-US" dirty="0"/>
                </a:br>
                <a:r>
                  <a:rPr lang="en-US" dirty="0"/>
                  <a:t>Compute the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en-US" dirty="0"/>
                  <a:t>Backpropagate the error</a:t>
                </a:r>
                <a:br>
                  <a:rPr lang="en-US" dirty="0"/>
                </a:b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−2, …, 2</m:t>
                    </m:r>
                  </m:oMath>
                </a14:m>
                <a:r>
                  <a:rPr lang="en-US" dirty="0"/>
                  <a:t>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b="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Gradient descent. </a:t>
                </a:r>
                <a:br>
                  <a:rPr lang="en-US" dirty="0"/>
                </a:b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 …, 2</m:t>
                    </m:r>
                  </m:oMath>
                </a14:m>
                <a:r>
                  <a:rPr lang="en-US" dirty="0"/>
                  <a:t> update the weights according to the rule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nary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num>
                      <m:den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nary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to Step1 until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samples are exhausted 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C6EF9B-DDD8-44DF-986A-5490EE26CC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8231" y="922150"/>
                <a:ext cx="11956941" cy="5935850"/>
              </a:xfrm>
              <a:blipFill>
                <a:blip r:embed="rId2"/>
                <a:stretch>
                  <a:fillRect l="-917" t="-246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6C45DF2-A94A-469F-B075-FF939E97890D}"/>
              </a:ext>
            </a:extLst>
          </p:cNvPr>
          <p:cNvSpPr/>
          <p:nvPr/>
        </p:nvSpPr>
        <p:spPr>
          <a:xfrm>
            <a:off x="6300132" y="2583809"/>
            <a:ext cx="1174459" cy="6459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53BC96-2F01-4AF3-8E6D-D00809776256}"/>
              </a:ext>
            </a:extLst>
          </p:cNvPr>
          <p:cNvSpPr/>
          <p:nvPr/>
        </p:nvSpPr>
        <p:spPr>
          <a:xfrm>
            <a:off x="7382312" y="3976382"/>
            <a:ext cx="2189527" cy="7445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83210C3B-B740-47D9-AA74-94DEDDB0BD8F}"/>
              </a:ext>
            </a:extLst>
          </p:cNvPr>
          <p:cNvSpPr/>
          <p:nvPr/>
        </p:nvSpPr>
        <p:spPr>
          <a:xfrm>
            <a:off x="8506437" y="1442906"/>
            <a:ext cx="2130804" cy="973123"/>
          </a:xfrm>
          <a:prstGeom prst="wedgeRectCallout">
            <a:avLst>
              <a:gd name="adj1" fmla="val -87762"/>
              <a:gd name="adj2" fmla="val 728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Accelerating them using FPGA!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4045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7F276-3AE6-459A-89B7-EC409857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  <a:endParaRPr lang="en-SE" dirty="0"/>
          </a:p>
        </p:txBody>
      </p:sp>
      <p:pic>
        <p:nvPicPr>
          <p:cNvPr id="7170" name="Picture 2" descr="question | Evans Thoughts on Life">
            <a:extLst>
              <a:ext uri="{FF2B5EF4-FFF2-40B4-BE49-F238E27FC236}">
                <a16:creationId xmlns:a16="http://schemas.microsoft.com/office/drawing/2014/main" id="{9DD9E79F-2B1B-4790-81BD-A056ED546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060" y="2032985"/>
            <a:ext cx="3129879" cy="368924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38062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6329B-9698-48E3-BCD4-23E43FFA3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268E3-3973-4789-A33B-1C68E49E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Corollary 2</a:t>
            </a:r>
          </a:p>
          <a:p>
            <a:r>
              <a:rPr lang="en-US" dirty="0"/>
              <a:t>Corollary 3</a:t>
            </a:r>
          </a:p>
          <a:p>
            <a:r>
              <a:rPr lang="en-US" dirty="0"/>
              <a:t>Corollary 4</a:t>
            </a:r>
          </a:p>
        </p:txBody>
      </p:sp>
    </p:spTree>
    <p:extLst>
      <p:ext uri="{BB962C8B-B14F-4D97-AF65-F5344CB8AC3E}">
        <p14:creationId xmlns:p14="http://schemas.microsoft.com/office/powerpoint/2010/main" val="2696661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9CAE3A2B-A46C-4C87-BAC8-2D4EA72A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959" y="3704094"/>
            <a:ext cx="2015103" cy="2984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2D35C-4B9A-468C-BFFD-D6FFFBCD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0098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Backpropagation – Corollary 2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60615-63A6-4E0C-AB8F-1F081B2AED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4952" y="1709388"/>
                <a:ext cx="7678120" cy="373051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computes the error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neuron of the output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We will now deduct the error on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neuron of any hidden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We start from layer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, the </a:t>
                </a:r>
                <a:r>
                  <a:rPr lang="en-US" altLang="zh-CN" dirty="0"/>
                  <a:t>second layer to the last. </a:t>
                </a:r>
              </a:p>
              <a:p>
                <a:r>
                  <a:rPr lang="en-US" dirty="0"/>
                  <a:t>Notice that 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60615-63A6-4E0C-AB8F-1F081B2AE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952" y="1709388"/>
                <a:ext cx="7678120" cy="3730516"/>
              </a:xfrm>
              <a:blipFill>
                <a:blip r:embed="rId4"/>
                <a:stretch>
                  <a:fillRect l="-1430" t="-2614" r="-11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5C367B1-A790-4B52-B1EB-CFE945CB178A}"/>
                  </a:ext>
                </a:extLst>
              </p:cNvPr>
              <p:cNvSpPr txBox="1"/>
              <p:nvPr/>
            </p:nvSpPr>
            <p:spPr>
              <a:xfrm>
                <a:off x="8780717" y="2851108"/>
                <a:ext cx="2324182" cy="7645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5C367B1-A790-4B52-B1EB-CFE945CB1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0717" y="2851108"/>
                <a:ext cx="2324182" cy="7645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A3381F-63C4-4B4D-A88D-D89C974CEE4D}"/>
                  </a:ext>
                </a:extLst>
              </p:cNvPr>
              <p:cNvSpPr txBox="1"/>
              <p:nvPr/>
            </p:nvSpPr>
            <p:spPr>
              <a:xfrm>
                <a:off x="8790122" y="2375958"/>
                <a:ext cx="1357010" cy="4228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A3381F-63C4-4B4D-A88D-D89C974CE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0122" y="2375958"/>
                <a:ext cx="1357010" cy="422873"/>
              </a:xfrm>
              <a:prstGeom prst="rect">
                <a:avLst/>
              </a:prstGeom>
              <a:blipFill>
                <a:blip r:embed="rId6"/>
                <a:stretch>
                  <a:fillRect b="-563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2FC49D-B7BC-4BC1-A3C2-7C9EFBECBBE3}"/>
              </a:ext>
            </a:extLst>
          </p:cNvPr>
          <p:cNvCxnSpPr>
            <a:cxnSpLocks/>
          </p:cNvCxnSpPr>
          <p:nvPr/>
        </p:nvCxnSpPr>
        <p:spPr>
          <a:xfrm>
            <a:off x="8617058" y="2123268"/>
            <a:ext cx="0" cy="456653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C8B6C6-6BFB-4FB7-9293-9CA557B9C681}"/>
                  </a:ext>
                </a:extLst>
              </p:cNvPr>
              <p:cNvSpPr txBox="1"/>
              <p:nvPr/>
            </p:nvSpPr>
            <p:spPr>
              <a:xfrm>
                <a:off x="3209941" y="4412138"/>
                <a:ext cx="4849177" cy="24458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m:rPr>
                          <m:aln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endParaRPr lang="en-SE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2C8B6C6-6BFB-4FB7-9293-9CA557B9C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941" y="4412138"/>
                <a:ext cx="4849177" cy="244586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05FB5E-DFA3-4F83-99D5-3E3D54F72120}"/>
                  </a:ext>
                </a:extLst>
              </p:cNvPr>
              <p:cNvSpPr txBox="1"/>
              <p:nvPr/>
            </p:nvSpPr>
            <p:spPr>
              <a:xfrm>
                <a:off x="11171585" y="4727002"/>
                <a:ext cx="670412" cy="372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05FB5E-DFA3-4F83-99D5-3E3D54F72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1585" y="4727002"/>
                <a:ext cx="670412" cy="372666"/>
              </a:xfrm>
              <a:prstGeom prst="rect">
                <a:avLst/>
              </a:prstGeom>
              <a:blipFill>
                <a:blip r:embed="rId8"/>
                <a:stretch>
                  <a:fillRect r="-1818" b="-80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8A0925-5919-4DC5-A2B7-B6C37AB5E8B3}"/>
                  </a:ext>
                </a:extLst>
              </p:cNvPr>
              <p:cNvSpPr txBox="1"/>
              <p:nvPr/>
            </p:nvSpPr>
            <p:spPr>
              <a:xfrm>
                <a:off x="11171585" y="5792382"/>
                <a:ext cx="670412" cy="415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8A0925-5919-4DC5-A2B7-B6C37AB5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1585" y="5792382"/>
                <a:ext cx="670412" cy="415755"/>
              </a:xfrm>
              <a:prstGeom prst="rect">
                <a:avLst/>
              </a:prstGeom>
              <a:blipFill>
                <a:blip r:embed="rId9"/>
                <a:stretch>
                  <a:fillRect r="-1818" b="-882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9A99B4-ABD1-4950-8F84-5B6D8E66DFB9}"/>
                  </a:ext>
                </a:extLst>
              </p:cNvPr>
              <p:cNvSpPr txBox="1"/>
              <p:nvPr/>
            </p:nvSpPr>
            <p:spPr>
              <a:xfrm>
                <a:off x="10291240" y="6148166"/>
                <a:ext cx="723166" cy="420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9A99B4-ABD1-4950-8F84-5B6D8E66D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240" y="6148166"/>
                <a:ext cx="723166" cy="420628"/>
              </a:xfrm>
              <a:prstGeom prst="rect">
                <a:avLst/>
              </a:prstGeom>
              <a:blipFill>
                <a:blip r:embed="rId10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477339-D387-4642-AC2B-A1434B9E1713}"/>
                  </a:ext>
                </a:extLst>
              </p:cNvPr>
              <p:cNvSpPr txBox="1"/>
              <p:nvPr/>
            </p:nvSpPr>
            <p:spPr>
              <a:xfrm>
                <a:off x="10523349" y="5777617"/>
                <a:ext cx="406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477339-D387-4642-AC2B-A1434B9E1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349" y="5777617"/>
                <a:ext cx="406829" cy="369332"/>
              </a:xfrm>
              <a:prstGeom prst="rect">
                <a:avLst/>
              </a:prstGeom>
              <a:blipFill>
                <a:blip r:embed="rId11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4D36B7-55B6-4425-8372-3EAE2E6C7EF9}"/>
                  </a:ext>
                </a:extLst>
              </p:cNvPr>
              <p:cNvSpPr txBox="1"/>
              <p:nvPr/>
            </p:nvSpPr>
            <p:spPr>
              <a:xfrm>
                <a:off x="9689259" y="6253820"/>
                <a:ext cx="406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4D36B7-55B6-4425-8372-3EAE2E6C7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259" y="6253820"/>
                <a:ext cx="406829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E49BBA1-EA08-40C6-A21B-8D776B31A105}"/>
                  </a:ext>
                </a:extLst>
              </p:cNvPr>
              <p:cNvSpPr/>
              <p:nvPr/>
            </p:nvSpPr>
            <p:spPr>
              <a:xfrm>
                <a:off x="6548034" y="4537802"/>
                <a:ext cx="1895961" cy="920802"/>
              </a:xfrm>
              <a:prstGeom prst="wedgeRectCallout">
                <a:avLst>
                  <a:gd name="adj1" fmla="val -41016"/>
                  <a:gd name="adj2" fmla="val 11146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Function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endParaRPr lang="en-SE" dirty="0"/>
              </a:p>
            </p:txBody>
          </p:sp>
        </mc:Choice>
        <mc:Fallback xmlns="">
          <p:sp>
            <p:nvSpPr>
              <p:cNvPr id="13" name="Speech Bubble: Rectangle 12">
                <a:extLst>
                  <a:ext uri="{FF2B5EF4-FFF2-40B4-BE49-F238E27FC236}">
                    <a16:creationId xmlns:a16="http://schemas.microsoft.com/office/drawing/2014/main" id="{9E49BBA1-EA08-40C6-A21B-8D776B31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034" y="4537802"/>
                <a:ext cx="1895961" cy="920802"/>
              </a:xfrm>
              <a:prstGeom prst="wedgeRectCallout">
                <a:avLst>
                  <a:gd name="adj1" fmla="val -41016"/>
                  <a:gd name="adj2" fmla="val 111464"/>
                </a:avLst>
              </a:prstGeom>
              <a:blipFill>
                <a:blip r:embed="rId13"/>
                <a:stretch>
                  <a:fillRect l="-31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F302AC-A52A-416C-92B5-87FA8CE1A8AB}"/>
                  </a:ext>
                </a:extLst>
              </p:cNvPr>
              <p:cNvSpPr txBox="1"/>
              <p:nvPr/>
            </p:nvSpPr>
            <p:spPr>
              <a:xfrm>
                <a:off x="11179335" y="5246771"/>
                <a:ext cx="7729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7F302AC-A52A-416C-92B5-87FA8CE1A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9335" y="5246771"/>
                <a:ext cx="77297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132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>
            <a:extLst>
              <a:ext uri="{FF2B5EF4-FFF2-40B4-BE49-F238E27FC236}">
                <a16:creationId xmlns:a16="http://schemas.microsoft.com/office/drawing/2014/main" id="{8A60A439-89FB-473A-B079-C4371F614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959" y="3704094"/>
            <a:ext cx="2015103" cy="2984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2D35C-4B9A-468C-BFFD-D6FFFBCD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0098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Backpropagation – Corollary 2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60615-63A6-4E0C-AB8F-1F081B2AED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4951" y="1697281"/>
                <a:ext cx="7848149" cy="4992523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By definition 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Recall that </a:t>
                </a:r>
                <a:br>
                  <a:rPr lang="en-US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𝑑𝑔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𝑑𝑓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𝑑h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𝑑h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We have 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den>
                        </m:f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60615-63A6-4E0C-AB8F-1F081B2AE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4951" y="1697281"/>
                <a:ext cx="7848149" cy="4992523"/>
              </a:xfrm>
              <a:blipFill>
                <a:blip r:embed="rId4"/>
                <a:stretch>
                  <a:fillRect l="-1399" t="-207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2FC49D-B7BC-4BC1-A3C2-7C9EFBECBBE3}"/>
              </a:ext>
            </a:extLst>
          </p:cNvPr>
          <p:cNvCxnSpPr>
            <a:cxnSpLocks/>
          </p:cNvCxnSpPr>
          <p:nvPr/>
        </p:nvCxnSpPr>
        <p:spPr>
          <a:xfrm>
            <a:off x="8617058" y="2674662"/>
            <a:ext cx="0" cy="401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05FB5E-DFA3-4F83-99D5-3E3D54F72120}"/>
                  </a:ext>
                </a:extLst>
              </p:cNvPr>
              <p:cNvSpPr txBox="1"/>
              <p:nvPr/>
            </p:nvSpPr>
            <p:spPr>
              <a:xfrm>
                <a:off x="11171585" y="4727002"/>
                <a:ext cx="670412" cy="372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05FB5E-DFA3-4F83-99D5-3E3D54F72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1585" y="4727002"/>
                <a:ext cx="670412" cy="372666"/>
              </a:xfrm>
              <a:prstGeom prst="rect">
                <a:avLst/>
              </a:prstGeom>
              <a:blipFill>
                <a:blip r:embed="rId5"/>
                <a:stretch>
                  <a:fillRect r="-1818" b="-80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8A0925-5919-4DC5-A2B7-B6C37AB5E8B3}"/>
                  </a:ext>
                </a:extLst>
              </p:cNvPr>
              <p:cNvSpPr txBox="1"/>
              <p:nvPr/>
            </p:nvSpPr>
            <p:spPr>
              <a:xfrm>
                <a:off x="11171585" y="5792382"/>
                <a:ext cx="670412" cy="415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8A0925-5919-4DC5-A2B7-B6C37AB5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1585" y="5792382"/>
                <a:ext cx="670412" cy="415755"/>
              </a:xfrm>
              <a:prstGeom prst="rect">
                <a:avLst/>
              </a:prstGeom>
              <a:blipFill>
                <a:blip r:embed="rId6"/>
                <a:stretch>
                  <a:fillRect r="-1818" b="-882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9A99B4-ABD1-4950-8F84-5B6D8E66DFB9}"/>
                  </a:ext>
                </a:extLst>
              </p:cNvPr>
              <p:cNvSpPr txBox="1"/>
              <p:nvPr/>
            </p:nvSpPr>
            <p:spPr>
              <a:xfrm>
                <a:off x="10291240" y="6148166"/>
                <a:ext cx="723166" cy="420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9A99B4-ABD1-4950-8F84-5B6D8E66D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240" y="6148166"/>
                <a:ext cx="723166" cy="420628"/>
              </a:xfrm>
              <a:prstGeom prst="rect">
                <a:avLst/>
              </a:prstGeom>
              <a:blipFill>
                <a:blip r:embed="rId7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477339-D387-4642-AC2B-A1434B9E1713}"/>
                  </a:ext>
                </a:extLst>
              </p:cNvPr>
              <p:cNvSpPr txBox="1"/>
              <p:nvPr/>
            </p:nvSpPr>
            <p:spPr>
              <a:xfrm>
                <a:off x="10523349" y="5777617"/>
                <a:ext cx="406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477339-D387-4642-AC2B-A1434B9E1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349" y="5777617"/>
                <a:ext cx="406829" cy="369332"/>
              </a:xfrm>
              <a:prstGeom prst="rect">
                <a:avLst/>
              </a:prstGeom>
              <a:blipFill>
                <a:blip r:embed="rId8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4D36B7-55B6-4425-8372-3EAE2E6C7EF9}"/>
                  </a:ext>
                </a:extLst>
              </p:cNvPr>
              <p:cNvSpPr txBox="1"/>
              <p:nvPr/>
            </p:nvSpPr>
            <p:spPr>
              <a:xfrm>
                <a:off x="9689259" y="6253820"/>
                <a:ext cx="406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4D36B7-55B6-4425-8372-3EAE2E6C7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259" y="6253820"/>
                <a:ext cx="40682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59BD9A-61D7-49F0-9C76-0282B99D035E}"/>
                  </a:ext>
                </a:extLst>
              </p:cNvPr>
              <p:cNvSpPr txBox="1"/>
              <p:nvPr/>
            </p:nvSpPr>
            <p:spPr>
              <a:xfrm>
                <a:off x="6431796" y="1313723"/>
                <a:ext cx="5986216" cy="1354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659BD9A-61D7-49F0-9C76-0282B99D0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796" y="1313723"/>
                <a:ext cx="5986216" cy="135434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9C3B82-378A-4AB6-A72C-6C039FACDED7}"/>
                  </a:ext>
                </a:extLst>
              </p:cNvPr>
              <p:cNvSpPr txBox="1"/>
              <p:nvPr/>
            </p:nvSpPr>
            <p:spPr>
              <a:xfrm>
                <a:off x="11179335" y="5246771"/>
                <a:ext cx="7729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9C3B82-378A-4AB6-A72C-6C039FACD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9335" y="5246771"/>
                <a:ext cx="77297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527CF137-0B6F-4513-B3E0-D526D1E56159}"/>
                  </a:ext>
                </a:extLst>
              </p:cNvPr>
              <p:cNvSpPr/>
              <p:nvPr/>
            </p:nvSpPr>
            <p:spPr>
              <a:xfrm>
                <a:off x="9610830" y="288552"/>
                <a:ext cx="1895961" cy="920802"/>
              </a:xfrm>
              <a:prstGeom prst="wedgeRectCallout">
                <a:avLst>
                  <a:gd name="adj1" fmla="val 5986"/>
                  <a:gd name="adj2" fmla="val 103049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Function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  <a:endParaRPr lang="en-SE" sz="2400" dirty="0"/>
              </a:p>
            </p:txBody>
          </p:sp>
        </mc:Choice>
        <mc:Fallback xmlns="">
          <p:sp>
            <p:nvSpPr>
              <p:cNvPr id="21" name="Speech Bubble: Rectangle 20">
                <a:extLst>
                  <a:ext uri="{FF2B5EF4-FFF2-40B4-BE49-F238E27FC236}">
                    <a16:creationId xmlns:a16="http://schemas.microsoft.com/office/drawing/2014/main" id="{527CF137-0B6F-4513-B3E0-D526D1E561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830" y="288552"/>
                <a:ext cx="1895961" cy="920802"/>
              </a:xfrm>
              <a:prstGeom prst="wedgeRectCallout">
                <a:avLst>
                  <a:gd name="adj1" fmla="val 5986"/>
                  <a:gd name="adj2" fmla="val 103049"/>
                </a:avLst>
              </a:prstGeom>
              <a:blipFill>
                <a:blip r:embed="rId12"/>
                <a:stretch>
                  <a:fillRect r="-31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1EC23C6-9BD6-461E-8C04-013C50D38E02}"/>
              </a:ext>
            </a:extLst>
          </p:cNvPr>
          <p:cNvCxnSpPr>
            <a:cxnSpLocks/>
          </p:cNvCxnSpPr>
          <p:nvPr/>
        </p:nvCxnSpPr>
        <p:spPr>
          <a:xfrm>
            <a:off x="9431106" y="2593164"/>
            <a:ext cx="20756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90F7BD-52A3-4E41-9348-B4586460209D}"/>
                  </a:ext>
                </a:extLst>
              </p:cNvPr>
              <p:cNvSpPr txBox="1"/>
              <p:nvPr/>
            </p:nvSpPr>
            <p:spPr>
              <a:xfrm>
                <a:off x="8771884" y="2588225"/>
                <a:ext cx="3394128" cy="955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a function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SE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90F7BD-52A3-4E41-9348-B458646020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884" y="2588225"/>
                <a:ext cx="3394128" cy="955005"/>
              </a:xfrm>
              <a:prstGeom prst="rect">
                <a:avLst/>
              </a:prstGeom>
              <a:blipFill>
                <a:blip r:embed="rId13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5882C87-F214-4446-82DB-23AFE4658F20}"/>
              </a:ext>
            </a:extLst>
          </p:cNvPr>
          <p:cNvCxnSpPr>
            <a:cxnSpLocks/>
          </p:cNvCxnSpPr>
          <p:nvPr/>
        </p:nvCxnSpPr>
        <p:spPr>
          <a:xfrm flipH="1">
            <a:off x="6524786" y="2674662"/>
            <a:ext cx="209227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7D4006-2872-452C-8810-1A84D16CCB8B}"/>
              </a:ext>
            </a:extLst>
          </p:cNvPr>
          <p:cNvCxnSpPr>
            <a:cxnSpLocks/>
          </p:cNvCxnSpPr>
          <p:nvPr/>
        </p:nvCxnSpPr>
        <p:spPr>
          <a:xfrm flipV="1">
            <a:off x="6524786" y="1844298"/>
            <a:ext cx="0" cy="8303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2E45CB16-1A09-464B-98F4-A2D7FD43390C}"/>
              </a:ext>
            </a:extLst>
          </p:cNvPr>
          <p:cNvSpPr/>
          <p:nvPr/>
        </p:nvSpPr>
        <p:spPr>
          <a:xfrm>
            <a:off x="2557221" y="5959097"/>
            <a:ext cx="1937284" cy="737299"/>
          </a:xfrm>
          <a:prstGeom prst="wedgeRectCallout">
            <a:avLst>
              <a:gd name="adj1" fmla="val 97145"/>
              <a:gd name="adj2" fmla="val -6946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Directive at layer L</a:t>
            </a:r>
            <a:endParaRPr lang="en-SE" dirty="0"/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DD6CE160-3419-4963-86CE-B3F0781DD040}"/>
              </a:ext>
            </a:extLst>
          </p:cNvPr>
          <p:cNvSpPr/>
          <p:nvPr/>
        </p:nvSpPr>
        <p:spPr>
          <a:xfrm>
            <a:off x="5830461" y="5959097"/>
            <a:ext cx="1937284" cy="737299"/>
          </a:xfrm>
          <a:prstGeom prst="wedgeRectCallout">
            <a:avLst>
              <a:gd name="adj1" fmla="val 2745"/>
              <a:gd name="adj2" fmla="val -9468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“Backpropagate” to layer L-1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08391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D80DEB68-CB77-4B26-9D91-0C0FF58A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7959" y="3704094"/>
            <a:ext cx="2015103" cy="298477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2D35C-4B9A-468C-BFFD-D6FFFBCD6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00986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Backpropagation – Corollary 2</a:t>
            </a:r>
            <a:endParaRPr lang="en-SE" sz="36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C2FC49D-B7BC-4BC1-A3C2-7C9EFBECBBE3}"/>
              </a:ext>
            </a:extLst>
          </p:cNvPr>
          <p:cNvCxnSpPr>
            <a:cxnSpLocks/>
          </p:cNvCxnSpPr>
          <p:nvPr/>
        </p:nvCxnSpPr>
        <p:spPr>
          <a:xfrm>
            <a:off x="8617058" y="2674662"/>
            <a:ext cx="0" cy="401514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05FB5E-DFA3-4F83-99D5-3E3D54F72120}"/>
                  </a:ext>
                </a:extLst>
              </p:cNvPr>
              <p:cNvSpPr txBox="1"/>
              <p:nvPr/>
            </p:nvSpPr>
            <p:spPr>
              <a:xfrm>
                <a:off x="11171585" y="4727002"/>
                <a:ext cx="670412" cy="372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05FB5E-DFA3-4F83-99D5-3E3D54F72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1585" y="4727002"/>
                <a:ext cx="670412" cy="372666"/>
              </a:xfrm>
              <a:prstGeom prst="rect">
                <a:avLst/>
              </a:prstGeom>
              <a:blipFill>
                <a:blip r:embed="rId4"/>
                <a:stretch>
                  <a:fillRect r="-1818" b="-80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8A0925-5919-4DC5-A2B7-B6C37AB5E8B3}"/>
                  </a:ext>
                </a:extLst>
              </p:cNvPr>
              <p:cNvSpPr txBox="1"/>
              <p:nvPr/>
            </p:nvSpPr>
            <p:spPr>
              <a:xfrm>
                <a:off x="11171585" y="5792382"/>
                <a:ext cx="670412" cy="4157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8A0925-5919-4DC5-A2B7-B6C37AB5E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1585" y="5792382"/>
                <a:ext cx="670412" cy="415755"/>
              </a:xfrm>
              <a:prstGeom prst="rect">
                <a:avLst/>
              </a:prstGeom>
              <a:blipFill>
                <a:blip r:embed="rId5"/>
                <a:stretch>
                  <a:fillRect r="-1818" b="-882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9A99B4-ABD1-4950-8F84-5B6D8E66DFB9}"/>
                  </a:ext>
                </a:extLst>
              </p:cNvPr>
              <p:cNvSpPr txBox="1"/>
              <p:nvPr/>
            </p:nvSpPr>
            <p:spPr>
              <a:xfrm>
                <a:off x="10291240" y="6148166"/>
                <a:ext cx="723166" cy="4206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9A99B4-ABD1-4950-8F84-5B6D8E66D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1240" y="6148166"/>
                <a:ext cx="723166" cy="420628"/>
              </a:xfrm>
              <a:prstGeom prst="rect">
                <a:avLst/>
              </a:prstGeom>
              <a:blipFill>
                <a:blip r:embed="rId6"/>
                <a:stretch>
                  <a:fillRect b="-724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477339-D387-4642-AC2B-A1434B9E1713}"/>
                  </a:ext>
                </a:extLst>
              </p:cNvPr>
              <p:cNvSpPr txBox="1"/>
              <p:nvPr/>
            </p:nvSpPr>
            <p:spPr>
              <a:xfrm>
                <a:off x="10523349" y="5777617"/>
                <a:ext cx="406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A477339-D387-4642-AC2B-A1434B9E1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3349" y="5777617"/>
                <a:ext cx="406829" cy="369332"/>
              </a:xfrm>
              <a:prstGeom prst="rect">
                <a:avLst/>
              </a:prstGeom>
              <a:blipFill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4D36B7-55B6-4425-8372-3EAE2E6C7EF9}"/>
                  </a:ext>
                </a:extLst>
              </p:cNvPr>
              <p:cNvSpPr txBox="1"/>
              <p:nvPr/>
            </p:nvSpPr>
            <p:spPr>
              <a:xfrm>
                <a:off x="9689259" y="6253820"/>
                <a:ext cx="4068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234D36B7-55B6-4425-8372-3EAE2E6C7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9259" y="6253820"/>
                <a:ext cx="40682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9C3B82-378A-4AB6-A72C-6C039FACDED7}"/>
                  </a:ext>
                </a:extLst>
              </p:cNvPr>
              <p:cNvSpPr txBox="1"/>
              <p:nvPr/>
            </p:nvSpPr>
            <p:spPr>
              <a:xfrm>
                <a:off x="11179335" y="5246771"/>
                <a:ext cx="7729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9C3B82-378A-4AB6-A72C-6C039FACD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79335" y="5246771"/>
                <a:ext cx="77297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5882C87-F214-4446-82DB-23AFE4658F20}"/>
              </a:ext>
            </a:extLst>
          </p:cNvPr>
          <p:cNvCxnSpPr>
            <a:cxnSpLocks/>
          </p:cNvCxnSpPr>
          <p:nvPr/>
        </p:nvCxnSpPr>
        <p:spPr>
          <a:xfrm flipH="1">
            <a:off x="6524786" y="2674662"/>
            <a:ext cx="2092272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27D4006-2872-452C-8810-1A84D16CCB8B}"/>
              </a:ext>
            </a:extLst>
          </p:cNvPr>
          <p:cNvCxnSpPr>
            <a:cxnSpLocks/>
          </p:cNvCxnSpPr>
          <p:nvPr/>
        </p:nvCxnSpPr>
        <p:spPr>
          <a:xfrm flipV="1">
            <a:off x="6524786" y="1844298"/>
            <a:ext cx="0" cy="8303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0BA46A6E-E0D0-46A4-A059-345F6D9D5D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721309" cy="503237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den>
                        </m:f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num>
                          <m:den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Observe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dirty="0"/>
                  <a:t>, thus 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Observe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dirty="0"/>
                  <a:t>, thus 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bSup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Content Placeholder 2">
                <a:extLst>
                  <a:ext uri="{FF2B5EF4-FFF2-40B4-BE49-F238E27FC236}">
                    <a16:creationId xmlns:a16="http://schemas.microsoft.com/office/drawing/2014/main" id="{0BA46A6E-E0D0-46A4-A059-345F6D9D5D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721309" cy="5032375"/>
              </a:xfrm>
              <a:blipFill>
                <a:blip r:embed="rId10"/>
                <a:stretch>
                  <a:fillRect l="-14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C4E1AB-927F-4360-B0A1-E20012973755}"/>
                  </a:ext>
                </a:extLst>
              </p:cNvPr>
              <p:cNvSpPr txBox="1"/>
              <p:nvPr/>
            </p:nvSpPr>
            <p:spPr>
              <a:xfrm>
                <a:off x="6431796" y="1313723"/>
                <a:ext cx="5986216" cy="13543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m:rPr>
                          <m:aln/>
                        </m:rP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nary>
                                        <m:naryPr>
                                          <m:chr m:val="∑"/>
                                          <m:supHide m:val="on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  <m:sup/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𝑗𝑘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</m:sup>
                                          </m:sSubSup>
                                          <m:sSubSup>
                                            <m:sSubSup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𝐿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sup>
                                          </m:sSubSup>
                                        </m:e>
                                      </m:nary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6C4E1AB-927F-4360-B0A1-E200129737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1796" y="1313723"/>
                <a:ext cx="5986216" cy="135434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4BA9D5-759B-495D-8980-7666A126E49A}"/>
                  </a:ext>
                </a:extLst>
              </p:cNvPr>
              <p:cNvSpPr txBox="1"/>
              <p:nvPr/>
            </p:nvSpPr>
            <p:spPr>
              <a:xfrm>
                <a:off x="8771884" y="2588225"/>
                <a:ext cx="3394128" cy="955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a function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SE" sz="2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B4BA9D5-759B-495D-8980-7666A126E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1884" y="2588225"/>
                <a:ext cx="3394128" cy="955005"/>
              </a:xfrm>
              <a:prstGeom prst="rect">
                <a:avLst/>
              </a:prstGeom>
              <a:blipFill>
                <a:blip r:embed="rId12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E426DB-70BD-4E15-B26A-4108EEA110E9}"/>
              </a:ext>
            </a:extLst>
          </p:cNvPr>
          <p:cNvCxnSpPr>
            <a:cxnSpLocks/>
          </p:cNvCxnSpPr>
          <p:nvPr/>
        </p:nvCxnSpPr>
        <p:spPr>
          <a:xfrm>
            <a:off x="9431106" y="2593164"/>
            <a:ext cx="207568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BF7CB68E-E07E-4691-94F3-3887DA615DC1}"/>
                  </a:ext>
                </a:extLst>
              </p:cNvPr>
              <p:cNvSpPr/>
              <p:nvPr/>
            </p:nvSpPr>
            <p:spPr>
              <a:xfrm>
                <a:off x="9520967" y="756979"/>
                <a:ext cx="1895961" cy="920802"/>
              </a:xfrm>
              <a:prstGeom prst="wedgeRectCallout">
                <a:avLst>
                  <a:gd name="adj1" fmla="val 8030"/>
                  <a:gd name="adj2" fmla="val 6770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Function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sz="2400" dirty="0"/>
                  <a:t> </a:t>
                </a:r>
                <a:endParaRPr lang="en-SE" sz="2400" dirty="0"/>
              </a:p>
            </p:txBody>
          </p:sp>
        </mc:Choice>
        <mc:Fallback xmlns="">
          <p:sp>
            <p:nvSpPr>
              <p:cNvPr id="45" name="Speech Bubble: Rectangle 44">
                <a:extLst>
                  <a:ext uri="{FF2B5EF4-FFF2-40B4-BE49-F238E27FC236}">
                    <a16:creationId xmlns:a16="http://schemas.microsoft.com/office/drawing/2014/main" id="{BF7CB68E-E07E-4691-94F3-3887DA615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967" y="756979"/>
                <a:ext cx="1895961" cy="920802"/>
              </a:xfrm>
              <a:prstGeom prst="wedgeRectCallout">
                <a:avLst>
                  <a:gd name="adj1" fmla="val 8030"/>
                  <a:gd name="adj2" fmla="val 67703"/>
                </a:avLst>
              </a:prstGeom>
              <a:blipFill>
                <a:blip r:embed="rId13"/>
                <a:stretch>
                  <a:fillRect r="-319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Speech Bubble: Rectangle 45">
                <a:extLst>
                  <a:ext uri="{FF2B5EF4-FFF2-40B4-BE49-F238E27FC236}">
                    <a16:creationId xmlns:a16="http://schemas.microsoft.com/office/drawing/2014/main" id="{C8C09973-6712-4295-AEF8-C5A0D87EEF0A}"/>
                  </a:ext>
                </a:extLst>
              </p:cNvPr>
              <p:cNvSpPr/>
              <p:nvPr/>
            </p:nvSpPr>
            <p:spPr>
              <a:xfrm>
                <a:off x="6152191" y="4913335"/>
                <a:ext cx="2362035" cy="920802"/>
              </a:xfrm>
              <a:prstGeom prst="wedgeRectCallout">
                <a:avLst>
                  <a:gd name="adj1" fmla="val -63469"/>
                  <a:gd name="adj2" fmla="val 290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/>
                  <a:t>Notice how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2400" dirty="0"/>
                  <a:t>disappears   </a:t>
                </a:r>
                <a:endParaRPr lang="en-SE" sz="2400" dirty="0"/>
              </a:p>
            </p:txBody>
          </p:sp>
        </mc:Choice>
        <mc:Fallback xmlns="">
          <p:sp>
            <p:nvSpPr>
              <p:cNvPr id="46" name="Speech Bubble: Rectangle 45">
                <a:extLst>
                  <a:ext uri="{FF2B5EF4-FFF2-40B4-BE49-F238E27FC236}">
                    <a16:creationId xmlns:a16="http://schemas.microsoft.com/office/drawing/2014/main" id="{C8C09973-6712-4295-AEF8-C5A0D87EEF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191" y="4913335"/>
                <a:ext cx="2362035" cy="920802"/>
              </a:xfrm>
              <a:prstGeom prst="wedgeRectCallout">
                <a:avLst>
                  <a:gd name="adj1" fmla="val -63469"/>
                  <a:gd name="adj2" fmla="val 2903"/>
                </a:avLst>
              </a:prstGeom>
              <a:blipFill>
                <a:blip r:embed="rId14"/>
                <a:stretch>
                  <a:fillRect l="-1124" t="-18954" r="-8315" b="-921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CE36D47-6DFB-453A-A2B0-911CEBC753C6}"/>
                  </a:ext>
                </a:extLst>
              </p:cNvPr>
              <p:cNvSpPr txBox="1"/>
              <p:nvPr/>
            </p:nvSpPr>
            <p:spPr>
              <a:xfrm>
                <a:off x="9535701" y="301209"/>
                <a:ext cx="1866491" cy="4206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CE36D47-6DFB-453A-A2B0-911CEBC75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701" y="301209"/>
                <a:ext cx="1866491" cy="420628"/>
              </a:xfrm>
              <a:prstGeom prst="rect">
                <a:avLst/>
              </a:prstGeom>
              <a:blipFill>
                <a:blip r:embed="rId15"/>
                <a:stretch>
                  <a:fillRect b="-704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3A5A87CE-5F7E-4459-B8C0-BAE407FC57ED}"/>
              </a:ext>
            </a:extLst>
          </p:cNvPr>
          <p:cNvSpPr/>
          <p:nvPr/>
        </p:nvSpPr>
        <p:spPr>
          <a:xfrm>
            <a:off x="6633272" y="3301995"/>
            <a:ext cx="2362035" cy="920802"/>
          </a:xfrm>
          <a:prstGeom prst="wedgeRectCallout">
            <a:avLst>
              <a:gd name="adj1" fmla="val -63469"/>
              <a:gd name="adj2" fmla="val 29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“Follow” the red lines</a:t>
            </a:r>
            <a:endParaRPr lang="en-SE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201965F-8D21-439C-84E5-22769E233EE6}"/>
                  </a:ext>
                </a:extLst>
              </p:cNvPr>
              <p:cNvSpPr txBox="1"/>
              <p:nvPr/>
            </p:nvSpPr>
            <p:spPr>
              <a:xfrm>
                <a:off x="25988" y="3053254"/>
                <a:ext cx="12193588" cy="754694"/>
              </a:xfrm>
              <a:prstGeom prst="rect">
                <a:avLst/>
              </a:prstGeom>
              <a:solidFill>
                <a:srgbClr val="FFC000"/>
              </a:solidFill>
              <a:ln w="38100" cap="rnd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sv-SE"/>
                </a:defPPr>
                <a:lvl1pPr marR="0" lvl="0" indent="0" algn="ct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1">
                    <a:solidFill>
                      <a:srgbClr val="3B812F"/>
                    </a:solidFill>
                    <a:latin typeface="Tahoma"/>
                  </a:defRPr>
                </a:lvl1pPr>
              </a:lstStyle>
              <a:p>
                <a:r>
                  <a:rPr lang="en-US" sz="3600" dirty="0">
                    <a:solidFill>
                      <a:schemeClr val="tx1"/>
                    </a:solidFill>
                  </a:rPr>
                  <a:t>We can apply Corollary 1 to calculate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sup>
                    </m:sSubSup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201965F-8D21-439C-84E5-22769E233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88" y="3053254"/>
                <a:ext cx="12193588" cy="754694"/>
              </a:xfrm>
              <a:prstGeom prst="rect">
                <a:avLst/>
              </a:prstGeom>
              <a:blipFill>
                <a:blip r:embed="rId16"/>
                <a:stretch>
                  <a:fillRect t="-7692" b="-14615"/>
                </a:stretch>
              </a:blipFill>
              <a:ln w="38100" cap="rnd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856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Process 21">
            <a:extLst>
              <a:ext uri="{FF2B5EF4-FFF2-40B4-BE49-F238E27FC236}">
                <a16:creationId xmlns:a16="http://schemas.microsoft.com/office/drawing/2014/main" id="{228B2688-4C5A-49EA-894C-CC4644004493}"/>
              </a:ext>
            </a:extLst>
          </p:cNvPr>
          <p:cNvSpPr/>
          <p:nvPr/>
        </p:nvSpPr>
        <p:spPr>
          <a:xfrm>
            <a:off x="2148141" y="5905427"/>
            <a:ext cx="4128672" cy="662347"/>
          </a:xfrm>
          <a:prstGeom prst="flowChartProcess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93E74E-5C92-4849-B9DC-00AF875F2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9094" y="2018533"/>
            <a:ext cx="5132906" cy="48394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C2D35C-4B9A-468C-BFFD-D6FFFBCD6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Backpropagation – Corollary 2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60615-63A6-4E0C-AB8F-1F081B2AED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73079"/>
                <a:ext cx="5655591" cy="528492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can generalize the results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/>
                  <a:t> to any hidden layer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By definition, 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den>
                        </m:f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bSup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bSup>
                          </m:den>
                        </m:f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Observe that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Thus,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760615-63A6-4E0C-AB8F-1F081B2AED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73079"/>
                <a:ext cx="5655591" cy="5284921"/>
              </a:xfrm>
              <a:blipFill>
                <a:blip r:embed="rId4"/>
                <a:stretch>
                  <a:fillRect l="-1832" t="-1961" r="-118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196372-CCC3-43E0-8E9B-D0CEDBB73564}"/>
                  </a:ext>
                </a:extLst>
              </p:cNvPr>
              <p:cNvSpPr txBox="1"/>
              <p:nvPr/>
            </p:nvSpPr>
            <p:spPr>
              <a:xfrm>
                <a:off x="10987734" y="3017255"/>
                <a:ext cx="543005" cy="3797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1196372-CCC3-43E0-8E9B-D0CEDBB73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734" y="3017255"/>
                <a:ext cx="543005" cy="379719"/>
              </a:xfrm>
              <a:prstGeom prst="rect">
                <a:avLst/>
              </a:prstGeom>
              <a:blipFill>
                <a:blip r:embed="rId5"/>
                <a:stretch>
                  <a:fillRect r="-1087" b="-1563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6E2167-8EF9-4D09-8207-C75960B9E6BD}"/>
                  </a:ext>
                </a:extLst>
              </p:cNvPr>
              <p:cNvSpPr txBox="1"/>
              <p:nvPr/>
            </p:nvSpPr>
            <p:spPr>
              <a:xfrm>
                <a:off x="9548048" y="4597681"/>
                <a:ext cx="642802" cy="3875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16E2167-8EF9-4D09-8207-C75960B9E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048" y="4597681"/>
                <a:ext cx="642802" cy="387542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EC34F6-3B72-4723-86DB-86A4CEC40B14}"/>
                  </a:ext>
                </a:extLst>
              </p:cNvPr>
              <p:cNvSpPr txBox="1"/>
              <p:nvPr/>
            </p:nvSpPr>
            <p:spPr>
              <a:xfrm>
                <a:off x="9981622" y="5111530"/>
                <a:ext cx="642802" cy="3875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8EC34F6-3B72-4723-86DB-86A4CEC40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622" y="5111530"/>
                <a:ext cx="642802" cy="387542"/>
              </a:xfrm>
              <a:prstGeom prst="rect">
                <a:avLst/>
              </a:prstGeom>
              <a:blipFill>
                <a:blip r:embed="rId7"/>
                <a:stretch>
                  <a:fillRect b="-1538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2C35D0-EA80-4E5F-9037-95E3E43373D9}"/>
                  </a:ext>
                </a:extLst>
              </p:cNvPr>
              <p:cNvSpPr txBox="1"/>
              <p:nvPr/>
            </p:nvSpPr>
            <p:spPr>
              <a:xfrm>
                <a:off x="9981622" y="5693990"/>
                <a:ext cx="642802" cy="4228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𝑗𝑘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2C35D0-EA80-4E5F-9037-95E3E43373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622" y="5693990"/>
                <a:ext cx="642802" cy="422873"/>
              </a:xfrm>
              <a:prstGeom prst="rect">
                <a:avLst/>
              </a:prstGeom>
              <a:blipFill>
                <a:blip r:embed="rId8"/>
                <a:stretch>
                  <a:fillRect b="-7042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5C367B1-A790-4B52-B1EB-CFE945CB178A}"/>
                  </a:ext>
                </a:extLst>
              </p:cNvPr>
              <p:cNvSpPr txBox="1"/>
              <p:nvPr/>
            </p:nvSpPr>
            <p:spPr>
              <a:xfrm>
                <a:off x="7819206" y="833297"/>
                <a:ext cx="3168528" cy="98854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𝑗𝑘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nary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5C367B1-A790-4B52-B1EB-CFE945CB1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206" y="833297"/>
                <a:ext cx="3168528" cy="98854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A3381F-63C4-4B4D-A88D-D89C974CEE4D}"/>
                  </a:ext>
                </a:extLst>
              </p:cNvPr>
              <p:cNvSpPr txBox="1"/>
              <p:nvPr/>
            </p:nvSpPr>
            <p:spPr>
              <a:xfrm>
                <a:off x="7819206" y="230188"/>
                <a:ext cx="1899139" cy="5330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9A3381F-63C4-4B4D-A88D-D89C974CE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206" y="230188"/>
                <a:ext cx="1899139" cy="53309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A710C-398E-43AD-80D1-84D321ABA946}"/>
                  </a:ext>
                </a:extLst>
              </p:cNvPr>
              <p:cNvSpPr txBox="1"/>
              <p:nvPr/>
            </p:nvSpPr>
            <p:spPr>
              <a:xfrm>
                <a:off x="10987734" y="4626928"/>
                <a:ext cx="543005" cy="3802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DA710C-398E-43AD-80D1-84D321ABA9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734" y="4626928"/>
                <a:ext cx="543005" cy="380297"/>
              </a:xfrm>
              <a:prstGeom prst="rect">
                <a:avLst/>
              </a:prstGeom>
              <a:blipFill>
                <a:blip r:embed="rId11"/>
                <a:stretch>
                  <a:fillRect r="-1087" b="-1563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18728D-3098-475C-A781-9396C280BA2D}"/>
                  </a:ext>
                </a:extLst>
              </p:cNvPr>
              <p:cNvSpPr txBox="1"/>
              <p:nvPr/>
            </p:nvSpPr>
            <p:spPr>
              <a:xfrm>
                <a:off x="10987734" y="6236601"/>
                <a:ext cx="543005" cy="4228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C18728D-3098-475C-A781-9396C280BA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734" y="6236601"/>
                <a:ext cx="543005" cy="422873"/>
              </a:xfrm>
              <a:prstGeom prst="rect">
                <a:avLst/>
              </a:prstGeom>
              <a:blipFill>
                <a:blip r:embed="rId12"/>
                <a:stretch>
                  <a:fillRect r="-1087" b="-7042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4F3E2E-495E-4EC0-8ADB-62A0AA7AE171}"/>
                  </a:ext>
                </a:extLst>
              </p:cNvPr>
              <p:cNvSpPr txBox="1"/>
              <p:nvPr/>
            </p:nvSpPr>
            <p:spPr>
              <a:xfrm>
                <a:off x="9411279" y="5181919"/>
                <a:ext cx="428535" cy="3875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4F3E2E-495E-4EC0-8ADB-62A0AA7AE1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279" y="5181919"/>
                <a:ext cx="428535" cy="387542"/>
              </a:xfrm>
              <a:prstGeom prst="rect">
                <a:avLst/>
              </a:prstGeom>
              <a:blipFill>
                <a:blip r:embed="rId13"/>
                <a:stretch>
                  <a:fillRect b="-1515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768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B022D50F-46CA-4103-A5B3-6D3FFB569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9478" y="2395758"/>
            <a:ext cx="5210015" cy="44038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A87371-0551-4AE6-A452-B4F2B99DA6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US" dirty="0"/>
                  <a:t>Interpretation of Corollary 2: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A87371-0551-4AE6-A452-B4F2B99DA6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087" t="-124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C7821-3325-4F7C-85A3-5314210E7A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30651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Notice that Corollary 2 is a component-wise expression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…</a:t>
                </a: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′(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We can generalize the above vector into </a:t>
                </a:r>
                <a:b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C7821-3325-4F7C-85A3-5314210E7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306519" cy="4351338"/>
              </a:xfrm>
              <a:blipFill>
                <a:blip r:embed="rId4"/>
                <a:stretch>
                  <a:fillRect l="-1741" t="-2381" r="-9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401FD552-A8DD-46DD-8A13-587FD3786135}"/>
                  </a:ext>
                </a:extLst>
              </p:cNvPr>
              <p:cNvSpPr/>
              <p:nvPr/>
            </p:nvSpPr>
            <p:spPr>
              <a:xfrm>
                <a:off x="7594169" y="365124"/>
                <a:ext cx="2417736" cy="1192455"/>
              </a:xfrm>
              <a:prstGeom prst="wedgeRectCallout">
                <a:avLst>
                  <a:gd name="adj1" fmla="val -68900"/>
                  <a:gd name="adj2" fmla="val 42678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We swap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 for persistency notation with Corollary 1</a:t>
                </a:r>
                <a:endParaRPr lang="en-SE" dirty="0"/>
              </a:p>
            </p:txBody>
          </p:sp>
        </mc:Choice>
        <mc:Fallback xmlns="">
          <p:sp>
            <p:nvSpPr>
              <p:cNvPr id="4" name="Speech Bubble: Rectangle 3">
                <a:extLst>
                  <a:ext uri="{FF2B5EF4-FFF2-40B4-BE49-F238E27FC236}">
                    <a16:creationId xmlns:a16="http://schemas.microsoft.com/office/drawing/2014/main" id="{401FD552-A8DD-46DD-8A13-587FD37861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169" y="365124"/>
                <a:ext cx="2417736" cy="1192455"/>
              </a:xfrm>
              <a:prstGeom prst="wedgeRectCallout">
                <a:avLst>
                  <a:gd name="adj1" fmla="val -68900"/>
                  <a:gd name="adj2" fmla="val 42678"/>
                </a:avLst>
              </a:prstGeom>
              <a:blipFill>
                <a:blip r:embed="rId5"/>
                <a:stretch>
                  <a:fillRect r="-147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8CFF8A-5866-4211-9829-20E3BFA2CA83}"/>
                  </a:ext>
                </a:extLst>
              </p:cNvPr>
              <p:cNvSpPr txBox="1"/>
              <p:nvPr/>
            </p:nvSpPr>
            <p:spPr>
              <a:xfrm>
                <a:off x="10987734" y="3017255"/>
                <a:ext cx="543005" cy="37971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F8CFF8A-5866-4211-9829-20E3BFA2CA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734" y="3017255"/>
                <a:ext cx="543005" cy="379719"/>
              </a:xfrm>
              <a:prstGeom prst="rect">
                <a:avLst/>
              </a:prstGeom>
              <a:blipFill>
                <a:blip r:embed="rId6"/>
                <a:stretch>
                  <a:fillRect r="-1087" b="-1563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84EEA4-7A2C-4996-B215-6544B6FAB364}"/>
                  </a:ext>
                </a:extLst>
              </p:cNvPr>
              <p:cNvSpPr txBox="1"/>
              <p:nvPr/>
            </p:nvSpPr>
            <p:spPr>
              <a:xfrm>
                <a:off x="9548048" y="4597681"/>
                <a:ext cx="642802" cy="4228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84EEA4-7A2C-4996-B215-6544B6FAB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8048" y="4597681"/>
                <a:ext cx="642802" cy="422873"/>
              </a:xfrm>
              <a:prstGeom prst="rect">
                <a:avLst/>
              </a:prstGeom>
              <a:blipFill>
                <a:blip r:embed="rId7"/>
                <a:stretch>
                  <a:fillRect b="-5556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4B073D-5ED3-47C3-A6A8-B06C1AB74B60}"/>
                  </a:ext>
                </a:extLst>
              </p:cNvPr>
              <p:cNvSpPr txBox="1"/>
              <p:nvPr/>
            </p:nvSpPr>
            <p:spPr>
              <a:xfrm>
                <a:off x="9981622" y="5111530"/>
                <a:ext cx="642802" cy="4228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B4B073D-5ED3-47C3-A6A8-B06C1AB74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622" y="5111530"/>
                <a:ext cx="642802" cy="422873"/>
              </a:xfrm>
              <a:prstGeom prst="rect">
                <a:avLst/>
              </a:prstGeom>
              <a:blipFill>
                <a:blip r:embed="rId8"/>
                <a:stretch>
                  <a:fillRect b="-5634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14E762-A1CA-48DD-A92C-921779EA647E}"/>
                  </a:ext>
                </a:extLst>
              </p:cNvPr>
              <p:cNvSpPr txBox="1"/>
              <p:nvPr/>
            </p:nvSpPr>
            <p:spPr>
              <a:xfrm>
                <a:off x="9981622" y="5693990"/>
                <a:ext cx="642802" cy="4228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𝑘𝑗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14E762-A1CA-48DD-A92C-921779EA64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1622" y="5693990"/>
                <a:ext cx="642802" cy="422873"/>
              </a:xfrm>
              <a:prstGeom prst="rect">
                <a:avLst/>
              </a:prstGeom>
              <a:blipFill>
                <a:blip r:embed="rId9"/>
                <a:stretch>
                  <a:fillRect b="-7042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C7E409-FA81-472A-84CB-BD675F5D99DF}"/>
                  </a:ext>
                </a:extLst>
              </p:cNvPr>
              <p:cNvSpPr txBox="1"/>
              <p:nvPr/>
            </p:nvSpPr>
            <p:spPr>
              <a:xfrm>
                <a:off x="10987734" y="4626928"/>
                <a:ext cx="543005" cy="38029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2C7E409-FA81-472A-84CB-BD675F5D9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734" y="4626928"/>
                <a:ext cx="543005" cy="380297"/>
              </a:xfrm>
              <a:prstGeom prst="rect">
                <a:avLst/>
              </a:prstGeom>
              <a:blipFill>
                <a:blip r:embed="rId10"/>
                <a:stretch>
                  <a:fillRect r="-1087" b="-1563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328947-A827-489F-8C80-D83940B7F0E2}"/>
                  </a:ext>
                </a:extLst>
              </p:cNvPr>
              <p:cNvSpPr txBox="1"/>
              <p:nvPr/>
            </p:nvSpPr>
            <p:spPr>
              <a:xfrm>
                <a:off x="10987734" y="6236601"/>
                <a:ext cx="543005" cy="38754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0328947-A827-489F-8C80-D83940B7F0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7734" y="6236601"/>
                <a:ext cx="543005" cy="387542"/>
              </a:xfrm>
              <a:prstGeom prst="rect">
                <a:avLst/>
              </a:prstGeom>
              <a:blipFill>
                <a:blip r:embed="rId11"/>
                <a:stretch>
                  <a:fillRect r="-1087" b="-1515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8FAECA-024F-47E5-B20E-C5F8216A0BF2}"/>
                  </a:ext>
                </a:extLst>
              </p:cNvPr>
              <p:cNvSpPr txBox="1"/>
              <p:nvPr/>
            </p:nvSpPr>
            <p:spPr>
              <a:xfrm>
                <a:off x="9411279" y="5181919"/>
                <a:ext cx="428535" cy="4228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A8FAECA-024F-47E5-B20E-C5F8216A0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1279" y="5181919"/>
                <a:ext cx="428535" cy="422873"/>
              </a:xfrm>
              <a:prstGeom prst="rect">
                <a:avLst/>
              </a:prstGeom>
              <a:blipFill>
                <a:blip r:embed="rId12"/>
                <a:stretch>
                  <a:fillRect b="-7042"/>
                </a:stretch>
              </a:blipFill>
              <a:ln w="127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459D210C-D47B-4337-B49D-CA3B257E2CA0}"/>
              </a:ext>
            </a:extLst>
          </p:cNvPr>
          <p:cNvSpPr/>
          <p:nvPr/>
        </p:nvSpPr>
        <p:spPr>
          <a:xfrm>
            <a:off x="2375182" y="6027915"/>
            <a:ext cx="2417736" cy="771689"/>
          </a:xfrm>
          <a:prstGeom prst="wedgeRectCallout">
            <a:avLst>
              <a:gd name="adj1" fmla="val 2574"/>
              <a:gd name="adj2" fmla="val -10092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Why the transposition?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25103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A87371-0551-4AE6-A452-B4F2B99DA6E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1353800" cy="1325563"/>
              </a:xfrm>
            </p:spPr>
            <p:txBody>
              <a:bodyPr>
                <a:normAutofit/>
              </a:bodyPr>
              <a:lstStyle/>
              <a:p>
                <a:r>
                  <a:rPr lang="en-US" sz="3600" dirty="0"/>
                  <a:t>Interpretation of Corollary 2: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𝑘𝑗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bSup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′(</m:t>
                        </m:r>
                        <m:sSubSup>
                          <m:sSubSupPr>
                            <m:ctrlP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3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600" dirty="0"/>
                  <a:t> </a:t>
                </a:r>
                <a:endParaRPr lang="en-SE" sz="36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9A87371-0551-4AE6-A452-B4F2B99DA6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1353800" cy="1325563"/>
              </a:xfrm>
              <a:blipFill>
                <a:blip r:embed="rId2"/>
                <a:stretch>
                  <a:fillRect l="-166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C7821-3325-4F7C-85A3-5314210E7A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Together with Corollary 1: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we can calculate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in the NN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p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  <m:r>
                                      <a:rPr lang="en-US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>
                    <a:ea typeface="Cambria Math" panose="02040503050406030204" pitchFamily="18" charset="0"/>
                  </a:rPr>
                  <a:t>…</a:t>
                </a:r>
              </a:p>
              <a:p>
                <a:r>
                  <a:rPr lang="en-US" dirty="0">
                    <a:ea typeface="Cambria Math" panose="02040503050406030204" pitchFamily="18" charset="0"/>
                  </a:rPr>
                  <a:t>Intuitively, to calculate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, we have to know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>
                    <a:ea typeface="Cambria Math" panose="02040503050406030204" pitchFamily="18" charset="0"/>
                  </a:rPr>
                  <a:t>and “propagate” the error to the previous layer 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:r>
                  <a:rPr lang="en-US" dirty="0">
                    <a:ea typeface="Cambria Math" panose="02040503050406030204" pitchFamily="18" charset="0"/>
                  </a:rPr>
                  <a:t>using Corollary 2.</a:t>
                </a:r>
                <a:endParaRPr lang="en-SE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0C7821-3325-4F7C-85A3-5314210E7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6"/>
              </a:xfrm>
              <a:blipFill>
                <a:blip r:embed="rId3"/>
                <a:stretch>
                  <a:fillRect l="-1043" r="-75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942E39-EAF4-4CF8-9533-DD754E2BBC83}"/>
                  </a:ext>
                </a:extLst>
              </p:cNvPr>
              <p:cNvSpPr txBox="1"/>
              <p:nvPr/>
            </p:nvSpPr>
            <p:spPr>
              <a:xfrm>
                <a:off x="8469823" y="3858631"/>
                <a:ext cx="3463873" cy="9885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𝑘𝑗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𝐿</m:t>
                                  </m:r>
                                </m:sup>
                              </m:sSub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e>
                      </m:nary>
                    </m:oMath>
                  </m:oMathPara>
                </a14:m>
                <a:endParaRPr lang="en-SE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6942E39-EAF4-4CF8-9533-DD754E2BBC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9823" y="3858631"/>
                <a:ext cx="3463873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F8E5808B-195B-47E7-A9D3-7372A72297A4}"/>
                  </a:ext>
                </a:extLst>
              </p:cNvPr>
              <p:cNvSpPr/>
              <p:nvPr/>
            </p:nvSpPr>
            <p:spPr>
              <a:xfrm>
                <a:off x="8992891" y="5168686"/>
                <a:ext cx="2417736" cy="1456840"/>
              </a:xfrm>
              <a:prstGeom prst="wedgeRectCallout">
                <a:avLst>
                  <a:gd name="adj1" fmla="val 8664"/>
                  <a:gd name="adj2" fmla="val -7858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ea typeface="Cambria Math" panose="02040503050406030204" pitchFamily="18" charset="0"/>
                  </a:rPr>
                  <a:t>Prove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is equivalent to our previous results in calculating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6" name="Speech Bubble: Rectangle 15">
                <a:extLst>
                  <a:ext uri="{FF2B5EF4-FFF2-40B4-BE49-F238E27FC236}">
                    <a16:creationId xmlns:a16="http://schemas.microsoft.com/office/drawing/2014/main" id="{F8E5808B-195B-47E7-A9D3-7372A72297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2891" y="5168686"/>
                <a:ext cx="2417736" cy="1456840"/>
              </a:xfrm>
              <a:prstGeom prst="wedgeRectCallout">
                <a:avLst>
                  <a:gd name="adj1" fmla="val 8664"/>
                  <a:gd name="adj2" fmla="val -7858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9347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CD058-89F7-422B-ACB0-993C68C79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Backpropagation – Corollary 3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A9A7D-F642-4E9A-ADA3-E5565CE52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265928"/>
              </a:xfrm>
            </p:spPr>
            <p:txBody>
              <a:bodyPr/>
              <a:lstStyle/>
              <a:p>
                <a:r>
                  <a:rPr lang="en-US" dirty="0"/>
                  <a:t>An equation for the rate of change of the cost with respect to any bias in the network. In particular:</a:t>
                </a:r>
                <a:br>
                  <a:rPr lang="en-US" dirty="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-US" dirty="0"/>
              </a:p>
              <a:p>
                <a:r>
                  <a:rPr lang="en-US" dirty="0"/>
                  <a:t>Proof: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5A9A7D-F642-4E9A-ADA3-E5565CE52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265928"/>
              </a:xfrm>
              <a:blipFill>
                <a:blip r:embed="rId2"/>
                <a:stretch>
                  <a:fillRect l="-1043" t="-4570" b="-698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E5DEA-B340-4275-8BF3-EA21CD20F4E7}"/>
                  </a:ext>
                </a:extLst>
              </p:cNvPr>
              <p:cNvSpPr txBox="1"/>
              <p:nvPr/>
            </p:nvSpPr>
            <p:spPr>
              <a:xfrm>
                <a:off x="3241082" y="3594692"/>
                <a:ext cx="5600701" cy="316977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∵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𝑗𝑘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bSup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r>
                  <a:rPr lang="en-US" sz="2800" dirty="0"/>
                  <a:t>               (1)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>
                    <a:ea typeface="Cambria Math" panose="02040503050406030204" pitchFamily="18" charset="0"/>
                  </a:rPr>
                  <a:t>From (1) we know that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p>
                        </m:sSub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  <a:p>
                <a:r>
                  <a:rPr lang="en-US" sz="2800" dirty="0"/>
                  <a:t>Thus,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bSup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b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B1E5DEA-B340-4275-8BF3-EA21CD20F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1082" y="3594692"/>
                <a:ext cx="5600701" cy="3169778"/>
              </a:xfrm>
              <a:prstGeom prst="rect">
                <a:avLst/>
              </a:prstGeom>
              <a:blipFill>
                <a:blip r:embed="rId3"/>
                <a:stretch>
                  <a:fillRect l="-2174" t="-1149" r="-13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61B3B-46FF-4879-81AA-0C4DADC26CF1}"/>
                  </a:ext>
                </a:extLst>
              </p:cNvPr>
              <p:cNvSpPr txBox="1"/>
              <p:nvPr/>
            </p:nvSpPr>
            <p:spPr>
              <a:xfrm>
                <a:off x="6503325" y="6123543"/>
                <a:ext cx="527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en-SE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∎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AF61B3B-46FF-4879-81AA-0C4DADC2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3325" y="6123543"/>
                <a:ext cx="52758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C85CC1-07C6-4C14-B35B-0A7F98B89F1B}"/>
                  </a:ext>
                </a:extLst>
              </p:cNvPr>
              <p:cNvSpPr txBox="1"/>
              <p:nvPr/>
            </p:nvSpPr>
            <p:spPr>
              <a:xfrm>
                <a:off x="64734" y="3594780"/>
                <a:ext cx="12193588" cy="2519088"/>
              </a:xfrm>
              <a:prstGeom prst="rect">
                <a:avLst/>
              </a:prstGeom>
              <a:solidFill>
                <a:srgbClr val="FFC000"/>
              </a:solidFill>
              <a:ln w="38100" cap="rnd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sv-SE"/>
                </a:defPPr>
                <a:lvl1pPr marR="0" lvl="0" indent="0" algn="ctr" defTabSz="914400" fontAlgn="auto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 sz="3000" b="1">
                    <a:solidFill>
                      <a:srgbClr val="3B812F"/>
                    </a:solidFill>
                    <a:latin typeface="Tahoma"/>
                  </a:defRPr>
                </a:lvl1pPr>
              </a:lstStyle>
              <a:p>
                <a:r>
                  <a:rPr lang="en-US" sz="3600" dirty="0">
                    <a:solidFill>
                      <a:schemeClr val="tx1"/>
                    </a:solidFill>
                  </a:rPr>
                  <a:t>Bias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p>
                    </m:sSubSup>
                  </m:oMath>
                </a14:m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changes exactly at the rate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3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p>
                    </m:sSubSup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  <a:p>
                <a:r>
                  <a:rPr lang="en-US" sz="3600" dirty="0">
                    <a:solidFill>
                      <a:schemeClr val="tx1"/>
                    </a:solidFill>
                  </a:rPr>
                  <a:t>Each time we can tune </a:t>
                </a:r>
                <a14:m>
                  <m:oMath xmlns:m="http://schemas.openxmlformats.org/officeDocument/2006/math">
                    <m:r>
                      <a:rPr lang="en-US" sz="3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sSubSup>
                      <m:sSubSup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en-US" sz="36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𝒍</m:t>
                        </m:r>
                      </m:sup>
                    </m:sSubSup>
                  </m:oMath>
                </a14:m>
                <a:r>
                  <a:rPr lang="en-US" sz="3600" dirty="0">
                    <a:solidFill>
                      <a:schemeClr val="tx1"/>
                    </a:solidFill>
                  </a:rPr>
                  <a:t> with SGD (L.11) now: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4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𝒘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,∆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𝒃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…,−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𝜼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𝑪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𝑗𝑘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,…,−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𝜼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𝒏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𝑪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b>
                                      </m:sSub>
                                    </m:num>
                                    <m:den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𝝏</m:t>
                                      </m:r>
                                      <m:sSubSup>
                                        <m:sSubSup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𝑻</m:t>
                          </m:r>
                        </m:sup>
                      </m:sSup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BC85CC1-07C6-4C14-B35B-0A7F98B89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4" y="3594780"/>
                <a:ext cx="12193588" cy="2519088"/>
              </a:xfrm>
              <a:prstGeom prst="rect">
                <a:avLst/>
              </a:prstGeom>
              <a:blipFill>
                <a:blip r:embed="rId5"/>
                <a:stretch>
                  <a:fillRect t="-1909"/>
                </a:stretch>
              </a:blipFill>
              <a:ln w="38100" cap="rnd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835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AE573B9-6D8F-4462-AF1A-9BD7016BF1CD}">
  <we:reference id="wa104380121" version="2.0.0.0" store="en-US" storeType="OMEX"/>
  <we:alternateReferences>
    <we:reference id="wa104380121" version="2.0.0.0" store="WA10438012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19263</TotalTime>
  <Words>1227</Words>
  <Application>Microsoft Macintosh PowerPoint</Application>
  <PresentationFormat>Widescreen</PresentationFormat>
  <Paragraphs>168</Paragraphs>
  <Slides>17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Cambria Math</vt:lpstr>
      <vt:lpstr>Tahoma</vt:lpstr>
      <vt:lpstr>Office Theme</vt:lpstr>
      <vt:lpstr>Accelerating Systems with Programmable Logic Components  Lecture 12 Neural network II Part 2 </vt:lpstr>
      <vt:lpstr>Agenda</vt:lpstr>
      <vt:lpstr>Backpropagation – Corollary 2</vt:lpstr>
      <vt:lpstr>Backpropagation – Corollary 2</vt:lpstr>
      <vt:lpstr>Backpropagation – Corollary 2</vt:lpstr>
      <vt:lpstr>Backpropagation – Corollary 2</vt:lpstr>
      <vt:lpstr>Interpretation of Corollary 2:  δ_j^l=∑_k▒〖w_kj^(l+1)∙δ_k^(l+1)∙σ′(z_j^l)〗 </vt:lpstr>
      <vt:lpstr>Interpretation of Corollary 2: δ_j^l=∑_k▒〖w_kj^(l+1)∙δ_k^(l+1)∙σ′(z_j^l)〗 </vt:lpstr>
      <vt:lpstr>Backpropagation – Corollary 3</vt:lpstr>
      <vt:lpstr>Backpropagation – Corollary 4</vt:lpstr>
      <vt:lpstr>Interpretation of Corollary 3 and 4</vt:lpstr>
      <vt:lpstr>Summarizing it up</vt:lpstr>
      <vt:lpstr>Some other insights</vt:lpstr>
      <vt:lpstr>Exercise</vt:lpstr>
      <vt:lpstr>HDR-NN algorithm – overview</vt:lpstr>
      <vt:lpstr>HDR-NN algorithm – the complete steps 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Yuan Yao</dc:creator>
  <cp:lastModifiedBy>Yuan Yao</cp:lastModifiedBy>
  <cp:revision>1899</cp:revision>
  <dcterms:created xsi:type="dcterms:W3CDTF">2021-06-14T13:39:04Z</dcterms:created>
  <dcterms:modified xsi:type="dcterms:W3CDTF">2021-09-06T08:48:19Z</dcterms:modified>
</cp:coreProperties>
</file>