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335" r:id="rId3"/>
    <p:sldId id="336" r:id="rId4"/>
    <p:sldId id="339" r:id="rId5"/>
    <p:sldId id="337" r:id="rId6"/>
    <p:sldId id="338" r:id="rId7"/>
    <p:sldId id="340" r:id="rId8"/>
    <p:sldId id="341" r:id="rId9"/>
    <p:sldId id="342" r:id="rId10"/>
    <p:sldId id="349" r:id="rId11"/>
    <p:sldId id="343" r:id="rId12"/>
    <p:sldId id="345" r:id="rId13"/>
    <p:sldId id="344" r:id="rId14"/>
    <p:sldId id="347" r:id="rId15"/>
    <p:sldId id="350" r:id="rId16"/>
    <p:sldId id="351" r:id="rId17"/>
    <p:sldId id="352" r:id="rId18"/>
    <p:sldId id="353" r:id="rId19"/>
    <p:sldId id="361" r:id="rId20"/>
    <p:sldId id="334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2" r:id="rId29"/>
    <p:sldId id="363" r:id="rId30"/>
    <p:sldId id="364" r:id="rId31"/>
    <p:sldId id="366" r:id="rId32"/>
    <p:sldId id="365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7" r:id="rId42"/>
    <p:sldId id="328" r:id="rId43"/>
    <p:sldId id="376" r:id="rId44"/>
    <p:sldId id="375" r:id="rId45"/>
    <p:sldId id="378" r:id="rId46"/>
    <p:sldId id="27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9Qe46Qb9TcliuGGEyy4HQ==" hashData="xteTQAJ92XYTF+o8c2LXFreocPFDZx9MVlgAls+wPCPK1/n4f2J/mJLHasYUKwspJ8N8pxtEV3lUGCyq/3InsQ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84529" autoAdjust="0"/>
  </p:normalViewPr>
  <p:slideViewPr>
    <p:cSldViewPr snapToGrid="0">
      <p:cViewPr varScale="1">
        <p:scale>
          <a:sx n="145" d="100"/>
          <a:sy n="145" d="100"/>
        </p:scale>
        <p:origin x="34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4111-F96E-400B-BE1D-9AD68FB27ACF}" type="datetimeFigureOut">
              <a:rPr lang="en-SE" smtClean="0"/>
              <a:t>2022-11-28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EC7D-B74B-4364-805A-BE53D1A210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1312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EC7D-B74B-4364-805A-BE53D1A2107A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309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2022-11-28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289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2022-11-28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2839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2022-11-28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7377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2022-11-28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78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2022-11-28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6978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2022-11-28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57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2022-11-28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133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2022-11-28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081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2022-11-28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437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2022-11-28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049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2022-11-28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514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1A22-7217-45F6-9197-2076FDF5A2BB}" type="datetimeFigureOut">
              <a:rPr lang="en-SE" smtClean="0"/>
              <a:t>2022-11-28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3870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yuan.yao@it.uu.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20.emf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3.png"/><Relationship Id="rId3" Type="http://schemas.openxmlformats.org/officeDocument/2006/relationships/image" Target="../media/image20.emf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2.emf"/><Relationship Id="rId7" Type="http://schemas.openxmlformats.org/officeDocument/2006/relationships/image" Target="../media/image5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2.emf"/><Relationship Id="rId7" Type="http://schemas.openxmlformats.org/officeDocument/2006/relationships/image" Target="../media/image5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2.emf"/><Relationship Id="rId7" Type="http://schemas.openxmlformats.org/officeDocument/2006/relationships/image" Target="../media/image5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2.emf"/><Relationship Id="rId7" Type="http://schemas.openxmlformats.org/officeDocument/2006/relationships/image" Target="../media/image5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6.emf"/><Relationship Id="rId7" Type="http://schemas.openxmlformats.org/officeDocument/2006/relationships/image" Target="../media/image6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yann.lecun.com/exdb/lene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karpathy.github.io/2014/09/02/what-i-learned-from-competing-against-a-convnet-on-imagenet/" TargetMode="External"/><Relationship Id="rId2" Type="http://schemas.openxmlformats.org/officeDocument/2006/relationships/hyperlink" Target="http://www.clarifa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www.bbc.com/news/technology-35785875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3.emf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publis/pdf/lecun-98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2BB8-29F8-4155-A93A-17647DB1C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9228"/>
            <a:ext cx="9144000" cy="325244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Accelerating Systems with Programmable Logic Components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Lecture 13 Convolutional neural network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087BE-6C26-4F68-8F72-3D456FE71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1DT109 ASPLOC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2022 VT1-VT2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Yuan Yao,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yuan.yao@it.uu.se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rod_logo_vit_etikett_84mm.eps">
            <a:extLst>
              <a:ext uri="{FF2B5EF4-FFF2-40B4-BE49-F238E27FC236}">
                <a16:creationId xmlns:a16="http://schemas.microsoft.com/office/drawing/2014/main" id="{8D2C7EE1-0E61-4368-A08E-159F94E206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73" y="0"/>
            <a:ext cx="1056255" cy="1617317"/>
          </a:xfrm>
          <a:prstGeom prst="rect">
            <a:avLst/>
          </a:prstGeom>
          <a:effectLst>
            <a:outerShdw blurRad="263525" dir="12420000" sx="107000" sy="107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32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83EC-9FAA-4AAF-AE48-B457C721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receptive field – motivation </a:t>
            </a:r>
            <a:endParaRPr lang="en-SE" dirty="0"/>
          </a:p>
        </p:txBody>
      </p:sp>
      <p:pic>
        <p:nvPicPr>
          <p:cNvPr id="6146" name="Picture 2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DF5D39B9-0688-449B-A2BB-00BF420D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129" y="1923003"/>
            <a:ext cx="9144000" cy="480060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AD50FF-96F8-4508-A6C0-4755408990AE}"/>
              </a:ext>
            </a:extLst>
          </p:cNvPr>
          <p:cNvSpPr/>
          <p:nvPr/>
        </p:nvSpPr>
        <p:spPr>
          <a:xfrm>
            <a:off x="2863780" y="1923003"/>
            <a:ext cx="994787" cy="9106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5B9DDB9-20B1-45C6-B1AB-49845D48605A}"/>
              </a:ext>
            </a:extLst>
          </p:cNvPr>
          <p:cNvSpPr/>
          <p:nvPr/>
        </p:nvSpPr>
        <p:spPr>
          <a:xfrm>
            <a:off x="323850" y="1690688"/>
            <a:ext cx="2305050" cy="1404937"/>
          </a:xfrm>
          <a:prstGeom prst="wedgeRectCallout">
            <a:avLst>
              <a:gd name="adj1" fmla="val 60572"/>
              <a:gd name="adj2" fmla="val 9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lot of pixels in the input has a strong local correlation. 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192A38-BF47-4DB9-8343-36EF0FEA61DF}"/>
                  </a:ext>
                </a:extLst>
              </p:cNvPr>
              <p:cNvSpPr txBox="1"/>
              <p:nvPr/>
            </p:nvSpPr>
            <p:spPr>
              <a:xfrm>
                <a:off x="9956094" y="2276665"/>
                <a:ext cx="635705" cy="46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192A38-BF47-4DB9-8343-36EF0FEA6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094" y="2276665"/>
                <a:ext cx="635705" cy="465961"/>
              </a:xfrm>
              <a:prstGeom prst="rect">
                <a:avLst/>
              </a:prstGeom>
              <a:blipFill>
                <a:blip r:embed="rId3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44799-EA5E-49DA-8612-4AF6684EDEB2}"/>
                  </a:ext>
                </a:extLst>
              </p:cNvPr>
              <p:cNvSpPr txBox="1"/>
              <p:nvPr/>
            </p:nvSpPr>
            <p:spPr>
              <a:xfrm>
                <a:off x="9946569" y="3143250"/>
                <a:ext cx="635705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44799-EA5E-49DA-8612-4AF6684ED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569" y="3143250"/>
                <a:ext cx="635705" cy="466666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F013FD-639A-4D42-B941-EDBB7559298D}"/>
                  </a:ext>
                </a:extLst>
              </p:cNvPr>
              <p:cNvSpPr txBox="1"/>
              <p:nvPr/>
            </p:nvSpPr>
            <p:spPr>
              <a:xfrm>
                <a:off x="9946568" y="4008302"/>
                <a:ext cx="635705" cy="46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F013FD-639A-4D42-B941-EDBB75592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568" y="4008302"/>
                <a:ext cx="635705" cy="468526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D0B880-6D79-452E-B3C9-911F906CD4DF}"/>
                  </a:ext>
                </a:extLst>
              </p:cNvPr>
              <p:cNvSpPr txBox="1"/>
              <p:nvPr/>
            </p:nvSpPr>
            <p:spPr>
              <a:xfrm>
                <a:off x="9956094" y="4879623"/>
                <a:ext cx="635705" cy="465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D0B880-6D79-452E-B3C9-911F906CD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094" y="4879623"/>
                <a:ext cx="635705" cy="465577"/>
              </a:xfrm>
              <a:prstGeom prst="rect">
                <a:avLst/>
              </a:prstGeom>
              <a:blipFill>
                <a:blip r:embed="rId6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A0242D-B78B-4E2E-B0C1-0AF69826ECD9}"/>
                  </a:ext>
                </a:extLst>
              </p:cNvPr>
              <p:cNvSpPr txBox="1"/>
              <p:nvPr/>
            </p:nvSpPr>
            <p:spPr>
              <a:xfrm>
                <a:off x="9946567" y="5744675"/>
                <a:ext cx="635705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A0242D-B78B-4E2E-B0C1-0AF69826E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567" y="5744675"/>
                <a:ext cx="635705" cy="5234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41CA956-DF7E-4F41-8512-0F3DEC462A2D}"/>
              </a:ext>
            </a:extLst>
          </p:cNvPr>
          <p:cNvSpPr/>
          <p:nvPr/>
        </p:nvSpPr>
        <p:spPr>
          <a:xfrm>
            <a:off x="8880348" y="101339"/>
            <a:ext cx="2305050" cy="641171"/>
          </a:xfrm>
          <a:prstGeom prst="wedgeRectCallout">
            <a:avLst>
              <a:gd name="adj1" fmla="val -33192"/>
              <a:gd name="adj2" fmla="val 154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layer, the input layer</a:t>
            </a:r>
            <a:endParaRPr lang="en-SE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2D51533-8391-4F0D-8C03-1AB655EEAAE4}"/>
              </a:ext>
            </a:extLst>
          </p:cNvPr>
          <p:cNvSpPr/>
          <p:nvPr/>
        </p:nvSpPr>
        <p:spPr>
          <a:xfrm>
            <a:off x="9737317" y="1119895"/>
            <a:ext cx="2305050" cy="641171"/>
          </a:xfrm>
          <a:prstGeom prst="wedgeRectCallout">
            <a:avLst>
              <a:gd name="adj1" fmla="val -25980"/>
              <a:gd name="adj2" fmla="val 11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layer, the </a:t>
            </a:r>
            <a:r>
              <a:rPr lang="en-US" b="1" dirty="0"/>
              <a:t>first</a:t>
            </a:r>
            <a:r>
              <a:rPr lang="en-US" dirty="0"/>
              <a:t> hidden layer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EF72D-0791-4A83-BCBF-7E5E132BBAE3}"/>
              </a:ext>
            </a:extLst>
          </p:cNvPr>
          <p:cNvSpPr txBox="1"/>
          <p:nvPr/>
        </p:nvSpPr>
        <p:spPr>
          <a:xfrm>
            <a:off x="0" y="2809856"/>
            <a:ext cx="12193588" cy="1754326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Each neuron in the first hidden layer accepts </a:t>
            </a:r>
            <a:r>
              <a:rPr lang="en-US" sz="3600" dirty="0">
                <a:solidFill>
                  <a:schemeClr val="accent1"/>
                </a:solidFill>
              </a:rPr>
              <a:t>784</a:t>
            </a:r>
            <a:r>
              <a:rPr lang="en-US" sz="3600" dirty="0">
                <a:solidFill>
                  <a:schemeClr val="tx1"/>
                </a:solidFill>
              </a:rPr>
              <a:t> weights plus </a:t>
            </a:r>
            <a:r>
              <a:rPr lang="en-US" sz="3600" dirty="0">
                <a:solidFill>
                  <a:schemeClr val="accent1"/>
                </a:solidFill>
              </a:rPr>
              <a:t>1</a:t>
            </a:r>
            <a:r>
              <a:rPr lang="en-US" sz="3600" dirty="0">
                <a:solidFill>
                  <a:schemeClr val="tx1"/>
                </a:solidFill>
              </a:rPr>
              <a:t> bias, which will easily lead to gradient vanishing.</a:t>
            </a:r>
          </a:p>
        </p:txBody>
      </p:sp>
    </p:spTree>
    <p:extLst>
      <p:ext uri="{BB962C8B-B14F-4D97-AF65-F5344CB8AC3E}">
        <p14:creationId xmlns:p14="http://schemas.microsoft.com/office/powerpoint/2010/main" val="273187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B561-A657-4478-A91B-10B3879C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receptive field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81DE7-3137-4547-A046-3420E8FB4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59"/>
            <a:ext cx="5572125" cy="2719388"/>
          </a:xfrm>
        </p:spPr>
        <p:txBody>
          <a:bodyPr>
            <a:normAutofit/>
          </a:bodyPr>
          <a:lstStyle/>
          <a:p>
            <a:r>
              <a:rPr lang="en-US" sz="2600" dirty="0"/>
              <a:t>In fully-connected network shown earlier, the inputs were depicted as a vector of pixels. </a:t>
            </a:r>
          </a:p>
          <a:p>
            <a:r>
              <a:rPr lang="en-US" sz="2600" b="1" dirty="0"/>
              <a:t>The whole </a:t>
            </a:r>
            <a:r>
              <a:rPr lang="en-US" sz="2600" dirty="0"/>
              <a:t>pixel vector is input to </a:t>
            </a:r>
            <a:r>
              <a:rPr lang="en-US" sz="2600" b="1" dirty="0"/>
              <a:t>each</a:t>
            </a:r>
            <a:r>
              <a:rPr lang="en-US" sz="2600" dirty="0"/>
              <a:t> neuron in the first hidden layer.</a:t>
            </a:r>
            <a:endParaRPr lang="en-SE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A74D-CEFC-48D1-BAFA-61BC21B9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4197347"/>
            <a:ext cx="2624137" cy="262413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BDF7D7-E14B-4CD5-ACE6-BD6EAB4AD7B4}"/>
              </a:ext>
            </a:extLst>
          </p:cNvPr>
          <p:cNvSpPr txBox="1">
            <a:spLocks/>
          </p:cNvSpPr>
          <p:nvPr/>
        </p:nvSpPr>
        <p:spPr>
          <a:xfrm>
            <a:off x="6410325" y="1477959"/>
            <a:ext cx="5572125" cy="2719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CNN, we won’t input the whole pixel vector to every hidden neuron in the first hidden layer. </a:t>
            </a:r>
          </a:p>
          <a:p>
            <a:r>
              <a:rPr lang="en-US" dirty="0"/>
              <a:t>Instead, we only make connections in small, localized </a:t>
            </a:r>
            <a:r>
              <a:rPr lang="en-US" b="1" dirty="0"/>
              <a:t>regions </a:t>
            </a:r>
            <a:r>
              <a:rPr lang="en-US" dirty="0"/>
              <a:t>of the input image, and feed it to </a:t>
            </a:r>
            <a:r>
              <a:rPr lang="en-US" b="1" dirty="0"/>
              <a:t>one</a:t>
            </a:r>
            <a:r>
              <a:rPr lang="en-US" dirty="0"/>
              <a:t> neuron in the first hidden layer. </a:t>
            </a:r>
            <a:endParaRPr lang="en-S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9C83FA-A3C0-408A-B4D7-767489A5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43" y="4197346"/>
            <a:ext cx="2624137" cy="2624137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0B0F431-BBFA-429B-AB08-6FF72A22DDA9}"/>
              </a:ext>
            </a:extLst>
          </p:cNvPr>
          <p:cNvSpPr/>
          <p:nvPr/>
        </p:nvSpPr>
        <p:spPr>
          <a:xfrm>
            <a:off x="3974306" y="4452937"/>
            <a:ext cx="2314575" cy="1371600"/>
          </a:xfrm>
          <a:prstGeom prst="wedgeRectCallout">
            <a:avLst>
              <a:gd name="adj1" fmla="val -42232"/>
              <a:gd name="adj2" fmla="val 59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the input pixels are input to </a:t>
            </a:r>
            <a:r>
              <a:rPr lang="en-US" b="1" dirty="0"/>
              <a:t>each</a:t>
            </a:r>
            <a:r>
              <a:rPr lang="en-US" dirty="0"/>
              <a:t> neuron of the first hidden layer.</a:t>
            </a:r>
            <a:endParaRPr lang="en-SE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FFDD996-796A-4393-BBAB-0AEEDAB37F9C}"/>
              </a:ext>
            </a:extLst>
          </p:cNvPr>
          <p:cNvSpPr/>
          <p:nvPr/>
        </p:nvSpPr>
        <p:spPr>
          <a:xfrm>
            <a:off x="9877425" y="4452937"/>
            <a:ext cx="2314575" cy="1371600"/>
          </a:xfrm>
          <a:prstGeom prst="wedgeRectCallout">
            <a:avLst>
              <a:gd name="adj1" fmla="val -42232"/>
              <a:gd name="adj2" fmla="val 59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the marked pixels (5x5) will be input to one neuron in the first hidden layer.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AED525-E4F4-40A6-9ED9-BE8FD19028D2}"/>
              </a:ext>
            </a:extLst>
          </p:cNvPr>
          <p:cNvSpPr txBox="1"/>
          <p:nvPr/>
        </p:nvSpPr>
        <p:spPr>
          <a:xfrm>
            <a:off x="1629368" y="3828014"/>
            <a:ext cx="1498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Input image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26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  <p:bldP spid="11" grpId="0" animBg="1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5" name="Picture 1654">
            <a:extLst>
              <a:ext uri="{FF2B5EF4-FFF2-40B4-BE49-F238E27FC236}">
                <a16:creationId xmlns:a16="http://schemas.microsoft.com/office/drawing/2014/main" id="{AD15C539-29B0-425A-853F-4088DA68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873" y="963777"/>
            <a:ext cx="4391025" cy="56794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D4C580-14A0-452D-8EC7-1984DA1B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Fully-connected net</a:t>
            </a:r>
            <a:endParaRPr lang="en-SE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5A5C3F6-A302-4078-93C2-A8611F128F2A}"/>
              </a:ext>
            </a:extLst>
          </p:cNvPr>
          <p:cNvSpPr/>
          <p:nvPr/>
        </p:nvSpPr>
        <p:spPr>
          <a:xfrm>
            <a:off x="8597547" y="1171575"/>
            <a:ext cx="1000125" cy="5248275"/>
          </a:xfrm>
          <a:prstGeom prst="rightBrace">
            <a:avLst>
              <a:gd name="adj1" fmla="val 4928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E7E688-90FA-4C8D-B075-859E1F29DD04}"/>
              </a:ext>
            </a:extLst>
          </p:cNvPr>
          <p:cNvSpPr/>
          <p:nvPr/>
        </p:nvSpPr>
        <p:spPr>
          <a:xfrm>
            <a:off x="9686924" y="3290887"/>
            <a:ext cx="2162175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First hidden layer</a:t>
            </a:r>
            <a:endParaRPr lang="en-SE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DD92E-C366-4EE8-938A-CFB39BA11294}"/>
              </a:ext>
            </a:extLst>
          </p:cNvPr>
          <p:cNvSpPr txBox="1"/>
          <p:nvPr/>
        </p:nvSpPr>
        <p:spPr>
          <a:xfrm>
            <a:off x="222603" y="2887771"/>
            <a:ext cx="33718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The whole </a:t>
            </a:r>
            <a:r>
              <a:rPr lang="en-US" sz="2800" dirty="0"/>
              <a:t>pixel vector is input to </a:t>
            </a:r>
            <a:r>
              <a:rPr lang="en-US" sz="2800" b="1" dirty="0"/>
              <a:t>each</a:t>
            </a:r>
            <a:r>
              <a:rPr lang="en-US" sz="2800" dirty="0"/>
              <a:t> neuron in the first hidden layer.</a:t>
            </a:r>
            <a:endParaRPr lang="en-S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028870-C627-452A-A54D-72C49A29D8FE}"/>
                  </a:ext>
                </a:extLst>
              </p:cNvPr>
              <p:cNvSpPr txBox="1"/>
              <p:nvPr/>
            </p:nvSpPr>
            <p:spPr>
              <a:xfrm>
                <a:off x="7574844" y="1076515"/>
                <a:ext cx="635705" cy="46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028870-C627-452A-A54D-72C49A29D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44" y="1076515"/>
                <a:ext cx="635705" cy="465961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844AB97-5748-4CFC-9A88-B6E1C9C90BA1}"/>
                  </a:ext>
                </a:extLst>
              </p:cNvPr>
              <p:cNvSpPr txBox="1"/>
              <p:nvPr/>
            </p:nvSpPr>
            <p:spPr>
              <a:xfrm>
                <a:off x="7574843" y="2287672"/>
                <a:ext cx="635705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844AB97-5748-4CFC-9A88-B6E1C9C90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43" y="2287672"/>
                <a:ext cx="635705" cy="466666"/>
              </a:xfrm>
              <a:prstGeom prst="rect">
                <a:avLst/>
              </a:prstGeom>
              <a:blipFill>
                <a:blip r:embed="rId5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8C8856-1035-4AB9-8030-DC6B35EF2411}"/>
                  </a:ext>
                </a:extLst>
              </p:cNvPr>
              <p:cNvSpPr txBox="1"/>
              <p:nvPr/>
            </p:nvSpPr>
            <p:spPr>
              <a:xfrm>
                <a:off x="7574843" y="3543370"/>
                <a:ext cx="635705" cy="46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8C8856-1035-4AB9-8030-DC6B35EF2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43" y="3543370"/>
                <a:ext cx="635705" cy="468526"/>
              </a:xfrm>
              <a:prstGeom prst="rect">
                <a:avLst/>
              </a:prstGeom>
              <a:blipFill>
                <a:blip r:embed="rId6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24310F-B2AF-41AD-80A0-13D9777A5D33}"/>
                  </a:ext>
                </a:extLst>
              </p:cNvPr>
              <p:cNvSpPr txBox="1"/>
              <p:nvPr/>
            </p:nvSpPr>
            <p:spPr>
              <a:xfrm>
                <a:off x="7574843" y="4730982"/>
                <a:ext cx="635705" cy="465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24310F-B2AF-41AD-80A0-13D9777A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43" y="4730982"/>
                <a:ext cx="635705" cy="465577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B0183A-EB6D-4761-AFFC-0AC4FD42C503}"/>
                  </a:ext>
                </a:extLst>
              </p:cNvPr>
              <p:cNvSpPr txBox="1"/>
              <p:nvPr/>
            </p:nvSpPr>
            <p:spPr>
              <a:xfrm>
                <a:off x="7574843" y="5954658"/>
                <a:ext cx="635705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B0183A-EB6D-4761-AFFC-0AC4FD42C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43" y="5954658"/>
                <a:ext cx="635705" cy="5234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>
            <a:extLst>
              <a:ext uri="{FF2B5EF4-FFF2-40B4-BE49-F238E27FC236}">
                <a16:creationId xmlns:a16="http://schemas.microsoft.com/office/drawing/2014/main" id="{1720F5EA-858C-4C70-A32B-27C05DA54BC7}"/>
              </a:ext>
            </a:extLst>
          </p:cNvPr>
          <p:cNvSpPr/>
          <p:nvPr/>
        </p:nvSpPr>
        <p:spPr>
          <a:xfrm rot="10800000">
            <a:off x="6994583" y="1772772"/>
            <a:ext cx="713433" cy="593930"/>
          </a:xfrm>
          <a:prstGeom prst="arc">
            <a:avLst>
              <a:gd name="adj1" fmla="val 16200000"/>
              <a:gd name="adj2" fmla="val 210691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AD931638-AEC9-404D-92EF-56B731D72031}"/>
              </a:ext>
            </a:extLst>
          </p:cNvPr>
          <p:cNvSpPr/>
          <p:nvPr/>
        </p:nvSpPr>
        <p:spPr>
          <a:xfrm>
            <a:off x="4082689" y="1475148"/>
            <a:ext cx="2314575" cy="791008"/>
          </a:xfrm>
          <a:prstGeom prst="wedgeRectCallout">
            <a:avLst>
              <a:gd name="adj1" fmla="val 74640"/>
              <a:gd name="adj2" fmla="val -4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784 weights</a:t>
            </a:r>
            <a:endParaRPr lang="en-SE" sz="2400" dirty="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7ED93F77-A8F3-4148-BE89-3D9400223AB2}"/>
              </a:ext>
            </a:extLst>
          </p:cNvPr>
          <p:cNvSpPr/>
          <p:nvPr/>
        </p:nvSpPr>
        <p:spPr>
          <a:xfrm rot="12575139">
            <a:off x="7051401" y="2609556"/>
            <a:ext cx="713433" cy="662587"/>
          </a:xfrm>
          <a:prstGeom prst="arc">
            <a:avLst>
              <a:gd name="adj1" fmla="val 14958398"/>
              <a:gd name="adj2" fmla="val 1086538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0605E55E-CFE6-4E61-AC22-51E92C49D36F}"/>
              </a:ext>
            </a:extLst>
          </p:cNvPr>
          <p:cNvSpPr/>
          <p:nvPr/>
        </p:nvSpPr>
        <p:spPr>
          <a:xfrm rot="13974435">
            <a:off x="7024830" y="3503175"/>
            <a:ext cx="686602" cy="593930"/>
          </a:xfrm>
          <a:prstGeom prst="arc">
            <a:avLst>
              <a:gd name="adj1" fmla="val 13913997"/>
              <a:gd name="adj2" fmla="val 1086538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21C4A72B-3CC0-4B81-988B-5EC9B3C30801}"/>
              </a:ext>
            </a:extLst>
          </p:cNvPr>
          <p:cNvSpPr/>
          <p:nvPr/>
        </p:nvSpPr>
        <p:spPr>
          <a:xfrm rot="15322871">
            <a:off x="7011414" y="4446629"/>
            <a:ext cx="713433" cy="593930"/>
          </a:xfrm>
          <a:prstGeom prst="arc">
            <a:avLst>
              <a:gd name="adj1" fmla="val 14066200"/>
              <a:gd name="adj2" fmla="val 1086538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37771E25-8FC6-42BE-AD68-523B908BA926}"/>
              </a:ext>
            </a:extLst>
          </p:cNvPr>
          <p:cNvSpPr/>
          <p:nvPr/>
        </p:nvSpPr>
        <p:spPr>
          <a:xfrm rot="15556855">
            <a:off x="6974090" y="5422514"/>
            <a:ext cx="713433" cy="593930"/>
          </a:xfrm>
          <a:prstGeom prst="arc">
            <a:avLst>
              <a:gd name="adj1" fmla="val 16200000"/>
              <a:gd name="adj2" fmla="val 1086538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F71726-6247-4D22-AF44-4ADF5DEC3897}"/>
              </a:ext>
            </a:extLst>
          </p:cNvPr>
          <p:cNvSpPr txBox="1"/>
          <p:nvPr/>
        </p:nvSpPr>
        <p:spPr>
          <a:xfrm>
            <a:off x="4082689" y="2518439"/>
            <a:ext cx="1498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Input image</a:t>
            </a:r>
            <a:endParaRPr lang="en-SE" dirty="0"/>
          </a:p>
        </p:txBody>
      </p:sp>
      <p:sp>
        <p:nvSpPr>
          <p:cNvPr id="1656" name="Speech Bubble: Rectangle 1655">
            <a:extLst>
              <a:ext uri="{FF2B5EF4-FFF2-40B4-BE49-F238E27FC236}">
                <a16:creationId xmlns:a16="http://schemas.microsoft.com/office/drawing/2014/main" id="{38E1A0BE-6512-4365-A0E9-49DD568AC6CC}"/>
              </a:ext>
            </a:extLst>
          </p:cNvPr>
          <p:cNvSpPr/>
          <p:nvPr/>
        </p:nvSpPr>
        <p:spPr>
          <a:xfrm>
            <a:off x="3215149" y="5221045"/>
            <a:ext cx="3018020" cy="1422141"/>
          </a:xfrm>
          <a:prstGeom prst="wedgeRectCallout">
            <a:avLst>
              <a:gd name="adj1" fmla="val 71296"/>
              <a:gd name="adj2" fmla="val -132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Different neurons have different set of its 784 weights.</a:t>
            </a:r>
            <a:endParaRPr lang="en-SE" sz="2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203C9A-ECAE-4D62-918C-DE89AB9F3836}"/>
              </a:ext>
            </a:extLst>
          </p:cNvPr>
          <p:cNvSpPr/>
          <p:nvPr/>
        </p:nvSpPr>
        <p:spPr>
          <a:xfrm>
            <a:off x="7440552" y="893381"/>
            <a:ext cx="934062" cy="5858584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201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C580-14A0-452D-8EC7-1984DA1B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  <a:endParaRPr lang="en-S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2BD9F3C-D606-466D-8088-14B2A019F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606" y="1466202"/>
            <a:ext cx="4079317" cy="52762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C4AC6D-F7D5-49F0-A54E-CCDCBDB3B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940" y="1466202"/>
            <a:ext cx="4079317" cy="52762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118938-FEA4-43DE-9F0C-49FE7E814850}"/>
              </a:ext>
            </a:extLst>
          </p:cNvPr>
          <p:cNvSpPr txBox="1"/>
          <p:nvPr/>
        </p:nvSpPr>
        <p:spPr>
          <a:xfrm>
            <a:off x="435743" y="5042119"/>
            <a:ext cx="3688579" cy="181588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en-US" sz="2800" dirty="0"/>
              <a:t>One window (called a </a:t>
            </a:r>
            <a:r>
              <a:rPr lang="en-US" sz="2800" b="1" dirty="0"/>
              <a:t>receptive field</a:t>
            </a:r>
            <a:r>
              <a:rPr lang="en-US" sz="2800" dirty="0"/>
              <a:t>) of the input pixels is input to one neuron in HL 1.</a:t>
            </a:r>
            <a:endParaRPr lang="en-SE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A06AD9-9D59-4FAC-9544-C204506CA4A3}"/>
              </a:ext>
            </a:extLst>
          </p:cNvPr>
          <p:cNvSpPr txBox="1"/>
          <p:nvPr/>
        </p:nvSpPr>
        <p:spPr>
          <a:xfrm>
            <a:off x="6664496" y="5042118"/>
            <a:ext cx="32319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then slide the local receptive field across the entire input image.</a:t>
            </a:r>
            <a:endParaRPr lang="en-SE" sz="28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126A50-EE36-46B8-87C7-3F552C0EC1ED}"/>
              </a:ext>
            </a:extLst>
          </p:cNvPr>
          <p:cNvCxnSpPr>
            <a:cxnSpLocks/>
          </p:cNvCxnSpPr>
          <p:nvPr/>
        </p:nvCxnSpPr>
        <p:spPr>
          <a:xfrm>
            <a:off x="6267450" y="1285875"/>
            <a:ext cx="0" cy="55721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A7127926-3B8A-48BA-A796-9F1E90DF8413}"/>
              </a:ext>
            </a:extLst>
          </p:cNvPr>
          <p:cNvSpPr/>
          <p:nvPr/>
        </p:nvSpPr>
        <p:spPr>
          <a:xfrm rot="13643621">
            <a:off x="4700156" y="1746542"/>
            <a:ext cx="713433" cy="593930"/>
          </a:xfrm>
          <a:prstGeom prst="arc">
            <a:avLst>
              <a:gd name="adj1" fmla="val 16200000"/>
              <a:gd name="adj2" fmla="val 1863131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AC7F5A63-B999-4FDC-B2A3-3CB838490EAB}"/>
              </a:ext>
            </a:extLst>
          </p:cNvPr>
          <p:cNvSpPr/>
          <p:nvPr/>
        </p:nvSpPr>
        <p:spPr>
          <a:xfrm>
            <a:off x="1331837" y="1579923"/>
            <a:ext cx="2314575" cy="791008"/>
          </a:xfrm>
          <a:prstGeom prst="wedgeRectCallout">
            <a:avLst>
              <a:gd name="adj1" fmla="val 90358"/>
              <a:gd name="adj2" fmla="val 16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 weights</a:t>
            </a:r>
            <a:endParaRPr lang="en-SE" sz="2400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E05F435F-1B55-45DC-9B92-8B7F7CCAA5EA}"/>
              </a:ext>
            </a:extLst>
          </p:cNvPr>
          <p:cNvSpPr/>
          <p:nvPr/>
        </p:nvSpPr>
        <p:spPr>
          <a:xfrm rot="14332601">
            <a:off x="10544833" y="2740385"/>
            <a:ext cx="713433" cy="593930"/>
          </a:xfrm>
          <a:prstGeom prst="arc">
            <a:avLst>
              <a:gd name="adj1" fmla="val 16200000"/>
              <a:gd name="adj2" fmla="val 1863131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967E51F9-36D7-407B-9000-29950A52152B}"/>
              </a:ext>
            </a:extLst>
          </p:cNvPr>
          <p:cNvSpPr/>
          <p:nvPr/>
        </p:nvSpPr>
        <p:spPr>
          <a:xfrm>
            <a:off x="7503433" y="1581939"/>
            <a:ext cx="2314575" cy="791008"/>
          </a:xfrm>
          <a:prstGeom prst="wedgeRectCallout">
            <a:avLst>
              <a:gd name="adj1" fmla="val 76286"/>
              <a:gd name="adj2" fmla="val 12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 weights</a:t>
            </a:r>
            <a:endParaRPr lang="en-S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2ABDBC-2FB8-48F7-B60A-905F564849AB}"/>
                  </a:ext>
                </a:extLst>
              </p:cNvPr>
              <p:cNvSpPr txBox="1"/>
              <p:nvPr/>
            </p:nvSpPr>
            <p:spPr>
              <a:xfrm>
                <a:off x="5194962" y="1580608"/>
                <a:ext cx="635705" cy="46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2ABDBC-2FB8-48F7-B60A-905F56484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962" y="1580608"/>
                <a:ext cx="635705" cy="465961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A810831-3232-4A23-8C8A-71C77CF50614}"/>
                  </a:ext>
                </a:extLst>
              </p:cNvPr>
              <p:cNvSpPr txBox="1"/>
              <p:nvPr/>
            </p:nvSpPr>
            <p:spPr>
              <a:xfrm>
                <a:off x="5194961" y="2680980"/>
                <a:ext cx="635705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A810831-3232-4A23-8C8A-71C77CF50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961" y="2680980"/>
                <a:ext cx="635705" cy="466666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E9B1DB-3B2C-45C8-AA30-C8A9A0499BED}"/>
                  </a:ext>
                </a:extLst>
              </p:cNvPr>
              <p:cNvSpPr txBox="1"/>
              <p:nvPr/>
            </p:nvSpPr>
            <p:spPr>
              <a:xfrm>
                <a:off x="5194960" y="3874963"/>
                <a:ext cx="635705" cy="46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E9B1DB-3B2C-45C8-AA30-C8A9A0499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960" y="3874963"/>
                <a:ext cx="635705" cy="468526"/>
              </a:xfrm>
              <a:prstGeom prst="rect">
                <a:avLst/>
              </a:prstGeom>
              <a:blipFill>
                <a:blip r:embed="rId6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4C0A42C-0AA1-49DE-9A60-4F66D40AD3BB}"/>
                  </a:ext>
                </a:extLst>
              </p:cNvPr>
              <p:cNvSpPr txBox="1"/>
              <p:nvPr/>
            </p:nvSpPr>
            <p:spPr>
              <a:xfrm>
                <a:off x="5194959" y="4978990"/>
                <a:ext cx="635705" cy="465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4C0A42C-0AA1-49DE-9A60-4F66D40AD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959" y="4978990"/>
                <a:ext cx="635705" cy="465577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A4B259-3B0D-4829-A1DE-BCAF96D8028D}"/>
                  </a:ext>
                </a:extLst>
              </p:cNvPr>
              <p:cNvSpPr txBox="1"/>
              <p:nvPr/>
            </p:nvSpPr>
            <p:spPr>
              <a:xfrm>
                <a:off x="5194959" y="6080067"/>
                <a:ext cx="635705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A4B259-3B0D-4829-A1DE-BCAF96D80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959" y="6080067"/>
                <a:ext cx="635705" cy="5234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190086-07E3-434A-8BE8-47067F7EFFEE}"/>
                  </a:ext>
                </a:extLst>
              </p:cNvPr>
              <p:cNvSpPr txBox="1"/>
              <p:nvPr/>
            </p:nvSpPr>
            <p:spPr>
              <a:xfrm>
                <a:off x="11062360" y="1580608"/>
                <a:ext cx="635705" cy="46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190086-07E3-434A-8BE8-47067F7EF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60" y="1580608"/>
                <a:ext cx="635705" cy="465961"/>
              </a:xfrm>
              <a:prstGeom prst="rect">
                <a:avLst/>
              </a:prstGeom>
              <a:blipFill>
                <a:blip r:embed="rId9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719533-A0FA-4AAA-8A58-BF7811984C45}"/>
                  </a:ext>
                </a:extLst>
              </p:cNvPr>
              <p:cNvSpPr txBox="1"/>
              <p:nvPr/>
            </p:nvSpPr>
            <p:spPr>
              <a:xfrm>
                <a:off x="11062359" y="2680980"/>
                <a:ext cx="635705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719533-A0FA-4AAA-8A58-BF7811984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59" y="2680980"/>
                <a:ext cx="635705" cy="466666"/>
              </a:xfrm>
              <a:prstGeom prst="rect">
                <a:avLst/>
              </a:prstGeom>
              <a:blipFill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ECBBDD-1E25-4B45-9097-687B31BA7432}"/>
                  </a:ext>
                </a:extLst>
              </p:cNvPr>
              <p:cNvSpPr txBox="1"/>
              <p:nvPr/>
            </p:nvSpPr>
            <p:spPr>
              <a:xfrm>
                <a:off x="11062358" y="3874963"/>
                <a:ext cx="635705" cy="46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ECBBDD-1E25-4B45-9097-687B31BA7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58" y="3874963"/>
                <a:ext cx="635705" cy="468526"/>
              </a:xfrm>
              <a:prstGeom prst="rect">
                <a:avLst/>
              </a:prstGeom>
              <a:blipFill>
                <a:blip r:embed="rId11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CE8EB71-F888-435B-8560-6EBEF247C5D4}"/>
                  </a:ext>
                </a:extLst>
              </p:cNvPr>
              <p:cNvSpPr txBox="1"/>
              <p:nvPr/>
            </p:nvSpPr>
            <p:spPr>
              <a:xfrm>
                <a:off x="11062357" y="4978990"/>
                <a:ext cx="635705" cy="465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CE8EB71-F888-435B-8560-6EBEF247C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57" y="4978990"/>
                <a:ext cx="635705" cy="465577"/>
              </a:xfrm>
              <a:prstGeom prst="rect">
                <a:avLst/>
              </a:prstGeom>
              <a:blipFill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CA8DF7-2095-4A4D-9940-34A21B24131F}"/>
                  </a:ext>
                </a:extLst>
              </p:cNvPr>
              <p:cNvSpPr txBox="1"/>
              <p:nvPr/>
            </p:nvSpPr>
            <p:spPr>
              <a:xfrm>
                <a:off x="11062357" y="6080067"/>
                <a:ext cx="635705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CA8DF7-2095-4A4D-9940-34A21B241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57" y="6080067"/>
                <a:ext cx="635705" cy="5234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C0A773D-3DF3-45BC-A653-F340F8797193}"/>
              </a:ext>
            </a:extLst>
          </p:cNvPr>
          <p:cNvSpPr/>
          <p:nvPr/>
        </p:nvSpPr>
        <p:spPr>
          <a:xfrm>
            <a:off x="10913178" y="1285873"/>
            <a:ext cx="934062" cy="5572125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9C91E4F-9C38-4247-856B-E7DD1688EF72}"/>
              </a:ext>
            </a:extLst>
          </p:cNvPr>
          <p:cNvSpPr/>
          <p:nvPr/>
        </p:nvSpPr>
        <p:spPr>
          <a:xfrm>
            <a:off x="5037303" y="1285872"/>
            <a:ext cx="934062" cy="5572125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1449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143738-04FB-49F8-A293-B8BBE469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439" y="1433816"/>
            <a:ext cx="4079317" cy="52762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33FBCB-2EEE-4985-9A1C-B6021D18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868" y="1433816"/>
            <a:ext cx="4079317" cy="5276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D4C580-14A0-452D-8EC7-1984DA1B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  <a:endParaRPr lang="en-S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118938-FEA4-43DE-9F0C-49FE7E814850}"/>
              </a:ext>
            </a:extLst>
          </p:cNvPr>
          <p:cNvSpPr txBox="1"/>
          <p:nvPr/>
        </p:nvSpPr>
        <p:spPr>
          <a:xfrm>
            <a:off x="435743" y="5042119"/>
            <a:ext cx="3888605" cy="1815882"/>
          </a:xfrm>
          <a:prstGeom prst="rect">
            <a:avLst/>
          </a:prstGeom>
          <a:noFill/>
        </p:spPr>
        <p:txBody>
          <a:bodyPr wrap="square">
            <a:normAutofit fontScale="92500"/>
          </a:bodyPr>
          <a:lstStyle/>
          <a:p>
            <a:r>
              <a:rPr lang="en-US" sz="2800" dirty="0"/>
              <a:t>If we slide 1 pixel each time to the right (a stride), there will be 576 (24×24) neurons in HL 1.</a:t>
            </a:r>
            <a:endParaRPr lang="en-SE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A06AD9-9D59-4FAC-9544-C204506CA4A3}"/>
              </a:ext>
            </a:extLst>
          </p:cNvPr>
          <p:cNvSpPr txBox="1"/>
          <p:nvPr/>
        </p:nvSpPr>
        <p:spPr>
          <a:xfrm>
            <a:off x="6664495" y="5042119"/>
            <a:ext cx="3888603" cy="181588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en-US" sz="2800" dirty="0"/>
              <a:t>If we slide 3 pixel columns each time, there will be 81 (9×9) neurons in HL 1.</a:t>
            </a:r>
            <a:endParaRPr lang="en-SE" sz="28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126A50-EE36-46B8-87C7-3F552C0EC1ED}"/>
              </a:ext>
            </a:extLst>
          </p:cNvPr>
          <p:cNvCxnSpPr>
            <a:cxnSpLocks/>
          </p:cNvCxnSpPr>
          <p:nvPr/>
        </p:nvCxnSpPr>
        <p:spPr>
          <a:xfrm>
            <a:off x="6267450" y="1285875"/>
            <a:ext cx="0" cy="55721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AC7F5A63-B999-4FDC-B2A3-3CB838490EAB}"/>
              </a:ext>
            </a:extLst>
          </p:cNvPr>
          <p:cNvSpPr/>
          <p:nvPr/>
        </p:nvSpPr>
        <p:spPr>
          <a:xfrm>
            <a:off x="1843868" y="1472740"/>
            <a:ext cx="2314575" cy="791008"/>
          </a:xfrm>
          <a:prstGeom prst="wedgeRectCallout">
            <a:avLst>
              <a:gd name="adj1" fmla="val 89508"/>
              <a:gd name="adj2" fmla="val -48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576 neurons</a:t>
            </a:r>
            <a:endParaRPr lang="en-SE" sz="2400" dirty="0"/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967E51F9-36D7-407B-9000-29950A52152B}"/>
              </a:ext>
            </a:extLst>
          </p:cNvPr>
          <p:cNvSpPr/>
          <p:nvPr/>
        </p:nvSpPr>
        <p:spPr>
          <a:xfrm>
            <a:off x="7675439" y="1472740"/>
            <a:ext cx="2314575" cy="791008"/>
          </a:xfrm>
          <a:prstGeom prst="wedgeRectCallout">
            <a:avLst>
              <a:gd name="adj1" fmla="val 91154"/>
              <a:gd name="adj2" fmla="val -2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81 neurons</a:t>
            </a:r>
            <a:endParaRPr lang="en-S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2ABDBC-2FB8-48F7-B60A-905F564849AB}"/>
                  </a:ext>
                </a:extLst>
              </p:cNvPr>
              <p:cNvSpPr txBox="1"/>
              <p:nvPr/>
            </p:nvSpPr>
            <p:spPr>
              <a:xfrm>
                <a:off x="5194962" y="1580608"/>
                <a:ext cx="635705" cy="46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2ABDBC-2FB8-48F7-B60A-905F56484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962" y="1580608"/>
                <a:ext cx="635705" cy="465961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A810831-3232-4A23-8C8A-71C77CF50614}"/>
                  </a:ext>
                </a:extLst>
              </p:cNvPr>
              <p:cNvSpPr txBox="1"/>
              <p:nvPr/>
            </p:nvSpPr>
            <p:spPr>
              <a:xfrm>
                <a:off x="5194961" y="2680980"/>
                <a:ext cx="635705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A810831-3232-4A23-8C8A-71C77CF50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961" y="2680980"/>
                <a:ext cx="635705" cy="466666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E9B1DB-3B2C-45C8-AA30-C8A9A0499BED}"/>
                  </a:ext>
                </a:extLst>
              </p:cNvPr>
              <p:cNvSpPr txBox="1"/>
              <p:nvPr/>
            </p:nvSpPr>
            <p:spPr>
              <a:xfrm>
                <a:off x="5194960" y="3874963"/>
                <a:ext cx="635705" cy="46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E9B1DB-3B2C-45C8-AA30-C8A9A0499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960" y="3874963"/>
                <a:ext cx="635705" cy="468526"/>
              </a:xfrm>
              <a:prstGeom prst="rect">
                <a:avLst/>
              </a:prstGeom>
              <a:blipFill>
                <a:blip r:embed="rId6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4C0A42C-0AA1-49DE-9A60-4F66D40AD3BB}"/>
                  </a:ext>
                </a:extLst>
              </p:cNvPr>
              <p:cNvSpPr txBox="1"/>
              <p:nvPr/>
            </p:nvSpPr>
            <p:spPr>
              <a:xfrm>
                <a:off x="5194959" y="4978990"/>
                <a:ext cx="635705" cy="465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4C0A42C-0AA1-49DE-9A60-4F66D40AD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959" y="4978990"/>
                <a:ext cx="635705" cy="465577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A4B259-3B0D-4829-A1DE-BCAF96D8028D}"/>
                  </a:ext>
                </a:extLst>
              </p:cNvPr>
              <p:cNvSpPr txBox="1"/>
              <p:nvPr/>
            </p:nvSpPr>
            <p:spPr>
              <a:xfrm>
                <a:off x="5194959" y="6080067"/>
                <a:ext cx="635705" cy="474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576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A4B259-3B0D-4829-A1DE-BCAF96D80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959" y="6080067"/>
                <a:ext cx="635705" cy="4742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190086-07E3-434A-8BE8-47067F7EFFEE}"/>
                  </a:ext>
                </a:extLst>
              </p:cNvPr>
              <p:cNvSpPr txBox="1"/>
              <p:nvPr/>
            </p:nvSpPr>
            <p:spPr>
              <a:xfrm>
                <a:off x="11062360" y="1580608"/>
                <a:ext cx="635705" cy="46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190086-07E3-434A-8BE8-47067F7EF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60" y="1580608"/>
                <a:ext cx="635705" cy="465961"/>
              </a:xfrm>
              <a:prstGeom prst="rect">
                <a:avLst/>
              </a:prstGeom>
              <a:blipFill>
                <a:blip r:embed="rId9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719533-A0FA-4AAA-8A58-BF7811984C45}"/>
                  </a:ext>
                </a:extLst>
              </p:cNvPr>
              <p:cNvSpPr txBox="1"/>
              <p:nvPr/>
            </p:nvSpPr>
            <p:spPr>
              <a:xfrm>
                <a:off x="11062359" y="2680980"/>
                <a:ext cx="635705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719533-A0FA-4AAA-8A58-BF7811984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59" y="2680980"/>
                <a:ext cx="635705" cy="466666"/>
              </a:xfrm>
              <a:prstGeom prst="rect">
                <a:avLst/>
              </a:prstGeom>
              <a:blipFill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ECBBDD-1E25-4B45-9097-687B31BA7432}"/>
                  </a:ext>
                </a:extLst>
              </p:cNvPr>
              <p:cNvSpPr txBox="1"/>
              <p:nvPr/>
            </p:nvSpPr>
            <p:spPr>
              <a:xfrm>
                <a:off x="11062358" y="3874963"/>
                <a:ext cx="635705" cy="46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ECBBDD-1E25-4B45-9097-687B31BA7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58" y="3874963"/>
                <a:ext cx="635705" cy="468526"/>
              </a:xfrm>
              <a:prstGeom prst="rect">
                <a:avLst/>
              </a:prstGeom>
              <a:blipFill>
                <a:blip r:embed="rId11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CE8EB71-F888-435B-8560-6EBEF247C5D4}"/>
                  </a:ext>
                </a:extLst>
              </p:cNvPr>
              <p:cNvSpPr txBox="1"/>
              <p:nvPr/>
            </p:nvSpPr>
            <p:spPr>
              <a:xfrm>
                <a:off x="11062357" y="4978990"/>
                <a:ext cx="635705" cy="465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CE8EB71-F888-435B-8560-6EBEF247C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57" y="4978990"/>
                <a:ext cx="635705" cy="465577"/>
              </a:xfrm>
              <a:prstGeom prst="rect">
                <a:avLst/>
              </a:prstGeom>
              <a:blipFill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CA8DF7-2095-4A4D-9940-34A21B24131F}"/>
                  </a:ext>
                </a:extLst>
              </p:cNvPr>
              <p:cNvSpPr txBox="1"/>
              <p:nvPr/>
            </p:nvSpPr>
            <p:spPr>
              <a:xfrm>
                <a:off x="11062357" y="6080067"/>
                <a:ext cx="635705" cy="469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CA8DF7-2095-4A4D-9940-34A21B241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57" y="6080067"/>
                <a:ext cx="635705" cy="469167"/>
              </a:xfrm>
              <a:prstGeom prst="rect">
                <a:avLst/>
              </a:prstGeom>
              <a:blipFill>
                <a:blip r:embed="rId1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8BF614D-424F-401D-B147-076C6D7C9A9A}"/>
              </a:ext>
            </a:extLst>
          </p:cNvPr>
          <p:cNvSpPr/>
          <p:nvPr/>
        </p:nvSpPr>
        <p:spPr>
          <a:xfrm>
            <a:off x="5096425" y="1285874"/>
            <a:ext cx="934062" cy="5572125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EE56C8-DF6A-4B92-B648-277E78CB42D2}"/>
              </a:ext>
            </a:extLst>
          </p:cNvPr>
          <p:cNvSpPr/>
          <p:nvPr/>
        </p:nvSpPr>
        <p:spPr>
          <a:xfrm>
            <a:off x="10913178" y="1285873"/>
            <a:ext cx="934062" cy="5572125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FE7BD0-6CD7-4DCF-B46D-39D918B5C22A}"/>
              </a:ext>
            </a:extLst>
          </p:cNvPr>
          <p:cNvSpPr/>
          <p:nvPr/>
        </p:nvSpPr>
        <p:spPr>
          <a:xfrm rot="14905913">
            <a:off x="4441200" y="2755377"/>
            <a:ext cx="713433" cy="593930"/>
          </a:xfrm>
          <a:prstGeom prst="arc">
            <a:avLst>
              <a:gd name="adj1" fmla="val 16200000"/>
              <a:gd name="adj2" fmla="val 1863131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082D30C-2DFA-4310-8609-77F0B796C355}"/>
              </a:ext>
            </a:extLst>
          </p:cNvPr>
          <p:cNvSpPr/>
          <p:nvPr/>
        </p:nvSpPr>
        <p:spPr>
          <a:xfrm>
            <a:off x="303267" y="2331402"/>
            <a:ext cx="2314575" cy="791008"/>
          </a:xfrm>
          <a:prstGeom prst="wedgeRectCallout">
            <a:avLst>
              <a:gd name="adj1" fmla="val 128165"/>
              <a:gd name="adj2" fmla="val 3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 weights</a:t>
            </a:r>
            <a:endParaRPr lang="en-SE" sz="2400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1C5B587C-135C-46EE-9D2D-67BDF118552A}"/>
              </a:ext>
            </a:extLst>
          </p:cNvPr>
          <p:cNvSpPr/>
          <p:nvPr/>
        </p:nvSpPr>
        <p:spPr>
          <a:xfrm rot="14905913">
            <a:off x="10528500" y="2761319"/>
            <a:ext cx="713433" cy="593930"/>
          </a:xfrm>
          <a:prstGeom prst="arc">
            <a:avLst>
              <a:gd name="adj1" fmla="val 16200000"/>
              <a:gd name="adj2" fmla="val 1863131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F69C123B-C5B6-4C5D-81A4-80D7BC692B78}"/>
              </a:ext>
            </a:extLst>
          </p:cNvPr>
          <p:cNvSpPr/>
          <p:nvPr/>
        </p:nvSpPr>
        <p:spPr>
          <a:xfrm>
            <a:off x="6390567" y="2337344"/>
            <a:ext cx="2314575" cy="791008"/>
          </a:xfrm>
          <a:prstGeom prst="wedgeRectCallout">
            <a:avLst>
              <a:gd name="adj1" fmla="val 128165"/>
              <a:gd name="adj2" fmla="val 37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 weights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323169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6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DF5D39B9-0688-449B-A2BB-00BF420DE0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22"/>
          <a:stretch/>
        </p:blipFill>
        <p:spPr bwMode="auto">
          <a:xfrm>
            <a:off x="1343129" y="1923003"/>
            <a:ext cx="7267471" cy="48006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5183EC-9FAA-4AAF-AE48-B457C721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receptive field </a:t>
            </a:r>
            <a:endParaRPr lang="en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AD50FF-96F8-4508-A6C0-4755408990AE}"/>
              </a:ext>
            </a:extLst>
          </p:cNvPr>
          <p:cNvSpPr/>
          <p:nvPr/>
        </p:nvSpPr>
        <p:spPr>
          <a:xfrm>
            <a:off x="2863780" y="1923003"/>
            <a:ext cx="994787" cy="9106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5B9DDB9-20B1-45C6-B1AB-49845D48605A}"/>
              </a:ext>
            </a:extLst>
          </p:cNvPr>
          <p:cNvSpPr/>
          <p:nvPr/>
        </p:nvSpPr>
        <p:spPr>
          <a:xfrm>
            <a:off x="186813" y="1690688"/>
            <a:ext cx="2442087" cy="1716870"/>
          </a:xfrm>
          <a:prstGeom prst="wedgeRectCallout">
            <a:avLst>
              <a:gd name="adj1" fmla="val 60572"/>
              <a:gd name="adj2" fmla="val 9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lot of pixels in the input has a strong local correlation. </a:t>
            </a:r>
            <a:endParaRPr lang="en-SE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567E86-9027-4B80-A4C5-B3687716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112" y="1862137"/>
            <a:ext cx="581025" cy="4905375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5D847D-A449-4261-BF9B-2351826E13B0}"/>
                  </a:ext>
                </a:extLst>
              </p:cNvPr>
              <p:cNvSpPr txBox="1"/>
              <p:nvPr/>
            </p:nvSpPr>
            <p:spPr>
              <a:xfrm>
                <a:off x="8500674" y="1880425"/>
                <a:ext cx="635705" cy="46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5D847D-A449-4261-BF9B-2351826E1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674" y="1880425"/>
                <a:ext cx="635705" cy="465961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345584-7145-4FBE-A873-D36F2061CB7F}"/>
                  </a:ext>
                </a:extLst>
              </p:cNvPr>
              <p:cNvSpPr txBox="1"/>
              <p:nvPr/>
            </p:nvSpPr>
            <p:spPr>
              <a:xfrm>
                <a:off x="8491146" y="2940892"/>
                <a:ext cx="635705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345584-7145-4FBE-A873-D36F2061C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146" y="2940892"/>
                <a:ext cx="635705" cy="466666"/>
              </a:xfrm>
              <a:prstGeom prst="rect">
                <a:avLst/>
              </a:prstGeom>
              <a:blipFill>
                <a:blip r:embed="rId5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84A247-D5C6-4144-9E37-2E54D2BD999D}"/>
                  </a:ext>
                </a:extLst>
              </p:cNvPr>
              <p:cNvSpPr txBox="1"/>
              <p:nvPr/>
            </p:nvSpPr>
            <p:spPr>
              <a:xfrm>
                <a:off x="8491147" y="4030444"/>
                <a:ext cx="635705" cy="46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84A247-D5C6-4144-9E37-2E54D2BD9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147" y="4030444"/>
                <a:ext cx="635705" cy="468526"/>
              </a:xfrm>
              <a:prstGeom prst="rect">
                <a:avLst/>
              </a:prstGeom>
              <a:blipFill>
                <a:blip r:embed="rId6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740179-D7D5-412A-BFF8-CFB76A119A89}"/>
                  </a:ext>
                </a:extLst>
              </p:cNvPr>
              <p:cNvSpPr txBox="1"/>
              <p:nvPr/>
            </p:nvSpPr>
            <p:spPr>
              <a:xfrm>
                <a:off x="8491147" y="5122947"/>
                <a:ext cx="635705" cy="465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740179-D7D5-412A-BFF8-CFB76A11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147" y="5122947"/>
                <a:ext cx="635705" cy="465577"/>
              </a:xfrm>
              <a:prstGeom prst="rect">
                <a:avLst/>
              </a:prstGeom>
              <a:blipFill>
                <a:blip r:embed="rId7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4CC71C-C6B9-498F-BC43-91F9006CD107}"/>
                  </a:ext>
                </a:extLst>
              </p:cNvPr>
              <p:cNvSpPr txBox="1"/>
              <p:nvPr/>
            </p:nvSpPr>
            <p:spPr>
              <a:xfrm>
                <a:off x="8500674" y="6183029"/>
                <a:ext cx="635705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4CC71C-C6B9-498F-BC43-91F9006C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674" y="6183029"/>
                <a:ext cx="635705" cy="5234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C28A7E-6F58-4BF3-A459-9DBE5B3A45D9}"/>
              </a:ext>
            </a:extLst>
          </p:cNvPr>
          <p:cNvCxnSpPr>
            <a:endCxn id="18" idx="1"/>
          </p:cNvCxnSpPr>
          <p:nvPr/>
        </p:nvCxnSpPr>
        <p:spPr>
          <a:xfrm>
            <a:off x="3858567" y="1923003"/>
            <a:ext cx="4642107" cy="190403"/>
          </a:xfrm>
          <a:prstGeom prst="lin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6E7DF3-4807-4DBE-89B3-619613D7195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58567" y="2113406"/>
            <a:ext cx="4642107" cy="706331"/>
          </a:xfrm>
          <a:prstGeom prst="lin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6962DC90-2938-4F9C-9917-769C56F1FDAA}"/>
              </a:ext>
            </a:extLst>
          </p:cNvPr>
          <p:cNvSpPr/>
          <p:nvPr/>
        </p:nvSpPr>
        <p:spPr>
          <a:xfrm rot="14041782">
            <a:off x="7733816" y="1868429"/>
            <a:ext cx="713433" cy="593930"/>
          </a:xfrm>
          <a:prstGeom prst="arc">
            <a:avLst>
              <a:gd name="adj1" fmla="val 16200000"/>
              <a:gd name="adj2" fmla="val 20798739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Speech Bubble: Rectangle 57">
            <a:extLst>
              <a:ext uri="{FF2B5EF4-FFF2-40B4-BE49-F238E27FC236}">
                <a16:creationId xmlns:a16="http://schemas.microsoft.com/office/drawing/2014/main" id="{9E49786F-331A-4D4E-B09B-15756A293F7C}"/>
              </a:ext>
            </a:extLst>
          </p:cNvPr>
          <p:cNvSpPr/>
          <p:nvPr/>
        </p:nvSpPr>
        <p:spPr>
          <a:xfrm>
            <a:off x="9553575" y="1862137"/>
            <a:ext cx="2314575" cy="791008"/>
          </a:xfrm>
          <a:prstGeom prst="wedgeRectCallout">
            <a:avLst>
              <a:gd name="adj1" fmla="val -85854"/>
              <a:gd name="adj2" fmla="val 36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 weights</a:t>
            </a:r>
            <a:endParaRPr lang="en-SE" sz="2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CD8FED-EAB7-4BF0-9DBD-0DABE565A2F2}"/>
              </a:ext>
            </a:extLst>
          </p:cNvPr>
          <p:cNvSpPr/>
          <p:nvPr/>
        </p:nvSpPr>
        <p:spPr>
          <a:xfrm>
            <a:off x="8121445" y="1690688"/>
            <a:ext cx="1166353" cy="5167312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946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DF5D39B9-0688-449B-A2BB-00BF420DE0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22"/>
          <a:stretch/>
        </p:blipFill>
        <p:spPr bwMode="auto">
          <a:xfrm>
            <a:off x="1343129" y="1923003"/>
            <a:ext cx="7267471" cy="48006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5183EC-9FAA-4AAF-AE48-B457C721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receptive field </a:t>
            </a:r>
            <a:endParaRPr lang="en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AD50FF-96F8-4508-A6C0-4755408990AE}"/>
              </a:ext>
            </a:extLst>
          </p:cNvPr>
          <p:cNvSpPr/>
          <p:nvPr/>
        </p:nvSpPr>
        <p:spPr>
          <a:xfrm>
            <a:off x="3077140" y="1923003"/>
            <a:ext cx="994787" cy="9106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567E86-9027-4B80-A4C5-B3687716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112" y="1862137"/>
            <a:ext cx="581025" cy="4905375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5D847D-A449-4261-BF9B-2351826E13B0}"/>
                  </a:ext>
                </a:extLst>
              </p:cNvPr>
              <p:cNvSpPr txBox="1"/>
              <p:nvPr/>
            </p:nvSpPr>
            <p:spPr>
              <a:xfrm>
                <a:off x="8500674" y="1880425"/>
                <a:ext cx="635705" cy="46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5D847D-A449-4261-BF9B-2351826E1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674" y="1880425"/>
                <a:ext cx="635705" cy="465961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345584-7145-4FBE-A873-D36F2061CB7F}"/>
                  </a:ext>
                </a:extLst>
              </p:cNvPr>
              <p:cNvSpPr txBox="1"/>
              <p:nvPr/>
            </p:nvSpPr>
            <p:spPr>
              <a:xfrm>
                <a:off x="8491146" y="2940892"/>
                <a:ext cx="635705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345584-7145-4FBE-A873-D36F2061C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146" y="2940892"/>
                <a:ext cx="635705" cy="466666"/>
              </a:xfrm>
              <a:prstGeom prst="rect">
                <a:avLst/>
              </a:prstGeom>
              <a:blipFill>
                <a:blip r:embed="rId5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84A247-D5C6-4144-9E37-2E54D2BD999D}"/>
                  </a:ext>
                </a:extLst>
              </p:cNvPr>
              <p:cNvSpPr txBox="1"/>
              <p:nvPr/>
            </p:nvSpPr>
            <p:spPr>
              <a:xfrm>
                <a:off x="8491147" y="4030444"/>
                <a:ext cx="635705" cy="46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84A247-D5C6-4144-9E37-2E54D2BD9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147" y="4030444"/>
                <a:ext cx="635705" cy="468526"/>
              </a:xfrm>
              <a:prstGeom prst="rect">
                <a:avLst/>
              </a:prstGeom>
              <a:blipFill>
                <a:blip r:embed="rId6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740179-D7D5-412A-BFF8-CFB76A119A89}"/>
                  </a:ext>
                </a:extLst>
              </p:cNvPr>
              <p:cNvSpPr txBox="1"/>
              <p:nvPr/>
            </p:nvSpPr>
            <p:spPr>
              <a:xfrm>
                <a:off x="8491147" y="5122947"/>
                <a:ext cx="635705" cy="465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740179-D7D5-412A-BFF8-CFB76A11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147" y="5122947"/>
                <a:ext cx="635705" cy="465577"/>
              </a:xfrm>
              <a:prstGeom prst="rect">
                <a:avLst/>
              </a:prstGeom>
              <a:blipFill>
                <a:blip r:embed="rId7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4CC71C-C6B9-498F-BC43-91F9006CD107}"/>
                  </a:ext>
                </a:extLst>
              </p:cNvPr>
              <p:cNvSpPr txBox="1"/>
              <p:nvPr/>
            </p:nvSpPr>
            <p:spPr>
              <a:xfrm>
                <a:off x="8500674" y="6183029"/>
                <a:ext cx="635705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4CC71C-C6B9-498F-BC43-91F9006C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674" y="6183029"/>
                <a:ext cx="635705" cy="5234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C28A7E-6F58-4BF3-A459-9DBE5B3A45D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071927" y="1923003"/>
            <a:ext cx="4419219" cy="1251222"/>
          </a:xfrm>
          <a:prstGeom prst="lin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6E7DF3-4807-4DBE-89B3-619613D7195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071927" y="2819737"/>
            <a:ext cx="4419219" cy="354488"/>
          </a:xfrm>
          <a:prstGeom prst="lin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B0C1F98F-0F80-4403-9E39-997F6551B9A6}"/>
              </a:ext>
            </a:extLst>
          </p:cNvPr>
          <p:cNvSpPr/>
          <p:nvPr/>
        </p:nvSpPr>
        <p:spPr>
          <a:xfrm rot="15003868">
            <a:off x="7668895" y="2868582"/>
            <a:ext cx="713433" cy="593930"/>
          </a:xfrm>
          <a:prstGeom prst="arc">
            <a:avLst>
              <a:gd name="adj1" fmla="val 16200000"/>
              <a:gd name="adj2" fmla="val 20798739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F29CE75-EFE5-4F0E-A3CA-08DA2A7C16D8}"/>
              </a:ext>
            </a:extLst>
          </p:cNvPr>
          <p:cNvSpPr/>
          <p:nvPr/>
        </p:nvSpPr>
        <p:spPr>
          <a:xfrm>
            <a:off x="9553575" y="1862137"/>
            <a:ext cx="2314575" cy="791008"/>
          </a:xfrm>
          <a:prstGeom prst="wedgeRectCallout">
            <a:avLst>
              <a:gd name="adj1" fmla="val -82973"/>
              <a:gd name="adj2" fmla="val 75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 weights</a:t>
            </a:r>
            <a:endParaRPr lang="en-SE" sz="2400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788AE9B7-C566-4FF4-AC53-4E3D68895EE7}"/>
              </a:ext>
            </a:extLst>
          </p:cNvPr>
          <p:cNvSpPr/>
          <p:nvPr/>
        </p:nvSpPr>
        <p:spPr>
          <a:xfrm>
            <a:off x="186813" y="1690688"/>
            <a:ext cx="2442087" cy="1716870"/>
          </a:xfrm>
          <a:prstGeom prst="wedgeRectCallout">
            <a:avLst>
              <a:gd name="adj1" fmla="val 64196"/>
              <a:gd name="adj2" fmla="val -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lot of pixels in the input has a strong local correlation. </a:t>
            </a:r>
            <a:endParaRPr lang="en-SE" sz="2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F9225D-3077-4BAE-8B08-75C693B2B378}"/>
              </a:ext>
            </a:extLst>
          </p:cNvPr>
          <p:cNvSpPr/>
          <p:nvPr/>
        </p:nvSpPr>
        <p:spPr>
          <a:xfrm>
            <a:off x="8121445" y="1690688"/>
            <a:ext cx="1166353" cy="5167312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744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DF5D39B9-0688-449B-A2BB-00BF420DE0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22"/>
          <a:stretch/>
        </p:blipFill>
        <p:spPr bwMode="auto">
          <a:xfrm>
            <a:off x="1343129" y="1923003"/>
            <a:ext cx="7267471" cy="48006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5183EC-9FAA-4AAF-AE48-B457C721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receptive field </a:t>
            </a:r>
            <a:endParaRPr lang="en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AD50FF-96F8-4508-A6C0-4755408990AE}"/>
              </a:ext>
            </a:extLst>
          </p:cNvPr>
          <p:cNvSpPr/>
          <p:nvPr/>
        </p:nvSpPr>
        <p:spPr>
          <a:xfrm>
            <a:off x="3275260" y="1923003"/>
            <a:ext cx="994787" cy="9106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567E86-9027-4B80-A4C5-B3687716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112" y="1862137"/>
            <a:ext cx="581025" cy="4905375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5D847D-A449-4261-BF9B-2351826E13B0}"/>
                  </a:ext>
                </a:extLst>
              </p:cNvPr>
              <p:cNvSpPr txBox="1"/>
              <p:nvPr/>
            </p:nvSpPr>
            <p:spPr>
              <a:xfrm>
                <a:off x="8500674" y="1880425"/>
                <a:ext cx="635705" cy="46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5D847D-A449-4261-BF9B-2351826E1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674" y="1880425"/>
                <a:ext cx="635705" cy="465961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345584-7145-4FBE-A873-D36F2061CB7F}"/>
                  </a:ext>
                </a:extLst>
              </p:cNvPr>
              <p:cNvSpPr txBox="1"/>
              <p:nvPr/>
            </p:nvSpPr>
            <p:spPr>
              <a:xfrm>
                <a:off x="8491146" y="2940892"/>
                <a:ext cx="635705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345584-7145-4FBE-A873-D36F2061C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146" y="2940892"/>
                <a:ext cx="635705" cy="466666"/>
              </a:xfrm>
              <a:prstGeom prst="rect">
                <a:avLst/>
              </a:prstGeom>
              <a:blipFill>
                <a:blip r:embed="rId5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84A247-D5C6-4144-9E37-2E54D2BD999D}"/>
                  </a:ext>
                </a:extLst>
              </p:cNvPr>
              <p:cNvSpPr txBox="1"/>
              <p:nvPr/>
            </p:nvSpPr>
            <p:spPr>
              <a:xfrm>
                <a:off x="8491147" y="4030444"/>
                <a:ext cx="635705" cy="46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84A247-D5C6-4144-9E37-2E54D2BD9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147" y="4030444"/>
                <a:ext cx="635705" cy="468526"/>
              </a:xfrm>
              <a:prstGeom prst="rect">
                <a:avLst/>
              </a:prstGeom>
              <a:blipFill>
                <a:blip r:embed="rId6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740179-D7D5-412A-BFF8-CFB76A119A89}"/>
                  </a:ext>
                </a:extLst>
              </p:cNvPr>
              <p:cNvSpPr txBox="1"/>
              <p:nvPr/>
            </p:nvSpPr>
            <p:spPr>
              <a:xfrm>
                <a:off x="8491147" y="5122947"/>
                <a:ext cx="635705" cy="465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740179-D7D5-412A-BFF8-CFB76A11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147" y="5122947"/>
                <a:ext cx="635705" cy="465577"/>
              </a:xfrm>
              <a:prstGeom prst="rect">
                <a:avLst/>
              </a:prstGeom>
              <a:blipFill>
                <a:blip r:embed="rId7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4CC71C-C6B9-498F-BC43-91F9006CD107}"/>
                  </a:ext>
                </a:extLst>
              </p:cNvPr>
              <p:cNvSpPr txBox="1"/>
              <p:nvPr/>
            </p:nvSpPr>
            <p:spPr>
              <a:xfrm>
                <a:off x="8500674" y="6183029"/>
                <a:ext cx="635705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4CC71C-C6B9-498F-BC43-91F9006C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674" y="6183029"/>
                <a:ext cx="635705" cy="5234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C28A7E-6F58-4BF3-A459-9DBE5B3A45D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270047" y="1923003"/>
            <a:ext cx="4221100" cy="2341704"/>
          </a:xfrm>
          <a:prstGeom prst="lin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6E7DF3-4807-4DBE-89B3-619613D7195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270047" y="2819737"/>
            <a:ext cx="4221100" cy="1444970"/>
          </a:xfrm>
          <a:prstGeom prst="lin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D664E8C9-116F-4544-8194-21040FD2B88D}"/>
              </a:ext>
            </a:extLst>
          </p:cNvPr>
          <p:cNvSpPr/>
          <p:nvPr/>
        </p:nvSpPr>
        <p:spPr>
          <a:xfrm rot="16200000">
            <a:off x="7413993" y="3727580"/>
            <a:ext cx="713433" cy="593930"/>
          </a:xfrm>
          <a:prstGeom prst="arc">
            <a:avLst>
              <a:gd name="adj1" fmla="val 16200000"/>
              <a:gd name="adj2" fmla="val 20798739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AA1CB402-CF72-4DDA-9561-2FB847289B20}"/>
              </a:ext>
            </a:extLst>
          </p:cNvPr>
          <p:cNvSpPr/>
          <p:nvPr/>
        </p:nvSpPr>
        <p:spPr>
          <a:xfrm>
            <a:off x="9553575" y="1862137"/>
            <a:ext cx="2314575" cy="791008"/>
          </a:xfrm>
          <a:prstGeom prst="wedgeRectCallout">
            <a:avLst>
              <a:gd name="adj1" fmla="val -82973"/>
              <a:gd name="adj2" fmla="val 75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 weights</a:t>
            </a:r>
            <a:endParaRPr lang="en-SE" sz="2400" dirty="0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C6DD8C21-0094-4A2B-B70C-CC4A64B8A9D7}"/>
              </a:ext>
            </a:extLst>
          </p:cNvPr>
          <p:cNvSpPr/>
          <p:nvPr/>
        </p:nvSpPr>
        <p:spPr>
          <a:xfrm>
            <a:off x="186813" y="1690688"/>
            <a:ext cx="2442087" cy="1716870"/>
          </a:xfrm>
          <a:prstGeom prst="wedgeRectCallout">
            <a:avLst>
              <a:gd name="adj1" fmla="val 71845"/>
              <a:gd name="adj2" fmla="val 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lot of pixels in the input has a strong local correlation. </a:t>
            </a:r>
            <a:endParaRPr lang="en-S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584ABCB-DE05-4AAA-B7E6-6F7C2624FB21}"/>
              </a:ext>
            </a:extLst>
          </p:cNvPr>
          <p:cNvSpPr/>
          <p:nvPr/>
        </p:nvSpPr>
        <p:spPr>
          <a:xfrm>
            <a:off x="8121445" y="1690688"/>
            <a:ext cx="1166353" cy="5167312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13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DF5D39B9-0688-449B-A2BB-00BF420DE0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22"/>
          <a:stretch/>
        </p:blipFill>
        <p:spPr bwMode="auto">
          <a:xfrm>
            <a:off x="1343129" y="1923003"/>
            <a:ext cx="7267471" cy="48006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5183EC-9FAA-4AAF-AE48-B457C721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receptive field </a:t>
            </a:r>
            <a:endParaRPr lang="en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AD50FF-96F8-4508-A6C0-4755408990AE}"/>
              </a:ext>
            </a:extLst>
          </p:cNvPr>
          <p:cNvSpPr/>
          <p:nvPr/>
        </p:nvSpPr>
        <p:spPr>
          <a:xfrm>
            <a:off x="3458140" y="1923003"/>
            <a:ext cx="994787" cy="9106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567E86-9027-4B80-A4C5-B3687716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112" y="1862137"/>
            <a:ext cx="581025" cy="4905375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5D847D-A449-4261-BF9B-2351826E13B0}"/>
                  </a:ext>
                </a:extLst>
              </p:cNvPr>
              <p:cNvSpPr txBox="1"/>
              <p:nvPr/>
            </p:nvSpPr>
            <p:spPr>
              <a:xfrm>
                <a:off x="8500674" y="1880425"/>
                <a:ext cx="635705" cy="46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5D847D-A449-4261-BF9B-2351826E1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674" y="1880425"/>
                <a:ext cx="635705" cy="465961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345584-7145-4FBE-A873-D36F2061CB7F}"/>
                  </a:ext>
                </a:extLst>
              </p:cNvPr>
              <p:cNvSpPr txBox="1"/>
              <p:nvPr/>
            </p:nvSpPr>
            <p:spPr>
              <a:xfrm>
                <a:off x="8491146" y="2940892"/>
                <a:ext cx="635705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345584-7145-4FBE-A873-D36F2061C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146" y="2940892"/>
                <a:ext cx="635705" cy="466666"/>
              </a:xfrm>
              <a:prstGeom prst="rect">
                <a:avLst/>
              </a:prstGeom>
              <a:blipFill>
                <a:blip r:embed="rId5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84A247-D5C6-4144-9E37-2E54D2BD999D}"/>
                  </a:ext>
                </a:extLst>
              </p:cNvPr>
              <p:cNvSpPr txBox="1"/>
              <p:nvPr/>
            </p:nvSpPr>
            <p:spPr>
              <a:xfrm>
                <a:off x="8491147" y="4030444"/>
                <a:ext cx="635705" cy="46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84A247-D5C6-4144-9E37-2E54D2BD9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147" y="4030444"/>
                <a:ext cx="635705" cy="468526"/>
              </a:xfrm>
              <a:prstGeom prst="rect">
                <a:avLst/>
              </a:prstGeom>
              <a:blipFill>
                <a:blip r:embed="rId6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740179-D7D5-412A-BFF8-CFB76A119A89}"/>
                  </a:ext>
                </a:extLst>
              </p:cNvPr>
              <p:cNvSpPr txBox="1"/>
              <p:nvPr/>
            </p:nvSpPr>
            <p:spPr>
              <a:xfrm>
                <a:off x="8491147" y="5122947"/>
                <a:ext cx="635705" cy="465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740179-D7D5-412A-BFF8-CFB76A11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147" y="5122947"/>
                <a:ext cx="635705" cy="465577"/>
              </a:xfrm>
              <a:prstGeom prst="rect">
                <a:avLst/>
              </a:prstGeom>
              <a:blipFill>
                <a:blip r:embed="rId7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4CC71C-C6B9-498F-BC43-91F9006CD107}"/>
                  </a:ext>
                </a:extLst>
              </p:cNvPr>
              <p:cNvSpPr txBox="1"/>
              <p:nvPr/>
            </p:nvSpPr>
            <p:spPr>
              <a:xfrm>
                <a:off x="8500674" y="6183029"/>
                <a:ext cx="635705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4CC71C-C6B9-498F-BC43-91F9006C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674" y="6183029"/>
                <a:ext cx="635705" cy="5234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C28A7E-6F58-4BF3-A459-9DBE5B3A45D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452927" y="1923003"/>
            <a:ext cx="4038220" cy="3432733"/>
          </a:xfrm>
          <a:prstGeom prst="lin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6E7DF3-4807-4DBE-89B3-619613D7195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452927" y="2819737"/>
            <a:ext cx="4038220" cy="2535999"/>
          </a:xfrm>
          <a:prstGeom prst="lin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2B4E861C-A198-42A0-8C3A-3F8216892F86}"/>
              </a:ext>
            </a:extLst>
          </p:cNvPr>
          <p:cNvSpPr/>
          <p:nvPr/>
        </p:nvSpPr>
        <p:spPr>
          <a:xfrm rot="16200000">
            <a:off x="7375894" y="4557952"/>
            <a:ext cx="713433" cy="593930"/>
          </a:xfrm>
          <a:prstGeom prst="arc">
            <a:avLst>
              <a:gd name="adj1" fmla="val 16200000"/>
              <a:gd name="adj2" fmla="val 20798739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7B0DAFAE-EF46-4663-B260-4D4E4B171482}"/>
              </a:ext>
            </a:extLst>
          </p:cNvPr>
          <p:cNvSpPr/>
          <p:nvPr/>
        </p:nvSpPr>
        <p:spPr>
          <a:xfrm>
            <a:off x="9553575" y="1862137"/>
            <a:ext cx="2314575" cy="791008"/>
          </a:xfrm>
          <a:prstGeom prst="wedgeRectCallout">
            <a:avLst>
              <a:gd name="adj1" fmla="val -82973"/>
              <a:gd name="adj2" fmla="val 75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 weights</a:t>
            </a:r>
            <a:endParaRPr lang="en-SE" sz="2400" dirty="0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0D8929D4-D147-4A65-9892-0297D86661B1}"/>
              </a:ext>
            </a:extLst>
          </p:cNvPr>
          <p:cNvSpPr/>
          <p:nvPr/>
        </p:nvSpPr>
        <p:spPr>
          <a:xfrm>
            <a:off x="186813" y="1690688"/>
            <a:ext cx="2442087" cy="1716870"/>
          </a:xfrm>
          <a:prstGeom prst="wedgeRectCallout">
            <a:avLst>
              <a:gd name="adj1" fmla="val 79898"/>
              <a:gd name="adj2" fmla="val 1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lot of pixels in the input has a strong local correlation. </a:t>
            </a:r>
            <a:endParaRPr lang="en-SE" sz="2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73F246-AD7A-4387-8C57-C06F16DF3205}"/>
              </a:ext>
            </a:extLst>
          </p:cNvPr>
          <p:cNvSpPr/>
          <p:nvPr/>
        </p:nvSpPr>
        <p:spPr>
          <a:xfrm>
            <a:off x="8121445" y="1690688"/>
            <a:ext cx="1166353" cy="5167312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A7A536-CA37-49A2-B22F-5E70A765D76E}"/>
              </a:ext>
            </a:extLst>
          </p:cNvPr>
          <p:cNvSpPr txBox="1"/>
          <p:nvPr/>
        </p:nvSpPr>
        <p:spPr>
          <a:xfrm>
            <a:off x="0" y="2809856"/>
            <a:ext cx="12193588" cy="1754326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Each neuron in the first hidden layer accepts </a:t>
            </a:r>
            <a:r>
              <a:rPr lang="en-US" sz="3600" dirty="0">
                <a:solidFill>
                  <a:schemeClr val="accent1"/>
                </a:solidFill>
              </a:rPr>
              <a:t>25</a:t>
            </a:r>
            <a:r>
              <a:rPr lang="en-US" sz="3600" dirty="0">
                <a:solidFill>
                  <a:schemeClr val="tx1"/>
                </a:solidFill>
              </a:rPr>
              <a:t> weights plus a bias, which will help reducing gradient vanishing.</a:t>
            </a:r>
          </a:p>
        </p:txBody>
      </p:sp>
    </p:spTree>
    <p:extLst>
      <p:ext uri="{BB962C8B-B14F-4D97-AF65-F5344CB8AC3E}">
        <p14:creationId xmlns:p14="http://schemas.microsoft.com/office/powerpoint/2010/main" val="363001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B1F6-0443-4DEB-AD16-C4AC078D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weights and biases – motivation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B481-A277-4900-8024-070E0EEFE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472"/>
          </a:xfrm>
        </p:spPr>
        <p:txBody>
          <a:bodyPr>
            <a:normAutofit/>
          </a:bodyPr>
          <a:lstStyle/>
          <a:p>
            <a:r>
              <a:rPr lang="en-US" sz="3200" dirty="0"/>
              <a:t>Should we use the same or different weights/biases for each local receptive filed in the input image?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Observation 1</a:t>
            </a:r>
            <a:r>
              <a:rPr lang="en-US" sz="3200" dirty="0"/>
              <a:t>: One set of 5×5 weights and bias is sensitive to one pattern in the input image.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1 set of weights + bias = 1 pattern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Observation 2</a:t>
            </a:r>
            <a:r>
              <a:rPr lang="en-US" sz="3200" dirty="0"/>
              <a:t>: Shared weights and bias will significantly reduce the number of trainable parameters.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We can further reduce trainable parameters on top of local receptive field. </a:t>
            </a:r>
          </a:p>
          <a:p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4853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329B-9698-48E3-BCD4-23E43FFA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68E3-3973-4789-A33B-1C68E49E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gradient vanishing problem</a:t>
            </a:r>
          </a:p>
          <a:p>
            <a:r>
              <a:rPr lang="en-US" dirty="0"/>
              <a:t>Convolutional neural network</a:t>
            </a:r>
          </a:p>
          <a:p>
            <a:r>
              <a:rPr lang="en-US" dirty="0"/>
              <a:t>Local receptive field</a:t>
            </a:r>
          </a:p>
          <a:p>
            <a:r>
              <a:rPr lang="en-US" dirty="0"/>
              <a:t>Shared weights and biases</a:t>
            </a:r>
          </a:p>
          <a:p>
            <a:r>
              <a:rPr lang="en-US" dirty="0"/>
              <a:t>Pooling</a:t>
            </a:r>
          </a:p>
        </p:txBody>
      </p:sp>
    </p:spTree>
    <p:extLst>
      <p:ext uri="{BB962C8B-B14F-4D97-AF65-F5344CB8AC3E}">
        <p14:creationId xmlns:p14="http://schemas.microsoft.com/office/powerpoint/2010/main" val="269666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F5F6-B97E-4ACF-909A-4CEEF56D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from Lecture 02</a:t>
            </a:r>
            <a:endParaRPr lang="en-SE" dirty="0"/>
          </a:p>
        </p:txBody>
      </p:sp>
      <p:pic>
        <p:nvPicPr>
          <p:cNvPr id="4" name="Picture 2" descr="162,005 Apple Cut Out Stock Photos, Pictures &amp;amp; Royalty-Free Images - iStock">
            <a:extLst>
              <a:ext uri="{FF2B5EF4-FFF2-40B4-BE49-F238E27FC236}">
                <a16:creationId xmlns:a16="http://schemas.microsoft.com/office/drawing/2014/main" id="{E2CBD589-0193-4596-B8E7-1BDF7B3F1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9813"/>
            <a:ext cx="4022481" cy="402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ABB7B8-558C-4494-AC6A-EAD975BBE915}"/>
              </a:ext>
            </a:extLst>
          </p:cNvPr>
          <p:cNvSpPr/>
          <p:nvPr/>
        </p:nvSpPr>
        <p:spPr>
          <a:xfrm>
            <a:off x="6243569" y="903800"/>
            <a:ext cx="786888" cy="786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SE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67635-E67C-4ED4-AFE9-B9CCB0337110}"/>
              </a:ext>
            </a:extLst>
          </p:cNvPr>
          <p:cNvSpPr/>
          <p:nvPr/>
        </p:nvSpPr>
        <p:spPr>
          <a:xfrm>
            <a:off x="7030457" y="903800"/>
            <a:ext cx="786888" cy="786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SE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D1A92B-F4FF-4D0E-95F7-E700E61B0622}"/>
              </a:ext>
            </a:extLst>
          </p:cNvPr>
          <p:cNvSpPr/>
          <p:nvPr/>
        </p:nvSpPr>
        <p:spPr>
          <a:xfrm>
            <a:off x="7817346" y="903800"/>
            <a:ext cx="786888" cy="7868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SE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60DA7-F0FC-407F-A92E-1B241AAE7FBF}"/>
              </a:ext>
            </a:extLst>
          </p:cNvPr>
          <p:cNvSpPr/>
          <p:nvPr/>
        </p:nvSpPr>
        <p:spPr>
          <a:xfrm>
            <a:off x="6243569" y="1690688"/>
            <a:ext cx="786888" cy="786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SE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B9B41A-5EC5-4DA2-851C-F7D0C3874883}"/>
              </a:ext>
            </a:extLst>
          </p:cNvPr>
          <p:cNvSpPr/>
          <p:nvPr/>
        </p:nvSpPr>
        <p:spPr>
          <a:xfrm>
            <a:off x="7030457" y="1690688"/>
            <a:ext cx="786888" cy="7868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SE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274B8-93DE-445D-8CD1-9177794FE5DD}"/>
              </a:ext>
            </a:extLst>
          </p:cNvPr>
          <p:cNvSpPr/>
          <p:nvPr/>
        </p:nvSpPr>
        <p:spPr>
          <a:xfrm>
            <a:off x="7817346" y="1690688"/>
            <a:ext cx="786888" cy="786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SE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CA5214-2261-4720-84CE-C21749A5FF98}"/>
              </a:ext>
            </a:extLst>
          </p:cNvPr>
          <p:cNvSpPr/>
          <p:nvPr/>
        </p:nvSpPr>
        <p:spPr>
          <a:xfrm>
            <a:off x="6243569" y="2477577"/>
            <a:ext cx="786888" cy="786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SE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EFA89C-D85F-41FA-A9E5-5A9119F298E1}"/>
              </a:ext>
            </a:extLst>
          </p:cNvPr>
          <p:cNvSpPr/>
          <p:nvPr/>
        </p:nvSpPr>
        <p:spPr>
          <a:xfrm>
            <a:off x="7030457" y="2477577"/>
            <a:ext cx="786888" cy="786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SE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17922-0677-4EF9-BADA-1E187213D2F2}"/>
              </a:ext>
            </a:extLst>
          </p:cNvPr>
          <p:cNvSpPr/>
          <p:nvPr/>
        </p:nvSpPr>
        <p:spPr>
          <a:xfrm>
            <a:off x="7817346" y="2477577"/>
            <a:ext cx="786888" cy="786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SE" sz="3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386444-A7E4-4C18-8C79-6FBC8B2111A2}"/>
              </a:ext>
            </a:extLst>
          </p:cNvPr>
          <p:cNvSpPr/>
          <p:nvPr/>
        </p:nvSpPr>
        <p:spPr>
          <a:xfrm>
            <a:off x="2849440" y="4387314"/>
            <a:ext cx="185162" cy="1851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3D8FCA-F0CA-4545-97B5-DDF0D4307891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332701" y="903800"/>
            <a:ext cx="2935148" cy="321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37B465-888C-47B5-9221-458D2BF5AE6C}"/>
              </a:ext>
            </a:extLst>
          </p:cNvPr>
          <p:cNvCxnSpPr>
            <a:cxnSpLocks/>
            <a:stCxn id="72" idx="4"/>
          </p:cNvCxnSpPr>
          <p:nvPr/>
        </p:nvCxnSpPr>
        <p:spPr>
          <a:xfrm flipV="1">
            <a:off x="3332701" y="3264466"/>
            <a:ext cx="2910868" cy="103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57A025C-3E99-4D7F-8001-1732F06915E5}"/>
              </a:ext>
            </a:extLst>
          </p:cNvPr>
          <p:cNvSpPr/>
          <p:nvPr/>
        </p:nvSpPr>
        <p:spPr>
          <a:xfrm>
            <a:off x="9501096" y="903800"/>
            <a:ext cx="786888" cy="7868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SE" sz="3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6CF9C-B1AC-4768-A716-3BE7469D6CEB}"/>
              </a:ext>
            </a:extLst>
          </p:cNvPr>
          <p:cNvSpPr/>
          <p:nvPr/>
        </p:nvSpPr>
        <p:spPr>
          <a:xfrm>
            <a:off x="10287984" y="903800"/>
            <a:ext cx="786888" cy="7868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SE" sz="3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93305C-4B9E-4F89-BEAE-48A86F0FB04A}"/>
              </a:ext>
            </a:extLst>
          </p:cNvPr>
          <p:cNvSpPr/>
          <p:nvPr/>
        </p:nvSpPr>
        <p:spPr>
          <a:xfrm>
            <a:off x="11074873" y="903800"/>
            <a:ext cx="786888" cy="7868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  <a:endParaRPr lang="en-SE" sz="3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1D4414-DCE8-4548-8C71-90CF0EF357CB}"/>
              </a:ext>
            </a:extLst>
          </p:cNvPr>
          <p:cNvSpPr/>
          <p:nvPr/>
        </p:nvSpPr>
        <p:spPr>
          <a:xfrm>
            <a:off x="9501096" y="1690688"/>
            <a:ext cx="786888" cy="7868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SE" sz="3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75F278-F10E-4590-BD48-AC8FB543B867}"/>
              </a:ext>
            </a:extLst>
          </p:cNvPr>
          <p:cNvSpPr/>
          <p:nvPr/>
        </p:nvSpPr>
        <p:spPr>
          <a:xfrm>
            <a:off x="10287984" y="1690688"/>
            <a:ext cx="786888" cy="7868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  <a:endParaRPr lang="en-SE" sz="3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CAB7CF-DAA7-4D1C-8D2E-F013BA91876F}"/>
              </a:ext>
            </a:extLst>
          </p:cNvPr>
          <p:cNvSpPr/>
          <p:nvPr/>
        </p:nvSpPr>
        <p:spPr>
          <a:xfrm>
            <a:off x="11074873" y="1690688"/>
            <a:ext cx="786888" cy="7868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SE" sz="3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227F7A-8D7E-4DDE-AACF-90A11C482482}"/>
              </a:ext>
            </a:extLst>
          </p:cNvPr>
          <p:cNvSpPr/>
          <p:nvPr/>
        </p:nvSpPr>
        <p:spPr>
          <a:xfrm>
            <a:off x="9501096" y="2477577"/>
            <a:ext cx="786888" cy="7868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SE" sz="3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C5056E-A094-4E03-987D-798A72EA9ADE}"/>
              </a:ext>
            </a:extLst>
          </p:cNvPr>
          <p:cNvSpPr/>
          <p:nvPr/>
        </p:nvSpPr>
        <p:spPr>
          <a:xfrm>
            <a:off x="10287984" y="2477577"/>
            <a:ext cx="786888" cy="7868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SE" sz="3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78BF35-A884-4217-A4B6-138E76014EC0}"/>
              </a:ext>
            </a:extLst>
          </p:cNvPr>
          <p:cNvSpPr/>
          <p:nvPr/>
        </p:nvSpPr>
        <p:spPr>
          <a:xfrm>
            <a:off x="11074873" y="2477577"/>
            <a:ext cx="786888" cy="7868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SE" sz="3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1CD1FB-6A09-4B81-8201-64E281E670E1}"/>
              </a:ext>
            </a:extLst>
          </p:cNvPr>
          <p:cNvSpPr/>
          <p:nvPr/>
        </p:nvSpPr>
        <p:spPr>
          <a:xfrm>
            <a:off x="8602444" y="1690688"/>
            <a:ext cx="898651" cy="786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Conv</a:t>
            </a:r>
            <a:endParaRPr lang="en-SE" sz="2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EBECB-1597-4BAC-A29F-4C1AF4040C6F}"/>
              </a:ext>
            </a:extLst>
          </p:cNvPr>
          <p:cNvSpPr/>
          <p:nvPr/>
        </p:nvSpPr>
        <p:spPr>
          <a:xfrm>
            <a:off x="6241779" y="3951891"/>
            <a:ext cx="786888" cy="786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SE" sz="3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3C4596-EB0F-42D3-80C5-B69E9580C332}"/>
              </a:ext>
            </a:extLst>
          </p:cNvPr>
          <p:cNvSpPr/>
          <p:nvPr/>
        </p:nvSpPr>
        <p:spPr>
          <a:xfrm>
            <a:off x="7815556" y="3951891"/>
            <a:ext cx="786888" cy="7868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SE" sz="3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2A574E-E3DA-44FB-8502-FED14AD76D89}"/>
              </a:ext>
            </a:extLst>
          </p:cNvPr>
          <p:cNvSpPr/>
          <p:nvPr/>
        </p:nvSpPr>
        <p:spPr>
          <a:xfrm>
            <a:off x="7028667" y="3951891"/>
            <a:ext cx="786888" cy="7868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SE" sz="3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72EE99-0206-44A7-B7BA-3BB2C4DD8003}"/>
              </a:ext>
            </a:extLst>
          </p:cNvPr>
          <p:cNvSpPr/>
          <p:nvPr/>
        </p:nvSpPr>
        <p:spPr>
          <a:xfrm>
            <a:off x="7815556" y="4738779"/>
            <a:ext cx="786888" cy="7868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0</a:t>
            </a:r>
            <a:endParaRPr lang="en-SE" sz="3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54A8D7-1F46-4FFF-9E76-2A66545D682C}"/>
              </a:ext>
            </a:extLst>
          </p:cNvPr>
          <p:cNvSpPr/>
          <p:nvPr/>
        </p:nvSpPr>
        <p:spPr>
          <a:xfrm>
            <a:off x="6241779" y="5525668"/>
            <a:ext cx="786888" cy="786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SE" sz="3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054C2D-3876-4ACF-80BF-5560821FA134}"/>
              </a:ext>
            </a:extLst>
          </p:cNvPr>
          <p:cNvSpPr/>
          <p:nvPr/>
        </p:nvSpPr>
        <p:spPr>
          <a:xfrm>
            <a:off x="7815556" y="5525668"/>
            <a:ext cx="786888" cy="7868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0</a:t>
            </a:r>
            <a:endParaRPr lang="en-SE" sz="3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CA9CE36-D432-4E4E-B10B-0548235A4EDB}"/>
              </a:ext>
            </a:extLst>
          </p:cNvPr>
          <p:cNvSpPr/>
          <p:nvPr/>
        </p:nvSpPr>
        <p:spPr>
          <a:xfrm>
            <a:off x="7028667" y="5525668"/>
            <a:ext cx="786888" cy="7868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SE" sz="3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1E46DD-CF2A-4910-A801-469F0F8549CF}"/>
              </a:ext>
            </a:extLst>
          </p:cNvPr>
          <p:cNvSpPr txBox="1"/>
          <p:nvPr/>
        </p:nvSpPr>
        <p:spPr>
          <a:xfrm>
            <a:off x="5567650" y="3341282"/>
            <a:ext cx="6614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1x1+1x1+0x0+1x1+0x0+1x1+1x1+1x1+1x1 = 7</a:t>
            </a:r>
            <a:endParaRPr lang="en-SE" sz="2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190B89-9D97-4C49-95C9-5004DA6DEE7B}"/>
              </a:ext>
            </a:extLst>
          </p:cNvPr>
          <p:cNvSpPr/>
          <p:nvPr/>
        </p:nvSpPr>
        <p:spPr>
          <a:xfrm>
            <a:off x="9501096" y="3954619"/>
            <a:ext cx="786888" cy="7868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SE" sz="32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38B0AB2-26CD-427C-BC72-204CA468EB9A}"/>
              </a:ext>
            </a:extLst>
          </p:cNvPr>
          <p:cNvSpPr/>
          <p:nvPr/>
        </p:nvSpPr>
        <p:spPr>
          <a:xfrm>
            <a:off x="10287984" y="3954619"/>
            <a:ext cx="786888" cy="7868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SE" sz="32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330606-EA11-4D7C-AA65-826432734134}"/>
              </a:ext>
            </a:extLst>
          </p:cNvPr>
          <p:cNvSpPr/>
          <p:nvPr/>
        </p:nvSpPr>
        <p:spPr>
          <a:xfrm>
            <a:off x="11074873" y="3954619"/>
            <a:ext cx="786888" cy="7868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  <a:endParaRPr lang="en-SE" sz="32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77D2AC-6055-42D5-A67B-240F423DC6E6}"/>
              </a:ext>
            </a:extLst>
          </p:cNvPr>
          <p:cNvSpPr/>
          <p:nvPr/>
        </p:nvSpPr>
        <p:spPr>
          <a:xfrm>
            <a:off x="9501096" y="4741507"/>
            <a:ext cx="786888" cy="7868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SE" sz="32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54312D-F2F1-4C5D-93DD-65C79C551070}"/>
              </a:ext>
            </a:extLst>
          </p:cNvPr>
          <p:cNvSpPr/>
          <p:nvPr/>
        </p:nvSpPr>
        <p:spPr>
          <a:xfrm>
            <a:off x="10287984" y="4741507"/>
            <a:ext cx="786888" cy="7868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  <a:endParaRPr lang="en-SE" sz="32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C3E73FD-2EE9-48E2-8BDC-65A24BFF6121}"/>
              </a:ext>
            </a:extLst>
          </p:cNvPr>
          <p:cNvSpPr/>
          <p:nvPr/>
        </p:nvSpPr>
        <p:spPr>
          <a:xfrm>
            <a:off x="11074873" y="4741507"/>
            <a:ext cx="786888" cy="7868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SE" sz="32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9DEDA9-66E9-4583-BC39-74AE10B313F6}"/>
              </a:ext>
            </a:extLst>
          </p:cNvPr>
          <p:cNvSpPr/>
          <p:nvPr/>
        </p:nvSpPr>
        <p:spPr>
          <a:xfrm>
            <a:off x="9501096" y="5528396"/>
            <a:ext cx="786888" cy="7868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SE" sz="32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EC5752A-C33C-485E-B02A-0B1E8C73FE74}"/>
              </a:ext>
            </a:extLst>
          </p:cNvPr>
          <p:cNvSpPr/>
          <p:nvPr/>
        </p:nvSpPr>
        <p:spPr>
          <a:xfrm>
            <a:off x="10287984" y="5528396"/>
            <a:ext cx="786888" cy="7868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SE" sz="32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97D341A-9782-4A5C-8EE7-9C92FCA491D6}"/>
              </a:ext>
            </a:extLst>
          </p:cNvPr>
          <p:cNvSpPr/>
          <p:nvPr/>
        </p:nvSpPr>
        <p:spPr>
          <a:xfrm>
            <a:off x="11074873" y="5528396"/>
            <a:ext cx="786888" cy="78688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  <a:endParaRPr lang="en-SE" sz="32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015907-C93C-4152-BEC2-023E4730C191}"/>
              </a:ext>
            </a:extLst>
          </p:cNvPr>
          <p:cNvSpPr/>
          <p:nvPr/>
        </p:nvSpPr>
        <p:spPr>
          <a:xfrm>
            <a:off x="8591719" y="4741507"/>
            <a:ext cx="909376" cy="786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Conv</a:t>
            </a:r>
            <a:endParaRPr lang="en-SE" sz="24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E3DA19-4D49-4B9F-8427-1A71AAD86AE6}"/>
              </a:ext>
            </a:extLst>
          </p:cNvPr>
          <p:cNvSpPr txBox="1"/>
          <p:nvPr/>
        </p:nvSpPr>
        <p:spPr>
          <a:xfrm>
            <a:off x="5650252" y="6422246"/>
            <a:ext cx="6614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1x1+0x1+0x0+0x1+0x0+0x1+1x1+0x1+0x1 = 2</a:t>
            </a:r>
            <a:endParaRPr lang="en-SE" sz="24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3281062-23F3-4D99-A70D-2ABDC583703B}"/>
              </a:ext>
            </a:extLst>
          </p:cNvPr>
          <p:cNvSpPr/>
          <p:nvPr/>
        </p:nvSpPr>
        <p:spPr>
          <a:xfrm>
            <a:off x="3240120" y="4118362"/>
            <a:ext cx="185162" cy="1851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2F9C435-15D5-4149-AF80-1F7B8F773F1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942021" y="3951891"/>
            <a:ext cx="3310482" cy="43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6181F44-465B-41A8-B77A-D36343FFF447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2942021" y="4572476"/>
            <a:ext cx="3310482" cy="174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F8FEEF7-E691-4783-9E0D-2C4C18A2109E}"/>
              </a:ext>
            </a:extLst>
          </p:cNvPr>
          <p:cNvSpPr/>
          <p:nvPr/>
        </p:nvSpPr>
        <p:spPr>
          <a:xfrm>
            <a:off x="7028667" y="4738779"/>
            <a:ext cx="786888" cy="7868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SE" sz="3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8E1EF01-B1E5-4C24-A692-DC38BFD1EF1F}"/>
              </a:ext>
            </a:extLst>
          </p:cNvPr>
          <p:cNvSpPr/>
          <p:nvPr/>
        </p:nvSpPr>
        <p:spPr>
          <a:xfrm>
            <a:off x="6241779" y="4738543"/>
            <a:ext cx="786888" cy="7868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SE" sz="3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1217AF-38B0-4F95-A4E9-4037158A9BF1}"/>
              </a:ext>
            </a:extLst>
          </p:cNvPr>
          <p:cNvSpPr txBox="1"/>
          <p:nvPr/>
        </p:nvSpPr>
        <p:spPr>
          <a:xfrm>
            <a:off x="4535258" y="1939095"/>
            <a:ext cx="1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LRF 1</a:t>
            </a:r>
            <a:endParaRPr lang="en-SE" sz="2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A5F573-F831-4169-A4D6-45F5D066621E}"/>
              </a:ext>
            </a:extLst>
          </p:cNvPr>
          <p:cNvSpPr txBox="1"/>
          <p:nvPr/>
        </p:nvSpPr>
        <p:spPr>
          <a:xfrm>
            <a:off x="4508661" y="4919244"/>
            <a:ext cx="1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LRF 2</a:t>
            </a:r>
            <a:endParaRPr lang="en-SE" sz="24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AB35F06-BFA8-4DD4-86AB-3AB579074ECF}"/>
              </a:ext>
            </a:extLst>
          </p:cNvPr>
          <p:cNvCxnSpPr/>
          <p:nvPr/>
        </p:nvCxnSpPr>
        <p:spPr>
          <a:xfrm>
            <a:off x="6919913" y="1085850"/>
            <a:ext cx="2876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DAFA27D-EB16-4AD6-9E0D-7740EC1434EA}"/>
              </a:ext>
            </a:extLst>
          </p:cNvPr>
          <p:cNvCxnSpPr/>
          <p:nvPr/>
        </p:nvCxnSpPr>
        <p:spPr>
          <a:xfrm>
            <a:off x="7656165" y="1282956"/>
            <a:ext cx="2876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90F8344-416F-4A02-BCC1-AF82AD45FD76}"/>
              </a:ext>
            </a:extLst>
          </p:cNvPr>
          <p:cNvCxnSpPr/>
          <p:nvPr/>
        </p:nvCxnSpPr>
        <p:spPr>
          <a:xfrm>
            <a:off x="8456265" y="1487743"/>
            <a:ext cx="2876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A125CE9-F07B-4ADD-BE64-7543943ECCBE}"/>
              </a:ext>
            </a:extLst>
          </p:cNvPr>
          <p:cNvCxnSpPr/>
          <p:nvPr/>
        </p:nvCxnSpPr>
        <p:spPr>
          <a:xfrm>
            <a:off x="6940898" y="1889327"/>
            <a:ext cx="2876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69663EA-C9D4-41D9-80AE-06DB9506C48C}"/>
              </a:ext>
            </a:extLst>
          </p:cNvPr>
          <p:cNvCxnSpPr/>
          <p:nvPr/>
        </p:nvCxnSpPr>
        <p:spPr>
          <a:xfrm>
            <a:off x="7677150" y="2086433"/>
            <a:ext cx="2876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875C5FC-7045-4B75-AD3D-DF91D024FFCC}"/>
              </a:ext>
            </a:extLst>
          </p:cNvPr>
          <p:cNvCxnSpPr/>
          <p:nvPr/>
        </p:nvCxnSpPr>
        <p:spPr>
          <a:xfrm>
            <a:off x="8477250" y="2291220"/>
            <a:ext cx="2876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87FFED8-E185-4FF3-A5AC-B1704A1CF16B}"/>
              </a:ext>
            </a:extLst>
          </p:cNvPr>
          <p:cNvCxnSpPr/>
          <p:nvPr/>
        </p:nvCxnSpPr>
        <p:spPr>
          <a:xfrm>
            <a:off x="6940898" y="2641802"/>
            <a:ext cx="2876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8A5F64D-C13D-4FF0-A4BA-AD603486E421}"/>
              </a:ext>
            </a:extLst>
          </p:cNvPr>
          <p:cNvCxnSpPr/>
          <p:nvPr/>
        </p:nvCxnSpPr>
        <p:spPr>
          <a:xfrm>
            <a:off x="7677150" y="2838908"/>
            <a:ext cx="2876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193C784-F2C9-4949-9B99-9917DE2DFBC8}"/>
              </a:ext>
            </a:extLst>
          </p:cNvPr>
          <p:cNvCxnSpPr/>
          <p:nvPr/>
        </p:nvCxnSpPr>
        <p:spPr>
          <a:xfrm>
            <a:off x="8477250" y="3043695"/>
            <a:ext cx="2876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0ECD65F-31C2-42F7-A4C9-D464B1A794D0}"/>
              </a:ext>
            </a:extLst>
          </p:cNvPr>
          <p:cNvSpPr txBox="1"/>
          <p:nvPr/>
        </p:nvSpPr>
        <p:spPr>
          <a:xfrm>
            <a:off x="9523155" y="532171"/>
            <a:ext cx="233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Conv. Kernel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8596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6" grpId="0" animBg="1"/>
      <p:bldP spid="38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/>
      <p:bldP spid="72" grpId="0" animBg="1"/>
      <p:bldP spid="81" grpId="0" animBg="1"/>
      <p:bldP spid="82" grpId="0" animBg="1"/>
      <p:bldP spid="83" grpId="0"/>
      <p:bldP spid="84" grpId="0"/>
      <p:bldP spid="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313F-B644-4FF6-B669-6DD2956A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weights and biases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2B77-C11F-4B46-A756-8579898D3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46"/>
            <a:ext cx="10515600" cy="1955800"/>
          </a:xfrm>
        </p:spPr>
        <p:txBody>
          <a:bodyPr/>
          <a:lstStyle/>
          <a:p>
            <a:r>
              <a:rPr lang="en-US" dirty="0"/>
              <a:t>In fully-connected network, each neuron in the first hidden layer has its own set of weights and biases. </a:t>
            </a:r>
          </a:p>
          <a:p>
            <a:r>
              <a:rPr lang="en-US" dirty="0"/>
              <a:t>However, in CNN, each hidden neuron has a shared bias and 5×5 weights connected to its local receptive field. 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1C320F-5A89-4019-B502-0CEE9462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84" y="3147280"/>
            <a:ext cx="2830659" cy="3667290"/>
          </a:xfrm>
          <a:prstGeom prst="rect">
            <a:avLst/>
          </a:pr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7FF25662-4078-4F73-814C-566426CF52E8}"/>
              </a:ext>
            </a:extLst>
          </p:cNvPr>
          <p:cNvSpPr/>
          <p:nvPr/>
        </p:nvSpPr>
        <p:spPr>
          <a:xfrm rot="10800000">
            <a:off x="4207841" y="3465559"/>
            <a:ext cx="459912" cy="383510"/>
          </a:xfrm>
          <a:prstGeom prst="arc">
            <a:avLst>
              <a:gd name="adj1" fmla="val 16200000"/>
              <a:gd name="adj2" fmla="val 108653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sz="1200"/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3A006A29-A548-40AF-8CC2-2D8D303E0E7E}"/>
              </a:ext>
            </a:extLst>
          </p:cNvPr>
          <p:cNvSpPr/>
          <p:nvPr/>
        </p:nvSpPr>
        <p:spPr>
          <a:xfrm>
            <a:off x="1769807" y="3477481"/>
            <a:ext cx="1880688" cy="510767"/>
          </a:xfrm>
          <a:prstGeom prst="wedgeRectCallout">
            <a:avLst>
              <a:gd name="adj1" fmla="val 74640"/>
              <a:gd name="adj2" fmla="val -4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784 weights</a:t>
            </a:r>
            <a:endParaRPr lang="en-SE" sz="2000" dirty="0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081696E-0DDF-4BBE-B531-A0A332113691}"/>
              </a:ext>
            </a:extLst>
          </p:cNvPr>
          <p:cNvSpPr/>
          <p:nvPr/>
        </p:nvSpPr>
        <p:spPr>
          <a:xfrm rot="12575139">
            <a:off x="4140392" y="4164410"/>
            <a:ext cx="459912" cy="427843"/>
          </a:xfrm>
          <a:prstGeom prst="arc">
            <a:avLst>
              <a:gd name="adj1" fmla="val 14958398"/>
              <a:gd name="adj2" fmla="val 1086538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sz="120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A63A245-1F3E-4F90-A62C-35CC3CF3AB6E}"/>
              </a:ext>
            </a:extLst>
          </p:cNvPr>
          <p:cNvSpPr/>
          <p:nvPr/>
        </p:nvSpPr>
        <p:spPr>
          <a:xfrm rot="13974435">
            <a:off x="4138461" y="4787494"/>
            <a:ext cx="443350" cy="382874"/>
          </a:xfrm>
          <a:prstGeom prst="arc">
            <a:avLst>
              <a:gd name="adj1" fmla="val 13913997"/>
              <a:gd name="adj2" fmla="val 1086538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sz="120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F367611-67CA-45B0-BB5D-84C7BAC748E5}"/>
              </a:ext>
            </a:extLst>
          </p:cNvPr>
          <p:cNvSpPr/>
          <p:nvPr/>
        </p:nvSpPr>
        <p:spPr>
          <a:xfrm rot="15322871">
            <a:off x="4128623" y="5433554"/>
            <a:ext cx="460676" cy="382874"/>
          </a:xfrm>
          <a:prstGeom prst="arc">
            <a:avLst>
              <a:gd name="adj1" fmla="val 14066200"/>
              <a:gd name="adj2" fmla="val 1086538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sz="120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FA433F80-ABB7-490C-A2D1-7F22ACCFDD9C}"/>
              </a:ext>
            </a:extLst>
          </p:cNvPr>
          <p:cNvSpPr/>
          <p:nvPr/>
        </p:nvSpPr>
        <p:spPr>
          <a:xfrm rot="15556855">
            <a:off x="4162910" y="6178537"/>
            <a:ext cx="460676" cy="382874"/>
          </a:xfrm>
          <a:prstGeom prst="arc">
            <a:avLst>
              <a:gd name="adj1" fmla="val 16200000"/>
              <a:gd name="adj2" fmla="val 1086538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DE24A4-1FFB-4D65-947F-E97501813264}"/>
              </a:ext>
            </a:extLst>
          </p:cNvPr>
          <p:cNvSpPr txBox="1"/>
          <p:nvPr/>
        </p:nvSpPr>
        <p:spPr>
          <a:xfrm>
            <a:off x="2093599" y="4078767"/>
            <a:ext cx="1104746" cy="309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Input image</a:t>
            </a:r>
            <a:endParaRPr lang="en-SE" sz="1200" dirty="0"/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02926E20-6E6C-48E4-8EBC-DC1FBD385758}"/>
              </a:ext>
            </a:extLst>
          </p:cNvPr>
          <p:cNvSpPr/>
          <p:nvPr/>
        </p:nvSpPr>
        <p:spPr>
          <a:xfrm>
            <a:off x="915477" y="5692877"/>
            <a:ext cx="2629234" cy="1049904"/>
          </a:xfrm>
          <a:prstGeom prst="wedgeRectCallout">
            <a:avLst>
              <a:gd name="adj1" fmla="val 67837"/>
              <a:gd name="adj2" fmla="val -59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Different neurons have different set of its 784 weights.</a:t>
            </a:r>
            <a:endParaRPr lang="en-SE" sz="2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87E3C4B-56CC-4163-A646-1B4003A8F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399" y="3023078"/>
            <a:ext cx="3519595" cy="3834782"/>
          </a:xfrm>
          <a:prstGeom prst="rect">
            <a:avLst/>
          </a:prstGeom>
        </p:spPr>
      </p:pic>
      <p:sp>
        <p:nvSpPr>
          <p:cNvPr id="42" name="Arc 41">
            <a:extLst>
              <a:ext uri="{FF2B5EF4-FFF2-40B4-BE49-F238E27FC236}">
                <a16:creationId xmlns:a16="http://schemas.microsoft.com/office/drawing/2014/main" id="{B176899D-0F44-4441-865E-3D467A60CA8D}"/>
              </a:ext>
            </a:extLst>
          </p:cNvPr>
          <p:cNvSpPr/>
          <p:nvPr/>
        </p:nvSpPr>
        <p:spPr>
          <a:xfrm rot="11709771">
            <a:off x="9489384" y="3285812"/>
            <a:ext cx="454621" cy="379098"/>
          </a:xfrm>
          <a:prstGeom prst="arc">
            <a:avLst>
              <a:gd name="adj1" fmla="val 16200000"/>
              <a:gd name="adj2" fmla="val 108653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sz="1200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C6784783-942A-4895-9FFD-ECD445D2CD7B}"/>
              </a:ext>
            </a:extLst>
          </p:cNvPr>
          <p:cNvSpPr/>
          <p:nvPr/>
        </p:nvSpPr>
        <p:spPr>
          <a:xfrm rot="12575139">
            <a:off x="9456284" y="3995734"/>
            <a:ext cx="454621" cy="422921"/>
          </a:xfrm>
          <a:prstGeom prst="arc">
            <a:avLst>
              <a:gd name="adj1" fmla="val 14958398"/>
              <a:gd name="adj2" fmla="val 108653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sz="1200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24598D02-663A-49F8-86FA-87B56DF7691E}"/>
              </a:ext>
            </a:extLst>
          </p:cNvPr>
          <p:cNvSpPr/>
          <p:nvPr/>
        </p:nvSpPr>
        <p:spPr>
          <a:xfrm rot="13974435">
            <a:off x="9439609" y="4749720"/>
            <a:ext cx="438250" cy="378470"/>
          </a:xfrm>
          <a:prstGeom prst="arc">
            <a:avLst>
              <a:gd name="adj1" fmla="val 13913997"/>
              <a:gd name="adj2" fmla="val 108653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sz="1200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16E8BE55-A446-4DE2-9661-769D15A851C8}"/>
              </a:ext>
            </a:extLst>
          </p:cNvPr>
          <p:cNvSpPr/>
          <p:nvPr/>
        </p:nvSpPr>
        <p:spPr>
          <a:xfrm rot="15322871">
            <a:off x="9431045" y="5398056"/>
            <a:ext cx="455376" cy="378470"/>
          </a:xfrm>
          <a:prstGeom prst="arc">
            <a:avLst>
              <a:gd name="adj1" fmla="val 14066200"/>
              <a:gd name="adj2" fmla="val 108653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sz="1200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878D0DC2-2907-41FE-9A7A-0DE5D8224352}"/>
              </a:ext>
            </a:extLst>
          </p:cNvPr>
          <p:cNvSpPr/>
          <p:nvPr/>
        </p:nvSpPr>
        <p:spPr>
          <a:xfrm rot="14662219">
            <a:off x="9371166" y="6180739"/>
            <a:ext cx="455376" cy="378470"/>
          </a:xfrm>
          <a:prstGeom prst="arc">
            <a:avLst>
              <a:gd name="adj1" fmla="val 16200000"/>
              <a:gd name="adj2" fmla="val 108653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sz="1200"/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2FC2D6D9-1095-48E6-AD51-AA7F03DF8B2F}"/>
              </a:ext>
            </a:extLst>
          </p:cNvPr>
          <p:cNvSpPr/>
          <p:nvPr/>
        </p:nvSpPr>
        <p:spPr>
          <a:xfrm>
            <a:off x="7534478" y="3213113"/>
            <a:ext cx="1474917" cy="504892"/>
          </a:xfrm>
          <a:prstGeom prst="wedgeRectCallout">
            <a:avLst>
              <a:gd name="adj1" fmla="val 74640"/>
              <a:gd name="adj2" fmla="val -4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25 weights</a:t>
            </a:r>
            <a:endParaRPr lang="en-SE" sz="2000" dirty="0"/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4FD2D248-82EB-491F-807D-5B78174CD2F9}"/>
              </a:ext>
            </a:extLst>
          </p:cNvPr>
          <p:cNvSpPr/>
          <p:nvPr/>
        </p:nvSpPr>
        <p:spPr>
          <a:xfrm>
            <a:off x="5481522" y="5781368"/>
            <a:ext cx="2694454" cy="980871"/>
          </a:xfrm>
          <a:prstGeom prst="wedgeRectCallout">
            <a:avLst>
              <a:gd name="adj1" fmla="val 87520"/>
              <a:gd name="adj2" fmla="val 11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Different neurons have the same shared set of its 25 weights.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3203425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7AF8-8C40-41C1-A9A6-D7961446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weights and biases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0FC6-2C1B-4A95-A007-B32991564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492" y="1343025"/>
                <a:ext cx="6646682" cy="5514975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in the first hidden layer, 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a 5×5 array of shared weights.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shared bias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denotes the activation at </a:t>
                </a:r>
                <a:br>
                  <a:rPr lang="en-US" dirty="0"/>
                </a:br>
                <a:r>
                  <a:rPr lang="en-US" dirty="0"/>
                  <a:t>position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the input image (Layer 1)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denotes the activation at position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the first hidden layer (Layer 2)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0FC6-2C1B-4A95-A007-B32991564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492" y="1343025"/>
                <a:ext cx="6646682" cy="5514975"/>
              </a:xfrm>
              <a:blipFill>
                <a:blip r:embed="rId2"/>
                <a:stretch>
                  <a:fillRect l="-1375" b="-19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A6F60EE9-49D7-4E21-BE3D-6C41B1F3D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756" y="1032387"/>
            <a:ext cx="5346797" cy="5825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9CE810-FE57-4E22-84D3-F5680AA2441B}"/>
                  </a:ext>
                </a:extLst>
              </p:cNvPr>
              <p:cNvSpPr txBox="1"/>
              <p:nvPr/>
            </p:nvSpPr>
            <p:spPr>
              <a:xfrm>
                <a:off x="10806804" y="1267890"/>
                <a:ext cx="1208214" cy="4592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(0,0)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9CE810-FE57-4E22-84D3-F5680AA24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804" y="1267890"/>
                <a:ext cx="1208214" cy="459293"/>
              </a:xfrm>
              <a:prstGeom prst="rect">
                <a:avLst/>
              </a:prstGeom>
              <a:blipFill>
                <a:blip r:embed="rId4"/>
                <a:stretch>
                  <a:fillRect b="-77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9E810C-6027-4D4E-BE3D-FE101F69C210}"/>
                  </a:ext>
                </a:extLst>
              </p:cNvPr>
              <p:cNvSpPr txBox="1"/>
              <p:nvPr/>
            </p:nvSpPr>
            <p:spPr>
              <a:xfrm>
                <a:off x="10806804" y="2513433"/>
                <a:ext cx="1208214" cy="4592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(18,4)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9E810C-6027-4D4E-BE3D-FE101F69C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804" y="2513433"/>
                <a:ext cx="1208214" cy="459293"/>
              </a:xfrm>
              <a:prstGeom prst="rect">
                <a:avLst/>
              </a:prstGeom>
              <a:blipFill>
                <a:blip r:embed="rId5"/>
                <a:stretch>
                  <a:fillRect r="-1500"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C5B55B-9D03-422B-AB03-61F8A795A751}"/>
                  </a:ext>
                </a:extLst>
              </p:cNvPr>
              <p:cNvSpPr txBox="1"/>
              <p:nvPr/>
            </p:nvSpPr>
            <p:spPr>
              <a:xfrm>
                <a:off x="10806804" y="3688315"/>
                <a:ext cx="1208214" cy="4592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(8,10)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C5B55B-9D03-422B-AB03-61F8A795A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804" y="3688315"/>
                <a:ext cx="1208214" cy="459293"/>
              </a:xfrm>
              <a:prstGeom prst="rect">
                <a:avLst/>
              </a:prstGeom>
              <a:blipFill>
                <a:blip r:embed="rId6"/>
                <a:stretch>
                  <a:fillRect r="-1500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9414A9-D694-43FA-A88E-0A3164780976}"/>
                  </a:ext>
                </a:extLst>
              </p:cNvPr>
              <p:cNvSpPr txBox="1"/>
              <p:nvPr/>
            </p:nvSpPr>
            <p:spPr>
              <a:xfrm>
                <a:off x="10711339" y="4925223"/>
                <a:ext cx="1208214" cy="4592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(16,13)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9414A9-D694-43FA-A88E-0A3164780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339" y="4925223"/>
                <a:ext cx="1208214" cy="459293"/>
              </a:xfrm>
              <a:prstGeom prst="rect">
                <a:avLst/>
              </a:prstGeom>
              <a:blipFill>
                <a:blip r:embed="rId7"/>
                <a:stretch>
                  <a:fillRect r="-10000" b="-77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7A6131-A33A-4E7D-9C06-5EB962DD705E}"/>
                  </a:ext>
                </a:extLst>
              </p:cNvPr>
              <p:cNvSpPr txBox="1"/>
              <p:nvPr/>
            </p:nvSpPr>
            <p:spPr>
              <a:xfrm>
                <a:off x="10806804" y="6106547"/>
                <a:ext cx="1208214" cy="4592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(5,22)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7A6131-A33A-4E7D-9C06-5EB962DD7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804" y="6106547"/>
                <a:ext cx="1208214" cy="459293"/>
              </a:xfrm>
              <a:prstGeom prst="rect">
                <a:avLst/>
              </a:prstGeom>
              <a:blipFill>
                <a:blip r:embed="rId8"/>
                <a:stretch>
                  <a:fillRect r="-1500" b="-77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A0550B52-4C7E-4B89-A641-642280B7B24E}"/>
              </a:ext>
            </a:extLst>
          </p:cNvPr>
          <p:cNvSpPr/>
          <p:nvPr/>
        </p:nvSpPr>
        <p:spPr>
          <a:xfrm rot="12461700">
            <a:off x="10515269" y="1577366"/>
            <a:ext cx="454621" cy="379098"/>
          </a:xfrm>
          <a:prstGeom prst="arc">
            <a:avLst>
              <a:gd name="adj1" fmla="val 16200000"/>
              <a:gd name="adj2" fmla="val 108653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sz="1200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F9417706-DF69-423C-9C9B-D7DD03BA96A5}"/>
              </a:ext>
            </a:extLst>
          </p:cNvPr>
          <p:cNvSpPr/>
          <p:nvPr/>
        </p:nvSpPr>
        <p:spPr>
          <a:xfrm rot="12575139">
            <a:off x="10475611" y="2679111"/>
            <a:ext cx="454621" cy="422921"/>
          </a:xfrm>
          <a:prstGeom prst="arc">
            <a:avLst>
              <a:gd name="adj1" fmla="val 14958398"/>
              <a:gd name="adj2" fmla="val 108653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sz="120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E4FEF75-3B81-48FA-97D5-C93C6B543E68}"/>
              </a:ext>
            </a:extLst>
          </p:cNvPr>
          <p:cNvSpPr/>
          <p:nvPr/>
        </p:nvSpPr>
        <p:spPr>
          <a:xfrm rot="13974435">
            <a:off x="10412516" y="3737418"/>
            <a:ext cx="438250" cy="378470"/>
          </a:xfrm>
          <a:prstGeom prst="arc">
            <a:avLst>
              <a:gd name="adj1" fmla="val 13913997"/>
              <a:gd name="adj2" fmla="val 108653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sz="120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2D9B027-8BF1-47B2-A466-19C00574A9FE}"/>
              </a:ext>
            </a:extLst>
          </p:cNvPr>
          <p:cNvSpPr/>
          <p:nvPr/>
        </p:nvSpPr>
        <p:spPr>
          <a:xfrm rot="15322871">
            <a:off x="10338543" y="4711834"/>
            <a:ext cx="455376" cy="378470"/>
          </a:xfrm>
          <a:prstGeom prst="arc">
            <a:avLst>
              <a:gd name="adj1" fmla="val 14066200"/>
              <a:gd name="adj2" fmla="val 108653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sz="120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072F285-D717-40B4-A673-2987F2090F35}"/>
              </a:ext>
            </a:extLst>
          </p:cNvPr>
          <p:cNvSpPr/>
          <p:nvPr/>
        </p:nvSpPr>
        <p:spPr>
          <a:xfrm rot="14662219">
            <a:off x="10338544" y="5864116"/>
            <a:ext cx="455376" cy="378470"/>
          </a:xfrm>
          <a:prstGeom prst="arc">
            <a:avLst>
              <a:gd name="adj1" fmla="val 16200000"/>
              <a:gd name="adj2" fmla="val 108653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 sz="1200"/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A8F28303-C50D-4BE0-BCA4-BAFF32FC7D7E}"/>
              </a:ext>
            </a:extLst>
          </p:cNvPr>
          <p:cNvSpPr/>
          <p:nvPr/>
        </p:nvSpPr>
        <p:spPr>
          <a:xfrm>
            <a:off x="7408323" y="1403501"/>
            <a:ext cx="2562915" cy="938535"/>
          </a:xfrm>
          <a:prstGeom prst="wedgeRectCallout">
            <a:avLst>
              <a:gd name="adj1" fmla="val 65934"/>
              <a:gd name="adj2" fmla="val -4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neurons have the same shared set of its 25 weights.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14680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AEB7-3676-4751-920D-E78B4758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weights and biases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D6D81-F1DB-4BBD-8A45-B6C245178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We call the weights defining the feature map the </a:t>
            </a:r>
            <a:r>
              <a:rPr lang="en-US" b="1" dirty="0">
                <a:solidFill>
                  <a:schemeClr val="accent1"/>
                </a:solidFill>
              </a:rPr>
              <a:t>shared weights</a:t>
            </a:r>
            <a:r>
              <a:rPr lang="en-US" dirty="0"/>
              <a:t>.</a:t>
            </a:r>
          </a:p>
          <a:p>
            <a:r>
              <a:rPr lang="en-US" dirty="0"/>
              <a:t>we call the bias defining the feature map in this way the </a:t>
            </a:r>
            <a:r>
              <a:rPr lang="en-US" b="1" dirty="0">
                <a:solidFill>
                  <a:schemeClr val="accent1"/>
                </a:solidFill>
              </a:rPr>
              <a:t>shared bias</a:t>
            </a:r>
            <a:r>
              <a:rPr lang="en-US" dirty="0"/>
              <a:t>.</a:t>
            </a:r>
          </a:p>
          <a:p>
            <a:r>
              <a:rPr lang="en-US" dirty="0"/>
              <a:t>The shared weights and bias are often said to define a </a:t>
            </a:r>
            <a:r>
              <a:rPr lang="en-US" b="1" dirty="0">
                <a:solidFill>
                  <a:schemeClr val="accent1"/>
                </a:solidFill>
              </a:rPr>
              <a:t>kernel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1"/>
                </a:solidFill>
              </a:rPr>
              <a:t>filter</a:t>
            </a:r>
            <a:r>
              <a:rPr lang="en-US" dirty="0"/>
              <a:t>.</a:t>
            </a:r>
          </a:p>
          <a:p>
            <a:r>
              <a:rPr lang="en-US" dirty="0"/>
              <a:t>Via training, </a:t>
            </a:r>
            <a:r>
              <a:rPr lang="en-US" b="1" dirty="0">
                <a:solidFill>
                  <a:schemeClr val="accent1"/>
                </a:solidFill>
              </a:rPr>
              <a:t>shared weights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biases</a:t>
            </a:r>
            <a:r>
              <a:rPr lang="en-US" dirty="0"/>
              <a:t> enable all the neurons in the first hidden layer sensitive to the same localized feature in input images. </a:t>
            </a:r>
          </a:p>
          <a:p>
            <a:r>
              <a:rPr lang="en-US" dirty="0"/>
              <a:t>The </a:t>
            </a:r>
            <a:r>
              <a:rPr lang="en-US" altLang="zh-CN" dirty="0"/>
              <a:t>step length</a:t>
            </a:r>
            <a:r>
              <a:rPr lang="en-US" dirty="0"/>
              <a:t> with which we slide the convolution kernel is call a </a:t>
            </a:r>
            <a:r>
              <a:rPr lang="en-US" b="1" dirty="0">
                <a:solidFill>
                  <a:schemeClr val="accent1"/>
                </a:solidFill>
              </a:rPr>
              <a:t>stride width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9875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AEB7-3676-4751-920D-E78B4758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weights and biases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D6D81-F1DB-4BBD-8A45-B6C245178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3347"/>
                <a:ext cx="10515600" cy="113920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can organize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as a two-dimensional “image”, too. If so, we call the first hidden layer as the first </a:t>
                </a:r>
                <a:r>
                  <a:rPr lang="en-US" b="1" dirty="0">
                    <a:solidFill>
                      <a:schemeClr val="accent1"/>
                    </a:solidFill>
                  </a:rPr>
                  <a:t>feature map </a:t>
                </a:r>
                <a:r>
                  <a:rPr lang="en-US" dirty="0"/>
                  <a:t>layer.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D6D81-F1DB-4BBD-8A45-B6C245178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3347"/>
                <a:ext cx="10515600" cy="1139202"/>
              </a:xfrm>
              <a:blipFill>
                <a:blip r:embed="rId2"/>
                <a:stretch>
                  <a:fillRect l="-1043" t="-7487" r="-75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EA94C80-4E6A-4F54-869E-7F91C969BA96}"/>
              </a:ext>
            </a:extLst>
          </p:cNvPr>
          <p:cNvSpPr txBox="1"/>
          <p:nvPr/>
        </p:nvSpPr>
        <p:spPr>
          <a:xfrm>
            <a:off x="4812271" y="2658574"/>
            <a:ext cx="33780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24×24 feature map</a:t>
            </a:r>
          </a:p>
          <a:p>
            <a:pPr algn="ctr"/>
            <a:r>
              <a:rPr lang="en-US" sz="2400" dirty="0"/>
              <a:t>(the first hidden layer)</a:t>
            </a:r>
            <a:endParaRPr lang="en-S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A4698-D2D5-41CD-8B7F-7A39689E62A6}"/>
              </a:ext>
            </a:extLst>
          </p:cNvPr>
          <p:cNvSpPr txBox="1"/>
          <p:nvPr/>
        </p:nvSpPr>
        <p:spPr>
          <a:xfrm>
            <a:off x="605060" y="2663272"/>
            <a:ext cx="3003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28×28 input image</a:t>
            </a:r>
            <a:endParaRPr lang="en-SE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C1EB56-1F07-492D-B1E9-25C2B04A1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37" y="3173362"/>
            <a:ext cx="7427240" cy="3243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F0360D-7425-4833-B54D-CE018B5D21B5}"/>
                  </a:ext>
                </a:extLst>
              </p:cNvPr>
              <p:cNvSpPr txBox="1"/>
              <p:nvPr/>
            </p:nvSpPr>
            <p:spPr>
              <a:xfrm>
                <a:off x="7521677" y="5068023"/>
                <a:ext cx="4670323" cy="178997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F0360D-7425-4833-B54D-CE018B5D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7" y="5068023"/>
                <a:ext cx="4670323" cy="1789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31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D4DD-8516-434F-B289-AA901B9C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map</a:t>
            </a:r>
            <a:endParaRPr lang="en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ADF228-8A02-4FCC-A5E5-DEEFA5E40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47"/>
            <a:ext cx="10515600" cy="23690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do image recognition we'll need more than one feature map. And so, a complete convolutional layer consists of several different feature maps.</a:t>
            </a:r>
          </a:p>
          <a:p>
            <a:r>
              <a:rPr lang="en-US" dirty="0"/>
              <a:t>In the example below there are 4 feature maps. Each feature map is defined by a </a:t>
            </a:r>
            <a:r>
              <a:rPr lang="en-US" b="1" dirty="0">
                <a:solidFill>
                  <a:schemeClr val="accent1"/>
                </a:solidFill>
              </a:rPr>
              <a:t>unique</a:t>
            </a:r>
            <a:r>
              <a:rPr lang="en-US" dirty="0"/>
              <a:t> set of 5</a:t>
            </a:r>
            <a:r>
              <a:rPr lang="en-US" sz="2800" dirty="0"/>
              <a:t>×5 shared weights, and a single shared bias.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41234-1EB7-4E75-9014-B05D0EA91F49}"/>
              </a:ext>
            </a:extLst>
          </p:cNvPr>
          <p:cNvSpPr txBox="1"/>
          <p:nvPr/>
        </p:nvSpPr>
        <p:spPr>
          <a:xfrm>
            <a:off x="3562350" y="3752948"/>
            <a:ext cx="3106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4 of 24×24 feature maps</a:t>
            </a:r>
          </a:p>
          <a:p>
            <a:pPr algn="ctr"/>
            <a:r>
              <a:rPr lang="en-US" sz="2000" dirty="0"/>
              <a:t>(the first hidden layer)</a:t>
            </a:r>
            <a:endParaRPr lang="en-S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476FE-7D9C-4809-8043-147DE0EC5A31}"/>
              </a:ext>
            </a:extLst>
          </p:cNvPr>
          <p:cNvSpPr txBox="1"/>
          <p:nvPr/>
        </p:nvSpPr>
        <p:spPr>
          <a:xfrm>
            <a:off x="838200" y="4012011"/>
            <a:ext cx="2615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28×28 input image</a:t>
            </a:r>
            <a:endParaRPr lang="en-SE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3F9A85-52C8-469A-90EE-B9853315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460834"/>
            <a:ext cx="5295900" cy="2365919"/>
          </a:xfrm>
          <a:prstGeom prst="rect">
            <a:avLst/>
          </a:prstGeom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76412B-C7E5-47B1-9461-B9F02DB58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890" y="5275611"/>
            <a:ext cx="5330555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F2D6B3A-6B70-47C1-A410-407F0017254F}"/>
              </a:ext>
            </a:extLst>
          </p:cNvPr>
          <p:cNvSpPr/>
          <p:nvPr/>
        </p:nvSpPr>
        <p:spPr>
          <a:xfrm>
            <a:off x="666749" y="4011113"/>
            <a:ext cx="4352925" cy="140017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highlight>
                <a:srgbClr val="FFFF00"/>
              </a:highlight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27A1A57-E37D-4EA9-8E57-9F241FC279DD}"/>
              </a:ext>
            </a:extLst>
          </p:cNvPr>
          <p:cNvSpPr/>
          <p:nvPr/>
        </p:nvSpPr>
        <p:spPr>
          <a:xfrm rot="1152361">
            <a:off x="4318648" y="4944205"/>
            <a:ext cx="2133106" cy="707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B1DECF3-8E32-4A14-868F-01F79BB38F7F}"/>
              </a:ext>
            </a:extLst>
          </p:cNvPr>
          <p:cNvSpPr/>
          <p:nvPr/>
        </p:nvSpPr>
        <p:spPr>
          <a:xfrm>
            <a:off x="7620000" y="3752948"/>
            <a:ext cx="3381375" cy="1145512"/>
          </a:xfrm>
          <a:prstGeom prst="wedgeRectCallout">
            <a:avLst>
              <a:gd name="adj1" fmla="val -32664"/>
              <a:gd name="adj2" fmla="val 88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Each color denotes a different set of convolution kernel.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30278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E89C-F213-4052-BF08-F3650451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map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1F23-51FD-4947-AB99-671DF7AB8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28"/>
            <a:ext cx="10515600" cy="2175669"/>
          </a:xfrm>
        </p:spPr>
        <p:txBody>
          <a:bodyPr/>
          <a:lstStyle/>
          <a:p>
            <a:r>
              <a:rPr lang="en-US" dirty="0"/>
              <a:t>In practice, convolutional networks may use more (and perhaps many more) feature maps. </a:t>
            </a:r>
          </a:p>
          <a:p>
            <a:r>
              <a:rPr lang="en-US" dirty="0"/>
              <a:t>One of the early convolutional networks, </a:t>
            </a:r>
            <a:r>
              <a:rPr lang="en-US" dirty="0">
                <a:hlinkClick r:id="rId2"/>
              </a:rPr>
              <a:t>LeNet-5</a:t>
            </a:r>
            <a:r>
              <a:rPr lang="en-US" dirty="0"/>
              <a:t> by Yann </a:t>
            </a:r>
            <a:r>
              <a:rPr lang="en-US" dirty="0" err="1"/>
              <a:t>LeCun</a:t>
            </a:r>
            <a:r>
              <a:rPr lang="en-US" dirty="0"/>
              <a:t>, used 6 feature maps, each associated to a 5×5 local receptive field, to recognize MNIST digits.</a:t>
            </a:r>
            <a:endParaRPr lang="en-SE" dirty="0"/>
          </a:p>
        </p:txBody>
      </p:sp>
      <p:pic>
        <p:nvPicPr>
          <p:cNvPr id="11266" name="Picture 2" descr="Key Deep Learning Architectures: LeNet-5 | by Max Pechyonkin | Medium">
            <a:extLst>
              <a:ext uri="{FF2B5EF4-FFF2-40B4-BE49-F238E27FC236}">
                <a16:creationId xmlns:a16="http://schemas.microsoft.com/office/drawing/2014/main" id="{459297CE-6B3A-4590-AF85-8A1CE05F1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0" y="3666997"/>
            <a:ext cx="11055439" cy="30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8522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4B0E-2F4F-4DBE-8C29-D14823CB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Local receptive field + Shared weights and biases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097F-1283-454A-A76F-D536F64E5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36"/>
            <a:ext cx="10515600" cy="535366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 big advantage of local receptive field + sharing weights and biases is that they greatly reduce the number of parameters involved in a convolutional network.</a:t>
            </a:r>
          </a:p>
          <a:p>
            <a:r>
              <a:rPr lang="en-US" sz="3200" dirty="0"/>
              <a:t>Suppose we have a fully connected first layer with 30 neurons.</a:t>
            </a:r>
          </a:p>
          <a:p>
            <a:pPr lvl="1"/>
            <a:r>
              <a:rPr lang="en-US" sz="2800" dirty="0"/>
              <a:t>Each neuron will have 784 = 28×28 weights + 1 bias.</a:t>
            </a:r>
          </a:p>
          <a:p>
            <a:pPr lvl="1"/>
            <a:r>
              <a:rPr lang="en-US" sz="2800" dirty="0"/>
              <a:t>Totally 23,550 = (784+1)×30 trainable parameters.</a:t>
            </a:r>
          </a:p>
          <a:p>
            <a:pPr lvl="1"/>
            <a:r>
              <a:rPr lang="en-US" sz="2800" dirty="0"/>
              <a:t>30 neurons in the first hidden layer.</a:t>
            </a:r>
          </a:p>
          <a:p>
            <a:r>
              <a:rPr lang="en-US" sz="3200" dirty="0"/>
              <a:t>Suppose we have a local receptive field based first layer with 30 feature maps. Assume that stride length is 1.</a:t>
            </a:r>
          </a:p>
          <a:p>
            <a:pPr lvl="1"/>
            <a:r>
              <a:rPr lang="en-US" sz="2800" dirty="0"/>
              <a:t>Each neuron will have 25 = 5×5 shared weights + 1 shared bias.</a:t>
            </a:r>
          </a:p>
          <a:p>
            <a:pPr lvl="1"/>
            <a:r>
              <a:rPr lang="en-US" sz="2800" dirty="0"/>
              <a:t>Total 780 = (25+1)×30 parameters.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17,280 = 24x24x30 neurons in the first hidden layer</a:t>
            </a:r>
            <a:endParaRPr lang="en-US" sz="2800" dirty="0"/>
          </a:p>
          <a:p>
            <a:pPr lvl="1"/>
            <a:endParaRPr lang="en-SE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03741-4A4A-4C6B-9AEC-312145014BD6}"/>
              </a:ext>
            </a:extLst>
          </p:cNvPr>
          <p:cNvSpPr txBox="1"/>
          <p:nvPr/>
        </p:nvSpPr>
        <p:spPr>
          <a:xfrm>
            <a:off x="0" y="2145514"/>
            <a:ext cx="12193588" cy="2862322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Trainable parameters: 23,550 </a:t>
            </a: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 780. </a:t>
            </a:r>
          </a:p>
          <a:p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~30x </a:t>
            </a:r>
            <a:r>
              <a:rPr lang="en-US" sz="3600" dirty="0">
                <a:solidFill>
                  <a:schemeClr val="accent1"/>
                </a:solidFill>
                <a:sym typeface="Wingdings" panose="05000000000000000000" pitchFamily="2" charset="2"/>
              </a:rPr>
              <a:t>reduction</a:t>
            </a: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Neurons in the first HL: 30  24x24x30=17,280. ~576x </a:t>
            </a:r>
            <a:r>
              <a:rPr 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increment</a:t>
            </a: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Less training but more neurons!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5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E7E8-E1DB-45B5-8511-048017BC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 – motivation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658E-FCDE-4735-BB40-0F94DC55F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US" dirty="0"/>
              <a:t>In addition to local receptive field and shared weights/biases, CNN also contains </a:t>
            </a:r>
            <a:r>
              <a:rPr lang="en-US" b="1" dirty="0">
                <a:solidFill>
                  <a:schemeClr val="accent1"/>
                </a:solidFill>
              </a:rPr>
              <a:t>pooling</a:t>
            </a:r>
            <a:r>
              <a:rPr lang="en-US" dirty="0"/>
              <a:t> layers. </a:t>
            </a:r>
          </a:p>
          <a:p>
            <a:r>
              <a:rPr lang="en-US" dirty="0"/>
              <a:t>Pooling layers are usually used immediately after convolutional layers to simplify the information in the output from the convolutional layer, such as the first hidden layer we have discussed.</a:t>
            </a:r>
          </a:p>
          <a:p>
            <a:r>
              <a:rPr lang="en-US" dirty="0"/>
              <a:t>A pooling layer takes each feature map output from the convolutional layer and prepares a condensed feature map.</a:t>
            </a:r>
          </a:p>
          <a:p>
            <a:r>
              <a:rPr lang="en-US" dirty="0"/>
              <a:t>One common procedure for pooling is known as max-pooling. In max-pooling, a pooling unit simply outputs the maximum activation in an input region.</a:t>
            </a:r>
          </a:p>
          <a:p>
            <a:r>
              <a:rPr lang="en-US" dirty="0"/>
              <a:t>Another way of pooling is called L2 pooling: we take the square root of the sum of the squares of the activations in the 2×2 region.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551030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21DD-8CEE-4536-A008-50E9195C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E2790-D299-462A-9037-D86DB9463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161"/>
            <a:ext cx="10515600" cy="16925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instance, each unit in the pooling layer may summarize a region of, e.g., 2×2 neurons in the previous layer. </a:t>
            </a:r>
          </a:p>
          <a:p>
            <a:r>
              <a:rPr lang="en-US" dirty="0"/>
              <a:t>Notice that since we have 24×24 neurons output from the convolutional layer, after pooling we have 12×12 neurons.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EB44D-37EC-4816-BC32-D90D1A43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58" y="3645703"/>
            <a:ext cx="10120640" cy="3225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3EBE2-0452-400F-A7DC-12F9FAF30EB5}"/>
              </a:ext>
            </a:extLst>
          </p:cNvPr>
          <p:cNvSpPr txBox="1"/>
          <p:nvPr/>
        </p:nvSpPr>
        <p:spPr>
          <a:xfrm>
            <a:off x="4837471" y="3287151"/>
            <a:ext cx="46448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24×24 feature map/convolution layer</a:t>
            </a:r>
          </a:p>
          <a:p>
            <a:pPr algn="ctr"/>
            <a:r>
              <a:rPr lang="en-US" sz="2000" dirty="0"/>
              <a:t>(the 1st hidden layer)</a:t>
            </a:r>
            <a:endParaRPr lang="en-S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B272E-C718-46E1-AA8D-DA5D20A987AD}"/>
              </a:ext>
            </a:extLst>
          </p:cNvPr>
          <p:cNvSpPr txBox="1"/>
          <p:nvPr/>
        </p:nvSpPr>
        <p:spPr>
          <a:xfrm>
            <a:off x="1126658" y="3270323"/>
            <a:ext cx="3003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28×28 input image</a:t>
            </a:r>
            <a:endParaRPr lang="en-S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986B7-1947-468D-8738-D36C4AFD75A8}"/>
              </a:ext>
            </a:extLst>
          </p:cNvPr>
          <p:cNvSpPr txBox="1"/>
          <p:nvPr/>
        </p:nvSpPr>
        <p:spPr>
          <a:xfrm>
            <a:off x="9153832" y="4229963"/>
            <a:ext cx="2753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12×12 pooling layer</a:t>
            </a:r>
          </a:p>
          <a:p>
            <a:pPr algn="ctr"/>
            <a:r>
              <a:rPr lang="en-US" sz="2000" dirty="0"/>
              <a:t>(the 2nd hidden layer)</a:t>
            </a:r>
            <a:endParaRPr lang="en-SE" sz="20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728ACE9-BED9-46DC-A832-154DD9BC7228}"/>
              </a:ext>
            </a:extLst>
          </p:cNvPr>
          <p:cNvSpPr/>
          <p:nvPr/>
        </p:nvSpPr>
        <p:spPr>
          <a:xfrm>
            <a:off x="4405312" y="5050807"/>
            <a:ext cx="3381375" cy="1145512"/>
          </a:xfrm>
          <a:prstGeom prst="wedgeRectCallout">
            <a:avLst>
              <a:gd name="adj1" fmla="val 30725"/>
              <a:gd name="adj2" fmla="val -82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Find the max value among the 2×2 region.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107145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1CBB-6E64-44F1-B094-D721F65A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Lecture 11-12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E43D2-2F75-4ECC-943D-10347AFE4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Corollary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Corollary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Corollary 3: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Corollary 4: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E43D2-2F75-4ECC-943D-10347AFE4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879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68DC-FE9F-4AE7-B134-9B683019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79ED-6E8C-4F60-8E1E-A6BEF8FE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convolutional layer usually involves more than a single feature map, so does the pooling layer</a:t>
            </a:r>
          </a:p>
          <a:p>
            <a:r>
              <a:rPr lang="en-US" dirty="0"/>
              <a:t>We apply max-pooling to each feature map separately. 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A27AE-2B57-4F33-B4F5-D49C151A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77" y="4129192"/>
            <a:ext cx="8294853" cy="2728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8481DA-2062-42A3-ABF9-33C24A7939EA}"/>
              </a:ext>
            </a:extLst>
          </p:cNvPr>
          <p:cNvSpPr txBox="1"/>
          <p:nvPr/>
        </p:nvSpPr>
        <p:spPr>
          <a:xfrm>
            <a:off x="4185982" y="3447500"/>
            <a:ext cx="34849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4 of 24×24 convolution layer</a:t>
            </a:r>
          </a:p>
          <a:p>
            <a:pPr algn="ctr"/>
            <a:r>
              <a:rPr lang="en-US" sz="2000" dirty="0"/>
              <a:t>(the 1st hidden layer)</a:t>
            </a:r>
            <a:endParaRPr lang="en-SE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F7C1C-3B2D-4B5B-B23A-C2DB6FD9D9EF}"/>
              </a:ext>
            </a:extLst>
          </p:cNvPr>
          <p:cNvSpPr txBox="1"/>
          <p:nvPr/>
        </p:nvSpPr>
        <p:spPr>
          <a:xfrm>
            <a:off x="1360997" y="3688063"/>
            <a:ext cx="2615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28×28 input image</a:t>
            </a:r>
            <a:endParaRPr lang="en-SE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051EF-5B71-4512-9269-E989FE67B021}"/>
              </a:ext>
            </a:extLst>
          </p:cNvPr>
          <p:cNvSpPr txBox="1"/>
          <p:nvPr/>
        </p:nvSpPr>
        <p:spPr>
          <a:xfrm>
            <a:off x="7880183" y="3754740"/>
            <a:ext cx="3106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4 of 12×12 pooling layer</a:t>
            </a:r>
          </a:p>
          <a:p>
            <a:pPr algn="ctr"/>
            <a:r>
              <a:rPr lang="en-US" sz="2000" dirty="0"/>
              <a:t>(the 2nd hidden layer)</a:t>
            </a:r>
            <a:endParaRPr lang="en-SE" sz="2000" dirty="0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806F2634-1573-4161-8B63-F4531B26A55E}"/>
              </a:ext>
            </a:extLst>
          </p:cNvPr>
          <p:cNvSpPr/>
          <p:nvPr/>
        </p:nvSpPr>
        <p:spPr>
          <a:xfrm>
            <a:off x="3237169" y="5133390"/>
            <a:ext cx="1897626" cy="7892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</a:t>
            </a:r>
            <a:endParaRPr lang="en-SE" dirty="0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4DB97847-EE5C-4F5C-96B2-064720D04252}"/>
              </a:ext>
            </a:extLst>
          </p:cNvPr>
          <p:cNvSpPr/>
          <p:nvPr/>
        </p:nvSpPr>
        <p:spPr>
          <a:xfrm>
            <a:off x="6560472" y="5133389"/>
            <a:ext cx="1897626" cy="7892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Max-pooling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15F942-435B-4344-B9E2-03F06F070DFC}"/>
              </a:ext>
            </a:extLst>
          </p:cNvPr>
          <p:cNvSpPr txBox="1"/>
          <p:nvPr/>
        </p:nvSpPr>
        <p:spPr>
          <a:xfrm>
            <a:off x="0" y="3083977"/>
            <a:ext cx="12193588" cy="1200329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We can view pooling as a way to compress (although in a loss way) the convolution layer.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1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BB3F27C-34D7-4434-BB9A-EFA3F5D2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1671"/>
            <a:ext cx="10882995" cy="5460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8A419-D529-4A95-AB26-8F5884F6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  <a:endParaRPr lang="en-SE" dirty="0"/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02DC9B62-ACDF-4B10-BC2B-5EE6816AFA8C}"/>
              </a:ext>
            </a:extLst>
          </p:cNvPr>
          <p:cNvSpPr/>
          <p:nvPr/>
        </p:nvSpPr>
        <p:spPr>
          <a:xfrm>
            <a:off x="3166831" y="3947685"/>
            <a:ext cx="1897626" cy="7892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</a:t>
            </a:r>
            <a:endParaRPr lang="en-SE" dirty="0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13FCAB7C-1E5B-48AA-B32C-D3998B3AFE35}"/>
              </a:ext>
            </a:extLst>
          </p:cNvPr>
          <p:cNvSpPr/>
          <p:nvPr/>
        </p:nvSpPr>
        <p:spPr>
          <a:xfrm>
            <a:off x="6490134" y="3947684"/>
            <a:ext cx="1897626" cy="7892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Max-pooling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6BC70D-5660-43C8-A26C-9DD97B40C388}"/>
              </a:ext>
            </a:extLst>
          </p:cNvPr>
          <p:cNvSpPr txBox="1"/>
          <p:nvPr/>
        </p:nvSpPr>
        <p:spPr>
          <a:xfrm>
            <a:off x="4542502" y="1872754"/>
            <a:ext cx="28808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24×24 feature map</a:t>
            </a:r>
          </a:p>
          <a:p>
            <a:pPr algn="ctr"/>
            <a:r>
              <a:rPr lang="en-US" sz="2000" dirty="0"/>
              <a:t>convolution layer</a:t>
            </a:r>
          </a:p>
          <a:p>
            <a:pPr algn="ctr"/>
            <a:r>
              <a:rPr lang="en-US" sz="2000" dirty="0"/>
              <a:t>(the 1st hidden layer)</a:t>
            </a:r>
            <a:endParaRPr lang="en-SE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34EBC0-D350-440C-8B46-C2A6799908CC}"/>
              </a:ext>
            </a:extLst>
          </p:cNvPr>
          <p:cNvSpPr txBox="1"/>
          <p:nvPr/>
        </p:nvSpPr>
        <p:spPr>
          <a:xfrm>
            <a:off x="1189703" y="1826587"/>
            <a:ext cx="2553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28×28 input image</a:t>
            </a:r>
            <a:endParaRPr lang="en-SE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943A6-AFDC-4250-86C3-CCA3C3379050}"/>
              </a:ext>
            </a:extLst>
          </p:cNvPr>
          <p:cNvSpPr txBox="1"/>
          <p:nvPr/>
        </p:nvSpPr>
        <p:spPr>
          <a:xfrm>
            <a:off x="7294887" y="1879033"/>
            <a:ext cx="2753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12×12 pooling layer</a:t>
            </a:r>
          </a:p>
          <a:p>
            <a:pPr algn="ctr"/>
            <a:r>
              <a:rPr lang="en-US" sz="2000" dirty="0"/>
              <a:t>(the 2nd hidden layer)</a:t>
            </a:r>
            <a:endParaRPr lang="en-SE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50E59D-1749-4EDD-86C2-95ABED6B4C82}"/>
              </a:ext>
            </a:extLst>
          </p:cNvPr>
          <p:cNvSpPr txBox="1"/>
          <p:nvPr/>
        </p:nvSpPr>
        <p:spPr>
          <a:xfrm>
            <a:off x="9438968" y="569455"/>
            <a:ext cx="2753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Fully connection output layer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3929227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7EEB-4130-431D-9919-E639292A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41457-4AB6-4802-BD11-8C0FAE46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10515600" cy="4968875"/>
          </a:xfrm>
        </p:spPr>
        <p:txBody>
          <a:bodyPr>
            <a:normAutofit/>
          </a:bodyPr>
          <a:lstStyle/>
          <a:p>
            <a:r>
              <a:rPr lang="en-US" dirty="0"/>
              <a:t>The network begins with 28×28 input neurons, which are used to encode the pixel intensities for the MNIST image. </a:t>
            </a:r>
          </a:p>
          <a:p>
            <a:r>
              <a:rPr lang="en-US" dirty="0"/>
              <a:t>This is then followed by a convolutional layer using 5×5 local receptive field and 3 convolution kernels. The result is a layer of 3×24×24 hidden feature neurons. </a:t>
            </a:r>
          </a:p>
          <a:p>
            <a:r>
              <a:rPr lang="en-US" dirty="0"/>
              <a:t>The next step is a max-pooling layer, applied to 2×2 regions, across each of the 3 feature maps. The result is a layer of 3×12×12 hidden feature neurons.</a:t>
            </a:r>
          </a:p>
          <a:p>
            <a:r>
              <a:rPr lang="en-US" dirty="0"/>
              <a:t>The final layer of connections in the network is a fully-connected layer. That is, this layer connects every neuron from the max-pooled layer to every one of the 10 output neurons.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35721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2C6A-084C-4290-B8F6-3B4042E8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exercise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B6A44-423A-4A4B-AECD-9194A52D4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the backpropagation algorithm should be modified with convolution/pooling layers?</a:t>
                </a:r>
              </a:p>
              <a:p>
                <a:r>
                  <a:rPr lang="en-US" dirty="0"/>
                  <a:t>Corollary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Corollary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Corollary 3: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Corollary 4: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B6A44-423A-4A4B-AECD-9194A52D4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AE8BDDC-CE3D-463A-A78A-D45D71566651}"/>
              </a:ext>
            </a:extLst>
          </p:cNvPr>
          <p:cNvSpPr txBox="1"/>
          <p:nvPr/>
        </p:nvSpPr>
        <p:spPr>
          <a:xfrm>
            <a:off x="0" y="3083977"/>
            <a:ext cx="12193588" cy="646331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Let’s do an inspiration case together!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0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7BD1-88A4-3C4B-9FCC-5303EF59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4000" dirty="0"/>
              <a:t>Good practice to reduce gradient vanishing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4C12-98D6-C840-B7F9-4DB7798D0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9639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600" dirty="0"/>
              <a:t>Using convolutional layers greatly reduces the number of parameters in those layers, making the learning problem much easier.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/>
              <a:t>Using more powerful regularization techniques (notably dropout and convolutional layers) to reduce overfitting (</a:t>
            </a:r>
            <a:r>
              <a:rPr lang="en-GB" sz="3600" dirty="0">
                <a:solidFill>
                  <a:schemeClr val="accent1"/>
                </a:solidFill>
              </a:rPr>
              <a:t>will be covered in Riccardo’s lecture</a:t>
            </a:r>
            <a:r>
              <a:rPr lang="en-GB" sz="3600" dirty="0"/>
              <a:t>).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/>
              <a:t>Using rectified linear units instead of sigmoid neurons, to speed up training (</a:t>
            </a:r>
            <a:r>
              <a:rPr lang="en-GB" sz="3600" dirty="0">
                <a:solidFill>
                  <a:schemeClr val="accent1"/>
                </a:solidFill>
              </a:rPr>
              <a:t>will be covered in Riccardo’s lecture</a:t>
            </a:r>
            <a:r>
              <a:rPr lang="en-GB" sz="3600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/>
              <a:t>Using GPUs and being willing to train for a long period of time. </a:t>
            </a:r>
            <a:endParaRPr lang="en-SE" sz="3600" dirty="0"/>
          </a:p>
        </p:txBody>
      </p:sp>
    </p:spTree>
    <p:extLst>
      <p:ext uri="{BB962C8B-B14F-4D97-AF65-F5344CB8AC3E}">
        <p14:creationId xmlns:p14="http://schemas.microsoft.com/office/powerpoint/2010/main" val="3505128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381B-A7E0-D648-8084-07C103AC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3600" dirty="0"/>
              <a:t>Good practice to train CNN (</a:t>
            </a:r>
            <a:r>
              <a:rPr lang="en-SE" sz="3600" dirty="0">
                <a:solidFill>
                  <a:schemeClr val="accent1"/>
                </a:solidFill>
              </a:rPr>
              <a:t>Riccardo’s lecture</a:t>
            </a:r>
            <a:r>
              <a:rPr lang="en-SE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799A-79C3-E94C-A499-B6A7DB4AD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300" dirty="0"/>
              <a:t>Making use of sufficiently large data sets (to help avoid </a:t>
            </a:r>
            <a:r>
              <a:rPr lang="en-GB" sz="3300" dirty="0">
                <a:solidFill>
                  <a:schemeClr val="accent1"/>
                </a:solidFill>
              </a:rPr>
              <a:t>overfitting</a:t>
            </a:r>
            <a:r>
              <a:rPr lang="en-GB" sz="33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300" dirty="0"/>
              <a:t>Using the right cost function (to avoid a </a:t>
            </a:r>
            <a:r>
              <a:rPr lang="en-GB" sz="3300" dirty="0">
                <a:solidFill>
                  <a:schemeClr val="accent1"/>
                </a:solidFill>
              </a:rPr>
              <a:t>learning slowdown</a:t>
            </a:r>
            <a:r>
              <a:rPr lang="en-GB" sz="3300" dirty="0"/>
              <a:t>);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300" dirty="0"/>
              <a:t>Using good weight initializations (also to avoid a </a:t>
            </a:r>
            <a:r>
              <a:rPr lang="en-GB" sz="3300" dirty="0">
                <a:solidFill>
                  <a:schemeClr val="accent1"/>
                </a:solidFill>
              </a:rPr>
              <a:t>learning slowdown</a:t>
            </a:r>
            <a:r>
              <a:rPr lang="en-GB" sz="3300" dirty="0"/>
              <a:t>, due to </a:t>
            </a:r>
            <a:r>
              <a:rPr lang="en-GB" sz="3300" dirty="0">
                <a:solidFill>
                  <a:schemeClr val="accent1"/>
                </a:solidFill>
              </a:rPr>
              <a:t>neuron saturation</a:t>
            </a:r>
            <a:r>
              <a:rPr lang="en-GB" sz="33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300" dirty="0"/>
              <a:t>Algorithmically expanding the training data.</a:t>
            </a:r>
            <a:endParaRPr lang="en-SE" sz="3300" dirty="0"/>
          </a:p>
        </p:txBody>
      </p:sp>
    </p:spTree>
    <p:extLst>
      <p:ext uri="{BB962C8B-B14F-4D97-AF65-F5344CB8AC3E}">
        <p14:creationId xmlns:p14="http://schemas.microsoft.com/office/powerpoint/2010/main" val="2847335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6D3D-87FE-0B48-BD53-F3605229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Recent progress in image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1E24-B835-C74A-893B-B37651844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1998, the year MNIST was introduced, it took weeks to train a state-of-the-art workstation to achieve accuracies substantially worse than those we can achieve using a GPU and less than an hour of training.</a:t>
            </a:r>
          </a:p>
          <a:p>
            <a:r>
              <a:rPr lang="en-SE" dirty="0"/>
              <a:t>Now, CNN can reach (relatively) high recognition accuray of the ImageNet images.</a:t>
            </a:r>
          </a:p>
          <a:p>
            <a:pPr lvl="1"/>
            <a:r>
              <a:rPr lang="en-GB" dirty="0"/>
              <a:t>The 2011 ImageNet data that they used included </a:t>
            </a:r>
            <a:r>
              <a:rPr lang="en-GB" b="1" dirty="0">
                <a:solidFill>
                  <a:schemeClr val="accent1"/>
                </a:solidFill>
              </a:rPr>
              <a:t>16 million </a:t>
            </a:r>
            <a:r>
              <a:rPr lang="en-GB" dirty="0"/>
              <a:t>full </a:t>
            </a:r>
            <a:r>
              <a:rPr lang="en-GB" dirty="0" err="1"/>
              <a:t>color</a:t>
            </a:r>
            <a:r>
              <a:rPr lang="en-GB" dirty="0"/>
              <a:t> images, in </a:t>
            </a:r>
            <a:r>
              <a:rPr lang="en-GB" b="1" dirty="0">
                <a:solidFill>
                  <a:schemeClr val="accent1"/>
                </a:solidFill>
              </a:rPr>
              <a:t>20 thousand </a:t>
            </a:r>
            <a:r>
              <a:rPr lang="en-GB" dirty="0"/>
              <a:t>categories. </a:t>
            </a:r>
          </a:p>
          <a:p>
            <a:pPr lvl="1"/>
            <a:r>
              <a:rPr lang="en-GB" dirty="0"/>
              <a:t>The images were crawled from the open net, and classified by workers from Amazon's Mechanical Turk service. 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48011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9EA0-E7D8-3643-8E0E-A428629F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LRMD net and AlexNet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6847-EEE9-E441-AE42-18B52142C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2681"/>
          </a:xfrm>
        </p:spPr>
        <p:txBody>
          <a:bodyPr>
            <a:normAutofit/>
          </a:bodyPr>
          <a:lstStyle/>
          <a:p>
            <a:r>
              <a:rPr lang="en-SE" dirty="0"/>
              <a:t>The 2012 LRMD paper. </a:t>
            </a:r>
          </a:p>
          <a:p>
            <a:pPr lvl="1"/>
            <a:r>
              <a:rPr lang="en-GB" dirty="0"/>
              <a:t>Obtained a respectable 15.8% accuracy for correctly classifying ImageNet images from previous best of 9.3%.</a:t>
            </a:r>
          </a:p>
          <a:p>
            <a:r>
              <a:rPr lang="en-SE" dirty="0"/>
              <a:t>AlexNet</a:t>
            </a:r>
          </a:p>
          <a:p>
            <a:pPr lvl="1"/>
            <a:r>
              <a:rPr lang="en-GB" dirty="0"/>
              <a:t>The work of LRMD was followed by a 2012 paper of </a:t>
            </a:r>
            <a:r>
              <a:rPr lang="en-GB" dirty="0" err="1"/>
              <a:t>Krizhevsky</a:t>
            </a:r>
            <a:r>
              <a:rPr lang="en-GB" dirty="0"/>
              <a:t>, </a:t>
            </a:r>
            <a:r>
              <a:rPr lang="en-GB" dirty="0" err="1"/>
              <a:t>Sutskever</a:t>
            </a:r>
            <a:r>
              <a:rPr lang="en-GB" dirty="0"/>
              <a:t> and Hinton, who named their CNN as </a:t>
            </a:r>
            <a:r>
              <a:rPr lang="en-GB" dirty="0" err="1"/>
              <a:t>AlexNet</a:t>
            </a:r>
            <a:r>
              <a:rPr lang="en-GB" dirty="0"/>
              <a:t>. </a:t>
            </a:r>
          </a:p>
          <a:p>
            <a:pPr lvl="1"/>
            <a:r>
              <a:rPr lang="en-GB" dirty="0" err="1"/>
              <a:t>AlexNet</a:t>
            </a:r>
            <a:r>
              <a:rPr lang="en-GB" dirty="0"/>
              <a:t> is trained using the ImageNet Large-Scale Visual Recognition Challenge (ILSVRC) image subset (winner of ILSVRC 2012).</a:t>
            </a:r>
          </a:p>
          <a:p>
            <a:pPr lvl="1"/>
            <a:r>
              <a:rPr lang="en-GB" dirty="0"/>
              <a:t>The ILSVRC-2012 training set contained about </a:t>
            </a:r>
            <a:r>
              <a:rPr lang="en-GB" b="1" dirty="0">
                <a:solidFill>
                  <a:schemeClr val="accent1"/>
                </a:solidFill>
              </a:rPr>
              <a:t>1.2 million </a:t>
            </a:r>
            <a:r>
              <a:rPr lang="en-GB" dirty="0"/>
              <a:t>ImageNet images, drawn from </a:t>
            </a:r>
            <a:r>
              <a:rPr lang="en-GB" b="1" dirty="0">
                <a:solidFill>
                  <a:schemeClr val="accent1"/>
                </a:solidFill>
              </a:rPr>
              <a:t>1,000 categories</a:t>
            </a:r>
            <a:r>
              <a:rPr lang="en-GB" dirty="0"/>
              <a:t>. The validation and test sets contained </a:t>
            </a:r>
            <a:r>
              <a:rPr lang="en-GB" b="1" dirty="0">
                <a:solidFill>
                  <a:schemeClr val="accent1"/>
                </a:solidFill>
              </a:rPr>
              <a:t>50,000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1"/>
                </a:solidFill>
              </a:rPr>
              <a:t>150,000</a:t>
            </a:r>
            <a:r>
              <a:rPr lang="en-GB" dirty="0"/>
              <a:t> images, respectively, drawn from the same </a:t>
            </a:r>
            <a:r>
              <a:rPr lang="en-GB" b="1" dirty="0">
                <a:solidFill>
                  <a:schemeClr val="accent1"/>
                </a:solidFill>
              </a:rPr>
              <a:t>1,000 </a:t>
            </a:r>
            <a:r>
              <a:rPr lang="en-GB" dirty="0"/>
              <a:t>categories.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231157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BB2F-F35E-ED49-BCE3-F63E429D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2014 ILSVRC competition – AlexNet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0172-C3FD-574A-99AB-DA6F29D7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623"/>
            <a:ext cx="10515600" cy="2409199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AlexNet</a:t>
            </a:r>
            <a:r>
              <a:rPr lang="en-GB" dirty="0"/>
              <a:t> achieved an accuracy of </a:t>
            </a:r>
            <a:r>
              <a:rPr lang="en-GB" b="1" dirty="0">
                <a:solidFill>
                  <a:schemeClr val="accent1"/>
                </a:solidFill>
              </a:rPr>
              <a:t>84.7%</a:t>
            </a:r>
            <a:r>
              <a:rPr lang="en-GB" dirty="0"/>
              <a:t> in ILSVRC categorization accuracy (top-5), vastly better than the next-best contest entry, which achieved an accuracy of </a:t>
            </a:r>
            <a:r>
              <a:rPr lang="en-GB" b="1" dirty="0">
                <a:solidFill>
                  <a:schemeClr val="accent1"/>
                </a:solidFill>
              </a:rPr>
              <a:t>73.8%</a:t>
            </a:r>
            <a:r>
              <a:rPr lang="en-GB" dirty="0"/>
              <a:t> percent.</a:t>
            </a:r>
            <a:endParaRPr lang="en-SE" dirty="0"/>
          </a:p>
          <a:p>
            <a:pPr lvl="1"/>
            <a:r>
              <a:rPr lang="en-SE" b="1" dirty="0">
                <a:solidFill>
                  <a:schemeClr val="accent1"/>
                </a:solidFill>
              </a:rPr>
              <a:t>63.3%</a:t>
            </a:r>
            <a:r>
              <a:rPr lang="en-SE" dirty="0"/>
              <a:t> exact recognization accuracy. </a:t>
            </a:r>
          </a:p>
          <a:p>
            <a:r>
              <a:rPr lang="en-GB" dirty="0" err="1"/>
              <a:t>AlexNet</a:t>
            </a:r>
            <a:r>
              <a:rPr lang="en-GB" dirty="0"/>
              <a:t> has inspired much subsequent work.</a:t>
            </a:r>
          </a:p>
          <a:p>
            <a:pPr lvl="1"/>
            <a:r>
              <a:rPr lang="en-GB" dirty="0"/>
              <a:t>Trained using two NVIDIA GeForce GTX 580 GPUs.</a:t>
            </a:r>
          </a:p>
          <a:p>
            <a:pPr lvl="1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40B5E7-DB0B-4944-9293-1D5B9C36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3809822"/>
            <a:ext cx="8636000" cy="2959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97649C43-7CC9-E345-9996-A557DA972C95}"/>
              </a:ext>
            </a:extLst>
          </p:cNvPr>
          <p:cNvSpPr/>
          <p:nvPr/>
        </p:nvSpPr>
        <p:spPr>
          <a:xfrm>
            <a:off x="9012369" y="2605222"/>
            <a:ext cx="3063834" cy="1483746"/>
          </a:xfrm>
          <a:prstGeom prst="wedgeRectCallout">
            <a:avLst>
              <a:gd name="adj1" fmla="val -67640"/>
              <a:gd name="adj2" fmla="val 52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Observe the AlexNet architecture. Can you identify where the cross-GPU communication happens?</a:t>
            </a:r>
          </a:p>
        </p:txBody>
      </p:sp>
    </p:spTree>
    <p:extLst>
      <p:ext uri="{BB962C8B-B14F-4D97-AF65-F5344CB8AC3E}">
        <p14:creationId xmlns:p14="http://schemas.microsoft.com/office/powerpoint/2010/main" val="2380120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9ED6-998D-5A4C-AEA7-EA421690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2014 ILSVRC competition – GoogLeNet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5B46-E089-144D-BBCF-081F0BBF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The winning team, based primarily at Google, used a deep convolutional network with 2222 layers of neurons. </a:t>
            </a:r>
          </a:p>
          <a:p>
            <a:r>
              <a:rPr lang="en-GB" dirty="0"/>
              <a:t>They called their network </a:t>
            </a:r>
            <a:r>
              <a:rPr lang="en-GB" dirty="0" err="1"/>
              <a:t>GoogLeNet</a:t>
            </a:r>
            <a:r>
              <a:rPr lang="en-GB" dirty="0"/>
              <a:t>, as a homage to LeNet-5.</a:t>
            </a:r>
          </a:p>
          <a:p>
            <a:r>
              <a:rPr lang="en-GB" dirty="0" err="1"/>
              <a:t>GoogLeNet</a:t>
            </a:r>
            <a:r>
              <a:rPr lang="en-GB" dirty="0"/>
              <a:t> achieved a top-5 accuracy of 93.3%, a giant improvement over the 2013 winner (</a:t>
            </a:r>
            <a:r>
              <a:rPr lang="en-GB" dirty="0">
                <a:hlinkClick r:id="rId2"/>
              </a:rPr>
              <a:t>Clarifai</a:t>
            </a:r>
            <a:r>
              <a:rPr lang="en-GB" dirty="0"/>
              <a:t>, with 88.3%), and the 2012 winner (</a:t>
            </a:r>
            <a:r>
              <a:rPr lang="en-GB" dirty="0" err="1"/>
              <a:t>AlexNet</a:t>
            </a:r>
            <a:r>
              <a:rPr lang="en-GB" dirty="0"/>
              <a:t>, with 84.7%).</a:t>
            </a:r>
          </a:p>
          <a:p>
            <a:r>
              <a:rPr lang="en-GB" dirty="0"/>
              <a:t>How good </a:t>
            </a:r>
            <a:r>
              <a:rPr lang="en-GB" dirty="0" err="1"/>
              <a:t>GoogLeNet</a:t>
            </a:r>
            <a:r>
              <a:rPr lang="en-GB" dirty="0"/>
              <a:t> is?</a:t>
            </a:r>
          </a:p>
          <a:p>
            <a:pPr lvl="1"/>
            <a:r>
              <a:rPr lang="en-GB" dirty="0"/>
              <a:t>An interesting </a:t>
            </a:r>
            <a:r>
              <a:rPr lang="en-GB" dirty="0">
                <a:hlinkClick r:id="rId3"/>
              </a:rPr>
              <a:t>blog</a:t>
            </a:r>
            <a:r>
              <a:rPr lang="en-GB" dirty="0"/>
              <a:t> showing that human can beat </a:t>
            </a:r>
            <a:r>
              <a:rPr lang="en-GB" dirty="0" err="1"/>
              <a:t>GoogLeNet</a:t>
            </a:r>
            <a:r>
              <a:rPr lang="en-GB" dirty="0"/>
              <a:t> by 1.7% better </a:t>
            </a:r>
            <a:r>
              <a:rPr lang="en-GB"/>
              <a:t>accuracy only through </a:t>
            </a:r>
            <a:r>
              <a:rPr lang="en-GB" dirty="0"/>
              <a:t>painstakingly training themselves …</a:t>
            </a:r>
          </a:p>
          <a:p>
            <a:pPr lvl="1"/>
            <a:r>
              <a:rPr lang="en-SE" dirty="0"/>
              <a:t>… if not making the accuracy worse!</a:t>
            </a:r>
          </a:p>
        </p:txBody>
      </p:sp>
    </p:spTree>
    <p:extLst>
      <p:ext uri="{BB962C8B-B14F-4D97-AF65-F5344CB8AC3E}">
        <p14:creationId xmlns:p14="http://schemas.microsoft.com/office/powerpoint/2010/main" val="53368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D514-D784-48AF-8116-44B296AB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Lecture 11-12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6B82-E111-452A-B009-78085ED4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04951"/>
            <a:ext cx="10934700" cy="53530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Corollary 1-4, we have built a neural network to do a pretty job recognizing images of handwritten digits. </a:t>
            </a:r>
          </a:p>
          <a:p>
            <a:r>
              <a:rPr lang="en-US" dirty="0"/>
              <a:t>We did this using networks in which adjacent network layers are fully connected to one another. </a:t>
            </a:r>
          </a:p>
          <a:p>
            <a:r>
              <a:rPr lang="en-US" dirty="0"/>
              <a:t>For each pixel in the input image, we encoded </a:t>
            </a:r>
            <a:br>
              <a:rPr lang="en-US" dirty="0"/>
            </a:br>
            <a:r>
              <a:rPr lang="en-US" dirty="0"/>
              <a:t>the pixel's intensity as the value for a </a:t>
            </a:r>
            <a:br>
              <a:rPr lang="en-US" dirty="0"/>
            </a:br>
            <a:r>
              <a:rPr lang="en-US" dirty="0"/>
              <a:t>corresponding neuron in the input layer.</a:t>
            </a:r>
          </a:p>
          <a:p>
            <a:r>
              <a:rPr lang="en-US" dirty="0"/>
              <a:t>For the 28×28-pixel images we’ve been using, </a:t>
            </a:r>
            <a:br>
              <a:rPr lang="en-US" dirty="0"/>
            </a:br>
            <a:r>
              <a:rPr lang="en-US" dirty="0"/>
              <a:t>this means our network has 784 (28×28=784) </a:t>
            </a:r>
            <a:br>
              <a:rPr lang="en-US" dirty="0"/>
            </a:br>
            <a:r>
              <a:rPr lang="en-US" dirty="0"/>
              <a:t>input neurons.</a:t>
            </a:r>
          </a:p>
          <a:p>
            <a:r>
              <a:rPr lang="en-US" dirty="0"/>
              <a:t>We then trained the network’s weights and biases </a:t>
            </a:r>
            <a:br>
              <a:rPr lang="en-US" dirty="0"/>
            </a:br>
            <a:r>
              <a:rPr lang="en-US" dirty="0"/>
              <a:t>so that the network’s output would correctly </a:t>
            </a:r>
            <a:br>
              <a:rPr lang="en-US" dirty="0"/>
            </a:br>
            <a:r>
              <a:rPr lang="en-US" dirty="0"/>
              <a:t>identify input images. 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6FD8A-A3BB-4766-A178-F3D179038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194" y="3291041"/>
            <a:ext cx="3252882" cy="2749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3017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D6A-666F-7144-83C3-78B2958B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Multi-digit Number Recognition from Street View Imagery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D8A4-1457-4A4D-B6BD-E1000C97D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sz="3200" dirty="0"/>
              <a:t>In </a:t>
            </a:r>
            <a:r>
              <a:rPr lang="en-GB" sz="3200" b="1" dirty="0">
                <a:solidFill>
                  <a:schemeClr val="accent1"/>
                </a:solidFill>
              </a:rPr>
              <a:t>2014</a:t>
            </a:r>
            <a:r>
              <a:rPr lang="en-GB" sz="3200" dirty="0"/>
              <a:t>, A team at Google applied deep convolutional networks to the problem of recognizing street numbers in Google's Street View imagery.</a:t>
            </a:r>
          </a:p>
          <a:p>
            <a:r>
              <a:rPr lang="en-GB" sz="3200" dirty="0"/>
              <a:t>Detecting and automatically transcribing numbers at an accuracy similar to that of a human operator.</a:t>
            </a:r>
          </a:p>
          <a:p>
            <a:r>
              <a:rPr lang="en-GB" sz="3200" dirty="0"/>
              <a:t>Transcribed all of Street View's images of street numbers in France in less than an hour!</a:t>
            </a:r>
            <a:endParaRPr lang="en-SE" sz="3200" dirty="0"/>
          </a:p>
        </p:txBody>
      </p:sp>
    </p:spTree>
    <p:extLst>
      <p:ext uri="{BB962C8B-B14F-4D97-AF65-F5344CB8AC3E}">
        <p14:creationId xmlns:p14="http://schemas.microsoft.com/office/powerpoint/2010/main" val="1741870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8E3A-DFF8-C64F-BC81-6A77FE5C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Mastering the game of Go with deep neural networks and tree search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192F-B4E8-E340-95E2-4629C615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9559"/>
          </a:xfrm>
        </p:spPr>
        <p:txBody>
          <a:bodyPr>
            <a:normAutofit lnSpcReduction="10000"/>
          </a:bodyPr>
          <a:lstStyle/>
          <a:p>
            <a:r>
              <a:rPr lang="en-SE" dirty="0"/>
              <a:t>In 2016, AlphaGo (from DeepMind, acquired by Google in 2014 and became a wholly-owned subsidiary of Alphabet in 2015).</a:t>
            </a:r>
          </a:p>
          <a:p>
            <a:r>
              <a:rPr lang="en-GB" dirty="0"/>
              <a:t>In October 2015, a computer Go program called AlphaGo, developed by DeepMind, beat the European Go champion Fan Hui (2nd dan) 5–0.</a:t>
            </a:r>
          </a:p>
          <a:p>
            <a:r>
              <a:rPr lang="en-GB" dirty="0"/>
              <a:t>In March 2016 it beat Lee Sedol—a 9th dan Go player and one of the highest ranked players in the world—with a score of 4–1 in a five-game match.</a:t>
            </a:r>
          </a:p>
          <a:p>
            <a:r>
              <a:rPr lang="en-GB" dirty="0"/>
              <a:t>In 2017, AlphaGo won a 3 — 0 game with Ke Jie, who at the time continuously held the world No. 1 ranking for two years.</a:t>
            </a:r>
          </a:p>
          <a:p>
            <a:pPr lvl="1"/>
            <a:r>
              <a:rPr lang="en-GB" dirty="0"/>
              <a:t>AlphaGo used a supervised learning protocol, studying large numbers of games played by humans against each other.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76EA7-C050-D54D-9C21-AEC4524D987E}"/>
              </a:ext>
            </a:extLst>
          </p:cNvPr>
          <p:cNvSpPr txBox="1"/>
          <p:nvPr/>
        </p:nvSpPr>
        <p:spPr>
          <a:xfrm>
            <a:off x="0" y="3083977"/>
            <a:ext cx="12193588" cy="646331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Let it Go.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5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D65C-7524-4348-B7C7-E6446DD8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en-US" b="0" i="0" u="none" strike="noStrike" baseline="0" dirty="0"/>
              <a:t>Mar 12, 2016</a:t>
            </a:r>
            <a:endParaRPr lang="en-US" dirty="0"/>
          </a:p>
          <a:p>
            <a:r>
              <a:rPr lang="en-US" b="0" i="0" u="none" strike="noStrike" baseline="0" dirty="0"/>
              <a:t>AlphaGo has won 4:1 against the 18-time world Go champion Lee Sedol</a:t>
            </a:r>
          </a:p>
          <a:p>
            <a:r>
              <a:rPr lang="en-US" dirty="0"/>
              <a:t>Much better than the score of Deep Blue</a:t>
            </a:r>
          </a:p>
          <a:p>
            <a:r>
              <a:rPr lang="en-US" dirty="0"/>
              <a:t>More read: </a:t>
            </a:r>
            <a:r>
              <a:rPr lang="en-US" dirty="0">
                <a:hlinkClick r:id="rId2"/>
              </a:rPr>
              <a:t>https://www.bbc.com/news/technology-35785875</a:t>
            </a:r>
            <a:r>
              <a:rPr lang="en-US" dirty="0"/>
              <a:t> 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D309B-C45C-451A-ADAE-3DFE03DC2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904" y="998676"/>
            <a:ext cx="6184096" cy="521010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99C3E795-01F9-4B4A-BB16-EEE7AD86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96776"/>
            <a:ext cx="5590755" cy="1822459"/>
          </a:xfrm>
        </p:spPr>
        <p:txBody>
          <a:bodyPr>
            <a:normAutofit fontScale="90000"/>
          </a:bodyPr>
          <a:lstStyle/>
          <a:p>
            <a:r>
              <a:rPr lang="en-US" dirty="0"/>
              <a:t>AI milestone: </a:t>
            </a:r>
            <a:br>
              <a:rPr lang="en-US" dirty="0"/>
            </a:br>
            <a:r>
              <a:rPr lang="en-US" dirty="0"/>
              <a:t>Machine beats Human champion at Go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08911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F3A4-9215-EA47-9802-58CD60EC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Graph placement methodology for fast chip design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61AE-861B-B540-AC98-BFBC71F7D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In 2021, a team in Google announced a fast way to do chip floorplanning for accelerators using deep learning. </a:t>
            </a:r>
          </a:p>
          <a:p>
            <a:r>
              <a:rPr lang="en-SE" dirty="0"/>
              <a:t>Save thousands of hours of human effort. </a:t>
            </a:r>
          </a:p>
          <a:p>
            <a:r>
              <a:rPr lang="en-SE" dirty="0"/>
              <a:t>Mirhoseini et al, “</a:t>
            </a:r>
            <a:r>
              <a:rPr lang="en-GB" dirty="0"/>
              <a:t>A graph placement methodology for fast chip design</a:t>
            </a:r>
            <a:r>
              <a:rPr lang="en-SE" dirty="0"/>
              <a:t>”, Nature, Vol 594, 10 June 2021. </a:t>
            </a:r>
          </a:p>
          <a:p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EDF6A-D874-CB45-B481-1217A3EE6639}"/>
              </a:ext>
            </a:extLst>
          </p:cNvPr>
          <p:cNvSpPr txBox="1"/>
          <p:nvPr/>
        </p:nvSpPr>
        <p:spPr>
          <a:xfrm>
            <a:off x="0" y="3083977"/>
            <a:ext cx="12193588" cy="1200329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You can find all the papers for these works (and many more) as seminar topic papers.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2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8858-A64C-A945-93F5-0F61E2BA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Is deep learning/CNN the best way to recognize images?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7B8CF-D89D-FF44-8202-4D638E22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1" y="1825624"/>
            <a:ext cx="6322463" cy="481184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2013 paper showed that deep networks may suffer from what are effectively blind spots.</a:t>
            </a:r>
          </a:p>
          <a:p>
            <a:r>
              <a:rPr lang="en-GB" dirty="0"/>
              <a:t>On the left is an ImageNet image classified correctly by their network. </a:t>
            </a:r>
          </a:p>
          <a:p>
            <a:r>
              <a:rPr lang="en-GB" dirty="0"/>
              <a:t>On the right is a slightly perturbed image (the perturbation is in the middle) which is classified incorrectly by the network. </a:t>
            </a:r>
            <a:endParaRPr lang="en-SE" dirty="0"/>
          </a:p>
          <a:p>
            <a:r>
              <a:rPr lang="en-SE" dirty="0"/>
              <a:t>The noise is shown in the middle.</a:t>
            </a:r>
          </a:p>
          <a:p>
            <a:r>
              <a:rPr lang="en-SE" dirty="0"/>
              <a:t>Are CNNs discontinuous if not broken?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3B0A9C-91E3-B745-A581-7161634B4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285" y="1690688"/>
            <a:ext cx="4444285" cy="448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DB6297-8B7D-C14D-9A3A-C672BC60B52A}"/>
              </a:ext>
            </a:extLst>
          </p:cNvPr>
          <p:cNvSpPr txBox="1"/>
          <p:nvPr/>
        </p:nvSpPr>
        <p:spPr>
          <a:xfrm>
            <a:off x="0" y="3083977"/>
            <a:ext cx="12193588" cy="1200329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GB" sz="3600" dirty="0">
                <a:solidFill>
                  <a:schemeClr val="tx1"/>
                </a:solidFill>
              </a:rPr>
              <a:t>It's not yet well understood what's causing the discontinuity.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7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EBA2-2ED1-DE42-9FE5-E9F1944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 final remark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57BD8-FE3E-7A40-934A-11950326E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We have achieved high fidelity in the way deep learning networks improves</a:t>
            </a:r>
          </a:p>
          <a:p>
            <a:pPr lvl="1"/>
            <a:r>
              <a:rPr lang="en-SE" dirty="0"/>
              <a:t>They can recognize handwritten digits</a:t>
            </a:r>
          </a:p>
          <a:p>
            <a:pPr lvl="1"/>
            <a:r>
              <a:rPr lang="en-SE" dirty="0"/>
              <a:t>They can catogorize complex images in ImageNet</a:t>
            </a:r>
          </a:p>
          <a:p>
            <a:pPr lvl="1"/>
            <a:r>
              <a:rPr lang="en-SE" dirty="0"/>
              <a:t>They can recognize street numbers in real applications</a:t>
            </a:r>
          </a:p>
          <a:p>
            <a:pPr lvl="1"/>
            <a:r>
              <a:rPr lang="en-SE" dirty="0"/>
              <a:t>They can play Go, design chip, drive cars, etc. </a:t>
            </a:r>
          </a:p>
          <a:p>
            <a:r>
              <a:rPr lang="en-SE"/>
              <a:t>But we </a:t>
            </a:r>
            <a:r>
              <a:rPr lang="en-SE" dirty="0"/>
              <a:t>still miss a fundemantal understanding of why deep learning works</a:t>
            </a:r>
            <a:r>
              <a:rPr lang="en-SE"/>
              <a:t>.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9766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F276-3AE6-459A-89B7-EC409857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SE" dirty="0"/>
          </a:p>
        </p:txBody>
      </p:sp>
      <p:pic>
        <p:nvPicPr>
          <p:cNvPr id="7170" name="Picture 2" descr="question | Evans Thoughts on Life">
            <a:extLst>
              <a:ext uri="{FF2B5EF4-FFF2-40B4-BE49-F238E27FC236}">
                <a16:creationId xmlns:a16="http://schemas.microsoft.com/office/drawing/2014/main" id="{9DD9E79F-2B1B-4790-81BD-A056ED54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60" y="2032985"/>
            <a:ext cx="3129879" cy="36892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062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1EDB-EBB7-473D-B962-D500BB93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gradient vanishing problem</a:t>
            </a:r>
            <a:endParaRPr lang="en-S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415903-0BB9-463F-876D-926DA62DE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234325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Suppose we have a simple neural network with many layers but only one neuron on each layer, according to Corollary 2,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415903-0BB9-463F-876D-926DA62DE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2343252"/>
              </a:xfrm>
              <a:blipFill>
                <a:blip r:embed="rId2"/>
                <a:stretch>
                  <a:fillRect l="-750" t="-41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52A2F8-2799-4C8F-9CEF-D469DD796653}"/>
              </a:ext>
            </a:extLst>
          </p:cNvPr>
          <p:cNvCxnSpPr/>
          <p:nvPr/>
        </p:nvCxnSpPr>
        <p:spPr>
          <a:xfrm>
            <a:off x="5153890" y="3840481"/>
            <a:ext cx="2784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9B5E-3D98-40EB-99E9-24788DA610F2}"/>
                  </a:ext>
                </a:extLst>
              </p:cNvPr>
              <p:cNvSpPr txBox="1"/>
              <p:nvPr/>
            </p:nvSpPr>
            <p:spPr>
              <a:xfrm>
                <a:off x="4574770" y="3553869"/>
                <a:ext cx="669173" cy="530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9B5E-3D98-40EB-99E9-24788DA61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70" y="3553869"/>
                <a:ext cx="669173" cy="530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0C4B37-BC3E-470B-95EA-F9774209084F}"/>
              </a:ext>
            </a:extLst>
          </p:cNvPr>
          <p:cNvCxnSpPr>
            <a:cxnSpLocks/>
          </p:cNvCxnSpPr>
          <p:nvPr/>
        </p:nvCxnSpPr>
        <p:spPr>
          <a:xfrm>
            <a:off x="3888623" y="4152253"/>
            <a:ext cx="53152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C4D332-521B-4B35-BF28-262CE2813D7C}"/>
                  </a:ext>
                </a:extLst>
              </p:cNvPr>
              <p:cNvSpPr txBox="1"/>
              <p:nvPr/>
            </p:nvSpPr>
            <p:spPr>
              <a:xfrm>
                <a:off x="3219450" y="3903419"/>
                <a:ext cx="669173" cy="537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C4D332-521B-4B35-BF28-262CE2813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450" y="3903419"/>
                <a:ext cx="669173" cy="537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2AB40B-8019-47B1-97BC-AE6B51D6B797}"/>
              </a:ext>
            </a:extLst>
          </p:cNvPr>
          <p:cNvCxnSpPr>
            <a:cxnSpLocks/>
          </p:cNvCxnSpPr>
          <p:nvPr/>
        </p:nvCxnSpPr>
        <p:spPr>
          <a:xfrm>
            <a:off x="2595993" y="4518013"/>
            <a:ext cx="79005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8C82B3-C272-4589-B092-B1F5D61658B7}"/>
                  </a:ext>
                </a:extLst>
              </p:cNvPr>
              <p:cNvSpPr txBox="1"/>
              <p:nvPr/>
            </p:nvSpPr>
            <p:spPr>
              <a:xfrm>
                <a:off x="2022417" y="4249445"/>
                <a:ext cx="669173" cy="537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8C82B3-C272-4589-B092-B1F5D616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417" y="4249445"/>
                <a:ext cx="669173" cy="5371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6F6D725-D7D4-4E1E-A844-15CF6EC53CB4}"/>
              </a:ext>
            </a:extLst>
          </p:cNvPr>
          <p:cNvGrpSpPr/>
          <p:nvPr/>
        </p:nvGrpSpPr>
        <p:grpSpPr>
          <a:xfrm>
            <a:off x="1582055" y="5033638"/>
            <a:ext cx="9027889" cy="1437727"/>
            <a:chOff x="3059170" y="5435600"/>
            <a:chExt cx="6638925" cy="10572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69E7AC-C6F2-41B7-9E3E-A99337829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59170" y="5435600"/>
              <a:ext cx="6638925" cy="10572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77F0CFC-E84C-4942-8353-958839BB7109}"/>
                    </a:ext>
                  </a:extLst>
                </p:cNvPr>
                <p:cNvSpPr txBox="1"/>
                <p:nvPr/>
              </p:nvSpPr>
              <p:spPr>
                <a:xfrm>
                  <a:off x="3545638" y="6013640"/>
                  <a:ext cx="669174" cy="3904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77F0CFC-E84C-4942-8353-958839BB7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638" y="6013640"/>
                  <a:ext cx="669174" cy="3904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315620-7E0C-44D6-BE0F-03E2265AC1EC}"/>
                    </a:ext>
                  </a:extLst>
                </p:cNvPr>
                <p:cNvSpPr txBox="1"/>
                <p:nvPr/>
              </p:nvSpPr>
              <p:spPr>
                <a:xfrm>
                  <a:off x="4819303" y="6013640"/>
                  <a:ext cx="669174" cy="394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315620-7E0C-44D6-BE0F-03E2265AC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303" y="6013640"/>
                  <a:ext cx="669174" cy="394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F31D20D-4905-41DD-9D65-04654E5A3474}"/>
                    </a:ext>
                  </a:extLst>
                </p:cNvPr>
                <p:cNvSpPr txBox="1"/>
                <p:nvPr/>
              </p:nvSpPr>
              <p:spPr>
                <a:xfrm>
                  <a:off x="6058849" y="6019800"/>
                  <a:ext cx="669174" cy="394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F31D20D-4905-41DD-9D65-04654E5A3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8849" y="6019800"/>
                  <a:ext cx="669174" cy="394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04F33-4E39-49EA-9E7C-D4FD150B40E0}"/>
                    </a:ext>
                  </a:extLst>
                </p:cNvPr>
                <p:cNvSpPr txBox="1"/>
                <p:nvPr/>
              </p:nvSpPr>
              <p:spPr>
                <a:xfrm>
                  <a:off x="7332514" y="6013640"/>
                  <a:ext cx="669174" cy="3904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04F33-4E39-49EA-9E7C-D4FD150B4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514" y="6013640"/>
                  <a:ext cx="669174" cy="39042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8D7068-31A0-47E3-81E3-25E95158BCDF}"/>
                    </a:ext>
                  </a:extLst>
                </p:cNvPr>
                <p:cNvSpPr txBox="1"/>
                <p:nvPr/>
              </p:nvSpPr>
              <p:spPr>
                <a:xfrm>
                  <a:off x="8572060" y="6018688"/>
                  <a:ext cx="669174" cy="3904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8D7068-31A0-47E3-81E3-25E95158B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060" y="6018688"/>
                  <a:ext cx="669174" cy="39042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064E00-FAEA-4FCA-885F-66D7A100B1D7}"/>
                  </a:ext>
                </a:extLst>
              </p:cNvPr>
              <p:cNvSpPr txBox="1"/>
              <p:nvPr/>
            </p:nvSpPr>
            <p:spPr>
              <a:xfrm>
                <a:off x="5919949" y="-7605"/>
                <a:ext cx="6272051" cy="74546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Corollary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endParaRPr lang="en-SE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064E00-FAEA-4FCA-885F-66D7A100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949" y="-7605"/>
                <a:ext cx="6272051" cy="745460"/>
              </a:xfrm>
              <a:prstGeom prst="rect">
                <a:avLst/>
              </a:prstGeom>
              <a:blipFill>
                <a:blip r:embed="rId12"/>
                <a:stretch>
                  <a:fillRect l="-14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33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BECD-D552-4F08-A5B4-60E7C768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4309" cy="1325563"/>
          </a:xfrm>
        </p:spPr>
        <p:txBody>
          <a:bodyPr/>
          <a:lstStyle/>
          <a:p>
            <a:r>
              <a:rPr lang="en-US" sz="4400" dirty="0"/>
              <a:t>The gradient vanishing problem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EEB5741-E288-4C99-96D1-4A9122024D4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66255" y="1825625"/>
                <a:ext cx="11928763" cy="36178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Recall the shape of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function</a:t>
                </a:r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leads to neurons in early layers</a:t>
                </a:r>
                <a:br>
                  <a:rPr lang="en-US" dirty="0"/>
                </a:br>
                <a:r>
                  <a:rPr lang="en-US" dirty="0"/>
                  <a:t>easily to learn slowly since their</a:t>
                </a:r>
                <a:br>
                  <a:rPr lang="en-US" dirty="0"/>
                </a:br>
                <a:r>
                  <a:rPr lang="en-US" dirty="0"/>
                  <a:t>gradients are “vanishing”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EEB5741-E288-4C99-96D1-4A9122024D4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255" y="1825625"/>
                <a:ext cx="11928763" cy="3617850"/>
              </a:xfrm>
              <a:prstGeom prst="rect">
                <a:avLst/>
              </a:prstGeom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499BEB6-0940-4A8B-8F9F-DBE3100B4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5" t="4937" r="3700"/>
          <a:stretch/>
        </p:blipFill>
        <p:spPr>
          <a:xfrm>
            <a:off x="6820297" y="3224229"/>
            <a:ext cx="4942211" cy="33858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168126-C587-40B8-826B-74ABBD94F112}"/>
              </a:ext>
            </a:extLst>
          </p:cNvPr>
          <p:cNvSpPr/>
          <p:nvPr/>
        </p:nvSpPr>
        <p:spPr>
          <a:xfrm>
            <a:off x="7220632" y="3224229"/>
            <a:ext cx="1238865" cy="2832442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A11F98-C765-4760-BBAF-9967547A4522}"/>
              </a:ext>
            </a:extLst>
          </p:cNvPr>
          <p:cNvSpPr/>
          <p:nvPr/>
        </p:nvSpPr>
        <p:spPr>
          <a:xfrm>
            <a:off x="10493724" y="3224229"/>
            <a:ext cx="1268784" cy="2832442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9AF3FB-2624-446A-B6A4-108C1AD46AF4}"/>
                  </a:ext>
                </a:extLst>
              </p:cNvPr>
              <p:cNvSpPr txBox="1"/>
              <p:nvPr/>
            </p:nvSpPr>
            <p:spPr>
              <a:xfrm>
                <a:off x="8857178" y="3979755"/>
                <a:ext cx="12388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9AF3FB-2624-446A-B6A4-108C1AD46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178" y="3979755"/>
                <a:ext cx="12388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46E99B-A8B1-4631-BB71-699F9889C1A7}"/>
                  </a:ext>
                </a:extLst>
              </p:cNvPr>
              <p:cNvSpPr txBox="1"/>
              <p:nvPr/>
            </p:nvSpPr>
            <p:spPr>
              <a:xfrm>
                <a:off x="7255883" y="4318309"/>
                <a:ext cx="12687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46E99B-A8B1-4631-BB71-699F9889C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883" y="4318309"/>
                <a:ext cx="12687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85BF75-C5D0-435B-95FE-1D91B8EDC290}"/>
                  </a:ext>
                </a:extLst>
              </p:cNvPr>
              <p:cNvSpPr txBox="1"/>
              <p:nvPr/>
            </p:nvSpPr>
            <p:spPr>
              <a:xfrm>
                <a:off x="10493723" y="4318309"/>
                <a:ext cx="12687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85BF75-C5D0-435B-95FE-1D91B8EDC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723" y="4318309"/>
                <a:ext cx="12687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076F862-AAA7-430D-A456-DEF72F5007CC}"/>
              </a:ext>
            </a:extLst>
          </p:cNvPr>
          <p:cNvSpPr txBox="1"/>
          <p:nvPr/>
        </p:nvSpPr>
        <p:spPr>
          <a:xfrm>
            <a:off x="-1588" y="2945880"/>
            <a:ext cx="12193588" cy="1200329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Shallow networks will not help here since deeper networks more “powerful”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DD2EDC-A5BA-4AB4-8E63-389461AB9AFF}"/>
              </a:ext>
            </a:extLst>
          </p:cNvPr>
          <p:cNvGrpSpPr/>
          <p:nvPr/>
        </p:nvGrpSpPr>
        <p:grpSpPr>
          <a:xfrm>
            <a:off x="0" y="5443475"/>
            <a:ext cx="7028378" cy="1119297"/>
            <a:chOff x="3059170" y="5435600"/>
            <a:chExt cx="6638925" cy="105727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8D562BA-F514-4747-A3C7-AAE4F7D1E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9170" y="5435600"/>
              <a:ext cx="6638925" cy="10572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D6C81FD-8DEC-4F68-AA76-BEABEA3E0D5F}"/>
                    </a:ext>
                  </a:extLst>
                </p:cNvPr>
                <p:cNvSpPr txBox="1"/>
                <p:nvPr/>
              </p:nvSpPr>
              <p:spPr>
                <a:xfrm>
                  <a:off x="3545638" y="6013640"/>
                  <a:ext cx="669174" cy="3904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D6C81FD-8DEC-4F68-AA76-BEABEA3E0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638" y="6013640"/>
                  <a:ext cx="669174" cy="3904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128A437-31F8-4964-AAA1-C8ABE0F0184E}"/>
                    </a:ext>
                  </a:extLst>
                </p:cNvPr>
                <p:cNvSpPr txBox="1"/>
                <p:nvPr/>
              </p:nvSpPr>
              <p:spPr>
                <a:xfrm>
                  <a:off x="4819303" y="6013640"/>
                  <a:ext cx="669174" cy="394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128A437-31F8-4964-AAA1-C8ABE0F018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303" y="6013640"/>
                  <a:ext cx="669174" cy="394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F865A75-0DA2-4D6C-B3D0-72BAE021F4FC}"/>
                    </a:ext>
                  </a:extLst>
                </p:cNvPr>
                <p:cNvSpPr txBox="1"/>
                <p:nvPr/>
              </p:nvSpPr>
              <p:spPr>
                <a:xfrm>
                  <a:off x="6058849" y="6019800"/>
                  <a:ext cx="669174" cy="394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F865A75-0DA2-4D6C-B3D0-72BAE021F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8849" y="6019800"/>
                  <a:ext cx="669174" cy="394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150396F-984B-48F1-B817-ED9C2E5EF17D}"/>
                    </a:ext>
                  </a:extLst>
                </p:cNvPr>
                <p:cNvSpPr txBox="1"/>
                <p:nvPr/>
              </p:nvSpPr>
              <p:spPr>
                <a:xfrm>
                  <a:off x="7332514" y="6013640"/>
                  <a:ext cx="669174" cy="3904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150396F-984B-48F1-B817-ED9C2E5EF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514" y="6013640"/>
                  <a:ext cx="669174" cy="39042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6F79E3A-B9FE-4CE6-8C0C-F9B2036C3DCE}"/>
                    </a:ext>
                  </a:extLst>
                </p:cNvPr>
                <p:cNvSpPr txBox="1"/>
                <p:nvPr/>
              </p:nvSpPr>
              <p:spPr>
                <a:xfrm>
                  <a:off x="8572060" y="6018688"/>
                  <a:ext cx="669174" cy="3904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6F79E3A-B9FE-4CE6-8C0C-F9B2036C3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060" y="6018688"/>
                  <a:ext cx="669174" cy="39042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131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8" grpId="0" animBg="1"/>
      <p:bldP spid="10" grpId="0"/>
      <p:bldP spid="13" grpId="0"/>
      <p:bldP spid="14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D633-F987-4379-B677-7F7903DE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D8B119-2EE6-4E28-8CE2-C0A58FD37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dirty="0"/>
                  <a:t>It is not so wise to use networks with fully-connected layers to classify images.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It increases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due to the many connections, thus aggravate the gradient vanishing problem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Such a network architecture does not consider the spatial structure of the input images.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It treats input pixels which are far apart and close together on the same footing.</a:t>
                </a:r>
              </a:p>
              <a:p>
                <a:r>
                  <a:rPr lang="en-US" dirty="0"/>
                  <a:t>Instead of starting with such a network architecture which is </a:t>
                </a:r>
                <a:r>
                  <a:rPr lang="en-US" b="1" dirty="0"/>
                  <a:t>oblivious to input pattern</a:t>
                </a:r>
                <a:r>
                  <a:rPr lang="en-US" dirty="0"/>
                  <a:t>, we can use an alternative which tries to take advantage of the spatial structure in input image.</a:t>
                </a:r>
              </a:p>
              <a:p>
                <a:r>
                  <a:rPr lang="en-US" dirty="0"/>
                  <a:t>Such network turns out to also help reducing the gradient vanishing problem!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D8B119-2EE6-4E28-8CE2-C0A58FD37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058" r="-15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92C106-4EE7-42FE-9D61-46F873FDEB74}"/>
              </a:ext>
            </a:extLst>
          </p:cNvPr>
          <p:cNvSpPr txBox="1"/>
          <p:nvPr/>
        </p:nvSpPr>
        <p:spPr>
          <a:xfrm>
            <a:off x="-1588" y="2945880"/>
            <a:ext cx="12193588" cy="1754326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In this lecture we will introduce one of such networks, which is called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/>
              <a:t>Convolutional Neural Network (CNN)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7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5B9B-AA6F-49AE-9A4E-33EAA56B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E90C4-D005-49B0-8EFC-0C9E6E94F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825"/>
          </a:xfrm>
        </p:spPr>
        <p:txBody>
          <a:bodyPr>
            <a:normAutofit/>
          </a:bodyPr>
          <a:lstStyle/>
          <a:p>
            <a:r>
              <a:rPr lang="en-US" dirty="0"/>
              <a:t>The origins of convolutional neural networks go back to the 1970s. </a:t>
            </a:r>
          </a:p>
          <a:p>
            <a:r>
              <a:rPr lang="en-US" dirty="0"/>
              <a:t>The popularity of modern convolutional neural network is triggered by the paper “</a:t>
            </a:r>
            <a:r>
              <a:rPr lang="en-US" dirty="0">
                <a:hlinkClick r:id="rId2"/>
              </a:rPr>
              <a:t>Gradient-based learning applied to document recognition</a:t>
            </a:r>
            <a:r>
              <a:rPr lang="en-US" dirty="0"/>
              <a:t>”, by Yann </a:t>
            </a:r>
            <a:r>
              <a:rPr lang="en-US" dirty="0" err="1"/>
              <a:t>LeCun</a:t>
            </a:r>
            <a:r>
              <a:rPr lang="en-US" dirty="0"/>
              <a:t>, Léon </a:t>
            </a:r>
            <a:r>
              <a:rPr lang="en-US" dirty="0" err="1"/>
              <a:t>Bottou</a:t>
            </a:r>
            <a:r>
              <a:rPr lang="en-US" dirty="0"/>
              <a:t>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and Patrick Haffner. </a:t>
            </a:r>
          </a:p>
          <a:p>
            <a:r>
              <a:rPr lang="en-US" dirty="0"/>
              <a:t>Interestingly, </a:t>
            </a:r>
            <a:r>
              <a:rPr lang="en-US" dirty="0" err="1"/>
              <a:t>LeCun</a:t>
            </a:r>
            <a:r>
              <a:rPr lang="en-US" dirty="0"/>
              <a:t> remarked his CNN as “convolution nets” since the “The biological neural inspiration in models like convolutional nets is very tenuous.”</a:t>
            </a:r>
          </a:p>
          <a:p>
            <a:r>
              <a:rPr lang="en-US" dirty="0"/>
              <a:t>But people still tend to call such networks neural networks nowadays.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823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05EB-33DE-4ABD-A84F-40ADB284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2AB82-A085-4D0B-9B98-31E3ADD17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Convolutional neural networks use three basic ideas.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>
                <a:solidFill>
                  <a:schemeClr val="accent1"/>
                </a:solidFill>
              </a:rPr>
              <a:t>Local receptive field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>
                <a:solidFill>
                  <a:schemeClr val="accent1"/>
                </a:solidFill>
              </a:rPr>
              <a:t>Shared weights and biases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>
                <a:solidFill>
                  <a:schemeClr val="accent1"/>
                </a:solidFill>
              </a:rPr>
              <a:t>Pooling</a:t>
            </a:r>
          </a:p>
          <a:p>
            <a:r>
              <a:rPr lang="en-US" sz="3600" dirty="0"/>
              <a:t>We will look at each of these ideas.</a:t>
            </a:r>
            <a:endParaRPr lang="en-SE" sz="3600" dirty="0"/>
          </a:p>
        </p:txBody>
      </p:sp>
    </p:spTree>
    <p:extLst>
      <p:ext uri="{BB962C8B-B14F-4D97-AF65-F5344CB8AC3E}">
        <p14:creationId xmlns:p14="http://schemas.microsoft.com/office/powerpoint/2010/main" val="148579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AE573B9-6D8F-4462-AF1A-9BD7016BF1C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20417</TotalTime>
  <Words>3270</Words>
  <Application>Microsoft Macintosh PowerPoint</Application>
  <PresentationFormat>Widescreen</PresentationFormat>
  <Paragraphs>390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Cambria Math</vt:lpstr>
      <vt:lpstr>Tahoma</vt:lpstr>
      <vt:lpstr>Wingdings</vt:lpstr>
      <vt:lpstr>Office Theme</vt:lpstr>
      <vt:lpstr>Accelerating Systems with Programmable Logic Components  Lecture 13 Convolutional neural network </vt:lpstr>
      <vt:lpstr>Agenda</vt:lpstr>
      <vt:lpstr>Previously on Lecture 11-12</vt:lpstr>
      <vt:lpstr>Previously on Lecture 11-12</vt:lpstr>
      <vt:lpstr>The gradient vanishing problem</vt:lpstr>
      <vt:lpstr>The gradient vanishing problem</vt:lpstr>
      <vt:lpstr>Convolutional neural network</vt:lpstr>
      <vt:lpstr>Convolutional neural network</vt:lpstr>
      <vt:lpstr>Convolutional neural network</vt:lpstr>
      <vt:lpstr>Local receptive field – motivation </vt:lpstr>
      <vt:lpstr>Local receptive field</vt:lpstr>
      <vt:lpstr>Fully-connected net</vt:lpstr>
      <vt:lpstr>Convolutional neural network</vt:lpstr>
      <vt:lpstr>Convolutional neural network</vt:lpstr>
      <vt:lpstr>Local receptive field </vt:lpstr>
      <vt:lpstr>Local receptive field </vt:lpstr>
      <vt:lpstr>Local receptive field </vt:lpstr>
      <vt:lpstr>Local receptive field </vt:lpstr>
      <vt:lpstr>Shared weights and biases – motivation </vt:lpstr>
      <vt:lpstr>Recall from Lecture 02</vt:lpstr>
      <vt:lpstr>Shared weights and biases</vt:lpstr>
      <vt:lpstr>Shared weights and biases</vt:lpstr>
      <vt:lpstr>Shared weights and biases</vt:lpstr>
      <vt:lpstr>Shared weights and biases</vt:lpstr>
      <vt:lpstr>Feature map</vt:lpstr>
      <vt:lpstr>Feature map</vt:lpstr>
      <vt:lpstr>Local receptive field + Shared weights and biases</vt:lpstr>
      <vt:lpstr>Pooling layer – motivation </vt:lpstr>
      <vt:lpstr>Pooling layer</vt:lpstr>
      <vt:lpstr>Pooling layer</vt:lpstr>
      <vt:lpstr>Putting it all together</vt:lpstr>
      <vt:lpstr>Putting it all together</vt:lpstr>
      <vt:lpstr>Discussion and exercise</vt:lpstr>
      <vt:lpstr>Good practice to reduce gradient vanishing</vt:lpstr>
      <vt:lpstr>Good practice to train CNN (Riccardo’s lecture)</vt:lpstr>
      <vt:lpstr>Recent progress in image recognition</vt:lpstr>
      <vt:lpstr>LRMD net and AlexNet</vt:lpstr>
      <vt:lpstr>2014 ILSVRC competition – AlexNet</vt:lpstr>
      <vt:lpstr>2014 ILSVRC competition – GoogLeNet </vt:lpstr>
      <vt:lpstr>Multi-digit Number Recognition from Street View Imagery </vt:lpstr>
      <vt:lpstr>Mastering the game of Go with deep neural networks and tree search </vt:lpstr>
      <vt:lpstr>AI milestone:  Machine beats Human champion at Go</vt:lpstr>
      <vt:lpstr>Graph placement methodology for fast chip design </vt:lpstr>
      <vt:lpstr>Is deep learning/CNN the best way to recognize images?</vt:lpstr>
      <vt:lpstr>A final remark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Yao</dc:creator>
  <cp:lastModifiedBy>Microsoft Office User</cp:lastModifiedBy>
  <cp:revision>1983</cp:revision>
  <dcterms:created xsi:type="dcterms:W3CDTF">2021-06-14T13:39:04Z</dcterms:created>
  <dcterms:modified xsi:type="dcterms:W3CDTF">2022-11-28T13:32:08Z</dcterms:modified>
</cp:coreProperties>
</file>