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98" r:id="rId13"/>
    <p:sldId id="267" r:id="rId14"/>
    <p:sldId id="265" r:id="rId15"/>
  </p:sldIdLst>
  <p:sldSz cx="9144000" cy="5143500" type="screen16x9"/>
  <p:notesSz cx="7104063" cy="10234613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965C3C-320D-574C-9748-D5C13B3CB700}">
          <p14:sldIdLst>
            <p14:sldId id="256"/>
            <p14:sldId id="264"/>
            <p14:sldId id="257"/>
            <p14:sldId id="266"/>
            <p14:sldId id="258"/>
            <p14:sldId id="259"/>
            <p14:sldId id="260"/>
            <p14:sldId id="261"/>
            <p14:sldId id="262"/>
            <p14:sldId id="263"/>
            <p14:sldId id="268"/>
            <p14:sldId id="29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445"/>
    <p:restoredTop sz="80733" autoAdjust="0"/>
  </p:normalViewPr>
  <p:slideViewPr>
    <p:cSldViewPr snapToGrid="0" snapToObjects="1">
      <p:cViewPr varScale="1">
        <p:scale>
          <a:sx n="134" d="100"/>
          <a:sy n="134" d="100"/>
        </p:scale>
        <p:origin x="192" y="2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/>
          <a:lstStyle>
            <a:lvl1pPr algn="r">
              <a:defRPr sz="1300"/>
            </a:lvl1pPr>
          </a:lstStyle>
          <a:p>
            <a:fld id="{15D3308A-51E5-9841-BD12-52B52CB4E47F}" type="datetime1">
              <a:rPr lang="x-none" smtClean="0"/>
              <a:t>2023-08-27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 anchor="b"/>
          <a:lstStyle>
            <a:lvl1pPr algn="l">
              <a:defRPr sz="1300"/>
            </a:lvl1pPr>
          </a:lstStyle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 anchor="b"/>
          <a:lstStyle>
            <a:lvl1pPr algn="r">
              <a:defRPr sz="1300"/>
            </a:lvl1pPr>
          </a:lstStyle>
          <a:p>
            <a:fld id="{AD0CA49B-DF85-444D-AC3B-2E14AC431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7158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/>
          <a:lstStyle>
            <a:lvl1pPr algn="r">
              <a:defRPr sz="1300"/>
            </a:lvl1pPr>
          </a:lstStyle>
          <a:p>
            <a:fld id="{FA323E44-362A-5441-91BF-6854AD0D9859}" type="datetime1">
              <a:rPr lang="x-none" smtClean="0"/>
              <a:t>2023-08-27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3" tIns="49538" rIns="99073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3" tIns="49538" rIns="99073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 anchor="b"/>
          <a:lstStyle>
            <a:lvl1pPr algn="l">
              <a:defRPr sz="1300"/>
            </a:lvl1pPr>
          </a:lstStyle>
          <a:p>
            <a:r>
              <a:rPr lang="en-US"/>
              <a:t>© 2021 Yuan Yao, David Black-Schaffer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1731"/>
          </a:xfrm>
          <a:prstGeom prst="rect">
            <a:avLst/>
          </a:prstGeom>
        </p:spPr>
        <p:txBody>
          <a:bodyPr vert="horz" lIns="99073" tIns="49538" rIns="99073" bIns="49538" rtlCol="0" anchor="b"/>
          <a:lstStyle>
            <a:lvl1pPr algn="r">
              <a:defRPr sz="1300"/>
            </a:lvl1pPr>
          </a:lstStyle>
          <a:p>
            <a:fld id="{479FF794-EE68-BD49-BC1C-D01DEF5DC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105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4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37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2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5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Processing System (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 -- Programmable Logic (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PL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Interfaces</a:t>
            </a:r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35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35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33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2021 Yuan Yao,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F794-EE68-BD49-BC1C-D01DEF5DC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thing first, my pedagogical strategy</a:t>
            </a:r>
          </a:p>
          <a:p>
            <a:endParaRPr lang="en-US" dirty="0"/>
          </a:p>
          <a:p>
            <a:r>
              <a:rPr lang="en-US" dirty="0"/>
              <a:t>According to previous research, the students taking up a </a:t>
            </a:r>
          </a:p>
          <a:p>
            <a:r>
              <a:rPr lang="en-US" dirty="0"/>
              <a:t>Course can be put into four groups. </a:t>
            </a:r>
          </a:p>
          <a:p>
            <a:endParaRPr lang="en-US" dirty="0"/>
          </a:p>
          <a:p>
            <a:r>
              <a:rPr lang="en-US" dirty="0"/>
              <a:t>In the first group, the students didn’t get the knowledge and fail the exam. </a:t>
            </a:r>
          </a:p>
          <a:p>
            <a:r>
              <a:rPr lang="en-US" dirty="0"/>
              <a:t>We always experience a small group of such students in nearly every course.</a:t>
            </a:r>
          </a:p>
          <a:p>
            <a:endParaRPr lang="en-US" dirty="0"/>
          </a:p>
          <a:p>
            <a:r>
              <a:rPr lang="en-US" dirty="0"/>
              <a:t>The second group is that the students got the knowledge and pass the exam. </a:t>
            </a:r>
          </a:p>
          <a:p>
            <a:r>
              <a:rPr lang="en-US" dirty="0"/>
              <a:t>This is actually what most of the students do.</a:t>
            </a:r>
          </a:p>
          <a:p>
            <a:endParaRPr lang="en-US" dirty="0"/>
          </a:p>
          <a:p>
            <a:r>
              <a:rPr lang="en-US" dirty="0"/>
              <a:t>While we believe that no students will get the knowledge but fail their exam on purpose,</a:t>
            </a:r>
          </a:p>
          <a:p>
            <a:endParaRPr lang="en-US" dirty="0"/>
          </a:p>
          <a:p>
            <a:r>
              <a:rPr lang="en-US" dirty="0"/>
              <a:t>We observe that there are indeed a lot of students who did not get the knowledge but somehow pass the exam! Magic!</a:t>
            </a:r>
          </a:p>
          <a:p>
            <a:endParaRPr lang="en-US" dirty="0"/>
          </a:p>
          <a:p>
            <a:r>
              <a:rPr lang="en-US" dirty="0"/>
              <a:t>But actually those are our problematic children since we really don’t know </a:t>
            </a:r>
          </a:p>
          <a:p>
            <a:r>
              <a:rPr lang="en-US" dirty="0"/>
              <a:t>How the students are performing based on their performance.</a:t>
            </a:r>
          </a:p>
          <a:p>
            <a:endParaRPr lang="en-US" dirty="0"/>
          </a:p>
          <a:p>
            <a:r>
              <a:rPr lang="en-US" dirty="0"/>
              <a:t>The reason is that </a:t>
            </a:r>
          </a:p>
          <a:p>
            <a:r>
              <a:rPr lang="en-US" dirty="0"/>
              <a:t>The students in this red group are merely passively focusing on the knowledge </a:t>
            </a:r>
          </a:p>
          <a:p>
            <a:r>
              <a:rPr lang="en-US" dirty="0"/>
              <a:t>That we are teaching, without actively taking part in the class.</a:t>
            </a:r>
          </a:p>
          <a:p>
            <a:endParaRPr lang="en-US" dirty="0"/>
          </a:p>
          <a:p>
            <a:r>
              <a:rPr lang="en-US" dirty="0"/>
              <a:t>To solve this problem, my approach is that before heading into details,</a:t>
            </a:r>
          </a:p>
          <a:p>
            <a:r>
              <a:rPr lang="en-US" dirty="0"/>
              <a:t>I will introduce the students with how the whole game looks like</a:t>
            </a:r>
          </a:p>
          <a:p>
            <a:r>
              <a:rPr lang="en-US" dirty="0"/>
              <a:t>Using real-world demos to engage the students into active learning.</a:t>
            </a:r>
          </a:p>
          <a:p>
            <a:endParaRPr lang="en-US" dirty="0"/>
          </a:p>
          <a:p>
            <a:r>
              <a:rPr lang="en-US" dirty="0"/>
              <a:t>We also intrigue students to critically think on questions such as why is that?</a:t>
            </a:r>
          </a:p>
          <a:p>
            <a:r>
              <a:rPr lang="en-US" dirty="0"/>
              <a:t>what if it does not happen in that way?</a:t>
            </a:r>
          </a:p>
          <a:p>
            <a:r>
              <a:rPr lang="en-US" dirty="0"/>
              <a:t>We can also let the students actively participate in the in-class quizzes. </a:t>
            </a:r>
          </a:p>
          <a:p>
            <a:endParaRPr lang="en-US" dirty="0"/>
          </a:p>
          <a:p>
            <a:r>
              <a:rPr lang="en-US" dirty="0"/>
              <a:t>Anyway, we can do many things to make our class interesting, and useful.</a:t>
            </a:r>
          </a:p>
          <a:p>
            <a:endParaRPr lang="en-US" dirty="0"/>
          </a:p>
          <a:p>
            <a:r>
              <a:rPr lang="en-US" dirty="0"/>
              <a:t>After talking about the big picture, we can then focus on more detailed things, that </a:t>
            </a:r>
          </a:p>
          <a:p>
            <a:r>
              <a:rPr lang="en-US" dirty="0"/>
              <a:t>Is, all those techniques we want to teach the students.</a:t>
            </a:r>
          </a:p>
          <a:p>
            <a:endParaRPr lang="en-US" dirty="0"/>
          </a:p>
          <a:p>
            <a:r>
              <a:rPr lang="en-US" dirty="0"/>
              <a:t>In this lecture, I will use both real-world demos, and in class quizzes, as well as critical </a:t>
            </a:r>
          </a:p>
          <a:p>
            <a:r>
              <a:rPr lang="en-US" dirty="0"/>
              <a:t>Thinking, to make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515151"/>
                </a:solidFill>
                <a:effectLst/>
                <a:latin typeface="PT Sans"/>
              </a:rPr>
              <a:t>We will see later how this pedagogical strategy is used for this lecture.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515151"/>
              </a:solidFill>
              <a:effectLst/>
              <a:latin typeface="PT Sans"/>
            </a:endParaRPr>
          </a:p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62BCA-EF43-4078-A4F5-07D75B5C96A8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185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7329-7740-448B-A717-2B224D4FA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22B5E-95A8-4DF6-8BED-07B9CD178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AB476-2611-4827-AD6B-24932652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7013-2F87-4FA2-B907-AF31CC4B8927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A7051-7FB9-4753-BD3B-0B297D3AE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AD05-21C2-472B-8FD9-A7A6A66A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6262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74CA-9A37-455A-BF42-B8243A3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0A96-2B89-4BE9-BF79-C7D92131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0D16-946B-4541-9175-D26BDD3D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0E46-1C5F-4995-9B48-322B81D4254D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F1E8F-C1A6-4CE1-BC06-9C7D31B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A75B-BF49-4E4D-BDEF-D5483AB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6053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C113E-2751-449F-AB3C-30B59EA51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AE3C0-0DE2-42DB-8595-7AD5D30C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693-91B6-4C9F-BF24-BAD29E51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6D665-2318-4C79-91E0-52178983A448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E7CBD-2A32-4FED-8B73-FC73F5C1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5464-F01F-46D6-9AC6-C95B1162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19495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68079" y="195486"/>
            <a:ext cx="8207843" cy="857250"/>
          </a:xfrm>
        </p:spPr>
        <p:txBody>
          <a:bodyPr>
            <a:normAutofit/>
          </a:bodyPr>
          <a:lstStyle>
            <a:lvl1pPr algn="l">
              <a:defRPr sz="36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8079" y="1383619"/>
            <a:ext cx="8218722" cy="3420380"/>
          </a:xfrm>
        </p:spPr>
        <p:txBody>
          <a:bodyPr>
            <a:normAutofit/>
          </a:bodyPr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400">
                <a:latin typeface="Arial" pitchFamily="34" charset="0"/>
                <a:cs typeface="Arial" pitchFamily="34" charset="0"/>
              </a:defRPr>
            </a:lvl4pPr>
            <a:lvl5pPr>
              <a:defRPr sz="2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14A9CA-AF3C-4C69-B27B-AA30BC35C12A}"/>
              </a:ext>
            </a:extLst>
          </p:cNvPr>
          <p:cNvCxnSpPr/>
          <p:nvPr userDrawn="1"/>
        </p:nvCxnSpPr>
        <p:spPr>
          <a:xfrm>
            <a:off x="468079" y="1052736"/>
            <a:ext cx="821872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522CFA4-7D2D-4A5C-9148-9DEBFC7D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27321" y="4841274"/>
            <a:ext cx="145947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341A-40C9-41D9-BFD1-EED7F52E8A31}" type="slidenum">
              <a:rPr lang="x-none" smtClean="0"/>
              <a:t>‹#›</a:t>
            </a:fld>
            <a:endParaRPr lang="x-none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4C0509F5-FD55-4CC8-9C90-2072F9D81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9277" y="4841275"/>
            <a:ext cx="20571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x-none"/>
              <a:t>2020-08-25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B985C5-39AC-4627-8E50-64D9844BB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413" y="4841402"/>
            <a:ext cx="308688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1591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7FBF-C189-4B3F-99F6-FF16087C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07FC-9F45-4533-8318-E4104C64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0B6B-FB9A-4748-8B18-E80DCA3A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637-5696-4C4F-B705-B199C28DAD6C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AC8DB-22DE-469E-81FF-6E9B486E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29041-181E-4B08-BED0-97D7F7E1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34441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319B-C27F-4EF9-B9DF-EABEBF40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BB63-56B5-4052-BC8E-09C8F44E9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F8F0-AFE8-468D-9271-FFDF6CE9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2B3D8-EC03-4BA5-B829-8572ACCF457B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6E45D-F10A-4DDC-866F-2E2A114C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0A56-1DE6-42DF-853D-94725E68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9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DA97-4405-49C1-84EA-38D23B04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47B3-9239-4C72-AF33-8DC118D6D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2FC5F-8C52-404E-97A0-00EC8C97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3B649-3CE1-40A3-AC1F-69505D17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F5D42-D11F-4DF9-92AA-A8A091336A70}" type="datetime3">
              <a:rPr lang="en-US" smtClean="0"/>
              <a:t>27 August 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CEE5-9520-4B03-B4CF-5010AEDD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217D-BA30-40B0-AB6D-75DD2B79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679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5455-8F5B-49B4-8447-A5870AEC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31FC9-5239-4288-98A0-FAC67BE4E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D49FD-84F2-4ED9-A267-A370FA4D6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C040F-2210-4955-BF4E-6ECA0A2FA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03375-0ACD-4592-B9CE-B6A2D9F9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E8C4B-B167-4C3A-B325-3491F58B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1752-9CFB-4492-9A33-531927BD2E51}" type="datetime3">
              <a:rPr lang="en-US" smtClean="0"/>
              <a:t>27 August 2023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DBA18-6BEC-4858-956F-00BD5535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5F802-A9D6-4D4B-B2B6-A99A37B2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17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21A-E7A3-4A07-BF48-2F0075B0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4803B-30A8-4A9C-A6B0-27A1A42D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3204-AD06-44A0-B156-B62103E0116F}" type="datetime3">
              <a:rPr lang="en-US" smtClean="0"/>
              <a:t>27 August 2023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C1E30-1825-4B6E-94A7-EC63C361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D7C16-194B-49F3-9B53-EA628AB4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47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64ACFB-7DFB-4679-9E02-E9552EE3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F9F1-6490-4633-B2BB-C0B64D277811}" type="datetime3">
              <a:rPr lang="en-US" smtClean="0"/>
              <a:t>27 August 2023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78641-5506-411A-ABB9-EE91CD39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1C7652-BF63-4088-B8A2-1EE47FD0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082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3AA-96DB-4FB0-AA12-5EDF0274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3BC6-7202-4DAA-99DB-DB890614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CD064-FD47-42E7-851C-0B6937F8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072F4-C6C9-44EE-8D7B-05862592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F4FF-A990-4B84-9FE1-78A7C2FC3EE8}" type="datetime3">
              <a:rPr lang="en-US" smtClean="0"/>
              <a:t>27 August 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77B82-21C6-42CE-B08E-725EF349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C28B1-4D91-45A1-8AA8-08BD326A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1794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A54E-710D-453F-947E-1D443E23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227D-AC48-4045-8922-782BAF8A76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006C9-6214-4DBA-B6F0-4F3D5D715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00CA6-76F4-4D52-9164-99DE66B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4A035-6D93-4790-A891-87D2AB8F4373}" type="datetime3">
              <a:rPr lang="en-US" smtClean="0"/>
              <a:t>27 August 2023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9674E-E05E-4792-8F61-7A878068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7/April/2021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A925-E4EA-4F22-BC31-70A307C1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5991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DC7314-9156-4138-A753-BF4A69D8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BF6B3-A819-4400-8927-61754771D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CB056-3C3F-4AAB-8089-3EB0823C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D1845-3133-4607-8038-4C04CB1A5A14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55E8-26CA-41DB-8792-6BE98D671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7/April/2021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0E7B-6800-4C69-9083-19407D8C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BD07-F7B8-4A3D-9A55-4C00A0B9112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56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uan.yao@it.uu.s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1DT109 Accelerating Systems with Programmable Logic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055" y="2885584"/>
            <a:ext cx="6400800" cy="2125568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/>
              <a:t>Yuan Yao</a:t>
            </a:r>
          </a:p>
          <a:p>
            <a:r>
              <a:rPr lang="en-US" sz="2000" dirty="0">
                <a:hlinkClick r:id="rId3"/>
              </a:rPr>
              <a:t>yuan.yao@it.uu.se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dirty="0"/>
              <a:t>With courtesy to Philipp </a:t>
            </a:r>
            <a:r>
              <a:rPr lang="en-US" dirty="0" err="1"/>
              <a:t>Rümmer</a:t>
            </a:r>
            <a:endParaRPr lang="en-US" dirty="0"/>
          </a:p>
          <a:p>
            <a:endParaRPr lang="en-US" sz="2200" dirty="0"/>
          </a:p>
          <a:p>
            <a:r>
              <a:rPr lang="en-US" sz="2200" dirty="0"/>
              <a:t>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sv-SE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48CB9-56F7-4966-B30D-0DF116E2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1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A6FE8-7305-416D-90C9-D36293F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9316E-F789-4193-9F54-E49F8033B08D}" type="datetime3">
              <a:rPr lang="en-US" smtClean="0"/>
              <a:t>27 August 2023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4149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F84A-C676-480E-99F3-03548314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Assignments + Seminars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B3B3-C23C-4E25-AE73-5605B471F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8044"/>
          </a:xfrm>
        </p:spPr>
        <p:txBody>
          <a:bodyPr>
            <a:noAutofit/>
          </a:bodyPr>
          <a:lstStyle/>
          <a:p>
            <a:pPr lvl="0"/>
            <a:r>
              <a:rPr lang="en-GB" sz="2600" dirty="0">
                <a:latin typeface="+mj-lt"/>
              </a:rPr>
              <a:t>Cutting-edge research papers on acceleration</a:t>
            </a:r>
            <a:endParaRPr lang="en-GB" sz="2300" dirty="0">
              <a:latin typeface="+mj-lt"/>
            </a:endParaRPr>
          </a:p>
          <a:p>
            <a:pPr lvl="0"/>
            <a:r>
              <a:rPr lang="en-GB" sz="2600" dirty="0">
                <a:latin typeface="+mj-lt"/>
              </a:rPr>
              <a:t>Presented either individually, or in groups of two (you can choose)</a:t>
            </a:r>
          </a:p>
          <a:p>
            <a:pPr lvl="0"/>
            <a:r>
              <a:rPr lang="en-GB" sz="2600" dirty="0">
                <a:latin typeface="+mj-lt"/>
              </a:rPr>
              <a:t>Each presentation ~10min, with a short discussion afterwards</a:t>
            </a:r>
          </a:p>
          <a:p>
            <a:endParaRPr lang="en-SE" sz="26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B300C-36E9-4D8F-9AD1-C540D45C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10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1A53-ED29-4F28-AE21-409C3E57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63D2-74F6-4188-B82A-6CD2B9594373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9132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B0EE-6FE7-EBC6-E55F-5B3C0695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New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EDA69-BFB3-09FA-EA87-3752BB95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800" dirty="0"/>
              <a:t>Technique details behind ChatGPT</a:t>
            </a:r>
          </a:p>
          <a:p>
            <a:pPr lvl="1"/>
            <a:r>
              <a:rPr lang="en-SE" sz="2400" dirty="0"/>
              <a:t>What is ChatGPT, what is GPT? Why it is so ”smart”</a:t>
            </a:r>
          </a:p>
          <a:p>
            <a:pPr lvl="1"/>
            <a:r>
              <a:rPr lang="en-SE" sz="2400" dirty="0"/>
              <a:t>What can ChatGPT do, what can it not. </a:t>
            </a:r>
          </a:p>
          <a:p>
            <a:pPr lvl="1"/>
            <a:r>
              <a:rPr lang="en-SE" sz="2400" dirty="0"/>
              <a:t>What ChatGPT is good at, what it is bad at. </a:t>
            </a:r>
          </a:p>
          <a:p>
            <a:pPr lvl="1"/>
            <a:r>
              <a:rPr lang="en-GB" sz="2400" dirty="0"/>
              <a:t>E</a:t>
            </a:r>
            <a:r>
              <a:rPr lang="en-SE" sz="2400" dirty="0"/>
              <a:t>tc…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A029-FA16-3DB4-E3BC-88B4CC1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637-5696-4C4F-B705-B199C28DAD6C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0E0D4-F08D-023E-8378-57FF3909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361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56C7-AAC5-4CE0-9CD7-E54CC856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Pedagogical Strategy</a:t>
            </a:r>
            <a:endParaRPr lang="x-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E8FA6-D9CA-4D23-87BC-642510F62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40341A-40C9-41D9-BFD1-EED7F52E8A31}" type="slidenum">
              <a:rPr lang="x-none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x-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E3EDCC-BAE8-4119-B004-FC93FA06A4E0}"/>
              </a:ext>
            </a:extLst>
          </p:cNvPr>
          <p:cNvCxnSpPr>
            <a:cxnSpLocks/>
          </p:cNvCxnSpPr>
          <p:nvPr/>
        </p:nvCxnSpPr>
        <p:spPr>
          <a:xfrm>
            <a:off x="1794756" y="1348588"/>
            <a:ext cx="0" cy="27717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654759-98EA-43D6-BFB1-DD2CA1A218E3}"/>
              </a:ext>
            </a:extLst>
          </p:cNvPr>
          <p:cNvCxnSpPr>
            <a:cxnSpLocks/>
          </p:cNvCxnSpPr>
          <p:nvPr/>
        </p:nvCxnSpPr>
        <p:spPr>
          <a:xfrm>
            <a:off x="1794756" y="4120302"/>
            <a:ext cx="311817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820EE1-AFF2-47DF-A084-E112D789B82B}"/>
              </a:ext>
            </a:extLst>
          </p:cNvPr>
          <p:cNvCxnSpPr>
            <a:cxnSpLocks/>
          </p:cNvCxnSpPr>
          <p:nvPr/>
        </p:nvCxnSpPr>
        <p:spPr>
          <a:xfrm>
            <a:off x="3317756" y="1348588"/>
            <a:ext cx="0" cy="277171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2ED8AF-5840-42F4-8AC8-6D2F41EFEB4A}"/>
              </a:ext>
            </a:extLst>
          </p:cNvPr>
          <p:cNvCxnSpPr>
            <a:cxnSpLocks/>
          </p:cNvCxnSpPr>
          <p:nvPr/>
        </p:nvCxnSpPr>
        <p:spPr>
          <a:xfrm>
            <a:off x="1794756" y="2606325"/>
            <a:ext cx="3118179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B507A0-CC7A-4593-A7E1-498561A12128}"/>
              </a:ext>
            </a:extLst>
          </p:cNvPr>
          <p:cNvSpPr txBox="1"/>
          <p:nvPr/>
        </p:nvSpPr>
        <p:spPr>
          <a:xfrm>
            <a:off x="419948" y="1450231"/>
            <a:ext cx="1226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</a:t>
            </a:r>
          </a:p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“get it”</a:t>
            </a:r>
            <a:endParaRPr lang="x-non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1E9B56-2D39-4DD5-87AA-5A180A1CB503}"/>
              </a:ext>
            </a:extLst>
          </p:cNvPr>
          <p:cNvSpPr txBox="1"/>
          <p:nvPr/>
        </p:nvSpPr>
        <p:spPr>
          <a:xfrm>
            <a:off x="386285" y="2983485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“Got it”</a:t>
            </a:r>
            <a:endParaRPr lang="x-non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0964F3-B0F1-4788-A34E-26BBD493B34D}"/>
              </a:ext>
            </a:extLst>
          </p:cNvPr>
          <p:cNvSpPr txBox="1"/>
          <p:nvPr/>
        </p:nvSpPr>
        <p:spPr>
          <a:xfrm>
            <a:off x="2132920" y="4196110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x-non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FAA3F7-E2F2-416A-BE4F-CD7A68EE52A9}"/>
              </a:ext>
            </a:extLst>
          </p:cNvPr>
          <p:cNvSpPr txBox="1"/>
          <p:nvPr/>
        </p:nvSpPr>
        <p:spPr>
          <a:xfrm>
            <a:off x="3136576" y="419611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 not pass</a:t>
            </a:r>
            <a:endParaRPr lang="x-none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FA33E2-03F0-49B1-89E4-FF41DB709744}"/>
              </a:ext>
            </a:extLst>
          </p:cNvPr>
          <p:cNvSpPr/>
          <p:nvPr/>
        </p:nvSpPr>
        <p:spPr>
          <a:xfrm>
            <a:off x="2183983" y="1479227"/>
            <a:ext cx="795070" cy="79507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79FEBB-6441-459C-B7F3-77B0CB53ECFA}"/>
              </a:ext>
            </a:extLst>
          </p:cNvPr>
          <p:cNvSpPr/>
          <p:nvPr/>
        </p:nvSpPr>
        <p:spPr>
          <a:xfrm>
            <a:off x="2183983" y="2965602"/>
            <a:ext cx="795070" cy="79507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99C710A-1584-421C-BA60-DABEC64860A7}"/>
              </a:ext>
            </a:extLst>
          </p:cNvPr>
          <p:cNvSpPr/>
          <p:nvPr/>
        </p:nvSpPr>
        <p:spPr>
          <a:xfrm>
            <a:off x="4017838" y="1767454"/>
            <a:ext cx="213613" cy="21861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A7AA61-F219-4030-A58C-19C7477DCF1F}"/>
              </a:ext>
            </a:extLst>
          </p:cNvPr>
          <p:cNvSpPr/>
          <p:nvPr/>
        </p:nvSpPr>
        <p:spPr>
          <a:xfrm>
            <a:off x="3774307" y="3304631"/>
            <a:ext cx="700676" cy="117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BA9BC-7EAD-4F17-93FE-5CECB5F792E4}"/>
              </a:ext>
            </a:extLst>
          </p:cNvPr>
          <p:cNvSpPr txBox="1"/>
          <p:nvPr/>
        </p:nvSpPr>
        <p:spPr>
          <a:xfrm>
            <a:off x="330681" y="4658480"/>
            <a:ext cx="521996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Kember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McNaught, </a:t>
            </a:r>
            <a:r>
              <a:rPr lang="en-US" sz="135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University Teaching: Lessons from Research into Award-Winning Teachers, </a:t>
            </a: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2007. </a:t>
            </a:r>
            <a:endParaRPr lang="x-none"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row: Notched Right 25">
            <a:extLst>
              <a:ext uri="{FF2B5EF4-FFF2-40B4-BE49-F238E27FC236}">
                <a16:creationId xmlns:a16="http://schemas.microsoft.com/office/drawing/2014/main" id="{1588848B-E9EF-4B80-A19A-3BCA1F017659}"/>
              </a:ext>
            </a:extLst>
          </p:cNvPr>
          <p:cNvSpPr/>
          <p:nvPr/>
        </p:nvSpPr>
        <p:spPr>
          <a:xfrm>
            <a:off x="5189747" y="2389930"/>
            <a:ext cx="549876" cy="43278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DBA20-1D87-455A-8A73-3E1FEF6473AB}"/>
              </a:ext>
            </a:extLst>
          </p:cNvPr>
          <p:cNvSpPr/>
          <p:nvPr/>
        </p:nvSpPr>
        <p:spPr>
          <a:xfrm>
            <a:off x="6179936" y="1315763"/>
            <a:ext cx="2338615" cy="339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To engage the students</a:t>
            </a:r>
          </a:p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active learning</a:t>
            </a:r>
            <a:endParaRPr lang="x-none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92FDD0-7F48-41D3-A0D0-B90187414BCA}"/>
              </a:ext>
            </a:extLst>
          </p:cNvPr>
          <p:cNvSpPr/>
          <p:nvPr/>
        </p:nvSpPr>
        <p:spPr>
          <a:xfrm>
            <a:off x="6179934" y="3073791"/>
            <a:ext cx="2338609" cy="71783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Invoke critical thinking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that? </a:t>
            </a:r>
          </a:p>
          <a:p>
            <a:pPr algn="ctr"/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x-none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935104D-9E32-46E2-9AA5-3964172E7942}"/>
              </a:ext>
            </a:extLst>
          </p:cNvPr>
          <p:cNvSpPr/>
          <p:nvPr/>
        </p:nvSpPr>
        <p:spPr>
          <a:xfrm>
            <a:off x="6179939" y="1851436"/>
            <a:ext cx="2338609" cy="6097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the </a:t>
            </a:r>
            <a:b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“big picture.”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8ACFB9-724B-4861-AC78-7B7A9CA75E2E}"/>
              </a:ext>
            </a:extLst>
          </p:cNvPr>
          <p:cNvSpPr/>
          <p:nvPr/>
        </p:nvSpPr>
        <p:spPr>
          <a:xfrm>
            <a:off x="6179936" y="4270798"/>
            <a:ext cx="2338606" cy="43852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other more … </a:t>
            </a:r>
            <a:endParaRPr lang="x-none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891EF-DC82-41B4-A82D-8126252F94B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910" y="1282709"/>
            <a:ext cx="621395" cy="62139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4E582EA-5EF3-4D77-8EBC-CB12A0FB0F2E}"/>
              </a:ext>
            </a:extLst>
          </p:cNvPr>
          <p:cNvSpPr txBox="1"/>
          <p:nvPr/>
        </p:nvSpPr>
        <p:spPr>
          <a:xfrm>
            <a:off x="2671066" y="1047810"/>
            <a:ext cx="79123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Yay!</a:t>
            </a:r>
            <a:endParaRPr lang="x-none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03FE38-D9A5-4FBD-9F6B-C07393D89047}"/>
              </a:ext>
            </a:extLst>
          </p:cNvPr>
          <p:cNvSpPr/>
          <p:nvPr/>
        </p:nvSpPr>
        <p:spPr>
          <a:xfrm>
            <a:off x="6179934" y="3791628"/>
            <a:ext cx="2338609" cy="49017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In-class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quizzes.</a:t>
            </a:r>
            <a:endParaRPr lang="x-none" sz="15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67C554-430C-4760-A189-ED5137E0A220}"/>
              </a:ext>
            </a:extLst>
          </p:cNvPr>
          <p:cNvSpPr/>
          <p:nvPr/>
        </p:nvSpPr>
        <p:spPr>
          <a:xfrm>
            <a:off x="6179934" y="2470206"/>
            <a:ext cx="2338609" cy="6097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Real-world demos.</a:t>
            </a:r>
          </a:p>
        </p:txBody>
      </p:sp>
    </p:spTree>
    <p:extLst>
      <p:ext uri="{BB962C8B-B14F-4D97-AF65-F5344CB8AC3E}">
        <p14:creationId xmlns:p14="http://schemas.microsoft.com/office/powerpoint/2010/main" val="5374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4" grpId="0"/>
      <p:bldP spid="26" grpId="0" animBg="1"/>
      <p:bldP spid="3" grpId="0" animBg="1"/>
      <p:bldP spid="5" grpId="0" animBg="1"/>
      <p:bldP spid="23" grpId="0" animBg="1"/>
      <p:bldP spid="34" grpId="0" animBg="1"/>
      <p:bldP spid="29" grpId="0"/>
      <p:bldP spid="35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0C73-526E-E2CC-2940-63A6B1F3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7B8C-7730-E9C3-A597-7124773A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pass the course, you should attend all lectures, labs, project lectures, seminars, etc.</a:t>
            </a:r>
          </a:p>
          <a:p>
            <a:r>
              <a:rPr lang="en-US" sz="2800" dirty="0"/>
              <a:t>On basis of the attendance, your final grade will be based on your project implementation:</a:t>
            </a:r>
          </a:p>
          <a:p>
            <a:pPr lvl="1"/>
            <a:r>
              <a:rPr lang="en-US" sz="2400" dirty="0"/>
              <a:t>Pure SW implementation: 3</a:t>
            </a:r>
          </a:p>
          <a:p>
            <a:pPr lvl="1"/>
            <a:r>
              <a:rPr lang="en-US" sz="2400" dirty="0"/>
              <a:t>Pure HW implementation: 4</a:t>
            </a:r>
          </a:p>
          <a:p>
            <a:pPr lvl="1"/>
            <a:r>
              <a:rPr lang="en-US" sz="2400" dirty="0"/>
              <a:t>SW/HW co-design: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8472-DB67-882F-7141-DE157083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637-5696-4C4F-B705-B199C28DAD6C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FC88F-6DBA-39F7-9022-87CDD2B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8895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978C-E98A-425B-9E79-00E67DAD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Enjoy your course! &lt;</a:t>
            </a:r>
            <a:r>
              <a:rPr lang="en-US" dirty="0" err="1"/>
              <a:t>yuan.yao@it.uu.se</a:t>
            </a:r>
            <a:r>
              <a:rPr lang="en-US" dirty="0"/>
              <a:t>&gt;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B5D04-EEF1-4948-A979-10A29671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BD637-5696-4C4F-B705-B199C28DAD6C}" type="datetime3">
              <a:rPr lang="en-US" smtClean="0"/>
              <a:t>27 August 2023</a:t>
            </a:fld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182B5-3D96-41DB-BB34-6EA76DB5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6294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1FA4-09EB-4DE1-B81A-A6235FFB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 outcomes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E43C-6328-41F9-838D-206515D7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A holistic knowledge on FPGA design flow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(of accelerator)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RTL modeling, synthesis, verification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FPGA design 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Accelerator design space exploration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Fundamental principle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</a:rPr>
              <a:t>SW/HW comparison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+mj-lt"/>
              </a:rPr>
              <a:t>Cutting-edge accelerator architectures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1008F-F31B-4788-8801-A5047B6B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2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D0684-F574-427D-9E11-8B396777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EFB0-0E2C-4DDB-9976-AB4952F3C8CC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0125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369218"/>
            <a:ext cx="6307554" cy="35004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RTL level modeling using Verilog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700" dirty="0">
                <a:latin typeface="+mj-lt"/>
              </a:rPr>
              <a:t>Synthesizable HDL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Design verification using </a:t>
            </a:r>
            <a:r>
              <a:rPr lang="en-US" sz="3000" dirty="0" err="1">
                <a:latin typeface="+mj-lt"/>
              </a:rPr>
              <a:t>SystemVerilog</a:t>
            </a:r>
            <a:endParaRPr lang="en-US" sz="3000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Neural network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Design/train your own neural network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700" dirty="0">
                <a:latin typeface="+mj-lt"/>
              </a:rPr>
              <a:t>Identify its bottleneck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>
                <a:latin typeface="+mj-lt"/>
              </a:rPr>
              <a:t>Accelerate your NN</a:t>
            </a:r>
          </a:p>
          <a:p>
            <a:pPr marL="717550" lvl="1" indent="-374650">
              <a:buFont typeface="Wingdings" panose="05000000000000000000" pitchFamily="2" charset="2"/>
              <a:buChar char="§"/>
            </a:pPr>
            <a:r>
              <a:rPr lang="en-US" sz="2700" dirty="0">
                <a:latin typeface="+mj-lt"/>
              </a:rPr>
              <a:t>Run it on FPGA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AFA157-C556-4B92-8F82-A5EB8ECCAD7D}"/>
              </a:ext>
            </a:extLst>
          </p:cNvPr>
          <p:cNvSpPr/>
          <p:nvPr/>
        </p:nvSpPr>
        <p:spPr>
          <a:xfrm>
            <a:off x="6936205" y="1359568"/>
            <a:ext cx="2033337" cy="32304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Get yourself ready as an FPGA design engineer/</a:t>
            </a:r>
          </a:p>
          <a:p>
            <a:pPr algn="ctr"/>
            <a:r>
              <a:rPr lang="en-US" sz="2400" dirty="0"/>
              <a:t>researcher.</a:t>
            </a:r>
            <a:endParaRPr lang="en-SE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133A5-8092-4880-99C8-8F84E413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3</a:t>
            </a:fld>
            <a:endParaRPr lang="en-S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56DBF41-0D65-414A-8FEC-8E32FA1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BD906-9D76-47A7-9289-5BB30CB3F3A8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050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F1C-B1D9-48A5-A217-2FF2A84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course (P1 2023)</a:t>
            </a:r>
            <a:endParaRPr lang="en-SE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5CE10ED-CC47-433C-B35E-EC01A22BDD9C}"/>
              </a:ext>
            </a:extLst>
          </p:cNvPr>
          <p:cNvSpPr/>
          <p:nvPr/>
        </p:nvSpPr>
        <p:spPr>
          <a:xfrm>
            <a:off x="2059729" y="1268016"/>
            <a:ext cx="4165560" cy="3938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Introduction/motivation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AB7567-07D8-4655-A376-31D70B79E701}"/>
              </a:ext>
            </a:extLst>
          </p:cNvPr>
          <p:cNvSpPr/>
          <p:nvPr/>
        </p:nvSpPr>
        <p:spPr>
          <a:xfrm>
            <a:off x="2059729" y="1742899"/>
            <a:ext cx="4165560" cy="8030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Verilog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95B31D4-B102-4DC6-8AAF-34286C594AD3}"/>
              </a:ext>
            </a:extLst>
          </p:cNvPr>
          <p:cNvSpPr/>
          <p:nvPr/>
        </p:nvSpPr>
        <p:spPr>
          <a:xfrm>
            <a:off x="2059729" y="4083534"/>
            <a:ext cx="4165560" cy="58805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Neural network algorithm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A2368-AE03-42DD-BD54-FFBC3B6D9A7F}"/>
              </a:ext>
            </a:extLst>
          </p:cNvPr>
          <p:cNvSpPr txBox="1"/>
          <p:nvPr/>
        </p:nvSpPr>
        <p:spPr>
          <a:xfrm>
            <a:off x="6428687" y="1982932"/>
            <a:ext cx="2285821" cy="45341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Lab 1/lecture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DB68A4F-E438-41C1-9329-8A321D4BEE0F}"/>
              </a:ext>
            </a:extLst>
          </p:cNvPr>
          <p:cNvSpPr/>
          <p:nvPr/>
        </p:nvSpPr>
        <p:spPr>
          <a:xfrm>
            <a:off x="2059729" y="2652040"/>
            <a:ext cx="4165560" cy="6346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dirty="0">
                <a:latin typeface="Lucida sans" pitchFamily="34"/>
                <a:ea typeface="DejaVu Sans" pitchFamily="2"/>
                <a:cs typeface="DejaVu Sans" pitchFamily="2"/>
              </a:rPr>
              <a:t>S</a:t>
            </a:r>
            <a:r>
              <a:rPr lang="en-GB" sz="18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ynthesis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80E2B05-F920-4174-81EA-0D617FDFABFC}"/>
              </a:ext>
            </a:extLst>
          </p:cNvPr>
          <p:cNvSpPr/>
          <p:nvPr/>
        </p:nvSpPr>
        <p:spPr>
          <a:xfrm>
            <a:off x="2059729" y="3367787"/>
            <a:ext cx="4165560" cy="63468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18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Verification</a:t>
            </a:r>
            <a:endParaRPr lang="en-GB" sz="1800" b="0" i="0" u="none" strike="noStrike" dirty="0">
              <a:ln>
                <a:noFill/>
              </a:ln>
              <a:solidFill>
                <a:srgbClr val="FF0000"/>
              </a:solidFill>
              <a:latin typeface="Lucida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C990D5-9200-4985-B211-21CE07A2D79A}"/>
              </a:ext>
            </a:extLst>
          </p:cNvPr>
          <p:cNvSpPr txBox="1"/>
          <p:nvPr/>
        </p:nvSpPr>
        <p:spPr>
          <a:xfrm>
            <a:off x="6420609" y="2705617"/>
            <a:ext cx="2285821" cy="45341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Lab 2/lecture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8E4A3D-9FCF-48F7-80CD-D8EEFB1FC0F5}"/>
              </a:ext>
            </a:extLst>
          </p:cNvPr>
          <p:cNvSpPr txBox="1"/>
          <p:nvPr/>
        </p:nvSpPr>
        <p:spPr>
          <a:xfrm>
            <a:off x="6420610" y="3458420"/>
            <a:ext cx="2285820" cy="453414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4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Lab 3/lecture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43B09-E68C-4E19-B3F9-42B017A5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4</a:t>
            </a:fld>
            <a:endParaRPr lang="en-S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010E63-7D8C-4CB9-86D1-AA897E0D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5850-CEF9-413B-9483-BBB12CC96A9C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74737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F1C-B1D9-48A5-A217-2FF2A84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Components of the course (</a:t>
            </a:r>
            <a:r>
              <a:rPr lang="en-GB"/>
              <a:t>P2 2023)</a:t>
            </a:r>
            <a:endParaRPr lang="en-SE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7F6F660-BBC8-4DE0-9410-7D42A808E15C}"/>
              </a:ext>
            </a:extLst>
          </p:cNvPr>
          <p:cNvSpPr/>
          <p:nvPr/>
        </p:nvSpPr>
        <p:spPr>
          <a:xfrm rot="5400000">
            <a:off x="2675160" y="2613726"/>
            <a:ext cx="3793679" cy="106108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dirty="0">
                <a:latin typeface="Lucida sans" pitchFamily="34"/>
                <a:ea typeface="DejaVu Sans" pitchFamily="2"/>
                <a:cs typeface="DejaVu Sans" pitchFamily="2"/>
              </a:rPr>
              <a:t>Project lecture</a:t>
            </a:r>
            <a:endParaRPr lang="en-GB" sz="2600" b="0" i="0" u="none" strike="noStrike" dirty="0">
              <a:ln>
                <a:noFill/>
              </a:ln>
              <a:latin typeface="Lucida sans" pitchFamily="34"/>
              <a:ea typeface="DejaVu Sans" pitchFamily="2"/>
              <a:cs typeface="DejaVu Sans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4BE4DD1-59C8-4139-8D66-FB414FC111F0}"/>
              </a:ext>
            </a:extLst>
          </p:cNvPr>
          <p:cNvSpPr/>
          <p:nvPr/>
        </p:nvSpPr>
        <p:spPr>
          <a:xfrm rot="5400000">
            <a:off x="4561109" y="2634315"/>
            <a:ext cx="3793679" cy="106108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43B09-E68C-4E19-B3F9-42B017A5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5</a:t>
            </a:fld>
            <a:endParaRPr lang="en-SE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F010E63-7D8C-4CB9-86D1-AA897E0D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5850-CEF9-413B-9483-BBB12CC96A9C}" type="datetime3">
              <a:rPr lang="en-US" smtClean="0"/>
              <a:t>27 August 2023</a:t>
            </a:fld>
            <a:endParaRPr lang="en-SE"/>
          </a:p>
        </p:txBody>
      </p:sp>
      <p:sp>
        <p:nvSpPr>
          <p:cNvPr id="17" name="Freeform: Shape 30">
            <a:extLst>
              <a:ext uri="{FF2B5EF4-FFF2-40B4-BE49-F238E27FC236}">
                <a16:creationId xmlns:a16="http://schemas.microsoft.com/office/drawing/2014/main" id="{022AEAF9-1A21-A943-B1C0-F91798C095C1}"/>
              </a:ext>
            </a:extLst>
          </p:cNvPr>
          <p:cNvSpPr/>
          <p:nvPr/>
        </p:nvSpPr>
        <p:spPr>
          <a:xfrm rot="5400000">
            <a:off x="789210" y="2634314"/>
            <a:ext cx="3793679" cy="106108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FF9900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rm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GB" sz="2600" b="0" i="0" u="none" strike="noStrike" dirty="0">
                <a:ln>
                  <a:noFill/>
                </a:ln>
                <a:latin typeface="Lucida sans" pitchFamily="34"/>
                <a:ea typeface="DejaVu Sans" pitchFamily="2"/>
                <a:cs typeface="DejaVu Sans" pitchFamily="2"/>
              </a:rPr>
              <a:t>Seminars</a:t>
            </a:r>
          </a:p>
        </p:txBody>
      </p:sp>
    </p:spTree>
    <p:extLst>
      <p:ext uri="{BB962C8B-B14F-4D97-AF65-F5344CB8AC3E}">
        <p14:creationId xmlns:p14="http://schemas.microsoft.com/office/powerpoint/2010/main" val="285053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80A5-9B9A-463E-9B2D-7EB16D16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Lectures </a:t>
            </a:r>
            <a:r>
              <a:rPr lang="en-GB"/>
              <a:t>(18)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5401D-0818-489F-9D46-92E5DBCD3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>
                <a:latin typeface="+mj-lt"/>
              </a:rPr>
              <a:t>Introduction to FPGA and hardware acceleration (2)</a:t>
            </a:r>
          </a:p>
          <a:p>
            <a:pPr lvl="0"/>
            <a:r>
              <a:rPr lang="en-GB" sz="2800" dirty="0">
                <a:latin typeface="+mj-lt"/>
              </a:rPr>
              <a:t>Verilog (3)</a:t>
            </a:r>
          </a:p>
          <a:p>
            <a:pPr lvl="0"/>
            <a:r>
              <a:rPr lang="en-GB" sz="2800" dirty="0">
                <a:latin typeface="+mj-lt"/>
              </a:rPr>
              <a:t>Synthesis (2)</a:t>
            </a:r>
          </a:p>
          <a:p>
            <a:pPr lvl="0"/>
            <a:r>
              <a:rPr lang="en-GB" sz="2800" dirty="0">
                <a:latin typeface="+mj-lt"/>
              </a:rPr>
              <a:t>Verification using </a:t>
            </a:r>
            <a:r>
              <a:rPr lang="en-GB" sz="2800" dirty="0" err="1">
                <a:latin typeface="+mj-lt"/>
              </a:rPr>
              <a:t>SystemVerilog</a:t>
            </a:r>
            <a:r>
              <a:rPr lang="en-GB" sz="2800" dirty="0">
                <a:latin typeface="+mj-lt"/>
              </a:rPr>
              <a:t> (2)</a:t>
            </a:r>
          </a:p>
          <a:p>
            <a:pPr lvl="0"/>
            <a:r>
              <a:rPr lang="en-GB" sz="2800" dirty="0">
                <a:latin typeface="+mj-lt"/>
              </a:rPr>
              <a:t>Neural network algorithm (3)</a:t>
            </a:r>
          </a:p>
          <a:p>
            <a:pPr lvl="0"/>
            <a:r>
              <a:rPr lang="en-GB" sz="2800" dirty="0">
                <a:latin typeface="+mj-lt"/>
              </a:rPr>
              <a:t>Project help-out lectures (6)</a:t>
            </a:r>
            <a:endParaRPr lang="en-GB" sz="2400" dirty="0">
              <a:latin typeface="+mj-lt"/>
            </a:endParaRPr>
          </a:p>
          <a:p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57B63-05F8-47E2-ABA5-59F154BF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6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615AB-1F48-46A9-8FB1-B84E2A01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0B6DF-8A1F-424E-AAA8-6F35BC8D1B90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34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6122-A2C8-4A17-9404-21F6CBE2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Labs (3)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3594-FAC7-488E-A64B-005ECD467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600" b="1" dirty="0">
                <a:latin typeface="+mj-lt"/>
              </a:rPr>
              <a:t>Done using Xilinx </a:t>
            </a:r>
            <a:r>
              <a:rPr lang="en-GB" sz="2600" b="1" dirty="0" err="1">
                <a:latin typeface="+mj-lt"/>
              </a:rPr>
              <a:t>Vivado</a:t>
            </a:r>
            <a:r>
              <a:rPr lang="en-GB" sz="2600" b="1" dirty="0">
                <a:latin typeface="+mj-lt"/>
              </a:rPr>
              <a:t> HDL simulation, no hardware</a:t>
            </a:r>
          </a:p>
          <a:p>
            <a:pPr lvl="0"/>
            <a:r>
              <a:rPr lang="en-GB" sz="2600" b="1" dirty="0">
                <a:latin typeface="+mj-lt"/>
              </a:rPr>
              <a:t>Groups of two people</a:t>
            </a:r>
          </a:p>
          <a:p>
            <a:pPr lvl="0"/>
            <a:r>
              <a:rPr lang="en-GB" sz="2600" b="1" dirty="0">
                <a:latin typeface="+mj-lt"/>
              </a:rPr>
              <a:t>Mandatory tasks for the project</a:t>
            </a:r>
          </a:p>
          <a:p>
            <a:pPr lvl="0"/>
            <a:r>
              <a:rPr lang="en-GB" sz="2600" dirty="0">
                <a:latin typeface="+mj-lt"/>
              </a:rPr>
              <a:t>Lab 1: Interfacing an external PS2 keyboard</a:t>
            </a:r>
          </a:p>
          <a:p>
            <a:pPr lvl="0"/>
            <a:r>
              <a:rPr lang="en-GB" sz="2600" dirty="0">
                <a:latin typeface="+mj-lt"/>
              </a:rPr>
              <a:t>Lab 2: Accelerating matrix multiplication using the AXI bus protocol</a:t>
            </a:r>
          </a:p>
          <a:p>
            <a:pPr lvl="0"/>
            <a:r>
              <a:rPr lang="en-GB" sz="2600" dirty="0">
                <a:latin typeface="+mj-lt"/>
              </a:rPr>
              <a:t>Lab 3: Testing Verilog implementation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7186E-09DA-49CC-8F13-D3B2D17B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7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F654F-42CB-459F-8398-43A679694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0D3E-D9DC-4C48-B32E-FAF565677B90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670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D075-1AA1-40E3-9DBC-CDE28071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8A5F-3AEE-49D6-BB77-54FE3C6E8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sz="2600" b="1" dirty="0">
                <a:latin typeface="+mj-lt"/>
              </a:rPr>
              <a:t>Groups of two people</a:t>
            </a:r>
          </a:p>
          <a:p>
            <a:pPr lvl="0"/>
            <a:r>
              <a:rPr lang="en-GB" sz="2600" dirty="0">
                <a:latin typeface="+mj-lt"/>
              </a:rPr>
              <a:t>Acceleration of a neural network recognizing handwritten digits</a:t>
            </a:r>
          </a:p>
          <a:p>
            <a:pPr lvl="1"/>
            <a:r>
              <a:rPr lang="en-GB" sz="2300">
                <a:latin typeface="+mj-lt"/>
              </a:rPr>
              <a:t>Training + referencing</a:t>
            </a:r>
            <a:endParaRPr lang="en-GB" sz="2300" dirty="0">
              <a:latin typeface="+mj-lt"/>
            </a:endParaRPr>
          </a:p>
          <a:p>
            <a:pPr lvl="0"/>
            <a:r>
              <a:rPr lang="en-GB" sz="2600" dirty="0">
                <a:latin typeface="+mj-lt"/>
              </a:rPr>
              <a:t>Performance evaluation</a:t>
            </a:r>
          </a:p>
          <a:p>
            <a:pPr lvl="1"/>
            <a:r>
              <a:rPr lang="en-GB" sz="2600" dirty="0">
                <a:latin typeface="+mj-lt"/>
              </a:rPr>
              <a:t>Software</a:t>
            </a:r>
          </a:p>
          <a:p>
            <a:pPr lvl="1"/>
            <a:r>
              <a:rPr lang="en-GB" sz="2600" dirty="0">
                <a:latin typeface="+mj-lt"/>
              </a:rPr>
              <a:t>Bottleneck identification</a:t>
            </a:r>
          </a:p>
          <a:p>
            <a:pPr lvl="1"/>
            <a:r>
              <a:rPr lang="en-GB" sz="2600" dirty="0">
                <a:latin typeface="+mj-lt"/>
              </a:rPr>
              <a:t>Hardware acceleration</a:t>
            </a:r>
          </a:p>
          <a:p>
            <a:r>
              <a:rPr lang="en-GB" sz="2900" dirty="0">
                <a:latin typeface="+mj-lt"/>
              </a:rPr>
              <a:t>Practical skills:</a:t>
            </a:r>
          </a:p>
          <a:p>
            <a:pPr lvl="1"/>
            <a:r>
              <a:rPr lang="en-GB" sz="2600" dirty="0">
                <a:latin typeface="+mj-lt"/>
              </a:rPr>
              <a:t>Virtual env, CNN training, HW/SW co-design,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A660B-2F18-42D3-AEC2-77D6EBD6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8</a:t>
            </a:fld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B9D92-ED09-4746-AF1B-54630857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E7CE5-15DC-4C31-8A36-5CEBF1ACE9CC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5160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FF23D-9315-4364-A232-53D69E3D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Digilent</a:t>
            </a:r>
            <a:r>
              <a:rPr lang="en-GB" dirty="0"/>
              <a:t> </a:t>
            </a:r>
            <a:r>
              <a:rPr lang="en-GB" dirty="0" err="1"/>
              <a:t>MiniZed</a:t>
            </a:r>
            <a:r>
              <a:rPr lang="en-GB" dirty="0"/>
              <a:t> FPGA board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07A4-2D98-42CA-9E75-09B5A8681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600" dirty="0">
                <a:latin typeface="+mj-lt"/>
              </a:rPr>
              <a:t>Xilinx Zynq XC7Z007S SoC (Zynq 7000)</a:t>
            </a:r>
          </a:p>
          <a:p>
            <a:pPr lvl="0"/>
            <a:r>
              <a:rPr lang="en-GB" sz="2600" dirty="0">
                <a:latin typeface="+mj-lt"/>
              </a:rPr>
              <a:t>Single ARM Cortex A9 core</a:t>
            </a:r>
          </a:p>
          <a:p>
            <a:pPr lvl="0"/>
            <a:r>
              <a:rPr lang="en-GB" sz="2600" dirty="0">
                <a:latin typeface="+mj-lt"/>
              </a:rPr>
              <a:t>512MB DDR</a:t>
            </a:r>
            <a:br>
              <a:rPr lang="en-GB" sz="2600" dirty="0">
                <a:latin typeface="+mj-lt"/>
              </a:rPr>
            </a:br>
            <a:r>
              <a:rPr lang="en-GB" sz="2600" dirty="0">
                <a:latin typeface="+mj-lt"/>
              </a:rPr>
              <a:t>…</a:t>
            </a:r>
          </a:p>
          <a:p>
            <a:pPr lvl="0"/>
            <a:r>
              <a:rPr lang="en-GB" sz="2600" dirty="0">
                <a:latin typeface="+mj-lt"/>
              </a:rPr>
              <a:t>We try to provide</a:t>
            </a:r>
            <a:br>
              <a:rPr lang="en-GB" sz="2600" dirty="0">
                <a:latin typeface="+mj-lt"/>
              </a:rPr>
            </a:br>
            <a:r>
              <a:rPr lang="en-GB" sz="2600" dirty="0">
                <a:latin typeface="+mj-lt"/>
              </a:rPr>
              <a:t>one board for each student</a:t>
            </a:r>
          </a:p>
          <a:p>
            <a:endParaRPr lang="en-SE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AA8BC-27C2-4171-9E13-625C9404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12039" y="1639148"/>
            <a:ext cx="4731961" cy="323050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0CFC6-3D7E-43BD-BB9D-BB930AF6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BD07-F7B8-4A3D-9A55-4C00A0B91122}" type="slidenum">
              <a:rPr lang="en-SE" smtClean="0"/>
              <a:t>9</a:t>
            </a:fld>
            <a:endParaRPr lang="en-S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A30A76-21D4-4478-B2B3-E1A726D7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37F4-EC0F-48CE-AB05-80BEDCB42985}" type="datetime3">
              <a:rPr lang="en-US" smtClean="0"/>
              <a:t>27 August 2023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6559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13915</TotalTime>
  <Words>966</Words>
  <Application>Microsoft Macintosh PowerPoint</Application>
  <PresentationFormat>Bildspel på skärmen (16:9)</PresentationFormat>
  <Paragraphs>237</Paragraphs>
  <Slides>14</Slides>
  <Notes>10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Lucida sans</vt:lpstr>
      <vt:lpstr>PT Sans</vt:lpstr>
      <vt:lpstr>Wingdings</vt:lpstr>
      <vt:lpstr>Office Theme</vt:lpstr>
      <vt:lpstr>1DT109 Accelerating Systems with Programmable Logic Components</vt:lpstr>
      <vt:lpstr>Key learning outcomes</vt:lpstr>
      <vt:lpstr>Learning goals</vt:lpstr>
      <vt:lpstr>Components of the course (P1 2023)</vt:lpstr>
      <vt:lpstr>Components of the course (P2 2023)</vt:lpstr>
      <vt:lpstr>Lectures (18)</vt:lpstr>
      <vt:lpstr>Labs (3)</vt:lpstr>
      <vt:lpstr>Project</vt:lpstr>
      <vt:lpstr>Digilent MiniZed FPGA board</vt:lpstr>
      <vt:lpstr>Reading Assignments + Seminars</vt:lpstr>
      <vt:lpstr>New this year</vt:lpstr>
      <vt:lpstr>Pedagogical Strategy</vt:lpstr>
      <vt:lpstr>Grade</vt:lpstr>
      <vt:lpstr>Enjoy your course! &lt;yuan.yao@it.uu.se&gt;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Programming For Efficiency</dc:title>
  <dc:subject/>
  <dc:creator>David Black-Schaffer</dc:creator>
  <cp:keywords/>
  <dc:description/>
  <cp:lastModifiedBy>Microsoft Office User</cp:lastModifiedBy>
  <cp:revision>317</cp:revision>
  <cp:lastPrinted>2021-04-06T12:02:48Z</cp:lastPrinted>
  <dcterms:created xsi:type="dcterms:W3CDTF">2014-08-21T09:36:28Z</dcterms:created>
  <dcterms:modified xsi:type="dcterms:W3CDTF">2023-08-27T13:50:31Z</dcterms:modified>
  <cp:category/>
</cp:coreProperties>
</file>