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72" r:id="rId3"/>
    <p:sldId id="273" r:id="rId4"/>
    <p:sldId id="274" r:id="rId5"/>
    <p:sldId id="276" r:id="rId6"/>
    <p:sldId id="275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91" r:id="rId20"/>
    <p:sldId id="292" r:id="rId21"/>
    <p:sldId id="323" r:id="rId22"/>
    <p:sldId id="320" r:id="rId23"/>
    <p:sldId id="322" r:id="rId24"/>
    <p:sldId id="321" r:id="rId25"/>
    <p:sldId id="324" r:id="rId26"/>
    <p:sldId id="289" r:id="rId27"/>
    <p:sldId id="290" r:id="rId28"/>
    <p:sldId id="293" r:id="rId29"/>
    <p:sldId id="294" r:id="rId30"/>
    <p:sldId id="295" r:id="rId31"/>
    <p:sldId id="296" r:id="rId32"/>
    <p:sldId id="297" r:id="rId33"/>
    <p:sldId id="298" r:id="rId34"/>
    <p:sldId id="300" r:id="rId35"/>
    <p:sldId id="302" r:id="rId36"/>
    <p:sldId id="299" r:id="rId37"/>
    <p:sldId id="305" r:id="rId38"/>
    <p:sldId id="306" r:id="rId39"/>
    <p:sldId id="308" r:id="rId40"/>
    <p:sldId id="307" r:id="rId41"/>
    <p:sldId id="301" r:id="rId42"/>
    <p:sldId id="303" r:id="rId43"/>
    <p:sldId id="304" r:id="rId44"/>
    <p:sldId id="309" r:id="rId45"/>
    <p:sldId id="310" r:id="rId46"/>
    <p:sldId id="317" r:id="rId47"/>
    <p:sldId id="318" r:id="rId48"/>
    <p:sldId id="316" r:id="rId49"/>
    <p:sldId id="315" r:id="rId50"/>
    <p:sldId id="314" r:id="rId51"/>
    <p:sldId id="313" r:id="rId52"/>
    <p:sldId id="319" r:id="rId53"/>
    <p:sldId id="311" r:id="rId54"/>
    <p:sldId id="271" r:id="rId55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Mlao5XGXlR5h7aWeD1D2hA==" hashData="OI301VDkGJ4Ez8m9k+wdau3m1p9xJ7uY/ciCw2iJLSswsJTdl+W2F+8o4Rqx5QJ2FxwQMtD8JF8BqRA+ugTtcA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BB0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6" autoAdjust="0"/>
    <p:restoredTop sz="65918" autoAdjust="0"/>
  </p:normalViewPr>
  <p:slideViewPr>
    <p:cSldViewPr snapToGrid="0">
      <p:cViewPr varScale="1">
        <p:scale>
          <a:sx n="103" d="100"/>
          <a:sy n="103" d="100"/>
        </p:scale>
        <p:origin x="208" y="10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4111-F96E-400B-BE1D-9AD68FB27ACF}" type="datetimeFigureOut">
              <a:rPr lang="en-SE" smtClean="0"/>
              <a:t>2022-08-28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9EC7D-B74B-4364-805A-BE53D1A2107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1312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9EC7D-B74B-4364-805A-BE53D1A2107A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75289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Replication of 0x7, 3 times is 0x777 </a:t>
            </a:r>
          </a:p>
          <a:p>
            <a:r>
              <a:rPr lang="en-US" dirty="0"/>
              <a:t># Replication of 0x7, 2 times is 0x77 </a:t>
            </a:r>
          </a:p>
          <a:p>
            <a:r>
              <a:rPr lang="en-US" dirty="0"/>
              <a:t># Concatenate 4 with replication of 0xA twice: 0x4aa </a:t>
            </a:r>
          </a:p>
          <a:p>
            <a:r>
              <a:rPr lang="en-US" dirty="0"/>
              <a:t># Replicate the concatenation of 0xB and 0xC 4 times: 0xbcbcbcbc </a:t>
            </a:r>
          </a:p>
          <a:p>
            <a:r>
              <a:rPr lang="en-US" dirty="0"/>
              <a:t># ** Note: $finish : </a:t>
            </a:r>
            <a:r>
              <a:rPr lang="en-US" dirty="0" err="1"/>
              <a:t>example_replication_operator.v</a:t>
            </a:r>
            <a:r>
              <a:rPr lang="en-US" dirty="0"/>
              <a:t>(32)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9EC7D-B74B-4364-805A-BE53D1A2107A}" type="slidenum">
              <a:rPr lang="en-SE" smtClean="0"/>
              <a:t>34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44264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7030A0"/>
                </a:solidFill>
                <a:effectLst/>
                <a:latin typeface="Inter-Regular"/>
              </a:rPr>
              <a:t>always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clk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US" dirty="0">
                <a:solidFill>
                  <a:srgbClr val="7030A0"/>
                </a:solidFill>
                <a:latin typeface="Inter-Regular"/>
              </a:rPr>
              <a:t>#</a:t>
            </a:r>
            <a:r>
              <a:rPr lang="en-US" dirty="0">
                <a:solidFill>
                  <a:srgbClr val="C00000"/>
                </a:solidFill>
                <a:latin typeface="Inter-Regular"/>
              </a:rPr>
              <a:t>10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 ~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clk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endParaRPr lang="en-SE" dirty="0"/>
          </a:p>
          <a:p>
            <a:r>
              <a:rPr lang="en-GB" dirty="0"/>
              <a:t>R</a:t>
            </a:r>
            <a:r>
              <a:rPr lang="en-SE" dirty="0"/>
              <a:t>eads the unitialized value of clk at timestamp 0 since clk is assigned using non-blocking </a:t>
            </a:r>
          </a:p>
          <a:p>
            <a:r>
              <a:rPr lang="en-GB" dirty="0"/>
              <a:t>A</a:t>
            </a:r>
            <a:r>
              <a:rPr lang="en-SE" dirty="0"/>
              <a:t>ssignment in the initial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9EC7D-B74B-4364-805A-BE53D1A2107A}" type="slidenum">
              <a:rPr lang="en-SE" smtClean="0"/>
              <a:t>44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67202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9EC7D-B74B-4364-805A-BE53D1A2107A}" type="slidenum">
              <a:rPr lang="en-SE" smtClean="0"/>
              <a:t>53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6892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70AE-51A1-455E-9657-815C631BC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5A042-881E-41B9-9717-111E0C1DF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0C42A-476F-4B41-A0DD-52640F70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D308-168B-FB44-8204-C86EB8B4466B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F715A-FA66-4703-8B5B-20B00833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D7384-AC81-43F4-9E98-34F9E514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5521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D92F-32B2-472E-9766-9CED0CC0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545F3-881A-45AF-B776-F5ED7071D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63167-1B2F-4532-8AB8-1DA535E7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16497-16E6-7245-B8FB-D0B145277EEE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E59C-6418-43A4-B1AD-C44D4376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E8FD3-41F0-4600-87B0-43D073C9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0255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C7E90-F4EA-41E8-9328-652EE2D00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67809-F6D9-4EB9-BE9D-A45721296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A8973-246F-46CD-8D63-7967B259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4EC2-FBCC-6C4B-A32B-5049E9C12D9B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7A84A-BC8F-41ED-A937-4E4B7C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6005-A845-42A4-B561-6F7C0BF4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447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6A4A-4C6A-4409-AB9B-8A51FF0E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18FB-BD29-471B-83BC-8D2C4955C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49B19-1396-4A09-8D9F-7C186577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EFA0-6D62-614E-83FD-23D53CF80F4B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B7FF4-1B90-4655-9192-B99FAE75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7954-050E-4C94-A0CF-EE76A383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1592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CF99-A010-440F-A6B9-F65CB3EA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5F220-DA45-4376-A48F-DCC5E96EA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7A1EF-CEBC-486C-931A-8F1ACCFF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D48-0EF1-E047-891B-C727473AFC41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D5F76-AAC8-43B9-A3C7-FB674079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52A20-3BF4-4649-A575-48602107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3926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4D59-DC87-49F6-AC33-553A2A3C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99A3-87F4-4B97-ADB8-716EAE815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CD376-5B95-42F6-BCFC-3178D2ADC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BF312-08E7-45F3-8049-81A954E1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0AC5-2256-A946-AA0A-0CD5B9C192F5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618AE-A531-4728-8836-F6F91EBF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C3C33-37B5-49D5-8002-4C804B66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80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5421-5C2E-4A7B-A670-CBB75640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A84BE-8D40-4655-B9D3-04E4565E0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2EED6-25D8-4009-AE5D-7D7455F61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D22BD-6258-47B5-9A6F-E7462083D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0BF70-E066-43F5-8446-272C52725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4F471-3E60-4E8E-9CEC-05775179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387AE-41C4-674A-A948-2A53FCD81F3B}" type="datetime1">
              <a:rPr lang="sv-SE" smtClean="0"/>
              <a:t>2022-08-28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AE59AA-596C-4F51-B32C-A65FD0DA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DEFED-44D0-484D-846E-CCA5D33D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9918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149B-B9A4-407A-8C8A-96862B7F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391D0-91FA-4163-BBBF-5707B131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08E3-047E-174B-BFEE-D146AE9A74B0}" type="datetime1">
              <a:rPr lang="sv-SE" smtClean="0"/>
              <a:t>2022-08-28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1326E-A080-4C5E-A972-12B478EC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B6AE3-7E69-48B7-A92F-F1063E5C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3710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32DD1-DD95-450B-BF97-E59FC11A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B770-3345-5C4D-83E6-60DA2BC82850}" type="datetime1">
              <a:rPr lang="sv-SE" smtClean="0"/>
              <a:t>2022-08-28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E4069-D964-44F9-BE12-7C41998C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4D737-6E45-4104-B066-6B61EC80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7754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562A-840B-4E64-988F-13F738EA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B9EB-A864-498D-AF70-AC00ED3BB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BFAD2-C65B-43A4-A157-765FE99D9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95B51-D8A1-4484-803B-7B4BE567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D67C-3AB7-1C4E-91B3-AC699766535E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82CF2-B7BE-46A7-B5FD-B18FDCA3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A2E38-9CB5-42C7-A2F8-D0D04381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399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D371-A513-42FF-98A0-302DE024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D53F7-CBA0-44F5-B0F0-AFB310048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6A750-EDF9-438B-82D5-4AAA6864A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86FAD-5B73-4905-B555-8CC5CF07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FFEB-E26D-A842-BC24-10CC9D0CA945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2EFC2-3090-41DA-99AD-A680AAAA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7D0B9-8A21-4161-BE84-519DF065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2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2AC5C-1B5E-4A79-BECD-3DAD0DBF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3336A-DD4D-43D3-99F9-0161F0C7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4D953-2230-46E7-A7AF-15A09866A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96D7B-4336-2D42-B1DC-6AA0A5161724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D7841-A58A-485D-A134-3EA03C7F7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B662A-9AD2-4366-B685-916D9F490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5326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uan.yao@it.uu.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2BB8-29F8-4155-A93A-17647DB1C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9228"/>
            <a:ext cx="9144000" cy="273073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Accelerating Systems with Programmable Logic Components</a:t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Lecture 04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Verilog II</a:t>
            </a:r>
            <a:endParaRPr lang="en-S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087BE-6C26-4F68-8F72-3D456FE71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1DT109 ASPLOC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2022 VT1-VT2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Yuan Yao,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yuan.yao@it.uu.se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Courtesy to Philipp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Rümmer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Picture 3" descr="rod_logo_vit_etikett_84mm.eps">
            <a:extLst>
              <a:ext uri="{FF2B5EF4-FFF2-40B4-BE49-F238E27FC236}">
                <a16:creationId xmlns:a16="http://schemas.microsoft.com/office/drawing/2014/main" id="{8D2C7EE1-0E61-4368-A08E-159F94E206A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473" y="0"/>
            <a:ext cx="1056255" cy="1617317"/>
          </a:xfrm>
          <a:prstGeom prst="rect">
            <a:avLst/>
          </a:prstGeom>
          <a:effectLst>
            <a:outerShdw blurRad="263525" dir="12420000" sx="107000" sy="107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A7966-A542-5749-BE24-4367A8D6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719B-3D5C-C34A-B313-D7E21A62D9C9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1C7C4-BB98-34D1-157C-0044D002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4321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EF8F-DF90-41D4-B1F4-4CE64B2E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sensitivity</a:t>
            </a:r>
            <a:r>
              <a:rPr lang="en-US" dirty="0"/>
              <a:t> list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64205-D7A2-485F-A53F-985CE2DE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4459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sensitivity</a:t>
            </a:r>
            <a:r>
              <a:rPr lang="en-US" dirty="0"/>
              <a:t> list is the expression that defines when the </a:t>
            </a:r>
            <a:r>
              <a:rPr lang="en-US" dirty="0">
                <a:solidFill>
                  <a:srgbClr val="FF0000"/>
                </a:solidFill>
              </a:rPr>
              <a:t>always</a:t>
            </a:r>
            <a:r>
              <a:rPr lang="en-US" dirty="0"/>
              <a:t> block should be executed and is specified after the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/>
              <a:t> operator within parentheses </a:t>
            </a:r>
            <a:r>
              <a:rPr lang="en-US" dirty="0">
                <a:solidFill>
                  <a:srgbClr val="FF0000"/>
                </a:solidFill>
              </a:rPr>
              <a:t>( ). </a:t>
            </a:r>
          </a:p>
          <a:p>
            <a:r>
              <a:rPr lang="en-US" dirty="0"/>
              <a:t>Sensitivity list is the key to differentiate combinational logic and sequential logic. </a:t>
            </a:r>
            <a:endParaRPr lang="en-S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550434-EF52-4DC9-B20A-12FB1F121BCA}"/>
              </a:ext>
            </a:extLst>
          </p:cNvPr>
          <p:cNvSpPr txBox="1">
            <a:spLocks/>
          </p:cNvSpPr>
          <p:nvPr/>
        </p:nvSpPr>
        <p:spPr>
          <a:xfrm>
            <a:off x="1563077" y="4775204"/>
            <a:ext cx="4360985" cy="19930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always</a:t>
            </a:r>
            <a:r>
              <a:rPr lang="en-US" dirty="0"/>
              <a:t> @ (a, b)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	c = a | b;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end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4FD1A3-77B5-4131-B141-8E59573AFE29}"/>
              </a:ext>
            </a:extLst>
          </p:cNvPr>
          <p:cNvSpPr txBox="1">
            <a:spLocks/>
          </p:cNvSpPr>
          <p:nvPr/>
        </p:nvSpPr>
        <p:spPr>
          <a:xfrm>
            <a:off x="6511067" y="4775204"/>
            <a:ext cx="4461733" cy="1996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always</a:t>
            </a:r>
            <a:r>
              <a:rPr lang="en-US" dirty="0"/>
              <a:t> @ (</a:t>
            </a:r>
            <a:r>
              <a:rPr lang="en-US" dirty="0" err="1">
                <a:solidFill>
                  <a:srgbClr val="7030A0"/>
                </a:solidFill>
              </a:rPr>
              <a:t>posedge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	c &lt;= a | b;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end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97155-34D5-4368-AFC4-D8744BD41070}"/>
              </a:ext>
            </a:extLst>
          </p:cNvPr>
          <p:cNvSpPr txBox="1"/>
          <p:nvPr/>
        </p:nvSpPr>
        <p:spPr>
          <a:xfrm>
            <a:off x="1563077" y="4006561"/>
            <a:ext cx="4360985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Execute always block whenever value of “a” or “b” change – combinational logic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B8C77D-BF3E-4BE7-A79B-F5242A611D4D}"/>
              </a:ext>
            </a:extLst>
          </p:cNvPr>
          <p:cNvSpPr txBox="1"/>
          <p:nvPr/>
        </p:nvSpPr>
        <p:spPr>
          <a:xfrm>
            <a:off x="6511067" y="4006561"/>
            <a:ext cx="4461733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Execute always block only on the rising edge of signal </a:t>
            </a:r>
            <a:r>
              <a:rPr lang="en-US" dirty="0" err="1"/>
              <a:t>clk</a:t>
            </a:r>
            <a:r>
              <a:rPr lang="en-US" dirty="0"/>
              <a:t> – sequential lock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35ABF-7E4A-46F2-A604-03DF13717492}"/>
              </a:ext>
            </a:extLst>
          </p:cNvPr>
          <p:cNvSpPr txBox="1"/>
          <p:nvPr/>
        </p:nvSpPr>
        <p:spPr>
          <a:xfrm>
            <a:off x="-1588" y="2539054"/>
            <a:ext cx="12193588" cy="2862322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Rules of thumb </a:t>
            </a:r>
            <a:r>
              <a:rPr lang="en-US" sz="3600" dirty="0">
                <a:solidFill>
                  <a:srgbClr val="FF0000"/>
                </a:solidFill>
              </a:rPr>
              <a:t>No.1</a:t>
            </a:r>
            <a:r>
              <a:rPr lang="en-US" sz="3600" dirty="0">
                <a:solidFill>
                  <a:schemeClr val="tx1"/>
                </a:solidFill>
              </a:rPr>
              <a:t>: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</a:rPr>
              <a:t>Put </a:t>
            </a:r>
            <a:r>
              <a:rPr lang="en-US" sz="3600" dirty="0">
                <a:solidFill>
                  <a:srgbClr val="FF0000"/>
                </a:solidFill>
              </a:rPr>
              <a:t>all input signals </a:t>
            </a:r>
            <a:r>
              <a:rPr lang="en-US" sz="3600" dirty="0">
                <a:solidFill>
                  <a:schemeClr val="tx1"/>
                </a:solidFill>
              </a:rPr>
              <a:t>into the </a:t>
            </a:r>
            <a:r>
              <a:rPr lang="en-US" sz="3600" dirty="0">
                <a:solidFill>
                  <a:srgbClr val="FF0000"/>
                </a:solidFill>
              </a:rPr>
              <a:t>sensitivity list </a:t>
            </a:r>
            <a:r>
              <a:rPr lang="en-US" sz="3600" dirty="0">
                <a:solidFill>
                  <a:schemeClr val="tx1"/>
                </a:solidFill>
              </a:rPr>
              <a:t>for </a:t>
            </a:r>
            <a:r>
              <a:rPr lang="en-US" sz="3600" dirty="0">
                <a:solidFill>
                  <a:srgbClr val="FF0000"/>
                </a:solidFill>
              </a:rPr>
              <a:t>combinational</a:t>
            </a:r>
            <a:r>
              <a:rPr lang="en-US" sz="3600" dirty="0">
                <a:solidFill>
                  <a:schemeClr val="tx1"/>
                </a:solidFill>
              </a:rPr>
              <a:t> logic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</a:rPr>
              <a:t>Put </a:t>
            </a:r>
            <a:r>
              <a:rPr lang="en-US" sz="3600" dirty="0">
                <a:solidFill>
                  <a:srgbClr val="FF0000"/>
                </a:solidFill>
              </a:rPr>
              <a:t>only the clock (and reset if needed)</a:t>
            </a:r>
            <a:r>
              <a:rPr lang="en-US" sz="3600" dirty="0">
                <a:solidFill>
                  <a:schemeClr val="tx1"/>
                </a:solidFill>
              </a:rPr>
              <a:t> signal into the </a:t>
            </a:r>
            <a:r>
              <a:rPr lang="en-US" sz="3600" dirty="0">
                <a:solidFill>
                  <a:srgbClr val="FF0000"/>
                </a:solidFill>
              </a:rPr>
              <a:t>sensitivity list</a:t>
            </a:r>
            <a:r>
              <a:rPr lang="en-US" sz="3600" dirty="0">
                <a:solidFill>
                  <a:schemeClr val="tx1"/>
                </a:solidFill>
              </a:rPr>
              <a:t> for </a:t>
            </a:r>
            <a:r>
              <a:rPr lang="en-US" sz="3600" dirty="0">
                <a:solidFill>
                  <a:srgbClr val="FF0000"/>
                </a:solidFill>
              </a:rPr>
              <a:t>sequential</a:t>
            </a:r>
            <a:r>
              <a:rPr lang="en-US" sz="3600" dirty="0">
                <a:solidFill>
                  <a:schemeClr val="tx1"/>
                </a:solidFill>
              </a:rPr>
              <a:t> logic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123AF6C-6EF6-447C-A355-C8B1032E7D98}"/>
              </a:ext>
            </a:extLst>
          </p:cNvPr>
          <p:cNvSpPr/>
          <p:nvPr/>
        </p:nvSpPr>
        <p:spPr>
          <a:xfrm>
            <a:off x="9667631" y="5681785"/>
            <a:ext cx="1985107" cy="976923"/>
          </a:xfrm>
          <a:prstGeom prst="wedgeRectCallout">
            <a:avLst>
              <a:gd name="adj1" fmla="val -66109"/>
              <a:gd name="adj2" fmla="val -94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also use </a:t>
            </a:r>
            <a:r>
              <a:rPr lang="en-US" dirty="0" err="1"/>
              <a:t>negedge</a:t>
            </a:r>
            <a:endParaRPr lang="en-US" dirty="0"/>
          </a:p>
          <a:p>
            <a:pPr algn="ctr"/>
            <a:r>
              <a:rPr lang="en-US" dirty="0"/>
              <a:t>for falling edge</a:t>
            </a:r>
            <a:endParaRPr lang="en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7E6EBA-6C79-6355-B1F9-7EC3D977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F401-1639-AF43-92E6-0B7E77833B99}" type="datetime1">
              <a:rPr lang="sv-SE" smtClean="0"/>
              <a:t>2022-08-28</a:t>
            </a:fld>
            <a:endParaRPr lang="en-SE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741D7A5-4F3A-DFA8-A51C-9C85DE56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0134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BC83-CD7B-406C-9918-51731833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reg</a:t>
            </a:r>
            <a:r>
              <a:rPr lang="en-US" dirty="0"/>
              <a:t> data type (vs </a:t>
            </a:r>
            <a:r>
              <a:rPr lang="en-US" dirty="0">
                <a:solidFill>
                  <a:srgbClr val="FF0000"/>
                </a:solidFill>
              </a:rPr>
              <a:t>wire</a:t>
            </a:r>
            <a:r>
              <a:rPr lang="en-US" dirty="0"/>
              <a:t>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85F5D-CB96-46D3-8D7F-52B7274B1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04332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Verilog data types are divided into two main groups: 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nets (wire) and variables (reg).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The distinction comes from how they are intended to represent different hardware structures.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 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net (wire)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data type represents a physical connection between structural entities. (Recall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my_module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example)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 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variable (reg)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data type represents a piece of storage. 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14774-F0E0-4245-9858-BD99403A4DD5}"/>
              </a:ext>
            </a:extLst>
          </p:cNvPr>
          <p:cNvSpPr txBox="1"/>
          <p:nvPr/>
        </p:nvSpPr>
        <p:spPr>
          <a:xfrm>
            <a:off x="-1588" y="2464973"/>
            <a:ext cx="12193588" cy="2308324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Rules of thumb </a:t>
            </a:r>
            <a:r>
              <a:rPr lang="en-US" sz="3600" dirty="0">
                <a:solidFill>
                  <a:srgbClr val="FF0000"/>
                </a:solidFill>
              </a:rPr>
              <a:t>No.2</a:t>
            </a:r>
            <a:r>
              <a:rPr lang="en-US" sz="3600" dirty="0">
                <a:solidFill>
                  <a:schemeClr val="tx1"/>
                </a:solidFill>
              </a:rPr>
              <a:t>: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</a:rPr>
              <a:t>Drive a Verilog </a:t>
            </a:r>
            <a:r>
              <a:rPr lang="en-US" sz="3600" dirty="0">
                <a:solidFill>
                  <a:srgbClr val="FF0000"/>
                </a:solidFill>
              </a:rPr>
              <a:t>wire</a:t>
            </a:r>
            <a:r>
              <a:rPr lang="en-US" sz="3600" dirty="0">
                <a:solidFill>
                  <a:schemeClr val="tx1"/>
                </a:solidFill>
              </a:rPr>
              <a:t> with </a:t>
            </a:r>
            <a:r>
              <a:rPr lang="en-US" sz="3600" dirty="0">
                <a:solidFill>
                  <a:srgbClr val="FF0000"/>
                </a:solidFill>
              </a:rPr>
              <a:t>assign</a:t>
            </a:r>
            <a:r>
              <a:rPr lang="en-US" sz="3600" dirty="0">
                <a:solidFill>
                  <a:schemeClr val="tx1"/>
                </a:solidFill>
              </a:rPr>
              <a:t> statement or port output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</a:rPr>
              <a:t>Drive a Verilog </a:t>
            </a:r>
            <a:r>
              <a:rPr lang="en-US" sz="3600" dirty="0">
                <a:solidFill>
                  <a:srgbClr val="FF0000"/>
                </a:solidFill>
              </a:rPr>
              <a:t>reg</a:t>
            </a:r>
            <a:r>
              <a:rPr lang="en-US" sz="3600" dirty="0">
                <a:solidFill>
                  <a:schemeClr val="tx1"/>
                </a:solidFill>
              </a:rPr>
              <a:t> from an </a:t>
            </a:r>
            <a:r>
              <a:rPr lang="en-US" sz="3600" dirty="0">
                <a:solidFill>
                  <a:srgbClr val="FF0000"/>
                </a:solidFill>
              </a:rPr>
              <a:t>always</a:t>
            </a:r>
            <a:r>
              <a:rPr lang="en-US" sz="3600" dirty="0">
                <a:solidFill>
                  <a:schemeClr val="tx1"/>
                </a:solidFill>
              </a:rPr>
              <a:t> block.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A9DECA-413F-45EF-BBF7-81906FED67DB}"/>
              </a:ext>
            </a:extLst>
          </p:cNvPr>
          <p:cNvSpPr txBox="1">
            <a:spLocks/>
          </p:cNvSpPr>
          <p:nvPr/>
        </p:nvSpPr>
        <p:spPr>
          <a:xfrm>
            <a:off x="3957294" y="4775204"/>
            <a:ext cx="3698253" cy="19930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reg c;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always</a:t>
            </a:r>
            <a:r>
              <a:rPr lang="en-US" dirty="0"/>
              <a:t> @ (a, b)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	c = a | b;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end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0E68F5-610F-4C34-BB67-44C66B3EB5D6}"/>
              </a:ext>
            </a:extLst>
          </p:cNvPr>
          <p:cNvSpPr txBox="1">
            <a:spLocks/>
          </p:cNvSpPr>
          <p:nvPr/>
        </p:nvSpPr>
        <p:spPr>
          <a:xfrm>
            <a:off x="7655547" y="4771389"/>
            <a:ext cx="3698253" cy="1996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reg c;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always</a:t>
            </a:r>
            <a:r>
              <a:rPr lang="en-US" dirty="0"/>
              <a:t> @ (</a:t>
            </a:r>
            <a:r>
              <a:rPr lang="en-US" dirty="0" err="1">
                <a:solidFill>
                  <a:srgbClr val="7030A0"/>
                </a:solidFill>
              </a:rPr>
              <a:t>posedge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	c &lt;= a | b;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end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EDC46D-31E7-4D91-8198-ED13D8C38C0C}"/>
              </a:ext>
            </a:extLst>
          </p:cNvPr>
          <p:cNvSpPr txBox="1">
            <a:spLocks/>
          </p:cNvSpPr>
          <p:nvPr/>
        </p:nvSpPr>
        <p:spPr>
          <a:xfrm>
            <a:off x="259041" y="4775204"/>
            <a:ext cx="3698253" cy="19930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wire c;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assign</a:t>
            </a:r>
            <a:r>
              <a:rPr lang="en-US" dirty="0"/>
              <a:t> c = a | b;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0323AB4-1EA6-9F49-030F-835E529C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B92D-542B-F845-94A4-9B37C704078F}" type="datetime1">
              <a:rPr lang="sv-SE" smtClean="0"/>
              <a:t>2022-08-28</a:t>
            </a:fld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F117E-5757-DC4F-1A58-14279418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1977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911C-1D1B-4DC0-8A59-48AB677F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42474-E40A-41DC-B963-0F7BAF938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4842" cy="972095"/>
          </a:xfrm>
        </p:spPr>
        <p:txBody>
          <a:bodyPr/>
          <a:lstStyle/>
          <a:p>
            <a:r>
              <a:rPr lang="en-US" dirty="0" err="1"/>
              <a:t>my_module</a:t>
            </a:r>
            <a:r>
              <a:rPr lang="en-US" dirty="0"/>
              <a:t> from Verilog I using always block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2FF2B8-2895-4DA8-9F0D-A0F82ADF3289}"/>
              </a:ext>
            </a:extLst>
          </p:cNvPr>
          <p:cNvSpPr txBox="1"/>
          <p:nvPr/>
        </p:nvSpPr>
        <p:spPr>
          <a:xfrm>
            <a:off x="838200" y="2963251"/>
            <a:ext cx="386809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rgbClr val="7030A0"/>
                </a:solidFill>
              </a:rPr>
              <a:t>module</a:t>
            </a:r>
            <a:r>
              <a:rPr lang="en-SE" dirty="0"/>
              <a:t> </a:t>
            </a:r>
            <a:r>
              <a:rPr lang="en-US" dirty="0"/>
              <a:t>demo_1</a:t>
            </a:r>
            <a:r>
              <a:rPr lang="en-SE" dirty="0"/>
              <a:t>(A,B,C,O);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input</a:t>
            </a:r>
            <a:r>
              <a:rPr lang="en-SE" dirty="0"/>
              <a:t> A, B, C;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output</a:t>
            </a:r>
            <a:r>
              <a:rPr lang="en-SE" dirty="0"/>
              <a:t> O;</a:t>
            </a:r>
          </a:p>
          <a:p>
            <a:r>
              <a:rPr lang="en-SE" dirty="0"/>
              <a:t>    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assign</a:t>
            </a:r>
            <a:r>
              <a:rPr lang="en-SE" dirty="0"/>
              <a:t> O = </a:t>
            </a:r>
            <a:r>
              <a:rPr lang="en-SE" dirty="0" err="1"/>
              <a:t>reg_o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</a:t>
            </a:r>
            <a:r>
              <a:rPr lang="en-SE" dirty="0" err="1"/>
              <a:t>reg_o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@</a:t>
            </a:r>
            <a:r>
              <a:rPr lang="en-SE" dirty="0"/>
              <a:t> (A, B, C)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r>
              <a:rPr lang="en-SE" dirty="0"/>
              <a:t>        </a:t>
            </a:r>
            <a:r>
              <a:rPr lang="en-SE" dirty="0" err="1"/>
              <a:t>reg_o</a:t>
            </a:r>
            <a:r>
              <a:rPr lang="en-SE" dirty="0"/>
              <a:t> = A &amp; ~B | B &amp; C;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end</a:t>
            </a:r>
          </a:p>
          <a:p>
            <a:endParaRPr lang="en-SE" dirty="0"/>
          </a:p>
          <a:p>
            <a:r>
              <a:rPr lang="en-SE" dirty="0" err="1">
                <a:solidFill>
                  <a:srgbClr val="7030A0"/>
                </a:solidFill>
              </a:rPr>
              <a:t>endmodule</a:t>
            </a:r>
            <a:endParaRPr lang="en-SE" dirty="0">
              <a:solidFill>
                <a:srgbClr val="7030A0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8D7572C-ECBE-402C-84B9-66AD69AEE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228" y="4194874"/>
            <a:ext cx="7303129" cy="218469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5D948B2-C555-4154-ACA4-722954E3F735}"/>
              </a:ext>
            </a:extLst>
          </p:cNvPr>
          <p:cNvGrpSpPr/>
          <p:nvPr/>
        </p:nvGrpSpPr>
        <p:grpSpPr>
          <a:xfrm>
            <a:off x="5791153" y="466201"/>
            <a:ext cx="5281278" cy="2453753"/>
            <a:chOff x="2439821" y="1845771"/>
            <a:chExt cx="7686460" cy="357123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733B9B0-C3AA-47C0-88D7-9C640E1A04E8}"/>
                </a:ext>
              </a:extLst>
            </p:cNvPr>
            <p:cNvGrpSpPr/>
            <p:nvPr/>
          </p:nvGrpSpPr>
          <p:grpSpPr>
            <a:xfrm>
              <a:off x="4956278" y="2849984"/>
              <a:ext cx="1566675" cy="741118"/>
              <a:chOff x="4042896" y="1715660"/>
              <a:chExt cx="1566675" cy="741118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1B11F27-7C73-4C7D-A486-B6D654C84F0B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C56B9E5-D29C-4113-9C36-7408419B0BC5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BA146DE-E005-4D9E-8A40-FD6090C18283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Delay 68">
                <a:extLst>
                  <a:ext uri="{FF2B5EF4-FFF2-40B4-BE49-F238E27FC236}">
                    <a16:creationId xmlns:a16="http://schemas.microsoft.com/office/drawing/2014/main" id="{2A39EF6D-B93A-46F0-A403-90FC087CBD35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And1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D39E87B-577B-4F52-9503-4575D837B1F5}"/>
                </a:ext>
              </a:extLst>
            </p:cNvPr>
            <p:cNvGrpSpPr/>
            <p:nvPr/>
          </p:nvGrpSpPr>
          <p:grpSpPr>
            <a:xfrm>
              <a:off x="4956278" y="4252284"/>
              <a:ext cx="1566675" cy="741118"/>
              <a:chOff x="4042896" y="1715660"/>
              <a:chExt cx="1566675" cy="741118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AFE29B3-671E-4402-BA9F-554BFFAD6461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8DB1C02-4720-486E-9E0A-C80A5E9A16B5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279AAC6-2827-4358-B1F3-CFB3A2E3698F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Delay 68">
                <a:extLst>
                  <a:ext uri="{FF2B5EF4-FFF2-40B4-BE49-F238E27FC236}">
                    <a16:creationId xmlns:a16="http://schemas.microsoft.com/office/drawing/2014/main" id="{C14146EC-5D27-4AA6-AE4B-2A4B3984854D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And2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7D85BCD-CF29-4545-A2CD-CB03F6F49646}"/>
                </a:ext>
              </a:extLst>
            </p:cNvPr>
            <p:cNvGrpSpPr/>
            <p:nvPr/>
          </p:nvGrpSpPr>
          <p:grpSpPr>
            <a:xfrm>
              <a:off x="7572207" y="3704181"/>
              <a:ext cx="1599238" cy="723601"/>
              <a:chOff x="3675121" y="3048834"/>
              <a:chExt cx="1599238" cy="723601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BC32EE9-4269-4769-8B8E-62350B9AEBCF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B7D4A5E-773D-49DC-8468-BBE08C7EFFEF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1BFDC05-B983-4038-A6CF-504CEDDED357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6537247-A08A-4BA2-94BF-FE224651A509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38" name="Stored Data 71">
                  <a:extLst>
                    <a:ext uri="{FF2B5EF4-FFF2-40B4-BE49-F238E27FC236}">
                      <a16:creationId xmlns:a16="http://schemas.microsoft.com/office/drawing/2014/main" id="{34817EFD-C8AE-4E2C-99E9-385748BD09E6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Stored Data 71">
                  <a:extLst>
                    <a:ext uri="{FF2B5EF4-FFF2-40B4-BE49-F238E27FC236}">
                      <a16:creationId xmlns:a16="http://schemas.microsoft.com/office/drawing/2014/main" id="{ED01A136-6EE4-45CE-909C-C746A3631152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400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5D8A78D-3B70-4E66-AD1D-322CD843F882}"/>
                </a:ext>
              </a:extLst>
            </p:cNvPr>
            <p:cNvGrpSpPr/>
            <p:nvPr/>
          </p:nvGrpSpPr>
          <p:grpSpPr>
            <a:xfrm>
              <a:off x="4275776" y="3210742"/>
              <a:ext cx="731574" cy="380360"/>
              <a:chOff x="379248" y="5807937"/>
              <a:chExt cx="1448058" cy="752875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C64558F-5342-4D4A-AFC2-3FB84397EF87}"/>
                  </a:ext>
                </a:extLst>
              </p:cNvPr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955B72C-6778-45CD-9287-DD2DA2227AA0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340AB40-01D0-404F-823C-6D8CBC7F3462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33" name="Triangle 100">
                <a:extLst>
                  <a:ext uri="{FF2B5EF4-FFF2-40B4-BE49-F238E27FC236}">
                    <a16:creationId xmlns:a16="http://schemas.microsoft.com/office/drawing/2014/main" id="{B6304A5D-6D90-4439-8328-606A5A7223BD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</p:grp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351BB591-6AB1-49C6-B1C1-745CD063C84E}"/>
                </a:ext>
              </a:extLst>
            </p:cNvPr>
            <p:cNvCxnSpPr>
              <a:cxnSpLocks/>
            </p:cNvCxnSpPr>
            <p:nvPr/>
          </p:nvCxnSpPr>
          <p:spPr>
            <a:xfrm>
              <a:off x="6522953" y="3220543"/>
              <a:ext cx="1049254" cy="66839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2DAB9376-5832-4482-9B48-74C98C819E80}"/>
                </a:ext>
              </a:extLst>
            </p:cNvPr>
            <p:cNvCxnSpPr/>
            <p:nvPr/>
          </p:nvCxnSpPr>
          <p:spPr>
            <a:xfrm flipV="1">
              <a:off x="6522953" y="4252284"/>
              <a:ext cx="1049254" cy="37055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EC2BC5-EB31-48C1-A0E8-A724A3FD3409}"/>
                </a:ext>
              </a:extLst>
            </p:cNvPr>
            <p:cNvSpPr/>
            <p:nvPr/>
          </p:nvSpPr>
          <p:spPr>
            <a:xfrm>
              <a:off x="3133725" y="2466975"/>
              <a:ext cx="6315075" cy="2950029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E" sz="140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D80D9A-F09C-41A3-8220-160994C2641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803031"/>
              <a:ext cx="21368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0D11945-C3D1-426E-A7E9-AC2308A6C584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913501"/>
              <a:ext cx="15612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4E2032-14DE-43C3-B08E-F003AAEA1220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037383"/>
              <a:ext cx="21368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927A502-F315-4EBB-9502-6B2FE8C2EF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841" y="3397148"/>
              <a:ext cx="0" cy="1405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78CE2E6-E309-4C53-8E47-A93E5F7156E4}"/>
                </a:ext>
              </a:extLst>
            </p:cNvPr>
            <p:cNvCxnSpPr>
              <a:cxnSpLocks/>
            </p:cNvCxnSpPr>
            <p:nvPr/>
          </p:nvCxnSpPr>
          <p:spPr>
            <a:xfrm>
              <a:off x="4053841" y="3397148"/>
              <a:ext cx="299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8460D7AD-3501-46D2-A0B6-659174CE8C2A}"/>
                </a:ext>
              </a:extLst>
            </p:cNvPr>
            <p:cNvCxnSpPr/>
            <p:nvPr/>
          </p:nvCxnSpPr>
          <p:spPr>
            <a:xfrm>
              <a:off x="4380634" y="3913501"/>
              <a:ext cx="626716" cy="524062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2A860DD-A4F7-4243-9AF2-99590AC147D7}"/>
                </a:ext>
              </a:extLst>
            </p:cNvPr>
            <p:cNvCxnSpPr>
              <a:cxnSpLocks/>
            </p:cNvCxnSpPr>
            <p:nvPr/>
          </p:nvCxnSpPr>
          <p:spPr>
            <a:xfrm>
              <a:off x="8968740" y="4068286"/>
              <a:ext cx="685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D75499-88C7-495E-B95F-27D41411E5E8}"/>
                </a:ext>
              </a:extLst>
            </p:cNvPr>
            <p:cNvSpPr txBox="1"/>
            <p:nvPr/>
          </p:nvSpPr>
          <p:spPr>
            <a:xfrm>
              <a:off x="2445673" y="2852717"/>
              <a:ext cx="443745" cy="447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</a:t>
              </a:r>
              <a:endParaRPr lang="en-SE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9833A5-652A-4098-BC87-F179D727CB45}"/>
                </a:ext>
              </a:extLst>
            </p:cNvPr>
            <p:cNvSpPr txBox="1"/>
            <p:nvPr/>
          </p:nvSpPr>
          <p:spPr>
            <a:xfrm>
              <a:off x="2439821" y="3696649"/>
              <a:ext cx="443745" cy="447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</a:t>
              </a:r>
              <a:endParaRPr lang="en-SE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A72989-928F-45E9-9FC5-0E096BC9CF53}"/>
                </a:ext>
              </a:extLst>
            </p:cNvPr>
            <p:cNvSpPr txBox="1"/>
            <p:nvPr/>
          </p:nvSpPr>
          <p:spPr>
            <a:xfrm>
              <a:off x="2439821" y="4618364"/>
              <a:ext cx="457743" cy="447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endParaRPr lang="en-SE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668F5DA-28A0-4752-AFC1-F7B75FD43653}"/>
                </a:ext>
              </a:extLst>
            </p:cNvPr>
            <p:cNvSpPr txBox="1"/>
            <p:nvPr/>
          </p:nvSpPr>
          <p:spPr>
            <a:xfrm>
              <a:off x="9654540" y="3913500"/>
              <a:ext cx="471741" cy="447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</a:t>
              </a:r>
              <a:endParaRPr lang="en-SE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83AB93-21F7-4404-B9CA-BA321E5B62C0}"/>
                </a:ext>
              </a:extLst>
            </p:cNvPr>
            <p:cNvSpPr txBox="1"/>
            <p:nvPr/>
          </p:nvSpPr>
          <p:spPr>
            <a:xfrm>
              <a:off x="5224999" y="1845771"/>
              <a:ext cx="2198189" cy="582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my_module</a:t>
              </a:r>
              <a:endParaRPr lang="en-SE" sz="2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E7DC445-86D8-4F42-8C7E-5A613E73B34F}"/>
                </a:ext>
              </a:extLst>
            </p:cNvPr>
            <p:cNvSpPr txBox="1"/>
            <p:nvPr/>
          </p:nvSpPr>
          <p:spPr>
            <a:xfrm>
              <a:off x="7979869" y="3873784"/>
              <a:ext cx="809625" cy="4479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Or1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81024B-622F-43B8-B307-9B1D812C85DA}"/>
                </a:ext>
              </a:extLst>
            </p:cNvPr>
            <p:cNvSpPr txBox="1"/>
            <p:nvPr/>
          </p:nvSpPr>
          <p:spPr>
            <a:xfrm>
              <a:off x="4181560" y="3567637"/>
              <a:ext cx="809625" cy="7615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Not1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576A3F22-6E07-40E4-B0D6-B57D055E2D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10786" y="3084661"/>
                <a:ext cx="2590802" cy="5778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pos m:val="top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ba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576A3F22-6E07-40E4-B0D6-B57D055E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786" y="3084661"/>
                <a:ext cx="2590802" cy="5778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771F8-14C7-07AB-E880-EB9C43DF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F5C6-7ECA-EB42-B76D-A7E8BC1DBF36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B73AF-6E9E-30AE-E2FA-7FA2FD14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1171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1E79-FF48-4BE7-8324-CCF8CD4C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them all together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51A7-BFD0-4AD5-B734-8E45004B0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4003"/>
          </a:xfrm>
        </p:spPr>
        <p:txBody>
          <a:bodyPr/>
          <a:lstStyle/>
          <a:p>
            <a:r>
              <a:rPr lang="en-US" dirty="0"/>
              <a:t>Q only reflects the value of D on a rising edge</a:t>
            </a:r>
          </a:p>
          <a:p>
            <a:pPr lvl="1"/>
            <a:r>
              <a:rPr lang="en-US" dirty="0"/>
              <a:t>Rising edge means 0 in the past of input and 1 in the current</a:t>
            </a:r>
            <a:endParaRPr lang="en-S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C9009FB-A04E-4EB1-A767-C2B9F4C764FC}"/>
              </a:ext>
            </a:extLst>
          </p:cNvPr>
          <p:cNvSpPr/>
          <p:nvPr/>
        </p:nvSpPr>
        <p:spPr>
          <a:xfrm>
            <a:off x="8167987" y="3858821"/>
            <a:ext cx="1491432" cy="178156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D_FF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77B3738-4193-4D42-8956-EEC3AD6E1EC6}"/>
              </a:ext>
            </a:extLst>
          </p:cNvPr>
          <p:cNvSpPr/>
          <p:nvPr/>
        </p:nvSpPr>
        <p:spPr>
          <a:xfrm rot="5400000">
            <a:off x="8201324" y="5133976"/>
            <a:ext cx="209550" cy="27622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48876-ED7C-4619-8A76-1AB6EA8F648D}"/>
              </a:ext>
            </a:extLst>
          </p:cNvPr>
          <p:cNvSpPr txBox="1"/>
          <p:nvPr/>
        </p:nvSpPr>
        <p:spPr>
          <a:xfrm>
            <a:off x="7411518" y="3814379"/>
            <a:ext cx="7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FDD581-2639-4EAD-8843-70B73000A413}"/>
              </a:ext>
            </a:extLst>
          </p:cNvPr>
          <p:cNvSpPr txBox="1"/>
          <p:nvPr/>
        </p:nvSpPr>
        <p:spPr>
          <a:xfrm>
            <a:off x="9659419" y="3814379"/>
            <a:ext cx="7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</a:t>
            </a:r>
            <a:endParaRPr lang="en-S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9AD53F-4C1B-4D03-9EC7-F3808D511691}"/>
              </a:ext>
            </a:extLst>
          </p:cNvPr>
          <p:cNvCxnSpPr>
            <a:cxnSpLocks/>
          </p:cNvCxnSpPr>
          <p:nvPr/>
        </p:nvCxnSpPr>
        <p:spPr>
          <a:xfrm>
            <a:off x="7449619" y="5272088"/>
            <a:ext cx="71836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5E414C-F1A2-4249-BEC2-14B6CBBE64CF}"/>
              </a:ext>
            </a:extLst>
          </p:cNvPr>
          <p:cNvSpPr txBox="1"/>
          <p:nvPr/>
        </p:nvSpPr>
        <p:spPr>
          <a:xfrm>
            <a:off x="7514246" y="52720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clk</a:t>
            </a:r>
            <a:endParaRPr lang="en-SE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2690AE1-0694-4294-A751-A980F13725CC}"/>
              </a:ext>
            </a:extLst>
          </p:cNvPr>
          <p:cNvSpPr txBox="1">
            <a:spLocks/>
          </p:cNvSpPr>
          <p:nvPr/>
        </p:nvSpPr>
        <p:spPr>
          <a:xfrm>
            <a:off x="1693584" y="3034567"/>
            <a:ext cx="4092606" cy="37238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module</a:t>
            </a:r>
            <a:r>
              <a:rPr lang="en-US" dirty="0"/>
              <a:t> </a:t>
            </a:r>
            <a:r>
              <a:rPr lang="en-US" dirty="0" err="1"/>
              <a:t>d_ff</a:t>
            </a:r>
            <a:r>
              <a:rPr lang="en-US" dirty="0"/>
              <a:t>(</a:t>
            </a:r>
            <a:r>
              <a:rPr lang="en-US" dirty="0" err="1"/>
              <a:t>clk</a:t>
            </a:r>
            <a:r>
              <a:rPr lang="en-US" dirty="0"/>
              <a:t>, D, Q);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input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D;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output</a:t>
            </a:r>
            <a:r>
              <a:rPr lang="en-US" dirty="0"/>
              <a:t> Q;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reg</a:t>
            </a:r>
            <a:r>
              <a:rPr lang="en-US" dirty="0">
                <a:highlight>
                  <a:srgbClr val="FFFF00"/>
                </a:highlight>
              </a:rPr>
              <a:t> Q;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always</a:t>
            </a:r>
            <a:r>
              <a:rPr lang="en-US" dirty="0">
                <a:highlight>
                  <a:srgbClr val="FFFF00"/>
                </a:highlight>
              </a:rPr>
              <a:t> @ (</a:t>
            </a:r>
            <a:r>
              <a:rPr lang="en-US" dirty="0" err="1">
                <a:solidFill>
                  <a:srgbClr val="7030A0"/>
                </a:solidFill>
                <a:highlight>
                  <a:srgbClr val="FFFF00"/>
                </a:highlight>
              </a:rPr>
              <a:t>posedge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clk</a:t>
            </a:r>
            <a:r>
              <a:rPr lang="en-US" dirty="0">
                <a:highlight>
                  <a:srgbClr val="FFFF00"/>
                </a:highlight>
              </a:rPr>
              <a:t>)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begin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	Q &lt;= D;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endmodule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F9E414BE-75A3-4F16-8EF3-04363F28883C}"/>
              </a:ext>
            </a:extLst>
          </p:cNvPr>
          <p:cNvSpPr/>
          <p:nvPr/>
        </p:nvSpPr>
        <p:spPr>
          <a:xfrm>
            <a:off x="4823692" y="3152715"/>
            <a:ext cx="2192784" cy="1174803"/>
          </a:xfrm>
          <a:prstGeom prst="wedgeRectCallout">
            <a:avLst>
              <a:gd name="adj1" fmla="val -57270"/>
              <a:gd name="adj2" fmla="val 82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also use non-clock signals as trigger</a:t>
            </a:r>
            <a:endParaRPr lang="en-SE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073E22-B2BB-4826-8796-14978B418F5F}"/>
              </a:ext>
            </a:extLst>
          </p:cNvPr>
          <p:cNvCxnSpPr>
            <a:cxnSpLocks/>
          </p:cNvCxnSpPr>
          <p:nvPr/>
        </p:nvCxnSpPr>
        <p:spPr>
          <a:xfrm>
            <a:off x="7449619" y="4206091"/>
            <a:ext cx="71836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F3B08D-8BC3-4BCB-9489-60DB9AE11CAC}"/>
              </a:ext>
            </a:extLst>
          </p:cNvPr>
          <p:cNvCxnSpPr>
            <a:cxnSpLocks/>
          </p:cNvCxnSpPr>
          <p:nvPr/>
        </p:nvCxnSpPr>
        <p:spPr>
          <a:xfrm>
            <a:off x="9652251" y="4202895"/>
            <a:ext cx="71836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5E1F4-E13C-0F67-B4DB-CE8090E3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55D9-7DC3-C149-BF05-2D9D8903BC33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B5252-D10A-B4F0-60EE-1F4BFB06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3674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8089-BEFE-4AD0-B814-ACC35D89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D_FF with synchronous reset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5308-FFCE-44C0-8289-C45B3DA33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115"/>
            <a:ext cx="10515600" cy="11927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 a reset to the D_FF</a:t>
            </a:r>
          </a:p>
          <a:p>
            <a:r>
              <a:rPr lang="en-US" dirty="0"/>
              <a:t>Synchronous reset means that the D_FF can only be reset on clock edge (in our case, a rising edge)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34AF70-FB07-4BC1-8C03-2ABF688902FF}"/>
              </a:ext>
            </a:extLst>
          </p:cNvPr>
          <p:cNvSpPr txBox="1">
            <a:spLocks/>
          </p:cNvSpPr>
          <p:nvPr/>
        </p:nvSpPr>
        <p:spPr>
          <a:xfrm>
            <a:off x="838200" y="3034567"/>
            <a:ext cx="4092606" cy="37238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module</a:t>
            </a:r>
            <a:r>
              <a:rPr lang="en-US" dirty="0"/>
              <a:t> </a:t>
            </a:r>
            <a:r>
              <a:rPr lang="en-US" dirty="0" err="1"/>
              <a:t>d_ff</a:t>
            </a:r>
            <a:r>
              <a:rPr lang="en-US" dirty="0"/>
              <a:t>(</a:t>
            </a:r>
            <a:r>
              <a:rPr lang="en-US" dirty="0" err="1"/>
              <a:t>clk</a:t>
            </a:r>
            <a:r>
              <a:rPr lang="en-US" dirty="0"/>
              <a:t>, D, Q);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input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D;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output</a:t>
            </a:r>
            <a:r>
              <a:rPr lang="en-US" dirty="0"/>
              <a:t> Q;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reg</a:t>
            </a:r>
            <a:r>
              <a:rPr lang="en-US" dirty="0"/>
              <a:t> Q;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always</a:t>
            </a:r>
            <a:r>
              <a:rPr lang="en-US" dirty="0"/>
              <a:t> @ (</a:t>
            </a:r>
            <a:r>
              <a:rPr lang="en-US" dirty="0" err="1">
                <a:solidFill>
                  <a:srgbClr val="7030A0"/>
                </a:solidFill>
              </a:rPr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 </a:t>
            </a:r>
            <a:r>
              <a:rPr lang="en-US" dirty="0">
                <a:solidFill>
                  <a:srgbClr val="7030A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        if</a:t>
            </a:r>
            <a:r>
              <a:rPr lang="en-US" dirty="0">
                <a:highlight>
                  <a:srgbClr val="FFFF00"/>
                </a:highlight>
              </a:rPr>
              <a:t>(!reset)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	</a:t>
            </a:r>
            <a:r>
              <a:rPr lang="en-US" dirty="0">
                <a:highlight>
                  <a:srgbClr val="FFFF00"/>
                </a:highlight>
              </a:rPr>
              <a:t>Q &lt;= 1’b0;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else</a:t>
            </a:r>
          </a:p>
          <a:p>
            <a:pPr marL="0" indent="0">
              <a:buNone/>
            </a:pPr>
            <a:r>
              <a:rPr lang="en-US" dirty="0"/>
              <a:t>	Q &lt;= D;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end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endmodule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C7E2944-F929-4A72-92D2-7E44B6F68EE9}"/>
              </a:ext>
            </a:extLst>
          </p:cNvPr>
          <p:cNvSpPr/>
          <p:nvPr/>
        </p:nvSpPr>
        <p:spPr>
          <a:xfrm>
            <a:off x="8134172" y="3754046"/>
            <a:ext cx="1491432" cy="178156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D_FF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70E056C-C9BE-4173-A289-E6D58CFC7DFD}"/>
              </a:ext>
            </a:extLst>
          </p:cNvPr>
          <p:cNvSpPr/>
          <p:nvPr/>
        </p:nvSpPr>
        <p:spPr>
          <a:xfrm rot="5400000">
            <a:off x="8167509" y="5029201"/>
            <a:ext cx="209550" cy="27622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0783F5-CD7C-4235-B235-06274AFBC526}"/>
              </a:ext>
            </a:extLst>
          </p:cNvPr>
          <p:cNvSpPr txBox="1"/>
          <p:nvPr/>
        </p:nvSpPr>
        <p:spPr>
          <a:xfrm>
            <a:off x="6037362" y="3787464"/>
            <a:ext cx="7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endParaRPr lang="en-S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91E3C9-007E-4316-B13E-67ACF879F71D}"/>
              </a:ext>
            </a:extLst>
          </p:cNvPr>
          <p:cNvSpPr txBox="1"/>
          <p:nvPr/>
        </p:nvSpPr>
        <p:spPr>
          <a:xfrm>
            <a:off x="9625604" y="3709604"/>
            <a:ext cx="7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</a:t>
            </a:r>
            <a:endParaRPr lang="en-SE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6207BE-24FF-4ECC-BA7F-B2881BC5359D}"/>
              </a:ext>
            </a:extLst>
          </p:cNvPr>
          <p:cNvCxnSpPr>
            <a:cxnSpLocks/>
          </p:cNvCxnSpPr>
          <p:nvPr/>
        </p:nvCxnSpPr>
        <p:spPr>
          <a:xfrm>
            <a:off x="7415804" y="5167313"/>
            <a:ext cx="71836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7BF2C0F-BC8B-4EE2-953E-7C688BEA7E97}"/>
              </a:ext>
            </a:extLst>
          </p:cNvPr>
          <p:cNvSpPr txBox="1"/>
          <p:nvPr/>
        </p:nvSpPr>
        <p:spPr>
          <a:xfrm>
            <a:off x="7480431" y="516731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clk</a:t>
            </a:r>
            <a:endParaRPr lang="en-S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B25608-071F-4CB3-8612-18B8D9E33C9F}"/>
              </a:ext>
            </a:extLst>
          </p:cNvPr>
          <p:cNvSpPr txBox="1"/>
          <p:nvPr/>
        </p:nvSpPr>
        <p:spPr>
          <a:xfrm>
            <a:off x="5836481" y="415000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reset</a:t>
            </a:r>
            <a:endParaRPr lang="en-SE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836203F-97FC-476F-838A-E61AEC197394}"/>
              </a:ext>
            </a:extLst>
          </p:cNvPr>
          <p:cNvGrpSpPr/>
          <p:nvPr/>
        </p:nvGrpSpPr>
        <p:grpSpPr>
          <a:xfrm>
            <a:off x="6567495" y="3786237"/>
            <a:ext cx="1566675" cy="741118"/>
            <a:chOff x="4042896" y="1715660"/>
            <a:chExt cx="1566675" cy="74111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3CBBC21-CDEF-446B-8D41-A21D1308A212}"/>
                </a:ext>
              </a:extLst>
            </p:cNvPr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968CAC4-2E80-48FA-9EF7-3684ECBC84E1}"/>
                </a:ext>
              </a:extLst>
            </p:cNvPr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0D375C1-E452-41D0-B22F-1B5A2EA5CD5F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elay 68">
              <a:extLst>
                <a:ext uri="{FF2B5EF4-FFF2-40B4-BE49-F238E27FC236}">
                  <a16:creationId xmlns:a16="http://schemas.microsoft.com/office/drawing/2014/main" id="{8623BB05-9600-41BE-A21D-4DFE76F5AF70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318FFF7A-3FB6-408F-9FBD-BEA2B4EA4115}"/>
              </a:ext>
            </a:extLst>
          </p:cNvPr>
          <p:cNvSpPr/>
          <p:nvPr/>
        </p:nvSpPr>
        <p:spPr>
          <a:xfrm>
            <a:off x="6862048" y="4285845"/>
            <a:ext cx="97654" cy="976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CD1DC0-C142-4A3F-97AC-E79B16EF3E62}"/>
              </a:ext>
            </a:extLst>
          </p:cNvPr>
          <p:cNvCxnSpPr>
            <a:cxnSpLocks/>
          </p:cNvCxnSpPr>
          <p:nvPr/>
        </p:nvCxnSpPr>
        <p:spPr>
          <a:xfrm>
            <a:off x="9625604" y="4161071"/>
            <a:ext cx="71836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404E305F-12C0-4CEB-9AB8-425ED0F650C5}"/>
              </a:ext>
            </a:extLst>
          </p:cNvPr>
          <p:cNvSpPr/>
          <p:nvPr/>
        </p:nvSpPr>
        <p:spPr>
          <a:xfrm>
            <a:off x="5394960" y="5737860"/>
            <a:ext cx="2217414" cy="947539"/>
          </a:xfrm>
          <a:prstGeom prst="wedgeRectCallout">
            <a:avLst>
              <a:gd name="adj1" fmla="val 24184"/>
              <a:gd name="adj2" fmla="val -1618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Added gates!</a:t>
            </a:r>
            <a:endParaRPr lang="en-S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9EBC22-45CB-4516-8A20-C0258CC6536D}"/>
              </a:ext>
            </a:extLst>
          </p:cNvPr>
          <p:cNvSpPr txBox="1"/>
          <p:nvPr/>
        </p:nvSpPr>
        <p:spPr>
          <a:xfrm>
            <a:off x="-1588" y="3038413"/>
            <a:ext cx="12193588" cy="830997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How to add </a:t>
            </a:r>
            <a:r>
              <a:rPr lang="en-US" sz="4800" dirty="0">
                <a:solidFill>
                  <a:srgbClr val="FF0000"/>
                </a:solidFill>
              </a:rPr>
              <a:t>asynchronous </a:t>
            </a:r>
            <a:r>
              <a:rPr lang="en-US" sz="4800" dirty="0">
                <a:solidFill>
                  <a:schemeClr val="tx1"/>
                </a:solidFill>
              </a:rPr>
              <a:t>reset?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C38EB-E0E8-FE49-BCE3-CEF7F266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9991-2520-A74F-9B7A-558DF7E3D072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35EED-D3A3-3014-03FD-1502B2ED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8745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8089-BEFE-4AD0-B814-ACC35D89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D_FF with asynchronous reset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5308-FFCE-44C0-8289-C45B3DA33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115"/>
            <a:ext cx="10515600" cy="11927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 a reset to the D_FF</a:t>
            </a:r>
          </a:p>
          <a:p>
            <a:r>
              <a:rPr lang="en-US" dirty="0"/>
              <a:t>Asynchronous reset means that the D_FF can be reset on reset edge (in our case, a falling edge)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34AF70-FB07-4BC1-8C03-2ABF688902FF}"/>
              </a:ext>
            </a:extLst>
          </p:cNvPr>
          <p:cNvSpPr txBox="1">
            <a:spLocks/>
          </p:cNvSpPr>
          <p:nvPr/>
        </p:nvSpPr>
        <p:spPr>
          <a:xfrm>
            <a:off x="1693584" y="3034567"/>
            <a:ext cx="4092606" cy="37238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module</a:t>
            </a:r>
            <a:r>
              <a:rPr lang="en-US" dirty="0"/>
              <a:t> </a:t>
            </a:r>
            <a:r>
              <a:rPr lang="en-US" dirty="0" err="1"/>
              <a:t>d_ff</a:t>
            </a:r>
            <a:r>
              <a:rPr lang="en-US" dirty="0"/>
              <a:t>(</a:t>
            </a:r>
            <a:r>
              <a:rPr lang="en-US" dirty="0" err="1"/>
              <a:t>clk</a:t>
            </a:r>
            <a:r>
              <a:rPr lang="en-US" dirty="0"/>
              <a:t>, D, Q);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input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D;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output</a:t>
            </a:r>
            <a:r>
              <a:rPr lang="en-US" dirty="0"/>
              <a:t> Q;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reg</a:t>
            </a:r>
            <a:r>
              <a:rPr lang="en-US" dirty="0"/>
              <a:t> Q;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always</a:t>
            </a:r>
            <a:r>
              <a:rPr lang="en-US" dirty="0"/>
              <a:t> @ (</a:t>
            </a:r>
            <a:r>
              <a:rPr lang="en-US" dirty="0" err="1">
                <a:solidFill>
                  <a:srgbClr val="7030A0"/>
                </a:solidFill>
              </a:rPr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                   </a:t>
            </a:r>
            <a:br>
              <a:rPr lang="en-US" dirty="0"/>
            </a:br>
            <a:r>
              <a:rPr lang="en-US" dirty="0"/>
              <a:t>                  </a:t>
            </a:r>
            <a:r>
              <a:rPr lang="en-US" dirty="0" err="1">
                <a:solidFill>
                  <a:srgbClr val="7030A0"/>
                </a:solidFill>
                <a:highlight>
                  <a:srgbClr val="FFFF00"/>
                </a:highlight>
              </a:rPr>
              <a:t>negedge</a:t>
            </a:r>
            <a:r>
              <a:rPr lang="en-US" dirty="0">
                <a:highlight>
                  <a:srgbClr val="FFFF00"/>
                </a:highlight>
              </a:rPr>
              <a:t> reset</a:t>
            </a:r>
            <a:r>
              <a:rPr lang="en-US" dirty="0"/>
              <a:t>) </a:t>
            </a:r>
            <a:r>
              <a:rPr lang="en-US" dirty="0">
                <a:solidFill>
                  <a:srgbClr val="7030A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if</a:t>
            </a:r>
            <a:r>
              <a:rPr lang="en-US" dirty="0">
                <a:highlight>
                  <a:srgbClr val="FFFF00"/>
                </a:highlight>
              </a:rPr>
              <a:t>(!reset)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>
                <a:highlight>
                  <a:srgbClr val="FFFF00"/>
                </a:highlight>
              </a:rPr>
              <a:t>Q &lt;= 1’b0;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else</a:t>
            </a:r>
          </a:p>
          <a:p>
            <a:pPr marL="0" indent="0">
              <a:buNone/>
            </a:pPr>
            <a:r>
              <a:rPr lang="en-US" dirty="0"/>
              <a:t>	Q &lt;= D;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end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endmodule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486C93-91F3-48BB-A865-655CB5A64C08}"/>
              </a:ext>
            </a:extLst>
          </p:cNvPr>
          <p:cNvSpPr/>
          <p:nvPr/>
        </p:nvSpPr>
        <p:spPr>
          <a:xfrm>
            <a:off x="8167987" y="3858821"/>
            <a:ext cx="1491432" cy="178156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D_FF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B2AC551-0245-4823-9DCF-3FCCC4DE8F4D}"/>
              </a:ext>
            </a:extLst>
          </p:cNvPr>
          <p:cNvSpPr/>
          <p:nvPr/>
        </p:nvSpPr>
        <p:spPr>
          <a:xfrm rot="5400000">
            <a:off x="8201324" y="5133976"/>
            <a:ext cx="209550" cy="27622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4BC28-7553-40FA-9982-F62C9536623C}"/>
              </a:ext>
            </a:extLst>
          </p:cNvPr>
          <p:cNvSpPr txBox="1"/>
          <p:nvPr/>
        </p:nvSpPr>
        <p:spPr>
          <a:xfrm>
            <a:off x="7411518" y="3814379"/>
            <a:ext cx="7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endParaRPr lang="en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3A4DC-A180-4E01-8F1C-5BB1AB558C37}"/>
              </a:ext>
            </a:extLst>
          </p:cNvPr>
          <p:cNvSpPr txBox="1"/>
          <p:nvPr/>
        </p:nvSpPr>
        <p:spPr>
          <a:xfrm>
            <a:off x="9659419" y="3814379"/>
            <a:ext cx="7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</a:t>
            </a:r>
            <a:endParaRPr lang="en-S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AA35C0-4EE4-4F33-9DEA-586A9F51F6BF}"/>
              </a:ext>
            </a:extLst>
          </p:cNvPr>
          <p:cNvCxnSpPr>
            <a:cxnSpLocks/>
          </p:cNvCxnSpPr>
          <p:nvPr/>
        </p:nvCxnSpPr>
        <p:spPr>
          <a:xfrm>
            <a:off x="7449619" y="5272088"/>
            <a:ext cx="71836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0B2734-88E0-431D-9B69-91BE18010913}"/>
              </a:ext>
            </a:extLst>
          </p:cNvPr>
          <p:cNvSpPr txBox="1"/>
          <p:nvPr/>
        </p:nvSpPr>
        <p:spPr>
          <a:xfrm>
            <a:off x="7514246" y="52720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clk</a:t>
            </a:r>
            <a:endParaRPr lang="en-SE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93FC02-7495-41BC-A139-613F8A9F5BB3}"/>
              </a:ext>
            </a:extLst>
          </p:cNvPr>
          <p:cNvCxnSpPr>
            <a:cxnSpLocks/>
          </p:cNvCxnSpPr>
          <p:nvPr/>
        </p:nvCxnSpPr>
        <p:spPr>
          <a:xfrm flipV="1">
            <a:off x="8931262" y="5640386"/>
            <a:ext cx="0" cy="5135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AF829D-DEB0-4565-8B1A-EAA783F96EE1}"/>
              </a:ext>
            </a:extLst>
          </p:cNvPr>
          <p:cNvSpPr txBox="1"/>
          <p:nvPr/>
        </p:nvSpPr>
        <p:spPr>
          <a:xfrm>
            <a:off x="8582448" y="61539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reset</a:t>
            </a:r>
            <a:endParaRPr lang="en-SE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E1CC7C-8B68-4212-9C6B-803989F0F443}"/>
              </a:ext>
            </a:extLst>
          </p:cNvPr>
          <p:cNvSpPr/>
          <p:nvPr/>
        </p:nvSpPr>
        <p:spPr>
          <a:xfrm>
            <a:off x="8882434" y="5636001"/>
            <a:ext cx="97654" cy="976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AD5F37-A356-4A4C-87A9-980B20284519}"/>
              </a:ext>
            </a:extLst>
          </p:cNvPr>
          <p:cNvCxnSpPr>
            <a:cxnSpLocks/>
          </p:cNvCxnSpPr>
          <p:nvPr/>
        </p:nvCxnSpPr>
        <p:spPr>
          <a:xfrm>
            <a:off x="7449619" y="4206091"/>
            <a:ext cx="71836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4949A0-2BFC-4234-A60A-A27698061ADF}"/>
              </a:ext>
            </a:extLst>
          </p:cNvPr>
          <p:cNvCxnSpPr>
            <a:cxnSpLocks/>
          </p:cNvCxnSpPr>
          <p:nvPr/>
        </p:nvCxnSpPr>
        <p:spPr>
          <a:xfrm>
            <a:off x="9652251" y="4202895"/>
            <a:ext cx="71836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B994BF4E-0533-4F8A-AB41-6DD36ACF9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812" y="3245914"/>
            <a:ext cx="4508500" cy="3364436"/>
          </a:xfrm>
          <a:prstGeom prst="rect">
            <a:avLst/>
          </a:prstGeom>
          <a:noFill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AC1390-A194-4234-8DF6-2FBE41FD80D8}"/>
              </a:ext>
            </a:extLst>
          </p:cNvPr>
          <p:cNvSpPr txBox="1"/>
          <p:nvPr/>
        </p:nvSpPr>
        <p:spPr>
          <a:xfrm>
            <a:off x="-1588" y="2430766"/>
            <a:ext cx="12193588" cy="2308324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Always use </a:t>
            </a:r>
            <a:r>
              <a:rPr lang="en-US" sz="4800" dirty="0">
                <a:solidFill>
                  <a:srgbClr val="FF0000"/>
                </a:solidFill>
              </a:rPr>
              <a:t>asynchronous</a:t>
            </a:r>
            <a:r>
              <a:rPr lang="en-US" sz="4800" dirty="0">
                <a:solidFill>
                  <a:schemeClr val="tx1"/>
                </a:solidFill>
              </a:rPr>
              <a:t> D_FF.</a:t>
            </a:r>
          </a:p>
          <a:p>
            <a:r>
              <a:rPr lang="en-US" sz="4800" dirty="0">
                <a:solidFill>
                  <a:schemeClr val="tx1"/>
                </a:solidFill>
              </a:rPr>
              <a:t>It keeps your </a:t>
            </a:r>
            <a:r>
              <a:rPr lang="en-US" sz="4800" dirty="0" err="1">
                <a:solidFill>
                  <a:schemeClr val="tx1"/>
                </a:solidFill>
              </a:rPr>
              <a:t>datapath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>
                <a:solidFill>
                  <a:srgbClr val="FF0000"/>
                </a:solidFill>
              </a:rPr>
              <a:t>shorter/faster.</a:t>
            </a:r>
          </a:p>
          <a:p>
            <a:r>
              <a:rPr lang="en-US" sz="4800" dirty="0">
                <a:solidFill>
                  <a:srgbClr val="FF0000"/>
                </a:solidFill>
              </a:rPr>
              <a:t>(why???)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77241F2F-7D47-462E-B02F-0BD9C4C4AA41}"/>
              </a:ext>
            </a:extLst>
          </p:cNvPr>
          <p:cNvSpPr/>
          <p:nvPr/>
        </p:nvSpPr>
        <p:spPr>
          <a:xfrm>
            <a:off x="9598292" y="5651598"/>
            <a:ext cx="2217414" cy="947539"/>
          </a:xfrm>
          <a:prstGeom prst="wedgeRectCallout">
            <a:avLst>
              <a:gd name="adj1" fmla="val -122724"/>
              <a:gd name="adj2" fmla="val 36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added gates needed!</a:t>
            </a:r>
            <a:endParaRPr lang="en-S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43E9A-CA58-9ACE-2C47-F18AB9AC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DE94-C515-D843-8B5E-86689BAD3761}" type="datetime1">
              <a:rPr lang="sv-SE" smtClean="0"/>
              <a:t>2022-08-28</a:t>
            </a:fld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19628-6988-98AF-6BBA-DBA2AC80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2264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87F3-2801-4BF2-BA36-4F77FF98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vs. non-blocking assignment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DA8FB-81F5-4E05-8F9E-6738B4A38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7840"/>
          </a:xfrm>
        </p:spPr>
        <p:txBody>
          <a:bodyPr>
            <a:normAutofit/>
          </a:bodyPr>
          <a:lstStyle/>
          <a:p>
            <a:r>
              <a:rPr lang="en-US" dirty="0"/>
              <a:t>Different ways to drive wire and reg.</a:t>
            </a:r>
          </a:p>
          <a:p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/>
              <a:t>is called blocking assignment.</a:t>
            </a:r>
          </a:p>
          <a:p>
            <a:pPr lvl="1"/>
            <a:r>
              <a:rPr lang="en-US" b="0" i="0" dirty="0">
                <a:solidFill>
                  <a:srgbClr val="242729"/>
                </a:solidFill>
                <a:effectLst/>
              </a:rPr>
              <a:t>Blocking assignment executes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“in series” </a:t>
            </a:r>
            <a:r>
              <a:rPr lang="en-US" b="0" i="0" dirty="0">
                <a:solidFill>
                  <a:srgbClr val="242729"/>
                </a:solidFill>
                <a:effectLst/>
              </a:rPr>
              <a:t>because a blocking assignment </a:t>
            </a:r>
            <a:r>
              <a:rPr lang="en-US" b="0" i="1" dirty="0">
                <a:solidFill>
                  <a:srgbClr val="FF0000"/>
                </a:solidFill>
                <a:effectLst/>
              </a:rPr>
              <a:t>blocks</a:t>
            </a:r>
            <a:r>
              <a:rPr lang="en-US" b="0" i="0" dirty="0">
                <a:solidFill>
                  <a:srgbClr val="242729"/>
                </a:solidFill>
                <a:effectLst/>
              </a:rPr>
              <a:t> execution of the next statement until it completes.</a:t>
            </a:r>
          </a:p>
          <a:p>
            <a:r>
              <a:rPr lang="en-US" dirty="0">
                <a:solidFill>
                  <a:srgbClr val="FF0000"/>
                </a:solidFill>
              </a:rPr>
              <a:t>&lt;=</a:t>
            </a:r>
            <a:r>
              <a:rPr lang="en-US" dirty="0"/>
              <a:t> is called non-blocking assignment.</a:t>
            </a:r>
          </a:p>
          <a:p>
            <a:pPr lvl="1"/>
            <a:r>
              <a:rPr lang="en-US" b="0" i="0" dirty="0">
                <a:solidFill>
                  <a:srgbClr val="242729"/>
                </a:solidFill>
                <a:effectLst/>
              </a:rPr>
              <a:t>Non-blocking assignment executes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“in parallel” </a:t>
            </a:r>
            <a:r>
              <a:rPr lang="en-US" b="0" i="0" dirty="0">
                <a:solidFill>
                  <a:srgbClr val="242729"/>
                </a:solidFill>
                <a:effectLst/>
              </a:rPr>
              <a:t>because it describes assignments that </a:t>
            </a:r>
            <a:r>
              <a:rPr lang="en-US" i="1" dirty="0">
                <a:solidFill>
                  <a:srgbClr val="FF0000"/>
                </a:solidFill>
                <a:effectLst/>
              </a:rPr>
              <a:t>all occur </a:t>
            </a:r>
            <a:r>
              <a:rPr lang="en-US" b="0" i="0" dirty="0">
                <a:solidFill>
                  <a:srgbClr val="242729"/>
                </a:solidFill>
                <a:effectLst/>
              </a:rPr>
              <a:t>at the same time. </a:t>
            </a:r>
            <a:r>
              <a:rPr lang="en-US" dirty="0"/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C610125-8D5B-43AF-8E69-522D88300331}"/>
              </a:ext>
            </a:extLst>
          </p:cNvPr>
          <p:cNvGrpSpPr/>
          <p:nvPr/>
        </p:nvGrpSpPr>
        <p:grpSpPr>
          <a:xfrm>
            <a:off x="1450731" y="4793465"/>
            <a:ext cx="9290538" cy="1971560"/>
            <a:chOff x="259040" y="4413783"/>
            <a:chExt cx="11094760" cy="2354437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32DD7A90-4317-4CC6-8F88-7E43CE495A27}"/>
                </a:ext>
              </a:extLst>
            </p:cNvPr>
            <p:cNvSpPr txBox="1">
              <a:spLocks/>
            </p:cNvSpPr>
            <p:nvPr/>
          </p:nvSpPr>
          <p:spPr>
            <a:xfrm>
              <a:off x="3957294" y="4775204"/>
              <a:ext cx="3698253" cy="19930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70000"/>
                </a:lnSpc>
                <a:buNone/>
              </a:pPr>
              <a:r>
                <a:rPr lang="en-US" sz="1800" dirty="0">
                  <a:solidFill>
                    <a:srgbClr val="FF0000"/>
                  </a:solidFill>
                </a:rPr>
                <a:t>reg c;</a:t>
              </a:r>
            </a:p>
            <a:p>
              <a:pPr marL="0" indent="0">
                <a:lnSpc>
                  <a:spcPct val="70000"/>
                </a:lnSpc>
                <a:buNone/>
              </a:pPr>
              <a:r>
                <a:rPr lang="en-US" sz="1800" dirty="0">
                  <a:solidFill>
                    <a:srgbClr val="7030A0"/>
                  </a:solidFill>
                </a:rPr>
                <a:t>always</a:t>
              </a:r>
              <a:r>
                <a:rPr lang="en-US" sz="1800" dirty="0"/>
                <a:t> @ (a, b) </a:t>
              </a:r>
            </a:p>
            <a:p>
              <a:pPr marL="0" indent="0">
                <a:lnSpc>
                  <a:spcPct val="70000"/>
                </a:lnSpc>
                <a:buNone/>
              </a:pPr>
              <a:r>
                <a:rPr lang="en-US" sz="1800" dirty="0">
                  <a:solidFill>
                    <a:srgbClr val="7030A0"/>
                  </a:solidFill>
                </a:rPr>
                <a:t>begin</a:t>
              </a:r>
            </a:p>
            <a:p>
              <a:pPr marL="0" indent="0">
                <a:lnSpc>
                  <a:spcPct val="70000"/>
                </a:lnSpc>
                <a:buNone/>
              </a:pPr>
              <a:r>
                <a:rPr lang="en-US" sz="1800" dirty="0"/>
                <a:t>	c </a:t>
              </a:r>
              <a:r>
                <a:rPr lang="en-US" sz="1800" dirty="0">
                  <a:solidFill>
                    <a:srgbClr val="FF0000"/>
                  </a:solidFill>
                </a:rPr>
                <a:t>=</a:t>
              </a:r>
              <a:r>
                <a:rPr lang="en-US" sz="1800" dirty="0"/>
                <a:t> a | b;</a:t>
              </a:r>
            </a:p>
            <a:p>
              <a:pPr marL="0" indent="0">
                <a:lnSpc>
                  <a:spcPct val="70000"/>
                </a:lnSpc>
                <a:buNone/>
              </a:pPr>
              <a:r>
                <a:rPr lang="en-US" sz="1800" dirty="0">
                  <a:solidFill>
                    <a:srgbClr val="7030A0"/>
                  </a:solidFill>
                </a:rPr>
                <a:t>end</a:t>
              </a:r>
              <a:endParaRPr lang="en-US" sz="1800" dirty="0">
                <a:highlight>
                  <a:srgbClr val="FFFF00"/>
                </a:highlight>
              </a:endParaRPr>
            </a:p>
            <a:p>
              <a:pPr marL="0" indent="0">
                <a:buNone/>
              </a:pPr>
              <a:endParaRPr lang="en-US" sz="1800" dirty="0"/>
            </a:p>
          </p:txBody>
        </p: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B691E4D4-5AF7-4D52-A9EB-91683290A770}"/>
                </a:ext>
              </a:extLst>
            </p:cNvPr>
            <p:cNvSpPr txBox="1">
              <a:spLocks/>
            </p:cNvSpPr>
            <p:nvPr/>
          </p:nvSpPr>
          <p:spPr>
            <a:xfrm>
              <a:off x="7655547" y="4771389"/>
              <a:ext cx="3698253" cy="19968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70000"/>
                </a:lnSpc>
                <a:buNone/>
              </a:pPr>
              <a:r>
                <a:rPr lang="en-US" sz="1800" dirty="0">
                  <a:solidFill>
                    <a:srgbClr val="FF0000"/>
                  </a:solidFill>
                </a:rPr>
                <a:t>reg c;</a:t>
              </a:r>
            </a:p>
            <a:p>
              <a:pPr marL="0" indent="0">
                <a:lnSpc>
                  <a:spcPct val="70000"/>
                </a:lnSpc>
                <a:buNone/>
              </a:pPr>
              <a:r>
                <a:rPr lang="en-US" sz="1800" dirty="0">
                  <a:solidFill>
                    <a:srgbClr val="7030A0"/>
                  </a:solidFill>
                </a:rPr>
                <a:t>always</a:t>
              </a:r>
              <a:r>
                <a:rPr lang="en-US" sz="1800" dirty="0"/>
                <a:t> @ (</a:t>
              </a:r>
              <a:r>
                <a:rPr lang="en-US" sz="1800" dirty="0" err="1">
                  <a:solidFill>
                    <a:srgbClr val="7030A0"/>
                  </a:solidFill>
                </a:rPr>
                <a:t>posedge</a:t>
              </a:r>
              <a:r>
                <a:rPr lang="en-US" sz="1800" dirty="0">
                  <a:solidFill>
                    <a:srgbClr val="7030A0"/>
                  </a:solidFill>
                </a:rPr>
                <a:t> </a:t>
              </a:r>
              <a:r>
                <a:rPr lang="en-US" sz="1800" dirty="0" err="1"/>
                <a:t>clk</a:t>
              </a:r>
              <a:r>
                <a:rPr lang="en-US" sz="1800" dirty="0"/>
                <a:t>)</a:t>
              </a:r>
            </a:p>
            <a:p>
              <a:pPr marL="0" indent="0">
                <a:lnSpc>
                  <a:spcPct val="70000"/>
                </a:lnSpc>
                <a:buNone/>
              </a:pPr>
              <a:r>
                <a:rPr lang="en-US" sz="1800" dirty="0">
                  <a:solidFill>
                    <a:srgbClr val="7030A0"/>
                  </a:solidFill>
                </a:rPr>
                <a:t>begin</a:t>
              </a:r>
            </a:p>
            <a:p>
              <a:pPr marL="0" indent="0">
                <a:lnSpc>
                  <a:spcPct val="70000"/>
                </a:lnSpc>
                <a:buNone/>
              </a:pPr>
              <a:r>
                <a:rPr lang="en-US" sz="1800" dirty="0"/>
                <a:t>	c </a:t>
              </a:r>
              <a:r>
                <a:rPr lang="en-US" sz="1800" dirty="0">
                  <a:solidFill>
                    <a:srgbClr val="FF0000"/>
                  </a:solidFill>
                </a:rPr>
                <a:t>&lt;=</a:t>
              </a:r>
              <a:r>
                <a:rPr lang="en-US" sz="1800" dirty="0"/>
                <a:t> a | b;</a:t>
              </a:r>
            </a:p>
            <a:p>
              <a:pPr marL="0" indent="0">
                <a:lnSpc>
                  <a:spcPct val="70000"/>
                </a:lnSpc>
                <a:buNone/>
              </a:pPr>
              <a:r>
                <a:rPr lang="en-US" sz="1800" dirty="0">
                  <a:solidFill>
                    <a:srgbClr val="7030A0"/>
                  </a:solidFill>
                </a:rPr>
                <a:t>end</a:t>
              </a:r>
              <a:endParaRPr lang="en-US" sz="1800" dirty="0">
                <a:highlight>
                  <a:srgbClr val="FFFF00"/>
                </a:highlight>
              </a:endParaRPr>
            </a:p>
            <a:p>
              <a:pPr marL="0" indent="0">
                <a:buNone/>
              </a:pPr>
              <a:endParaRPr lang="en-US" sz="1800" dirty="0"/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BFA990BF-A036-4863-B580-5DA384685BFC}"/>
                </a:ext>
              </a:extLst>
            </p:cNvPr>
            <p:cNvSpPr txBox="1">
              <a:spLocks/>
            </p:cNvSpPr>
            <p:nvPr/>
          </p:nvSpPr>
          <p:spPr>
            <a:xfrm>
              <a:off x="259041" y="4775204"/>
              <a:ext cx="3698253" cy="19930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70000"/>
                </a:lnSpc>
                <a:buNone/>
              </a:pPr>
              <a:r>
                <a:rPr lang="en-US" sz="2000" dirty="0">
                  <a:solidFill>
                    <a:srgbClr val="FF0000"/>
                  </a:solidFill>
                </a:rPr>
                <a:t>wire c;</a:t>
              </a:r>
            </a:p>
            <a:p>
              <a:pPr marL="0" indent="0">
                <a:lnSpc>
                  <a:spcPct val="70000"/>
                </a:lnSpc>
                <a:buNone/>
              </a:pPr>
              <a:r>
                <a:rPr lang="en-US" sz="2000" dirty="0">
                  <a:solidFill>
                    <a:srgbClr val="7030A0"/>
                  </a:solidFill>
                </a:rPr>
                <a:t>assign</a:t>
              </a:r>
              <a:r>
                <a:rPr lang="en-US" sz="2000" dirty="0"/>
                <a:t> c </a:t>
              </a:r>
              <a:r>
                <a:rPr lang="en-US" sz="2000" dirty="0">
                  <a:solidFill>
                    <a:srgbClr val="FF0000"/>
                  </a:solidFill>
                </a:rPr>
                <a:t>=</a:t>
              </a:r>
              <a:r>
                <a:rPr lang="en-US" sz="2000" dirty="0"/>
                <a:t> a | b;</a:t>
              </a:r>
            </a:p>
            <a:p>
              <a:pPr marL="0" indent="0">
                <a:lnSpc>
                  <a:spcPct val="70000"/>
                </a:lnSpc>
                <a:buNone/>
              </a:pPr>
              <a:endParaRPr lang="en-US" sz="2000" dirty="0"/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8E12DB36-58DD-4EB6-BFDE-0E9CC1AF58ED}"/>
                </a:ext>
              </a:extLst>
            </p:cNvPr>
            <p:cNvSpPr txBox="1">
              <a:spLocks/>
            </p:cNvSpPr>
            <p:nvPr/>
          </p:nvSpPr>
          <p:spPr>
            <a:xfrm>
              <a:off x="259040" y="4415691"/>
              <a:ext cx="7396507" cy="35760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800" dirty="0"/>
                <a:t>Blocking assignment</a:t>
              </a:r>
              <a:endParaRPr lang="en-US" sz="1800" dirty="0"/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E1A1AC72-90F2-4D32-ABB8-09DFE540C527}"/>
                </a:ext>
              </a:extLst>
            </p:cNvPr>
            <p:cNvSpPr txBox="1">
              <a:spLocks/>
            </p:cNvSpPr>
            <p:nvPr/>
          </p:nvSpPr>
          <p:spPr>
            <a:xfrm>
              <a:off x="7655547" y="4413783"/>
              <a:ext cx="3698253" cy="35760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Non-blocking assignment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8C7D78A-A5BF-44E5-9931-8C32478CAA3B}"/>
              </a:ext>
            </a:extLst>
          </p:cNvPr>
          <p:cNvSpPr txBox="1"/>
          <p:nvPr/>
        </p:nvSpPr>
        <p:spPr>
          <a:xfrm>
            <a:off x="-1588" y="1348313"/>
            <a:ext cx="12193588" cy="2862322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Rules of thumb </a:t>
            </a:r>
            <a:r>
              <a:rPr lang="en-US" sz="3600" dirty="0">
                <a:solidFill>
                  <a:srgbClr val="FF0000"/>
                </a:solidFill>
              </a:rPr>
              <a:t>No.3</a:t>
            </a:r>
            <a:r>
              <a:rPr lang="en-US" sz="3600" dirty="0">
                <a:solidFill>
                  <a:schemeClr val="tx1"/>
                </a:solidFill>
              </a:rPr>
              <a:t>: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</a:rPr>
              <a:t>Use </a:t>
            </a:r>
            <a:r>
              <a:rPr lang="en-US" sz="3600" dirty="0">
                <a:solidFill>
                  <a:srgbClr val="FF0000"/>
                </a:solidFill>
              </a:rPr>
              <a:t>blocking</a:t>
            </a:r>
            <a:r>
              <a:rPr lang="en-US" sz="3600" dirty="0">
                <a:solidFill>
                  <a:schemeClr val="tx1"/>
                </a:solidFill>
              </a:rPr>
              <a:t> assignment to model combinational logic.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</a:rPr>
              <a:t>Use </a:t>
            </a:r>
            <a:r>
              <a:rPr lang="en-US" sz="3600" dirty="0">
                <a:solidFill>
                  <a:srgbClr val="FF0000"/>
                </a:solidFill>
              </a:rPr>
              <a:t>non-blocking</a:t>
            </a:r>
            <a:r>
              <a:rPr lang="en-US" sz="3600" dirty="0">
                <a:solidFill>
                  <a:schemeClr val="tx1"/>
                </a:solidFill>
              </a:rPr>
              <a:t> assignment to model sequential logic.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86A6C-C9FF-4874-9ECD-12DD5DB64EF9}"/>
              </a:ext>
            </a:extLst>
          </p:cNvPr>
          <p:cNvSpPr txBox="1"/>
          <p:nvPr/>
        </p:nvSpPr>
        <p:spPr>
          <a:xfrm>
            <a:off x="0" y="4213830"/>
            <a:ext cx="12193588" cy="1569660"/>
          </a:xfrm>
          <a:prstGeom prst="rect">
            <a:avLst/>
          </a:prstGeom>
          <a:solidFill>
            <a:srgbClr val="FFFF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Bad styles can lead to both </a:t>
            </a:r>
            <a:r>
              <a:rPr lang="en-US" sz="4800" dirty="0">
                <a:solidFill>
                  <a:srgbClr val="FF0000"/>
                </a:solidFill>
              </a:rPr>
              <a:t>buggy</a:t>
            </a:r>
            <a:r>
              <a:rPr lang="en-US" sz="4800" dirty="0">
                <a:solidFill>
                  <a:schemeClr val="tx1"/>
                </a:solidFill>
              </a:rPr>
              <a:t> and </a:t>
            </a:r>
            <a:r>
              <a:rPr lang="en-US" sz="4800" dirty="0">
                <a:solidFill>
                  <a:srgbClr val="FF0000"/>
                </a:solidFill>
              </a:rPr>
              <a:t>incorrect</a:t>
            </a:r>
            <a:r>
              <a:rPr lang="en-US" sz="4800" dirty="0">
                <a:solidFill>
                  <a:schemeClr val="tx1"/>
                </a:solidFill>
              </a:rPr>
              <a:t> circuit.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155AC597-0BBB-3577-1C61-B1350937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0B87-EA2B-EE40-8946-BEF14C8457C1}" type="datetime1">
              <a:rPr lang="sv-SE" smtClean="0"/>
              <a:t>2022-08-28</a:t>
            </a:fld>
            <a:endParaRPr lang="en-SE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2482D78-3711-2662-9521-9EAE0D1D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1471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A332-1530-41D6-AE18-48156878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Blocking assignment – Good and bad styles</a:t>
            </a:r>
            <a:endParaRPr lang="en-SE" sz="4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5ABAA2-FCEA-4296-9A07-FDC7E5519A8E}"/>
              </a:ext>
            </a:extLst>
          </p:cNvPr>
          <p:cNvGrpSpPr/>
          <p:nvPr/>
        </p:nvGrpSpPr>
        <p:grpSpPr>
          <a:xfrm>
            <a:off x="262100" y="1689181"/>
            <a:ext cx="4877792" cy="1758462"/>
            <a:chOff x="3020621" y="2000738"/>
            <a:chExt cx="4877792" cy="1758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F5D79F7-C223-4796-AD56-DCC04F0AECE3}"/>
                </a:ext>
              </a:extLst>
            </p:cNvPr>
            <p:cNvGrpSpPr/>
            <p:nvPr/>
          </p:nvGrpSpPr>
          <p:grpSpPr>
            <a:xfrm>
              <a:off x="3440586" y="2131719"/>
              <a:ext cx="1566675" cy="741118"/>
              <a:chOff x="4042896" y="1715660"/>
              <a:chExt cx="1566675" cy="74111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54ED3A5E-0935-46D4-9718-101485914FEE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01805BE2-64A3-495A-9EFE-F08C92D385CE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74EF386-0E91-40FA-A401-1996F3CF91D3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Delay 68">
                <a:extLst>
                  <a:ext uri="{FF2B5EF4-FFF2-40B4-BE49-F238E27FC236}">
                    <a16:creationId xmlns:a16="http://schemas.microsoft.com/office/drawing/2014/main" id="{AB5DB667-ADFB-4FD9-B49A-4CB0264CB6F4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E9472DC-2E02-49D5-B9A4-B5E629812476}"/>
                </a:ext>
              </a:extLst>
            </p:cNvPr>
            <p:cNvGrpSpPr/>
            <p:nvPr/>
          </p:nvGrpSpPr>
          <p:grpSpPr>
            <a:xfrm>
              <a:off x="5425767" y="2872837"/>
              <a:ext cx="1667792" cy="723601"/>
              <a:chOff x="3675121" y="3048834"/>
              <a:chExt cx="1667792" cy="723601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CE1C363-1D47-4681-9B3F-81C376A3C9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2510" y="3596938"/>
                <a:ext cx="40771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90D7F09-14C4-4280-A27A-D432768AD259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A430A2-787B-4F55-9738-EB13C526B3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10436" y="3413847"/>
                <a:ext cx="33247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AE14412-2C49-46A2-81CF-08B499DE00E5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4" name="Stored Data 71">
                  <a:extLst>
                    <a:ext uri="{FF2B5EF4-FFF2-40B4-BE49-F238E27FC236}">
                      <a16:creationId xmlns:a16="http://schemas.microsoft.com/office/drawing/2014/main" id="{08C89C45-273F-42D0-8273-E0ED5BB2EF7F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Stored Data 71">
                  <a:extLst>
                    <a:ext uri="{FF2B5EF4-FFF2-40B4-BE49-F238E27FC236}">
                      <a16:creationId xmlns:a16="http://schemas.microsoft.com/office/drawing/2014/main" id="{85B4321F-E5B4-47BD-8163-DDA54055E4A0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8A52893-8E1D-4B17-B46C-FD487BEED298}"/>
                </a:ext>
              </a:extLst>
            </p:cNvPr>
            <p:cNvSpPr/>
            <p:nvPr/>
          </p:nvSpPr>
          <p:spPr>
            <a:xfrm>
              <a:off x="3644899" y="2000738"/>
              <a:ext cx="3576515" cy="1758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97151161-81DC-48B9-B72C-52F55B7DC35F}"/>
                </a:ext>
              </a:extLst>
            </p:cNvPr>
            <p:cNvCxnSpPr/>
            <p:nvPr/>
          </p:nvCxnSpPr>
          <p:spPr>
            <a:xfrm>
              <a:off x="5007261" y="2503023"/>
              <a:ext cx="740977" cy="5545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2A4F71-4C88-4A67-AD14-683EDA8C3174}"/>
                </a:ext>
              </a:extLst>
            </p:cNvPr>
            <p:cNvSpPr txBox="1"/>
            <p:nvPr/>
          </p:nvSpPr>
          <p:spPr>
            <a:xfrm>
              <a:off x="3020621" y="2132946"/>
              <a:ext cx="419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en-SE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A67A55-495C-43BD-ACC3-1E9D66CD5A59}"/>
                </a:ext>
              </a:extLst>
            </p:cNvPr>
            <p:cNvSpPr txBox="1"/>
            <p:nvPr/>
          </p:nvSpPr>
          <p:spPr>
            <a:xfrm>
              <a:off x="3020621" y="2499286"/>
              <a:ext cx="419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en-SE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1BC0609-8855-4FD5-A54A-767391350268}"/>
                </a:ext>
              </a:extLst>
            </p:cNvPr>
            <p:cNvSpPr txBox="1"/>
            <p:nvPr/>
          </p:nvSpPr>
          <p:spPr>
            <a:xfrm>
              <a:off x="3020621" y="3244334"/>
              <a:ext cx="419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en-S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8FB661-3E49-4751-84F1-41C6A5D1791A}"/>
                </a:ext>
              </a:extLst>
            </p:cNvPr>
            <p:cNvSpPr txBox="1"/>
            <p:nvPr/>
          </p:nvSpPr>
          <p:spPr>
            <a:xfrm>
              <a:off x="7478448" y="3051608"/>
              <a:ext cx="419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</a:t>
              </a:r>
              <a:endParaRPr lang="en-SE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D9F033A-BF72-4421-8C3A-B372B33DB4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0585" y="3420940"/>
              <a:ext cx="20433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CD5910A-7315-4B90-8650-1178585AF1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0222" y="3239572"/>
              <a:ext cx="384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0C5834-8351-417C-99F6-C623A1C1A0AF}"/>
              </a:ext>
            </a:extLst>
          </p:cNvPr>
          <p:cNvGrpSpPr/>
          <p:nvPr/>
        </p:nvGrpSpPr>
        <p:grpSpPr>
          <a:xfrm>
            <a:off x="129239" y="3852658"/>
            <a:ext cx="3096846" cy="2559772"/>
            <a:chOff x="731023" y="4143010"/>
            <a:chExt cx="3096846" cy="2559772"/>
          </a:xfrm>
        </p:grpSpPr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85BDA450-33F4-45AF-85FC-8B0347A8D8DC}"/>
                </a:ext>
              </a:extLst>
            </p:cNvPr>
            <p:cNvSpPr txBox="1">
              <a:spLocks/>
            </p:cNvSpPr>
            <p:nvPr/>
          </p:nvSpPr>
          <p:spPr>
            <a:xfrm>
              <a:off x="731023" y="4442462"/>
              <a:ext cx="3096846" cy="226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70000"/>
                </a:lnSpc>
                <a:buNone/>
              </a:pPr>
              <a:r>
                <a:rPr lang="en-US" sz="2000" dirty="0">
                  <a:solidFill>
                    <a:srgbClr val="C00000"/>
                  </a:solidFill>
                </a:rPr>
                <a:t>reg</a:t>
              </a:r>
              <a:r>
                <a:rPr lang="en-US" sz="2000" dirty="0"/>
                <a:t> </a:t>
              </a:r>
              <a:r>
                <a:rPr lang="en-US" sz="2000" dirty="0" err="1"/>
                <a:t>r_and</a:t>
              </a:r>
              <a:r>
                <a:rPr lang="en-US" sz="2000" dirty="0"/>
                <a:t>, </a:t>
              </a:r>
              <a:r>
                <a:rPr lang="en-US" sz="2000" dirty="0" err="1"/>
                <a:t>r_or</a:t>
              </a:r>
              <a:r>
                <a:rPr lang="en-US" sz="2000" dirty="0"/>
                <a:t>;</a:t>
              </a:r>
            </a:p>
            <a:p>
              <a:pPr marL="0" indent="0">
                <a:lnSpc>
                  <a:spcPct val="70000"/>
                </a:lnSpc>
                <a:buNone/>
              </a:pPr>
              <a:r>
                <a:rPr lang="en-US" sz="2000" dirty="0">
                  <a:solidFill>
                    <a:srgbClr val="7030A0"/>
                  </a:solidFill>
                </a:rPr>
                <a:t>assign</a:t>
              </a:r>
              <a:r>
                <a:rPr lang="en-US" sz="2000" dirty="0"/>
                <a:t> O = </a:t>
              </a:r>
              <a:r>
                <a:rPr lang="en-US" sz="2000" dirty="0" err="1"/>
                <a:t>r_or</a:t>
              </a:r>
              <a:r>
                <a:rPr lang="en-US" sz="2000" dirty="0"/>
                <a:t>;</a:t>
              </a:r>
            </a:p>
            <a:p>
              <a:pPr marL="0" indent="0">
                <a:lnSpc>
                  <a:spcPct val="70000"/>
                </a:lnSpc>
                <a:buNone/>
              </a:pPr>
              <a:endParaRPr lang="en-US" sz="2000" dirty="0"/>
            </a:p>
            <a:p>
              <a:pPr marL="0" indent="0">
                <a:lnSpc>
                  <a:spcPct val="70000"/>
                </a:lnSpc>
                <a:buNone/>
              </a:pPr>
              <a:r>
                <a:rPr lang="en-US" sz="2000" dirty="0">
                  <a:solidFill>
                    <a:srgbClr val="7030A0"/>
                  </a:solidFill>
                </a:rPr>
                <a:t>always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7030A0"/>
                  </a:solidFill>
                </a:rPr>
                <a:t>@</a:t>
              </a:r>
              <a:r>
                <a:rPr lang="en-US" sz="2000" dirty="0"/>
                <a:t> (A, B, C) </a:t>
              </a:r>
              <a:r>
                <a:rPr lang="en-US" sz="2000" dirty="0">
                  <a:solidFill>
                    <a:srgbClr val="7030A0"/>
                  </a:solidFill>
                </a:rPr>
                <a:t>begin</a:t>
              </a:r>
            </a:p>
            <a:p>
              <a:pPr marL="0" indent="0">
                <a:lnSpc>
                  <a:spcPct val="70000"/>
                </a:lnSpc>
                <a:buNone/>
              </a:pPr>
              <a:r>
                <a:rPr lang="en-US" sz="2000" dirty="0"/>
                <a:t>    </a:t>
              </a:r>
              <a:r>
                <a:rPr lang="en-US" sz="2000" dirty="0" err="1"/>
                <a:t>r_and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FF0000"/>
                  </a:solidFill>
                </a:rPr>
                <a:t>=</a:t>
              </a:r>
              <a:r>
                <a:rPr lang="en-US" sz="2000" dirty="0"/>
                <a:t> A &amp; B;</a:t>
              </a:r>
            </a:p>
            <a:p>
              <a:pPr marL="0" indent="0">
                <a:lnSpc>
                  <a:spcPct val="70000"/>
                </a:lnSpc>
                <a:buNone/>
              </a:pPr>
              <a:r>
                <a:rPr lang="en-US" sz="2000" dirty="0"/>
                <a:t>    </a:t>
              </a:r>
              <a:r>
                <a:rPr lang="en-US" sz="2000" dirty="0" err="1"/>
                <a:t>r_or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FF0000"/>
                  </a:solidFill>
                </a:rPr>
                <a:t>=</a:t>
              </a:r>
              <a:r>
                <a:rPr lang="en-US" sz="2000" dirty="0"/>
                <a:t> </a:t>
              </a:r>
              <a:r>
                <a:rPr lang="en-US" sz="2000" dirty="0" err="1"/>
                <a:t>r_and</a:t>
              </a:r>
              <a:r>
                <a:rPr lang="en-US" sz="2000" dirty="0"/>
                <a:t> | C;</a:t>
              </a:r>
            </a:p>
            <a:p>
              <a:pPr marL="0" indent="0">
                <a:lnSpc>
                  <a:spcPct val="70000"/>
                </a:lnSpc>
                <a:buNone/>
              </a:pPr>
              <a:r>
                <a:rPr lang="en-US" sz="2000" dirty="0">
                  <a:solidFill>
                    <a:srgbClr val="7030A0"/>
                  </a:solidFill>
                </a:rPr>
                <a:t>end 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//demo_2</a:t>
              </a:r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4C86FFA6-E93B-4EE4-A17C-84D822FBB008}"/>
                </a:ext>
              </a:extLst>
            </p:cNvPr>
            <p:cNvSpPr txBox="1">
              <a:spLocks/>
            </p:cNvSpPr>
            <p:nvPr/>
          </p:nvSpPr>
          <p:spPr>
            <a:xfrm>
              <a:off x="731023" y="4143010"/>
              <a:ext cx="3096846" cy="29945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800" dirty="0"/>
                <a:t>Good style</a:t>
              </a:r>
              <a:endParaRPr lang="en-US" sz="18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D979933-28B0-4ABB-911C-E57725F2FF55}"/>
              </a:ext>
            </a:extLst>
          </p:cNvPr>
          <p:cNvGrpSpPr/>
          <p:nvPr/>
        </p:nvGrpSpPr>
        <p:grpSpPr>
          <a:xfrm>
            <a:off x="6026688" y="3852658"/>
            <a:ext cx="3096846" cy="2553862"/>
            <a:chOff x="6349990" y="4148920"/>
            <a:chExt cx="3096846" cy="2553862"/>
          </a:xfrm>
        </p:grpSpPr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6BBE93D1-F4B7-41B2-BC04-03E2858067F0}"/>
                </a:ext>
              </a:extLst>
            </p:cNvPr>
            <p:cNvSpPr txBox="1">
              <a:spLocks/>
            </p:cNvSpPr>
            <p:nvPr/>
          </p:nvSpPr>
          <p:spPr>
            <a:xfrm>
              <a:off x="6349990" y="4442462"/>
              <a:ext cx="3096846" cy="226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70000"/>
                </a:lnSpc>
                <a:buNone/>
              </a:pPr>
              <a:r>
                <a:rPr lang="en-US" sz="2000" dirty="0">
                  <a:solidFill>
                    <a:srgbClr val="C00000"/>
                  </a:solidFill>
                </a:rPr>
                <a:t>reg</a:t>
              </a:r>
              <a:r>
                <a:rPr lang="en-US" sz="2000" dirty="0"/>
                <a:t> </a:t>
              </a:r>
              <a:r>
                <a:rPr lang="en-US" sz="2000" dirty="0" err="1"/>
                <a:t>r_and</a:t>
              </a:r>
              <a:r>
                <a:rPr lang="en-US" sz="2000" dirty="0"/>
                <a:t>, </a:t>
              </a:r>
              <a:r>
                <a:rPr lang="en-US" sz="2000" dirty="0" err="1"/>
                <a:t>r_or</a:t>
              </a:r>
              <a:r>
                <a:rPr lang="en-US" sz="2000" dirty="0"/>
                <a:t>;</a:t>
              </a:r>
            </a:p>
            <a:p>
              <a:pPr marL="0" indent="0">
                <a:lnSpc>
                  <a:spcPct val="70000"/>
                </a:lnSpc>
                <a:buNone/>
              </a:pPr>
              <a:r>
                <a:rPr lang="en-US" sz="2000" dirty="0">
                  <a:solidFill>
                    <a:srgbClr val="7030A0"/>
                  </a:solidFill>
                </a:rPr>
                <a:t>assign</a:t>
              </a:r>
              <a:r>
                <a:rPr lang="en-US" sz="2000" dirty="0"/>
                <a:t> O = </a:t>
              </a:r>
              <a:r>
                <a:rPr lang="en-US" sz="2000" dirty="0" err="1"/>
                <a:t>r_or</a:t>
              </a:r>
              <a:r>
                <a:rPr lang="en-US" sz="2000" dirty="0"/>
                <a:t>;</a:t>
              </a:r>
            </a:p>
            <a:p>
              <a:pPr marL="0" indent="0">
                <a:lnSpc>
                  <a:spcPct val="70000"/>
                </a:lnSpc>
                <a:buNone/>
              </a:pPr>
              <a:endParaRPr lang="en-US" sz="2000" dirty="0"/>
            </a:p>
            <a:p>
              <a:pPr marL="0" indent="0">
                <a:lnSpc>
                  <a:spcPct val="70000"/>
                </a:lnSpc>
                <a:buNone/>
              </a:pPr>
              <a:r>
                <a:rPr lang="en-US" sz="2000" dirty="0">
                  <a:solidFill>
                    <a:srgbClr val="7030A0"/>
                  </a:solidFill>
                </a:rPr>
                <a:t>always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7030A0"/>
                  </a:solidFill>
                </a:rPr>
                <a:t>@</a:t>
              </a:r>
              <a:r>
                <a:rPr lang="en-US" sz="2000" dirty="0"/>
                <a:t> (A, B, C) </a:t>
              </a:r>
              <a:r>
                <a:rPr lang="en-US" sz="2000" dirty="0">
                  <a:solidFill>
                    <a:srgbClr val="7030A0"/>
                  </a:solidFill>
                </a:rPr>
                <a:t>begin</a:t>
              </a:r>
            </a:p>
            <a:p>
              <a:pPr marL="0" indent="0">
                <a:lnSpc>
                  <a:spcPct val="70000"/>
                </a:lnSpc>
                <a:buNone/>
              </a:pPr>
              <a:r>
                <a:rPr lang="en-US" sz="2000" dirty="0"/>
                <a:t>    </a:t>
              </a:r>
              <a:r>
                <a:rPr lang="en-US" sz="2000" dirty="0" err="1"/>
                <a:t>r_and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FF0000"/>
                  </a:solidFill>
                </a:rPr>
                <a:t>&lt;=</a:t>
              </a:r>
              <a:r>
                <a:rPr lang="en-US" sz="2000" dirty="0"/>
                <a:t> A &amp; B;</a:t>
              </a:r>
            </a:p>
            <a:p>
              <a:pPr marL="0" indent="0">
                <a:lnSpc>
                  <a:spcPct val="70000"/>
                </a:lnSpc>
                <a:buNone/>
              </a:pPr>
              <a:r>
                <a:rPr lang="en-US" sz="2000" dirty="0"/>
                <a:t>    </a:t>
              </a:r>
              <a:r>
                <a:rPr lang="en-US" sz="2000" dirty="0" err="1"/>
                <a:t>r_or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FF0000"/>
                  </a:solidFill>
                </a:rPr>
                <a:t>&lt;=</a:t>
              </a:r>
              <a:r>
                <a:rPr lang="en-US" sz="2000" dirty="0"/>
                <a:t> </a:t>
              </a:r>
              <a:r>
                <a:rPr lang="en-US" sz="2000" dirty="0" err="1"/>
                <a:t>r_and</a:t>
              </a:r>
              <a:r>
                <a:rPr lang="en-US" sz="2000" dirty="0"/>
                <a:t> | C;</a:t>
              </a:r>
            </a:p>
            <a:p>
              <a:pPr marL="0" indent="0">
                <a:lnSpc>
                  <a:spcPct val="70000"/>
                </a:lnSpc>
                <a:buNone/>
              </a:pPr>
              <a:r>
                <a:rPr lang="en-US" sz="2000" dirty="0">
                  <a:solidFill>
                    <a:srgbClr val="7030A0"/>
                  </a:solidFill>
                </a:rPr>
                <a:t>end 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//demo_2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602B3EB2-FB69-4705-8E7A-8B363C9BFD01}"/>
                </a:ext>
              </a:extLst>
            </p:cNvPr>
            <p:cNvSpPr txBox="1">
              <a:spLocks/>
            </p:cNvSpPr>
            <p:nvPr/>
          </p:nvSpPr>
          <p:spPr>
            <a:xfrm>
              <a:off x="6349990" y="4148920"/>
              <a:ext cx="3096846" cy="29945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800" dirty="0"/>
                <a:t>Bad style</a:t>
              </a:r>
              <a:endParaRPr lang="en-US" sz="1800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BFC983F7-BFD7-42F5-826B-4F077BF25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188" y="3853321"/>
            <a:ext cx="2695951" cy="138131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B3D45E5-2446-487C-B9B0-F22A78893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083" y="3852658"/>
            <a:ext cx="2819794" cy="142894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0AE6507-80B4-4C6A-AAEF-2AE62DBD83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4" t="18789" r="521"/>
          <a:stretch/>
        </p:blipFill>
        <p:spPr>
          <a:xfrm>
            <a:off x="5396926" y="1690688"/>
            <a:ext cx="6324253" cy="17725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A9DD62B-728B-4792-B6F6-1168F9FB1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107" y="5313247"/>
            <a:ext cx="2708111" cy="1381318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A182172-0017-4C7F-AE29-2DDB1E8354F8}"/>
              </a:ext>
            </a:extLst>
          </p:cNvPr>
          <p:cNvSpPr txBox="1"/>
          <p:nvPr/>
        </p:nvSpPr>
        <p:spPr>
          <a:xfrm>
            <a:off x="4049236" y="349948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Behavioral</a:t>
            </a:r>
            <a:endParaRPr lang="en-S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2141D-726F-4015-BCC6-F07F10340BA7}"/>
              </a:ext>
            </a:extLst>
          </p:cNvPr>
          <p:cNvSpPr txBox="1"/>
          <p:nvPr/>
        </p:nvSpPr>
        <p:spPr>
          <a:xfrm>
            <a:off x="9958471" y="349388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Behavioral</a:t>
            </a:r>
            <a:endParaRPr lang="en-S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3D52AC-C198-4A5F-A5B2-69EFC8089BCC}"/>
              </a:ext>
            </a:extLst>
          </p:cNvPr>
          <p:cNvSpPr txBox="1"/>
          <p:nvPr/>
        </p:nvSpPr>
        <p:spPr>
          <a:xfrm>
            <a:off x="1951377" y="648613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Post-synth</a:t>
            </a:r>
            <a:endParaRPr lang="en-SE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AE5A3F-D24C-431C-AA36-9031E7626974}"/>
              </a:ext>
            </a:extLst>
          </p:cNvPr>
          <p:cNvSpPr txBox="1"/>
          <p:nvPr/>
        </p:nvSpPr>
        <p:spPr>
          <a:xfrm>
            <a:off x="7881756" y="649287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Post-synth</a:t>
            </a:r>
            <a:endParaRPr lang="en-SE" dirty="0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DDD01D1E-7908-49E7-988D-E2D78507FC49}"/>
              </a:ext>
            </a:extLst>
          </p:cNvPr>
          <p:cNvSpPr/>
          <p:nvPr/>
        </p:nvSpPr>
        <p:spPr>
          <a:xfrm>
            <a:off x="3771093" y="4653422"/>
            <a:ext cx="1811045" cy="12832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  <a:p>
            <a:pPr algn="ctr"/>
            <a:r>
              <a:rPr lang="en-US" dirty="0"/>
              <a:t>Match!</a:t>
            </a:r>
          </a:p>
          <a:p>
            <a:pPr algn="ctr"/>
            <a:r>
              <a:rPr lang="en-US" dirty="0"/>
              <a:t>(no bug)</a:t>
            </a:r>
            <a:endParaRPr lang="en-SE" dirty="0"/>
          </a:p>
        </p:txBody>
      </p:sp>
      <p:pic>
        <p:nvPicPr>
          <p:cNvPr id="34" name="Picture 3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665C1A9-C630-4951-AA20-C58F5901D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335" y="5486774"/>
            <a:ext cx="2895108" cy="125482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47" name="Explosion: 14 Points 46">
            <a:extLst>
              <a:ext uri="{FF2B5EF4-FFF2-40B4-BE49-F238E27FC236}">
                <a16:creationId xmlns:a16="http://schemas.microsoft.com/office/drawing/2014/main" id="{9A376DDC-919B-49C6-A0C3-393CEDFBA58E}"/>
              </a:ext>
            </a:extLst>
          </p:cNvPr>
          <p:cNvSpPr/>
          <p:nvPr/>
        </p:nvSpPr>
        <p:spPr>
          <a:xfrm>
            <a:off x="9212999" y="4182635"/>
            <a:ext cx="2991612" cy="210400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 </a:t>
            </a:r>
          </a:p>
          <a:p>
            <a:pPr algn="ctr"/>
            <a:r>
              <a:rPr lang="en-US" dirty="0"/>
              <a:t>Mismatch!</a:t>
            </a:r>
          </a:p>
          <a:p>
            <a:pPr algn="ctr"/>
            <a:r>
              <a:rPr lang="en-US" dirty="0"/>
              <a:t>(bug in front-end)</a:t>
            </a:r>
            <a:endParaRPr lang="en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2886B-D8BF-E961-E3D6-C5B7E304E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B8CC-497C-7041-8965-6D27E77A7E61}" type="datetime1">
              <a:rPr lang="sv-SE" smtClean="0"/>
              <a:t>2022-08-28</a:t>
            </a:fld>
            <a:endParaRPr lang="en-SE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DF538A3-4D14-DE1B-EA39-09146409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5839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 animBg="1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DBBC-2968-484A-93C5-405C84B3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Non-blocking assignment – Good and bad styles</a:t>
            </a:r>
            <a:endParaRPr lang="en-SE" sz="4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91DAC3-380F-49D1-95AA-C3318B567BDA}"/>
              </a:ext>
            </a:extLst>
          </p:cNvPr>
          <p:cNvSpPr/>
          <p:nvPr/>
        </p:nvSpPr>
        <p:spPr>
          <a:xfrm>
            <a:off x="1594669" y="1648469"/>
            <a:ext cx="1491432" cy="178156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D_FF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EBBC8EE-299C-442C-8366-1B17567D7C66}"/>
              </a:ext>
            </a:extLst>
          </p:cNvPr>
          <p:cNvSpPr/>
          <p:nvPr/>
        </p:nvSpPr>
        <p:spPr>
          <a:xfrm rot="5400000">
            <a:off x="1628006" y="2923624"/>
            <a:ext cx="209550" cy="27622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06885-2B8B-48EC-8A4B-13B21EB246A2}"/>
              </a:ext>
            </a:extLst>
          </p:cNvPr>
          <p:cNvSpPr txBox="1"/>
          <p:nvPr/>
        </p:nvSpPr>
        <p:spPr>
          <a:xfrm>
            <a:off x="838200" y="1604027"/>
            <a:ext cx="7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D_1</a:t>
            </a:r>
            <a:endParaRPr lang="en-S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D912B4-5C46-46B1-8495-5D97103B22D2}"/>
              </a:ext>
            </a:extLst>
          </p:cNvPr>
          <p:cNvCxnSpPr>
            <a:cxnSpLocks/>
          </p:cNvCxnSpPr>
          <p:nvPr/>
        </p:nvCxnSpPr>
        <p:spPr>
          <a:xfrm>
            <a:off x="876301" y="3061736"/>
            <a:ext cx="71836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8FAF18-C991-48A3-8834-403B7FE51AB7}"/>
              </a:ext>
            </a:extLst>
          </p:cNvPr>
          <p:cNvSpPr txBox="1"/>
          <p:nvPr/>
        </p:nvSpPr>
        <p:spPr>
          <a:xfrm>
            <a:off x="940928" y="306173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clk</a:t>
            </a:r>
            <a:endParaRPr lang="en-S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4378C-9300-4FF2-840A-85A08FAFB993}"/>
              </a:ext>
            </a:extLst>
          </p:cNvPr>
          <p:cNvCxnSpPr>
            <a:cxnSpLocks/>
          </p:cNvCxnSpPr>
          <p:nvPr/>
        </p:nvCxnSpPr>
        <p:spPr>
          <a:xfrm>
            <a:off x="876301" y="1995739"/>
            <a:ext cx="71836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12BF85-799B-45B0-B021-7D2AB7D4D74D}"/>
              </a:ext>
            </a:extLst>
          </p:cNvPr>
          <p:cNvSpPr/>
          <p:nvPr/>
        </p:nvSpPr>
        <p:spPr>
          <a:xfrm>
            <a:off x="4577533" y="1647435"/>
            <a:ext cx="1491432" cy="178156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D_FF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EDF7572-DDC4-4DEE-A7BD-166C2018AD75}"/>
              </a:ext>
            </a:extLst>
          </p:cNvPr>
          <p:cNvSpPr/>
          <p:nvPr/>
        </p:nvSpPr>
        <p:spPr>
          <a:xfrm rot="5400000">
            <a:off x="4610870" y="2922590"/>
            <a:ext cx="209550" cy="27622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88175A-1E1C-4017-8ABC-49FD7F6D8B60}"/>
              </a:ext>
            </a:extLst>
          </p:cNvPr>
          <p:cNvSpPr txBox="1"/>
          <p:nvPr/>
        </p:nvSpPr>
        <p:spPr>
          <a:xfrm>
            <a:off x="3442832" y="1602993"/>
            <a:ext cx="7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D_2</a:t>
            </a:r>
            <a:endParaRPr lang="en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28EFA-3487-49FC-AF6F-909B544C3468}"/>
              </a:ext>
            </a:extLst>
          </p:cNvPr>
          <p:cNvSpPr txBox="1"/>
          <p:nvPr/>
        </p:nvSpPr>
        <p:spPr>
          <a:xfrm>
            <a:off x="6068965" y="1602993"/>
            <a:ext cx="7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</a:t>
            </a:r>
            <a:endParaRPr lang="en-SE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B9603F-9FBE-4E50-9D31-0C0968866894}"/>
              </a:ext>
            </a:extLst>
          </p:cNvPr>
          <p:cNvCxnSpPr>
            <a:cxnSpLocks/>
          </p:cNvCxnSpPr>
          <p:nvPr/>
        </p:nvCxnSpPr>
        <p:spPr>
          <a:xfrm>
            <a:off x="3859165" y="3072607"/>
            <a:ext cx="71836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EBE2A7-D239-4B09-A498-AF0AB045CA75}"/>
              </a:ext>
            </a:extLst>
          </p:cNvPr>
          <p:cNvCxnSpPr>
            <a:cxnSpLocks/>
          </p:cNvCxnSpPr>
          <p:nvPr/>
        </p:nvCxnSpPr>
        <p:spPr>
          <a:xfrm>
            <a:off x="3086099" y="1994706"/>
            <a:ext cx="14914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4BE1B8-D62D-493C-95B3-9BF9EE3C76B4}"/>
              </a:ext>
            </a:extLst>
          </p:cNvPr>
          <p:cNvCxnSpPr>
            <a:cxnSpLocks/>
          </p:cNvCxnSpPr>
          <p:nvPr/>
        </p:nvCxnSpPr>
        <p:spPr>
          <a:xfrm>
            <a:off x="6061797" y="1991509"/>
            <a:ext cx="71836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5B8681-7766-4534-AC61-4B854F14F100}"/>
              </a:ext>
            </a:extLst>
          </p:cNvPr>
          <p:cNvCxnSpPr>
            <a:cxnSpLocks/>
          </p:cNvCxnSpPr>
          <p:nvPr/>
        </p:nvCxnSpPr>
        <p:spPr>
          <a:xfrm>
            <a:off x="1444009" y="3060702"/>
            <a:ext cx="0" cy="5209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3C3B36-A35A-4C52-968A-FFE28D509D18}"/>
              </a:ext>
            </a:extLst>
          </p:cNvPr>
          <p:cNvCxnSpPr>
            <a:cxnSpLocks/>
          </p:cNvCxnSpPr>
          <p:nvPr/>
        </p:nvCxnSpPr>
        <p:spPr>
          <a:xfrm>
            <a:off x="3867007" y="3083518"/>
            <a:ext cx="0" cy="5209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1C69E3-6530-450B-917D-695CE5E0A6A7}"/>
              </a:ext>
            </a:extLst>
          </p:cNvPr>
          <p:cNvCxnSpPr>
            <a:cxnSpLocks/>
          </p:cNvCxnSpPr>
          <p:nvPr/>
        </p:nvCxnSpPr>
        <p:spPr>
          <a:xfrm>
            <a:off x="1442599" y="3581660"/>
            <a:ext cx="2434076" cy="22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94EEB07-B4EB-4AB3-A107-F8E64CA4C74D}"/>
              </a:ext>
            </a:extLst>
          </p:cNvPr>
          <p:cNvGrpSpPr/>
          <p:nvPr/>
        </p:nvGrpSpPr>
        <p:grpSpPr>
          <a:xfrm>
            <a:off x="1884985" y="3957662"/>
            <a:ext cx="3096846" cy="2559772"/>
            <a:chOff x="731023" y="4143010"/>
            <a:chExt cx="3096846" cy="2559772"/>
          </a:xfrm>
        </p:grpSpPr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933653EA-6C39-4F15-AF40-D45ED339DAA6}"/>
                </a:ext>
              </a:extLst>
            </p:cNvPr>
            <p:cNvSpPr txBox="1">
              <a:spLocks/>
            </p:cNvSpPr>
            <p:nvPr/>
          </p:nvSpPr>
          <p:spPr>
            <a:xfrm>
              <a:off x="731023" y="4442462"/>
              <a:ext cx="3096846" cy="226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70000"/>
                </a:lnSpc>
                <a:buNone/>
              </a:pPr>
              <a:r>
                <a:rPr lang="en-US" sz="2000" dirty="0"/>
                <a:t>reg D_2, _Q;</a:t>
              </a:r>
            </a:p>
            <a:p>
              <a:pPr marL="0" indent="0">
                <a:lnSpc>
                  <a:spcPct val="70000"/>
                </a:lnSpc>
                <a:buNone/>
              </a:pPr>
              <a:r>
                <a:rPr lang="en-US" sz="2000" dirty="0"/>
                <a:t>assign Q = _Q;</a:t>
              </a:r>
            </a:p>
            <a:p>
              <a:pPr marL="0" indent="0">
                <a:lnSpc>
                  <a:spcPct val="70000"/>
                </a:lnSpc>
                <a:buNone/>
              </a:pPr>
              <a:r>
                <a:rPr lang="en-US" sz="2000" dirty="0"/>
                <a:t>always @ (</a:t>
              </a:r>
              <a:r>
                <a:rPr lang="en-US" sz="2000" dirty="0" err="1"/>
                <a:t>posedge</a:t>
              </a:r>
              <a:r>
                <a:rPr lang="en-US" sz="2000" dirty="0"/>
                <a:t> </a:t>
              </a:r>
              <a:r>
                <a:rPr lang="en-US" sz="2000" dirty="0" err="1"/>
                <a:t>clk</a:t>
              </a:r>
              <a:r>
                <a:rPr lang="en-US" sz="2000" dirty="0"/>
                <a:t>) begin</a:t>
              </a:r>
            </a:p>
            <a:p>
              <a:pPr marL="0" indent="0">
                <a:lnSpc>
                  <a:spcPct val="70000"/>
                </a:lnSpc>
                <a:buNone/>
              </a:pPr>
              <a:r>
                <a:rPr lang="en-US" sz="2000" dirty="0"/>
                <a:t>    D_2 </a:t>
              </a:r>
              <a:r>
                <a:rPr lang="en-US" sz="2000" dirty="0">
                  <a:solidFill>
                    <a:srgbClr val="FF0000"/>
                  </a:solidFill>
                </a:rPr>
                <a:t>&lt;=</a:t>
              </a:r>
              <a:r>
                <a:rPr lang="en-US" sz="2000" dirty="0"/>
                <a:t> D_1;</a:t>
              </a:r>
            </a:p>
            <a:p>
              <a:pPr marL="0" indent="0">
                <a:lnSpc>
                  <a:spcPct val="70000"/>
                </a:lnSpc>
                <a:buNone/>
              </a:pPr>
              <a:r>
                <a:rPr lang="en-US" sz="2000" dirty="0"/>
                <a:t>    _Q </a:t>
              </a:r>
              <a:r>
                <a:rPr lang="en-US" sz="2000" dirty="0">
                  <a:solidFill>
                    <a:srgbClr val="FF0000"/>
                  </a:solidFill>
                </a:rPr>
                <a:t>&lt;=</a:t>
              </a:r>
              <a:r>
                <a:rPr lang="en-US" sz="2000" dirty="0"/>
                <a:t> D_2;</a:t>
              </a:r>
            </a:p>
            <a:p>
              <a:pPr marL="0" indent="0">
                <a:lnSpc>
                  <a:spcPct val="70000"/>
                </a:lnSpc>
                <a:buNone/>
              </a:pPr>
              <a:r>
                <a:rPr lang="en-US" sz="2000" dirty="0"/>
                <a:t>end 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//demo_3</a:t>
              </a:r>
            </a:p>
          </p:txBody>
        </p:sp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5BD9CAFE-8F90-46BF-AF63-90DFD0C8248B}"/>
                </a:ext>
              </a:extLst>
            </p:cNvPr>
            <p:cNvSpPr txBox="1">
              <a:spLocks/>
            </p:cNvSpPr>
            <p:nvPr/>
          </p:nvSpPr>
          <p:spPr>
            <a:xfrm>
              <a:off x="731023" y="4143010"/>
              <a:ext cx="3096846" cy="29945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800" dirty="0"/>
                <a:t>Good style</a:t>
              </a:r>
              <a:endParaRPr lang="en-US" sz="18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EC6F32-B2F1-4716-A016-F29CBCB0C032}"/>
              </a:ext>
            </a:extLst>
          </p:cNvPr>
          <p:cNvGrpSpPr/>
          <p:nvPr/>
        </p:nvGrpSpPr>
        <p:grpSpPr>
          <a:xfrm>
            <a:off x="7827529" y="3947908"/>
            <a:ext cx="3096846" cy="2553862"/>
            <a:chOff x="6349990" y="4148920"/>
            <a:chExt cx="3096846" cy="2553862"/>
          </a:xfrm>
        </p:grpSpPr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4CEB637C-F716-454D-9A64-0A44726E9A88}"/>
                </a:ext>
              </a:extLst>
            </p:cNvPr>
            <p:cNvSpPr txBox="1">
              <a:spLocks/>
            </p:cNvSpPr>
            <p:nvPr/>
          </p:nvSpPr>
          <p:spPr>
            <a:xfrm>
              <a:off x="6349990" y="4442462"/>
              <a:ext cx="3096846" cy="226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70000"/>
                </a:lnSpc>
                <a:buNone/>
              </a:pPr>
              <a:r>
                <a:rPr lang="en-US" sz="2000" dirty="0"/>
                <a:t>reg D_2, _Q;</a:t>
              </a:r>
            </a:p>
            <a:p>
              <a:pPr marL="0" indent="0">
                <a:lnSpc>
                  <a:spcPct val="70000"/>
                </a:lnSpc>
                <a:buNone/>
              </a:pPr>
              <a:r>
                <a:rPr lang="en-US" sz="2000" dirty="0"/>
                <a:t>assign Q = _Q;</a:t>
              </a:r>
            </a:p>
            <a:p>
              <a:pPr marL="0" indent="0">
                <a:lnSpc>
                  <a:spcPct val="70000"/>
                </a:lnSpc>
                <a:buNone/>
              </a:pPr>
              <a:r>
                <a:rPr lang="en-US" sz="2000" dirty="0"/>
                <a:t>always @ (</a:t>
              </a:r>
              <a:r>
                <a:rPr lang="en-US" sz="2000" dirty="0" err="1"/>
                <a:t>posedge</a:t>
              </a:r>
              <a:r>
                <a:rPr lang="en-US" sz="2000" dirty="0"/>
                <a:t> </a:t>
              </a:r>
              <a:r>
                <a:rPr lang="en-US" sz="2000" dirty="0" err="1"/>
                <a:t>clk</a:t>
              </a:r>
              <a:r>
                <a:rPr lang="en-US" sz="2000" dirty="0"/>
                <a:t>) begin</a:t>
              </a:r>
            </a:p>
            <a:p>
              <a:pPr marL="0" indent="0">
                <a:lnSpc>
                  <a:spcPct val="70000"/>
                </a:lnSpc>
                <a:buNone/>
              </a:pPr>
              <a:r>
                <a:rPr lang="en-US" sz="2000" dirty="0"/>
                <a:t>    D_2 </a:t>
              </a:r>
              <a:r>
                <a:rPr lang="en-US" sz="2000" dirty="0">
                  <a:solidFill>
                    <a:srgbClr val="FF0000"/>
                  </a:solidFill>
                </a:rPr>
                <a:t>=</a:t>
              </a:r>
              <a:r>
                <a:rPr lang="en-US" sz="2000" dirty="0"/>
                <a:t> D_1;</a:t>
              </a:r>
            </a:p>
            <a:p>
              <a:pPr marL="0" indent="0">
                <a:lnSpc>
                  <a:spcPct val="70000"/>
                </a:lnSpc>
                <a:buNone/>
              </a:pPr>
              <a:r>
                <a:rPr lang="en-US" sz="2000" dirty="0"/>
                <a:t>    _Q </a:t>
              </a:r>
              <a:r>
                <a:rPr lang="en-US" sz="2000" dirty="0">
                  <a:solidFill>
                    <a:srgbClr val="FF0000"/>
                  </a:solidFill>
                </a:rPr>
                <a:t>=</a:t>
              </a:r>
              <a:r>
                <a:rPr lang="en-US" sz="2000" dirty="0"/>
                <a:t> D_2;</a:t>
              </a:r>
            </a:p>
            <a:p>
              <a:pPr marL="0" indent="0">
                <a:lnSpc>
                  <a:spcPct val="70000"/>
                </a:lnSpc>
                <a:buNone/>
              </a:pPr>
              <a:r>
                <a:rPr lang="en-US" sz="2000" dirty="0"/>
                <a:t>end 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//demo_3</a:t>
              </a:r>
            </a:p>
            <a:p>
              <a:pPr marL="0" indent="0">
                <a:lnSpc>
                  <a:spcPct val="70000"/>
                </a:lnSpc>
                <a:buNone/>
              </a:pPr>
              <a:endParaRPr lang="en-US" sz="2000" dirty="0"/>
            </a:p>
          </p:txBody>
        </p:sp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0DBCB4E9-BEEC-4205-BC17-B9244588AB5B}"/>
                </a:ext>
              </a:extLst>
            </p:cNvPr>
            <p:cNvSpPr txBox="1">
              <a:spLocks/>
            </p:cNvSpPr>
            <p:nvPr/>
          </p:nvSpPr>
          <p:spPr>
            <a:xfrm>
              <a:off x="6349990" y="4148920"/>
              <a:ext cx="3096846" cy="29945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800" dirty="0"/>
                <a:t>Bad style</a:t>
              </a:r>
              <a:endParaRPr lang="en-US" sz="1800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7D8B6A18-2617-44C9-AB88-3F89A0403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931" y="1602993"/>
            <a:ext cx="5083329" cy="2057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7982C96-542A-48CD-842E-08A2BCE06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39" y="1634786"/>
            <a:ext cx="6331661" cy="20570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Cross 35">
            <a:extLst>
              <a:ext uri="{FF2B5EF4-FFF2-40B4-BE49-F238E27FC236}">
                <a16:creationId xmlns:a16="http://schemas.microsoft.com/office/drawing/2014/main" id="{FAB433BD-37DA-4D51-A263-8F02B355CC60}"/>
              </a:ext>
            </a:extLst>
          </p:cNvPr>
          <p:cNvSpPr/>
          <p:nvPr/>
        </p:nvSpPr>
        <p:spPr>
          <a:xfrm rot="2700000">
            <a:off x="8150731" y="1417772"/>
            <a:ext cx="2450442" cy="2462403"/>
          </a:xfrm>
          <a:prstGeom prst="plus">
            <a:avLst>
              <a:gd name="adj" fmla="val 46073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58C55-7EBD-A5D1-C5D1-86AA501A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7945-B1E7-694A-8407-88BC9C7BD519}" type="datetime1">
              <a:rPr lang="sv-SE" smtClean="0"/>
              <a:t>2022-08-28</a:t>
            </a:fld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BAE08-9549-C290-5198-7230109F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8381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1C61-360D-4597-BBC1-9A567EFCB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pitfalls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9B33F-2E40-48A6-A5FD-188290AE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Multi drive always module</a:t>
            </a:r>
            <a:endParaRPr lang="en-US" sz="2800" dirty="0"/>
          </a:p>
          <a:p>
            <a:r>
              <a:rPr lang="en-US" sz="3200" dirty="0"/>
              <a:t>Combinational loop</a:t>
            </a:r>
          </a:p>
          <a:p>
            <a:endParaRPr lang="en-S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6E226-87AD-30CB-ABBC-52A5C0A6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AF0-963B-CA45-9394-F3C4ED6B7E80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ECE58-BA03-A71D-5108-69463CDB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18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7991-5FEE-4118-8A49-5A36F34D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15204-2DF5-4323-88DC-7A6F4A01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Review module-based modelling in Verilog</a:t>
            </a:r>
          </a:p>
          <a:p>
            <a:r>
              <a:rPr lang="en-US" sz="4000" dirty="0"/>
              <a:t>Combinational vs. sequential logic</a:t>
            </a:r>
          </a:p>
          <a:p>
            <a:r>
              <a:rPr lang="en-US" sz="4000" dirty="0"/>
              <a:t>Blocking vs. nonblocking assignment</a:t>
            </a:r>
          </a:p>
          <a:p>
            <a:r>
              <a:rPr lang="en-US" sz="4000" dirty="0"/>
              <a:t>Writing testbench using Verilog</a:t>
            </a:r>
            <a:endParaRPr lang="en-SE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86D95-E312-D769-BF40-FC3627B4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E5FF-D1C9-C946-8157-5F6848275EE9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B1EAA-0819-2471-0067-3953AABA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62124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DEEC-18DC-437B-BCBB-E71E9733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Multi-drive always blocks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84D06-518B-406C-9963-B72CF292E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0300" y="1690688"/>
            <a:ext cx="5143500" cy="4760388"/>
          </a:xfrm>
        </p:spPr>
        <p:txBody>
          <a:bodyPr/>
          <a:lstStyle/>
          <a:p>
            <a:r>
              <a:rPr lang="en-US" dirty="0"/>
              <a:t>Statements within always are evaluated </a:t>
            </a:r>
            <a:r>
              <a:rPr lang="en-US" dirty="0">
                <a:solidFill>
                  <a:srgbClr val="FF0000"/>
                </a:solidFill>
              </a:rPr>
              <a:t>sequentially</a:t>
            </a:r>
            <a:r>
              <a:rPr lang="en-US" dirty="0"/>
              <a:t> from the first to the last. </a:t>
            </a:r>
          </a:p>
          <a:p>
            <a:r>
              <a:rPr lang="en-US" dirty="0"/>
              <a:t>However, different always blocks are executed </a:t>
            </a:r>
            <a:r>
              <a:rPr lang="en-US" dirty="0">
                <a:solidFill>
                  <a:srgbClr val="FF0000"/>
                </a:solidFill>
              </a:rPr>
              <a:t>randomly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execution order of the </a:t>
            </a:r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 always are totally random run-to-run.</a:t>
            </a:r>
            <a:endParaRPr lang="en-S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3CF4D0-D179-4595-B739-ED08F0E87711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4598026" cy="47603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always</a:t>
            </a:r>
            <a:r>
              <a:rPr lang="en-US" dirty="0"/>
              <a:t> @ (</a:t>
            </a:r>
            <a:r>
              <a:rPr lang="en-US" dirty="0">
                <a:solidFill>
                  <a:srgbClr val="FF0000"/>
                </a:solidFill>
              </a:rPr>
              <a:t>a, b</a:t>
            </a:r>
            <a:r>
              <a:rPr lang="en-US" dirty="0"/>
              <a:t>) begin</a:t>
            </a:r>
          </a:p>
          <a:p>
            <a:pPr marL="0" indent="0">
              <a:buNone/>
            </a:pPr>
            <a:r>
              <a:rPr lang="en-US" dirty="0"/>
              <a:t>    …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x = a | b;</a:t>
            </a:r>
          </a:p>
          <a:p>
            <a:pPr marL="0" indent="0">
              <a:buNone/>
            </a:pPr>
            <a:r>
              <a:rPr lang="en-US" dirty="0"/>
              <a:t>    …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always</a:t>
            </a:r>
            <a:r>
              <a:rPr lang="en-US" dirty="0"/>
              <a:t> @ (</a:t>
            </a:r>
            <a:r>
              <a:rPr lang="en-US" dirty="0">
                <a:solidFill>
                  <a:srgbClr val="FF0000"/>
                </a:solidFill>
              </a:rPr>
              <a:t>c, d</a:t>
            </a:r>
            <a:r>
              <a:rPr lang="en-US" dirty="0"/>
              <a:t>) begin</a:t>
            </a:r>
          </a:p>
          <a:p>
            <a:pPr marL="0" indent="0">
              <a:buNone/>
            </a:pPr>
            <a:r>
              <a:rPr lang="en-US" dirty="0"/>
              <a:t>    …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x = c &amp; d;</a:t>
            </a:r>
          </a:p>
          <a:p>
            <a:pPr marL="0" indent="0">
              <a:buNone/>
            </a:pPr>
            <a:r>
              <a:rPr lang="en-US" dirty="0"/>
              <a:t>    …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47531B-93A2-477C-9586-79801D995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014" y="5524500"/>
            <a:ext cx="5805924" cy="7715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E5F7563-1A84-4362-8373-BE1C15776376}"/>
              </a:ext>
            </a:extLst>
          </p:cNvPr>
          <p:cNvSpPr/>
          <p:nvPr/>
        </p:nvSpPr>
        <p:spPr>
          <a:xfrm>
            <a:off x="2647950" y="4905376"/>
            <a:ext cx="2899926" cy="1587500"/>
          </a:xfrm>
          <a:prstGeom prst="wedgeRectCallout">
            <a:avLst>
              <a:gd name="adj1" fmla="val 60525"/>
              <a:gd name="adj2" fmla="val 27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Critical warning generated during synthesis.</a:t>
            </a:r>
            <a:endParaRPr lang="en-SE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E0779D-7212-45DA-B19E-31C6867CBE60}"/>
              </a:ext>
            </a:extLst>
          </p:cNvPr>
          <p:cNvSpPr txBox="1"/>
          <p:nvPr/>
        </p:nvSpPr>
        <p:spPr>
          <a:xfrm>
            <a:off x="0" y="3061225"/>
            <a:ext cx="12193588" cy="1200329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Rules of thumb </a:t>
            </a:r>
            <a:r>
              <a:rPr lang="en-US" sz="3600" dirty="0">
                <a:solidFill>
                  <a:srgbClr val="FF0000"/>
                </a:solidFill>
              </a:rPr>
              <a:t>No.4</a:t>
            </a:r>
            <a:r>
              <a:rPr lang="en-US" sz="3600" dirty="0">
                <a:solidFill>
                  <a:schemeClr val="tx1"/>
                </a:solidFill>
              </a:rPr>
              <a:t>: </a:t>
            </a:r>
          </a:p>
          <a:p>
            <a:r>
              <a:rPr lang="en-US" sz="3600" dirty="0">
                <a:solidFill>
                  <a:schemeClr val="tx1"/>
                </a:solidFill>
              </a:rPr>
              <a:t>Each </a:t>
            </a:r>
            <a:r>
              <a:rPr lang="en-US" sz="3600" dirty="0">
                <a:solidFill>
                  <a:srgbClr val="FF0000"/>
                </a:solidFill>
              </a:rPr>
              <a:t>reg</a:t>
            </a:r>
            <a:r>
              <a:rPr lang="en-US" sz="3600" dirty="0">
                <a:solidFill>
                  <a:schemeClr val="tx1"/>
                </a:solidFill>
              </a:rPr>
              <a:t> should only be driven by </a:t>
            </a:r>
            <a:r>
              <a:rPr lang="en-US" sz="3600" dirty="0">
                <a:solidFill>
                  <a:srgbClr val="FF0000"/>
                </a:solidFill>
              </a:rPr>
              <a:t>one</a:t>
            </a:r>
            <a:r>
              <a:rPr lang="en-US" sz="3600" dirty="0">
                <a:solidFill>
                  <a:schemeClr val="tx1"/>
                </a:solidFill>
              </a:rPr>
              <a:t> always block.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A5F4B-D9DF-041A-5943-99E80CC6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866D-E492-B546-B449-708E392ECC44}" type="datetime1">
              <a:rPr lang="sv-SE" smtClean="0"/>
              <a:t>2022-08-28</a:t>
            </a:fld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75B05C-66E1-43FA-6EC8-40113DFB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7580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022D7A1-CD08-4305-80EB-65C3981DE60E}"/>
              </a:ext>
            </a:extLst>
          </p:cNvPr>
          <p:cNvGrpSpPr/>
          <p:nvPr/>
        </p:nvGrpSpPr>
        <p:grpSpPr>
          <a:xfrm>
            <a:off x="7035307" y="3737597"/>
            <a:ext cx="4717078" cy="2898994"/>
            <a:chOff x="7035307" y="3737597"/>
            <a:chExt cx="4717078" cy="2898994"/>
          </a:xfrm>
        </p:grpSpPr>
        <p:pic>
          <p:nvPicPr>
            <p:cNvPr id="14" name="Picture 2" descr="A picture containing text, clock, watch&#10;&#10;Description automatically generated">
              <a:extLst>
                <a:ext uri="{FF2B5EF4-FFF2-40B4-BE49-F238E27FC236}">
                  <a16:creationId xmlns:a16="http://schemas.microsoft.com/office/drawing/2014/main" id="{D9B9E8E8-292C-46E3-A14B-45A882F5A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2752" y="3922263"/>
              <a:ext cx="4649633" cy="2570612"/>
            </a:xfrm>
            <a:prstGeom prst="rect">
              <a:avLst/>
            </a:prstGeom>
            <a:noFill/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024A9F-38FF-4A84-AAF5-AB2E89469618}"/>
                </a:ext>
              </a:extLst>
            </p:cNvPr>
            <p:cNvSpPr txBox="1"/>
            <p:nvPr/>
          </p:nvSpPr>
          <p:spPr>
            <a:xfrm>
              <a:off x="7035307" y="3746797"/>
              <a:ext cx="5950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Vdd</a:t>
              </a:r>
              <a:endParaRPr lang="en-S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6BD274-AB74-4CBB-9510-50F5D6C6070B}"/>
                </a:ext>
              </a:extLst>
            </p:cNvPr>
            <p:cNvSpPr txBox="1"/>
            <p:nvPr/>
          </p:nvSpPr>
          <p:spPr>
            <a:xfrm>
              <a:off x="8955102" y="3737597"/>
              <a:ext cx="5950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Vdd</a:t>
              </a:r>
              <a:endParaRPr lang="en-SE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85A545-31C3-491B-A548-2561544A66FB}"/>
                </a:ext>
              </a:extLst>
            </p:cNvPr>
            <p:cNvSpPr txBox="1"/>
            <p:nvPr/>
          </p:nvSpPr>
          <p:spPr>
            <a:xfrm>
              <a:off x="10644058" y="3746797"/>
              <a:ext cx="5950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Vdd</a:t>
              </a:r>
              <a:endParaRPr lang="en-SE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674FB7-5F6D-455E-ACC7-B418F5C3FC39}"/>
                </a:ext>
              </a:extLst>
            </p:cNvPr>
            <p:cNvSpPr txBox="1"/>
            <p:nvPr/>
          </p:nvSpPr>
          <p:spPr>
            <a:xfrm>
              <a:off x="7035307" y="6267259"/>
              <a:ext cx="5693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Vss</a:t>
              </a:r>
              <a:endParaRPr lang="en-SE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9F08E3-0B24-48FF-909B-CB4FD563BD4A}"/>
                </a:ext>
              </a:extLst>
            </p:cNvPr>
            <p:cNvSpPr txBox="1"/>
            <p:nvPr/>
          </p:nvSpPr>
          <p:spPr>
            <a:xfrm>
              <a:off x="8967925" y="6267259"/>
              <a:ext cx="5693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Vss</a:t>
              </a:r>
              <a:endParaRPr lang="en-SE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35875C-42E4-407E-9298-1C2B198D21E0}"/>
                </a:ext>
              </a:extLst>
            </p:cNvPr>
            <p:cNvSpPr txBox="1"/>
            <p:nvPr/>
          </p:nvSpPr>
          <p:spPr>
            <a:xfrm>
              <a:off x="10656881" y="6267259"/>
              <a:ext cx="5693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Vss</a:t>
              </a:r>
              <a:endParaRPr lang="en-SE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88AAE2-6B5F-4B35-BCAE-8C52C0E4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 is the only data type in Verilog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FDB5-22A2-4D8F-A130-C6DE4114D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59173"/>
          </a:xfrm>
        </p:spPr>
        <p:txBody>
          <a:bodyPr/>
          <a:lstStyle/>
          <a:p>
            <a:r>
              <a:rPr lang="en-US" dirty="0"/>
              <a:t>A bit can take on one of four values </a:t>
            </a:r>
            <a:endParaRPr lang="en-S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54DB03-5AB2-4C9D-AF35-B6A7C91CC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401531"/>
              </p:ext>
            </p:extLst>
          </p:nvPr>
        </p:nvGraphicFramePr>
        <p:xfrm>
          <a:off x="1010138" y="2478128"/>
          <a:ext cx="5617307" cy="1162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885">
                  <a:extLst>
                    <a:ext uri="{9D8B030D-6E8A-4147-A177-3AD203B41FA5}">
                      <a16:colId xmlns:a16="http://schemas.microsoft.com/office/drawing/2014/main" val="78163073"/>
                    </a:ext>
                  </a:extLst>
                </a:gridCol>
                <a:gridCol w="4193422">
                  <a:extLst>
                    <a:ext uri="{9D8B030D-6E8A-4147-A177-3AD203B41FA5}">
                      <a16:colId xmlns:a16="http://schemas.microsoft.com/office/drawing/2014/main" val="4074337516"/>
                    </a:ext>
                  </a:extLst>
                </a:gridCol>
              </a:tblGrid>
              <a:tr h="5813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Value</a:t>
                      </a:r>
                      <a:endParaRPr lang="en-SE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Meaning</a:t>
                      </a:r>
                      <a:endParaRPr lang="en-S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5097323"/>
                  </a:ext>
                </a:extLst>
              </a:tr>
              <a:tr h="5813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SE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Logic zero</a:t>
                      </a:r>
                      <a:endParaRPr lang="en-S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35267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0A76D94-8097-4045-825E-6A98DB27D10E}"/>
              </a:ext>
            </a:extLst>
          </p:cNvPr>
          <p:cNvSpPr/>
          <p:nvPr/>
        </p:nvSpPr>
        <p:spPr>
          <a:xfrm>
            <a:off x="6572737" y="3753912"/>
            <a:ext cx="1531815" cy="2951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475BAE-8C74-44D5-809D-AEB68FF54351}"/>
              </a:ext>
            </a:extLst>
          </p:cNvPr>
          <p:cNvSpPr/>
          <p:nvPr/>
        </p:nvSpPr>
        <p:spPr>
          <a:xfrm>
            <a:off x="8516037" y="3741862"/>
            <a:ext cx="1531815" cy="2951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AF521D-0E04-48B1-9603-4B85D6788259}"/>
              </a:ext>
            </a:extLst>
          </p:cNvPr>
          <p:cNvSpPr/>
          <p:nvPr/>
        </p:nvSpPr>
        <p:spPr>
          <a:xfrm>
            <a:off x="10233470" y="3753912"/>
            <a:ext cx="1531815" cy="2951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2050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73ACABC-D269-4BC9-854A-2B41F170C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002" y="1535358"/>
            <a:ext cx="2387418" cy="2387418"/>
          </a:xfrm>
          <a:prstGeom prst="rect">
            <a:avLst/>
          </a:prstGeom>
          <a:noFill/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528650B-83E2-96D5-70DC-E72991FF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797B-AC54-EF4E-B216-A730B0A67D84}" type="datetime1">
              <a:rPr lang="sv-SE" smtClean="0"/>
              <a:t>2022-08-28</a:t>
            </a:fld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E581D-1557-67FE-C3FE-8D193604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7711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20441E7-C9DE-4EEF-A5D7-05DCEA6B6BDF}"/>
              </a:ext>
            </a:extLst>
          </p:cNvPr>
          <p:cNvGrpSpPr/>
          <p:nvPr/>
        </p:nvGrpSpPr>
        <p:grpSpPr>
          <a:xfrm>
            <a:off x="7035307" y="3737597"/>
            <a:ext cx="4717078" cy="2898994"/>
            <a:chOff x="7035307" y="3737597"/>
            <a:chExt cx="4717078" cy="2898994"/>
          </a:xfrm>
        </p:grpSpPr>
        <p:pic>
          <p:nvPicPr>
            <p:cNvPr id="21" name="Picture 2" descr="A picture containing text, clock, watch&#10;&#10;Description automatically generated">
              <a:extLst>
                <a:ext uri="{FF2B5EF4-FFF2-40B4-BE49-F238E27FC236}">
                  <a16:creationId xmlns:a16="http://schemas.microsoft.com/office/drawing/2014/main" id="{AC60CCD2-839E-4461-A156-3B1CE91056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2752" y="3922263"/>
              <a:ext cx="4649633" cy="2570612"/>
            </a:xfrm>
            <a:prstGeom prst="rect">
              <a:avLst/>
            </a:prstGeom>
            <a:noFill/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6F7AB5-406C-4828-800B-915CB122876A}"/>
                </a:ext>
              </a:extLst>
            </p:cNvPr>
            <p:cNvSpPr txBox="1"/>
            <p:nvPr/>
          </p:nvSpPr>
          <p:spPr>
            <a:xfrm>
              <a:off x="7035307" y="3746797"/>
              <a:ext cx="5950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Vdd</a:t>
              </a:r>
              <a:endParaRPr lang="en-SE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035C5B-45DB-4F99-BD97-16EFB299C7CC}"/>
                </a:ext>
              </a:extLst>
            </p:cNvPr>
            <p:cNvSpPr txBox="1"/>
            <p:nvPr/>
          </p:nvSpPr>
          <p:spPr>
            <a:xfrm>
              <a:off x="8955102" y="3737597"/>
              <a:ext cx="5950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Vdd</a:t>
              </a:r>
              <a:endParaRPr lang="en-SE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50192E-B778-4480-96ED-F8828FE2CAEB}"/>
                </a:ext>
              </a:extLst>
            </p:cNvPr>
            <p:cNvSpPr txBox="1"/>
            <p:nvPr/>
          </p:nvSpPr>
          <p:spPr>
            <a:xfrm>
              <a:off x="10644058" y="3746797"/>
              <a:ext cx="5950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Vdd</a:t>
              </a:r>
              <a:endParaRPr lang="en-S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547EED-7C69-490F-9676-A1F448029CC0}"/>
                </a:ext>
              </a:extLst>
            </p:cNvPr>
            <p:cNvSpPr txBox="1"/>
            <p:nvPr/>
          </p:nvSpPr>
          <p:spPr>
            <a:xfrm>
              <a:off x="7035307" y="6267259"/>
              <a:ext cx="5693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Vss</a:t>
              </a:r>
              <a:endParaRPr lang="en-SE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29B3BF9-0B16-4759-9139-32C0998E7F34}"/>
                </a:ext>
              </a:extLst>
            </p:cNvPr>
            <p:cNvSpPr txBox="1"/>
            <p:nvPr/>
          </p:nvSpPr>
          <p:spPr>
            <a:xfrm>
              <a:off x="8967925" y="6267259"/>
              <a:ext cx="5693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Vss</a:t>
              </a:r>
              <a:endParaRPr lang="en-SE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31E7AC-4A36-4BB1-AADA-B422AF9DD13E}"/>
                </a:ext>
              </a:extLst>
            </p:cNvPr>
            <p:cNvSpPr txBox="1"/>
            <p:nvPr/>
          </p:nvSpPr>
          <p:spPr>
            <a:xfrm>
              <a:off x="10656881" y="6267259"/>
              <a:ext cx="5693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Vss</a:t>
              </a:r>
              <a:endParaRPr lang="en-SE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88AAE2-6B5F-4B35-BCAE-8C52C0E4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 is the only data type in Verilog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FDB5-22A2-4D8F-A130-C6DE4114D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59173"/>
          </a:xfrm>
        </p:spPr>
        <p:txBody>
          <a:bodyPr/>
          <a:lstStyle/>
          <a:p>
            <a:r>
              <a:rPr lang="en-US" dirty="0"/>
              <a:t>A bit can take on one of four values </a:t>
            </a:r>
            <a:endParaRPr lang="en-S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54DB03-5AB2-4C9D-AF35-B6A7C91CC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654792"/>
              </p:ext>
            </p:extLst>
          </p:nvPr>
        </p:nvGraphicFramePr>
        <p:xfrm>
          <a:off x="1010138" y="2478128"/>
          <a:ext cx="5617307" cy="17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885">
                  <a:extLst>
                    <a:ext uri="{9D8B030D-6E8A-4147-A177-3AD203B41FA5}">
                      <a16:colId xmlns:a16="http://schemas.microsoft.com/office/drawing/2014/main" val="78163073"/>
                    </a:ext>
                  </a:extLst>
                </a:gridCol>
                <a:gridCol w="4193422">
                  <a:extLst>
                    <a:ext uri="{9D8B030D-6E8A-4147-A177-3AD203B41FA5}">
                      <a16:colId xmlns:a16="http://schemas.microsoft.com/office/drawing/2014/main" val="4074337516"/>
                    </a:ext>
                  </a:extLst>
                </a:gridCol>
              </a:tblGrid>
              <a:tr h="5813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Value</a:t>
                      </a:r>
                      <a:endParaRPr lang="en-SE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Meaning</a:t>
                      </a:r>
                      <a:endParaRPr lang="en-S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5097323"/>
                  </a:ext>
                </a:extLst>
              </a:tr>
              <a:tr h="5813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SE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Logic zero</a:t>
                      </a:r>
                      <a:endParaRPr lang="en-S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352677"/>
                  </a:ext>
                </a:extLst>
              </a:tr>
              <a:tr h="5813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SE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Logic one</a:t>
                      </a:r>
                      <a:endParaRPr lang="en-S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60869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8475BAE-8C74-44D5-809D-AEB68FF54351}"/>
              </a:ext>
            </a:extLst>
          </p:cNvPr>
          <p:cNvSpPr/>
          <p:nvPr/>
        </p:nvSpPr>
        <p:spPr>
          <a:xfrm>
            <a:off x="8681915" y="3741862"/>
            <a:ext cx="1531815" cy="2994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B66413-B74E-4467-86DA-B07C501C808E}"/>
              </a:ext>
            </a:extLst>
          </p:cNvPr>
          <p:cNvSpPr/>
          <p:nvPr/>
        </p:nvSpPr>
        <p:spPr>
          <a:xfrm>
            <a:off x="10660185" y="3741862"/>
            <a:ext cx="1531815" cy="2994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7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11243783-8078-4574-B5BB-02AB2BA7E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001" y="1535358"/>
            <a:ext cx="2387418" cy="2387418"/>
          </a:xfrm>
          <a:prstGeom prst="rect">
            <a:avLst/>
          </a:prstGeo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58FD9-56D7-9656-83D6-2FB7C2A0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D7C31-449D-974D-BC81-253D11956996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AFBA0-29D0-E15E-0960-05DC27FE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802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5A2D669-C422-486F-94AB-7E8DDFB219E8}"/>
              </a:ext>
            </a:extLst>
          </p:cNvPr>
          <p:cNvGrpSpPr/>
          <p:nvPr/>
        </p:nvGrpSpPr>
        <p:grpSpPr>
          <a:xfrm>
            <a:off x="7035307" y="3737597"/>
            <a:ext cx="4717078" cy="2898994"/>
            <a:chOff x="7035307" y="3737597"/>
            <a:chExt cx="4717078" cy="2898994"/>
          </a:xfrm>
        </p:grpSpPr>
        <p:pic>
          <p:nvPicPr>
            <p:cNvPr id="12" name="Picture 2" descr="A picture containing text, clock, watch&#10;&#10;Description automatically generated">
              <a:extLst>
                <a:ext uri="{FF2B5EF4-FFF2-40B4-BE49-F238E27FC236}">
                  <a16:creationId xmlns:a16="http://schemas.microsoft.com/office/drawing/2014/main" id="{4ACF5595-BBDD-4C7D-BC2C-E5CCF703BF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2752" y="3922263"/>
              <a:ext cx="4649633" cy="2570612"/>
            </a:xfrm>
            <a:prstGeom prst="rect">
              <a:avLst/>
            </a:prstGeom>
            <a:noFill/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913DF2-89C0-40AA-9FCC-C63031A83972}"/>
                </a:ext>
              </a:extLst>
            </p:cNvPr>
            <p:cNvSpPr txBox="1"/>
            <p:nvPr/>
          </p:nvSpPr>
          <p:spPr>
            <a:xfrm>
              <a:off x="7035307" y="3746797"/>
              <a:ext cx="5950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Vdd</a:t>
              </a:r>
              <a:endParaRPr lang="en-SE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E316C8-2C24-46B1-9D42-D950C80FBA90}"/>
                </a:ext>
              </a:extLst>
            </p:cNvPr>
            <p:cNvSpPr txBox="1"/>
            <p:nvPr/>
          </p:nvSpPr>
          <p:spPr>
            <a:xfrm>
              <a:off x="8955102" y="3737597"/>
              <a:ext cx="5950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Vdd</a:t>
              </a:r>
              <a:endParaRPr lang="en-SE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EA577D-CE54-4638-974B-6F8BC00292B6}"/>
                </a:ext>
              </a:extLst>
            </p:cNvPr>
            <p:cNvSpPr txBox="1"/>
            <p:nvPr/>
          </p:nvSpPr>
          <p:spPr>
            <a:xfrm>
              <a:off x="10644058" y="3746797"/>
              <a:ext cx="5950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Vdd</a:t>
              </a:r>
              <a:endParaRPr lang="en-S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EE929F-5A3D-4C99-83BF-A8A61CD188C5}"/>
                </a:ext>
              </a:extLst>
            </p:cNvPr>
            <p:cNvSpPr txBox="1"/>
            <p:nvPr/>
          </p:nvSpPr>
          <p:spPr>
            <a:xfrm>
              <a:off x="7035307" y="6267259"/>
              <a:ext cx="5693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Vss</a:t>
              </a:r>
              <a:endParaRPr lang="en-SE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DC257F-45B2-4EF4-8B1D-8920AB1C64EA}"/>
                </a:ext>
              </a:extLst>
            </p:cNvPr>
            <p:cNvSpPr txBox="1"/>
            <p:nvPr/>
          </p:nvSpPr>
          <p:spPr>
            <a:xfrm>
              <a:off x="8967925" y="6267259"/>
              <a:ext cx="5693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Vss</a:t>
              </a:r>
              <a:endParaRPr lang="en-SE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E7BF00-9F6E-40D0-BAFB-64BF1F61CE5A}"/>
                </a:ext>
              </a:extLst>
            </p:cNvPr>
            <p:cNvSpPr txBox="1"/>
            <p:nvPr/>
          </p:nvSpPr>
          <p:spPr>
            <a:xfrm>
              <a:off x="10656881" y="6267259"/>
              <a:ext cx="5693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Vss</a:t>
              </a:r>
              <a:endParaRPr lang="en-SE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88AAE2-6B5F-4B35-BCAE-8C52C0E4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 is the only data type in Verilog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FDB5-22A2-4D8F-A130-C6DE4114D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59173"/>
          </a:xfrm>
        </p:spPr>
        <p:txBody>
          <a:bodyPr/>
          <a:lstStyle/>
          <a:p>
            <a:r>
              <a:rPr lang="en-US" dirty="0"/>
              <a:t>A bit can take on one of four values </a:t>
            </a:r>
            <a:endParaRPr lang="en-S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54DB03-5AB2-4C9D-AF35-B6A7C91CC098}"/>
              </a:ext>
            </a:extLst>
          </p:cNvPr>
          <p:cNvGraphicFramePr>
            <a:graphicFrameLocks noGrp="1"/>
          </p:cNvGraphicFramePr>
          <p:nvPr/>
        </p:nvGraphicFramePr>
        <p:xfrm>
          <a:off x="1010138" y="2478128"/>
          <a:ext cx="5617307" cy="2325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885">
                  <a:extLst>
                    <a:ext uri="{9D8B030D-6E8A-4147-A177-3AD203B41FA5}">
                      <a16:colId xmlns:a16="http://schemas.microsoft.com/office/drawing/2014/main" val="78163073"/>
                    </a:ext>
                  </a:extLst>
                </a:gridCol>
                <a:gridCol w="4193422">
                  <a:extLst>
                    <a:ext uri="{9D8B030D-6E8A-4147-A177-3AD203B41FA5}">
                      <a16:colId xmlns:a16="http://schemas.microsoft.com/office/drawing/2014/main" val="4074337516"/>
                    </a:ext>
                  </a:extLst>
                </a:gridCol>
              </a:tblGrid>
              <a:tr h="5813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Value</a:t>
                      </a:r>
                      <a:endParaRPr lang="en-SE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Meaning</a:t>
                      </a:r>
                      <a:endParaRPr lang="en-S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5097323"/>
                  </a:ext>
                </a:extLst>
              </a:tr>
              <a:tr h="5813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SE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Logic zero</a:t>
                      </a:r>
                      <a:endParaRPr lang="en-S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352677"/>
                  </a:ext>
                </a:extLst>
              </a:tr>
              <a:tr h="5813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SE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Logic one</a:t>
                      </a:r>
                      <a:endParaRPr lang="en-S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608692"/>
                  </a:ext>
                </a:extLst>
              </a:tr>
              <a:tr h="5813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Z</a:t>
                      </a:r>
                      <a:endParaRPr lang="en-SE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High impedance, floating</a:t>
                      </a:r>
                      <a:endParaRPr lang="en-S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461925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45BEF0F-8CCB-41FD-B993-01DE22D98D3C}"/>
              </a:ext>
            </a:extLst>
          </p:cNvPr>
          <p:cNvSpPr/>
          <p:nvPr/>
        </p:nvSpPr>
        <p:spPr>
          <a:xfrm>
            <a:off x="10299428" y="3741862"/>
            <a:ext cx="1531815" cy="28947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8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266FD0E4-2E45-4BA3-8CDA-DCA4ADD6D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002" y="1535358"/>
            <a:ext cx="2387418" cy="2387418"/>
          </a:xfrm>
          <a:prstGeom prst="rect">
            <a:avLst/>
          </a:prstGeo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69DBF-04E6-E653-1D40-04DA7252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E279-8906-E144-979B-9F7092AD44B8}" type="datetime1">
              <a:rPr lang="sv-SE" smtClean="0"/>
              <a:t>2022-08-28</a:t>
            </a:fld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A0244-A742-6694-9F70-50A54896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5147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6DE1A4F7-7D6C-41A2-99FB-6662AA179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417884"/>
              </p:ext>
            </p:extLst>
          </p:nvPr>
        </p:nvGraphicFramePr>
        <p:xfrm>
          <a:off x="1010138" y="2478128"/>
          <a:ext cx="5617307" cy="2906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885">
                  <a:extLst>
                    <a:ext uri="{9D8B030D-6E8A-4147-A177-3AD203B41FA5}">
                      <a16:colId xmlns:a16="http://schemas.microsoft.com/office/drawing/2014/main" val="78163073"/>
                    </a:ext>
                  </a:extLst>
                </a:gridCol>
                <a:gridCol w="4193422">
                  <a:extLst>
                    <a:ext uri="{9D8B030D-6E8A-4147-A177-3AD203B41FA5}">
                      <a16:colId xmlns:a16="http://schemas.microsoft.com/office/drawing/2014/main" val="4074337516"/>
                    </a:ext>
                  </a:extLst>
                </a:gridCol>
              </a:tblGrid>
              <a:tr h="5813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Value</a:t>
                      </a:r>
                      <a:endParaRPr lang="en-SE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Meaning</a:t>
                      </a:r>
                      <a:endParaRPr lang="en-S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5097323"/>
                  </a:ext>
                </a:extLst>
              </a:tr>
              <a:tr h="5813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SE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Logic zero</a:t>
                      </a:r>
                      <a:endParaRPr lang="en-S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352677"/>
                  </a:ext>
                </a:extLst>
              </a:tr>
              <a:tr h="5813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SE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Logic one</a:t>
                      </a:r>
                      <a:endParaRPr lang="en-S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608692"/>
                  </a:ext>
                </a:extLst>
              </a:tr>
              <a:tr h="5813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Z</a:t>
                      </a:r>
                      <a:endParaRPr lang="en-SE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High impedance, floating</a:t>
                      </a:r>
                      <a:endParaRPr lang="en-S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4619259"/>
                  </a:ext>
                </a:extLst>
              </a:tr>
              <a:tr h="5813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  <a:endParaRPr lang="en-SE" sz="2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Unknown logic value</a:t>
                      </a:r>
                      <a:endParaRPr lang="en-S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426769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F88AAE2-6B5F-4B35-BCAE-8C52C0E4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Bit-vector is the only data type in Verilog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FDB5-22A2-4D8F-A130-C6DE4114D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59173"/>
          </a:xfrm>
        </p:spPr>
        <p:txBody>
          <a:bodyPr/>
          <a:lstStyle/>
          <a:p>
            <a:r>
              <a:rPr lang="en-US" dirty="0"/>
              <a:t>A bit can take on one of four values </a:t>
            </a:r>
            <a:endParaRPr lang="en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4CCC3-E100-4927-9B38-B1FDB8655696}"/>
              </a:ext>
            </a:extLst>
          </p:cNvPr>
          <p:cNvSpPr txBox="1"/>
          <p:nvPr/>
        </p:nvSpPr>
        <p:spPr>
          <a:xfrm>
            <a:off x="1010138" y="55197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An X bit might be a 0, 1, Z, or in transition. We can set bits to be X in situations where we don’t care what the value is. This can help catch bugs and improve synthesis quality (Lecture 5 – Verilog III). </a:t>
            </a:r>
            <a:endParaRPr lang="en-SE" dirty="0">
              <a:solidFill>
                <a:srgbClr val="0070C0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32065D83-77D7-4C19-9653-CC183FBD38BB}"/>
              </a:ext>
            </a:extLst>
          </p:cNvPr>
          <p:cNvSpPr/>
          <p:nvPr/>
        </p:nvSpPr>
        <p:spPr>
          <a:xfrm rot="10800000">
            <a:off x="439614" y="4939322"/>
            <a:ext cx="570523" cy="9612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pic>
        <p:nvPicPr>
          <p:cNvPr id="9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00FE3891-4CA0-44D9-96CB-4B6DD36CC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999" y="1535358"/>
            <a:ext cx="2387417" cy="2387418"/>
          </a:xfrm>
          <a:prstGeom prst="rect">
            <a:avLst/>
          </a:prstGeom>
          <a:noFill/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2D94313-7C42-46B7-86B3-3E838222FA4B}"/>
              </a:ext>
            </a:extLst>
          </p:cNvPr>
          <p:cNvGrpSpPr/>
          <p:nvPr/>
        </p:nvGrpSpPr>
        <p:grpSpPr>
          <a:xfrm>
            <a:off x="7035307" y="3737597"/>
            <a:ext cx="4717078" cy="2898994"/>
            <a:chOff x="7035307" y="3737597"/>
            <a:chExt cx="4717078" cy="2898994"/>
          </a:xfrm>
        </p:grpSpPr>
        <p:pic>
          <p:nvPicPr>
            <p:cNvPr id="1026" name="Picture 2" descr="A picture containing text, clock, watch&#10;&#10;Description automatically generated">
              <a:extLst>
                <a:ext uri="{FF2B5EF4-FFF2-40B4-BE49-F238E27FC236}">
                  <a16:creationId xmlns:a16="http://schemas.microsoft.com/office/drawing/2014/main" id="{86DC30A2-0AA5-4513-9AB7-11F48074C1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2752" y="3922263"/>
              <a:ext cx="4649633" cy="2570612"/>
            </a:xfrm>
            <a:prstGeom prst="rect">
              <a:avLst/>
            </a:prstGeom>
            <a:noFill/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BEBBBD-4AF2-4C1A-804B-63410746B4B2}"/>
                </a:ext>
              </a:extLst>
            </p:cNvPr>
            <p:cNvSpPr txBox="1"/>
            <p:nvPr/>
          </p:nvSpPr>
          <p:spPr>
            <a:xfrm>
              <a:off x="7035307" y="3746797"/>
              <a:ext cx="5950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Vdd</a:t>
              </a:r>
              <a:endParaRPr lang="en-SE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B73C49-93E4-4482-9823-0C6B0412E804}"/>
                </a:ext>
              </a:extLst>
            </p:cNvPr>
            <p:cNvSpPr txBox="1"/>
            <p:nvPr/>
          </p:nvSpPr>
          <p:spPr>
            <a:xfrm>
              <a:off x="8955102" y="3737597"/>
              <a:ext cx="5950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Vdd</a:t>
              </a:r>
              <a:endParaRPr lang="en-SE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D0FEDB-90DB-4713-AE2E-5563A3F7A19A}"/>
                </a:ext>
              </a:extLst>
            </p:cNvPr>
            <p:cNvSpPr txBox="1"/>
            <p:nvPr/>
          </p:nvSpPr>
          <p:spPr>
            <a:xfrm>
              <a:off x="10644058" y="3746797"/>
              <a:ext cx="5950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Vdd</a:t>
              </a:r>
              <a:endParaRPr lang="en-S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ED7BBE-4000-41E8-8C16-AF59EEECF295}"/>
                </a:ext>
              </a:extLst>
            </p:cNvPr>
            <p:cNvSpPr txBox="1"/>
            <p:nvPr/>
          </p:nvSpPr>
          <p:spPr>
            <a:xfrm>
              <a:off x="7035307" y="6267259"/>
              <a:ext cx="5693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Vss</a:t>
              </a:r>
              <a:endParaRPr lang="en-SE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C46AC3-93E1-4CDA-9C78-6F35F05A7D3F}"/>
                </a:ext>
              </a:extLst>
            </p:cNvPr>
            <p:cNvSpPr txBox="1"/>
            <p:nvPr/>
          </p:nvSpPr>
          <p:spPr>
            <a:xfrm>
              <a:off x="8967925" y="6267259"/>
              <a:ext cx="5693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Vss</a:t>
              </a:r>
              <a:endParaRPr lang="en-SE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6C4127-76FB-44A7-87E0-FA0D0D46789B}"/>
                </a:ext>
              </a:extLst>
            </p:cNvPr>
            <p:cNvSpPr txBox="1"/>
            <p:nvPr/>
          </p:nvSpPr>
          <p:spPr>
            <a:xfrm>
              <a:off x="10656881" y="6267259"/>
              <a:ext cx="5693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Vss</a:t>
              </a:r>
              <a:endParaRPr lang="en-SE" dirty="0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B40F13A6-91CB-4969-B43F-D88BB7DBD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412" y="2468244"/>
            <a:ext cx="4725820" cy="288681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A0106-72C9-D2E7-231D-81027B6D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3E48-136D-CF4C-92F5-F044A8B09DBD}" type="datetime1">
              <a:rPr lang="sv-SE" smtClean="0"/>
              <a:t>2022-08-28</a:t>
            </a:fld>
            <a:endParaRPr lang="en-S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367B7C-8E3E-ADEF-C6D2-774E7FF9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9542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5A21-06BD-4491-AA95-2A2B161F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literals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2CAE5-3C84-4937-BEF6-BF6A00887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046" y="937846"/>
            <a:ext cx="6322646" cy="59201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Binary literals</a:t>
            </a:r>
          </a:p>
          <a:p>
            <a:pPr lvl="1"/>
            <a:r>
              <a:rPr lang="en-US" dirty="0"/>
              <a:t>2’b01 (01)</a:t>
            </a:r>
          </a:p>
          <a:p>
            <a:pPr lvl="1"/>
            <a:r>
              <a:rPr lang="en-US" dirty="0"/>
              <a:t>8’b0001_1111 (00011111)</a:t>
            </a:r>
          </a:p>
          <a:p>
            <a:pPr lvl="1"/>
            <a:r>
              <a:rPr lang="en-US" dirty="0"/>
              <a:t>-3’b1 (111)</a:t>
            </a:r>
          </a:p>
          <a:p>
            <a:r>
              <a:rPr lang="en-US" dirty="0"/>
              <a:t> Octal literals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6’o12 (001_010)</a:t>
            </a:r>
            <a:endParaRPr lang="en-US" dirty="0"/>
          </a:p>
          <a:p>
            <a:r>
              <a:rPr lang="en-US" dirty="0"/>
              <a:t>Hexadecimal literals</a:t>
            </a:r>
          </a:p>
          <a:p>
            <a:pPr lvl="1"/>
            <a:r>
              <a:rPr lang="en-US" dirty="0"/>
              <a:t>6’h1f (01_1111)</a:t>
            </a:r>
          </a:p>
          <a:p>
            <a:pPr lvl="1"/>
            <a:r>
              <a:rPr lang="en-US" dirty="0"/>
              <a:t>16’haxxz (1010_xxxx_xxxx_zzzz)</a:t>
            </a:r>
          </a:p>
          <a:p>
            <a:r>
              <a:rPr lang="en-US" dirty="0"/>
              <a:t>Decimal literals</a:t>
            </a:r>
          </a:p>
          <a:p>
            <a:pPr lvl="1"/>
            <a:r>
              <a:rPr lang="en-US" dirty="0"/>
              <a:t>4’d1 (0001)</a:t>
            </a:r>
          </a:p>
          <a:p>
            <a:pPr lvl="1"/>
            <a:r>
              <a:rPr lang="en-US" dirty="0"/>
              <a:t>-4’d1 (1111)</a:t>
            </a:r>
          </a:p>
          <a:p>
            <a:pPr lvl="1"/>
            <a:r>
              <a:rPr lang="en-US" dirty="0"/>
              <a:t>reg[3:0] a = 1; (0001)</a:t>
            </a:r>
          </a:p>
          <a:p>
            <a:pPr lvl="1"/>
            <a:r>
              <a:rPr lang="en-US" dirty="0"/>
              <a:t>reg[3:0] a = -1; (1111)</a:t>
            </a:r>
          </a:p>
          <a:p>
            <a:pPr lvl="1"/>
            <a:r>
              <a:rPr lang="en-US" dirty="0"/>
              <a:t>integer a = 1; (0000_0000_..._0001, 32-bit)</a:t>
            </a:r>
          </a:p>
          <a:p>
            <a:pPr lvl="1"/>
            <a:r>
              <a:rPr lang="en-US" dirty="0"/>
              <a:t>Integer a = -1; (1111_1111_..._1111, 32-bit)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2B9269-0B8B-406B-AF98-AA36B536DD47}"/>
              </a:ext>
            </a:extLst>
          </p:cNvPr>
          <p:cNvSpPr txBox="1"/>
          <p:nvPr/>
        </p:nvSpPr>
        <p:spPr>
          <a:xfrm>
            <a:off x="1108493" y="2062224"/>
            <a:ext cx="37190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70C0"/>
                </a:solidFill>
              </a:rPr>
              <a:t>4’b10_11</a:t>
            </a:r>
            <a:endParaRPr lang="en-SE" sz="6600" b="1" dirty="0">
              <a:solidFill>
                <a:srgbClr val="0070C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22406CB-61CC-4414-A17A-47E124EEB591}"/>
              </a:ext>
            </a:extLst>
          </p:cNvPr>
          <p:cNvSpPr/>
          <p:nvPr/>
        </p:nvSpPr>
        <p:spPr>
          <a:xfrm rot="16200000">
            <a:off x="181178" y="4329379"/>
            <a:ext cx="2505889" cy="187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7F33C60-099C-4804-9DC9-C962B49BECB6}"/>
              </a:ext>
            </a:extLst>
          </p:cNvPr>
          <p:cNvSpPr/>
          <p:nvPr/>
        </p:nvSpPr>
        <p:spPr>
          <a:xfrm rot="16200000">
            <a:off x="1241946" y="3971656"/>
            <a:ext cx="1810319" cy="207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6591E-C393-45BE-9A2D-26E035D1B4E1}"/>
              </a:ext>
            </a:extLst>
          </p:cNvPr>
          <p:cNvSpPr txBox="1"/>
          <p:nvPr/>
        </p:nvSpPr>
        <p:spPr>
          <a:xfrm>
            <a:off x="2250830" y="4334209"/>
            <a:ext cx="28252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Base format</a:t>
            </a:r>
          </a:p>
          <a:p>
            <a:r>
              <a:rPr lang="en-US" dirty="0"/>
              <a:t>(B, O, H, 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8411C-A56D-4535-ABAB-4F2ABB79186D}"/>
              </a:ext>
            </a:extLst>
          </p:cNvPr>
          <p:cNvSpPr txBox="1"/>
          <p:nvPr/>
        </p:nvSpPr>
        <p:spPr>
          <a:xfrm>
            <a:off x="1527908" y="5051218"/>
            <a:ext cx="28252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Decimal number</a:t>
            </a:r>
          </a:p>
          <a:p>
            <a:r>
              <a:rPr lang="en-US" dirty="0"/>
              <a:t>Representing size in bits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7812FDA-8F1F-4DD9-8E8D-1620CA10261F}"/>
              </a:ext>
            </a:extLst>
          </p:cNvPr>
          <p:cNvSpPr/>
          <p:nvPr/>
        </p:nvSpPr>
        <p:spPr>
          <a:xfrm rot="16200000">
            <a:off x="3005738" y="3620492"/>
            <a:ext cx="1107996" cy="207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A4DAB2-33F8-4A6A-B6F3-788EA5444FCB}"/>
              </a:ext>
            </a:extLst>
          </p:cNvPr>
          <p:cNvSpPr txBox="1"/>
          <p:nvPr/>
        </p:nvSpPr>
        <p:spPr>
          <a:xfrm>
            <a:off x="3663460" y="3617200"/>
            <a:ext cx="204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Underscores</a:t>
            </a:r>
          </a:p>
          <a:p>
            <a:r>
              <a:rPr lang="en-US" dirty="0"/>
              <a:t>are ignored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798B8B2-8D5D-131F-D01D-565CF8B0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B7A1-7411-8146-AD88-07E0B027196E}" type="datetime1">
              <a:rPr lang="sv-SE" smtClean="0"/>
              <a:t>2022-08-28</a:t>
            </a:fld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AF1AA-4C4C-B47F-02A4-B093EF6B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925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B90D-9A86-466D-B279-1E9B9E7B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loop – the obvious case</a:t>
            </a:r>
            <a:endParaRPr lang="en-S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E7E2B7-A787-4BD8-9F4E-00F166FD3F89}"/>
              </a:ext>
            </a:extLst>
          </p:cNvPr>
          <p:cNvSpPr txBox="1">
            <a:spLocks/>
          </p:cNvSpPr>
          <p:nvPr/>
        </p:nvSpPr>
        <p:spPr>
          <a:xfrm>
            <a:off x="480001" y="2082796"/>
            <a:ext cx="4598026" cy="19930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always</a:t>
            </a:r>
            <a:r>
              <a:rPr lang="en-US" dirty="0"/>
              <a:t> @ (a, b)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	c = a | b;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end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13CB06-9962-4DE6-BF8D-A404AB6EAEFF}"/>
              </a:ext>
            </a:extLst>
          </p:cNvPr>
          <p:cNvSpPr txBox="1">
            <a:spLocks/>
          </p:cNvSpPr>
          <p:nvPr/>
        </p:nvSpPr>
        <p:spPr>
          <a:xfrm>
            <a:off x="480001" y="4458060"/>
            <a:ext cx="4598026" cy="19930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always</a:t>
            </a:r>
            <a:r>
              <a:rPr lang="en-US" dirty="0"/>
              <a:t> @ (a, b) 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	c = a | b | c;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end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//demo_4</a:t>
            </a:r>
            <a:endParaRPr lang="en-US" dirty="0">
              <a:solidFill>
                <a:schemeClr val="bg1">
                  <a:lumMod val="50000"/>
                </a:schemeClr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E1394AB-C4FE-492E-9574-DCDE41E3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869" y="4458060"/>
            <a:ext cx="6601051" cy="19930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Cross 19">
            <a:extLst>
              <a:ext uri="{FF2B5EF4-FFF2-40B4-BE49-F238E27FC236}">
                <a16:creationId xmlns:a16="http://schemas.microsoft.com/office/drawing/2014/main" id="{1D32A33A-7AE0-4FAD-ADB3-452185BB5E6B}"/>
              </a:ext>
            </a:extLst>
          </p:cNvPr>
          <p:cNvSpPr/>
          <p:nvPr/>
        </p:nvSpPr>
        <p:spPr>
          <a:xfrm rot="2700000">
            <a:off x="7133819" y="4223367"/>
            <a:ext cx="2450442" cy="2462403"/>
          </a:xfrm>
          <a:prstGeom prst="plus">
            <a:avLst>
              <a:gd name="adj" fmla="val 46073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8C44992-6EE5-4000-B1DE-736A1574D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481" y="2392052"/>
            <a:ext cx="5781825" cy="1325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7131CE6-2AA8-48D7-8DC3-59D81B260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965" y="2254438"/>
            <a:ext cx="4508856" cy="182137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C92D005-EA2B-41DD-9C55-5F24431DF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869" y="4666156"/>
            <a:ext cx="4703048" cy="1576824"/>
          </a:xfrm>
          <a:prstGeom prst="rect">
            <a:avLst/>
          </a:prstGeom>
        </p:spPr>
      </p:pic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A6FE96B6-F08D-4F32-AB5B-900510B7C24B}"/>
              </a:ext>
            </a:extLst>
          </p:cNvPr>
          <p:cNvSpPr/>
          <p:nvPr/>
        </p:nvSpPr>
        <p:spPr>
          <a:xfrm>
            <a:off x="1742144" y="1944972"/>
            <a:ext cx="3654126" cy="1475671"/>
          </a:xfrm>
          <a:prstGeom prst="wedgeRectCallout">
            <a:avLst>
              <a:gd name="adj1" fmla="val 131947"/>
              <a:gd name="adj2" fmla="val 216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Hard to use simulation results to detect combi-loop.</a:t>
            </a:r>
            <a:endParaRPr lang="en-SE" sz="2400" dirty="0">
              <a:solidFill>
                <a:schemeClr val="bg1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9CE189D-553E-4575-864C-4C5426D8DE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039" y="5241194"/>
            <a:ext cx="7652002" cy="426747"/>
          </a:xfrm>
          <a:prstGeom prst="rect">
            <a:avLst/>
          </a:prstGeom>
        </p:spPr>
      </p:pic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0A556C71-3B61-4D9E-941F-220B1B859A17}"/>
              </a:ext>
            </a:extLst>
          </p:cNvPr>
          <p:cNvSpPr/>
          <p:nvPr/>
        </p:nvSpPr>
        <p:spPr>
          <a:xfrm>
            <a:off x="1278083" y="3529101"/>
            <a:ext cx="3654126" cy="1475671"/>
          </a:xfrm>
          <a:prstGeom prst="wedgeRectCallout">
            <a:avLst>
              <a:gd name="adj1" fmla="val 87878"/>
              <a:gd name="adj2" fmla="val 71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No error generated </a:t>
            </a:r>
            <a:r>
              <a:rPr lang="en-US" sz="2000" dirty="0"/>
              <a:t>at both pre and post synthesis simulation.</a:t>
            </a:r>
          </a:p>
          <a:p>
            <a:pPr algn="ctr"/>
            <a:r>
              <a:rPr lang="en-US" sz="2000" dirty="0"/>
              <a:t>But </a:t>
            </a:r>
            <a:r>
              <a:rPr lang="en-US" sz="2000" dirty="0">
                <a:solidFill>
                  <a:schemeClr val="accent4"/>
                </a:solidFill>
              </a:rPr>
              <a:t>a non-critical warning </a:t>
            </a:r>
            <a:r>
              <a:rPr lang="en-US" sz="2000" dirty="0"/>
              <a:t>is generated during synthesis.</a:t>
            </a:r>
            <a:endParaRPr lang="en-SE" sz="20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7002EAE-9F0E-4527-BA2D-AE9F3CDBF0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9654" y="5685253"/>
            <a:ext cx="8125387" cy="770788"/>
          </a:xfrm>
          <a:prstGeom prst="rect">
            <a:avLst/>
          </a:prstGeom>
        </p:spPr>
      </p:pic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C5D281DD-A921-4FC4-B174-6B11D381A4AB}"/>
              </a:ext>
            </a:extLst>
          </p:cNvPr>
          <p:cNvSpPr/>
          <p:nvPr/>
        </p:nvSpPr>
        <p:spPr>
          <a:xfrm>
            <a:off x="296159" y="5127644"/>
            <a:ext cx="2874532" cy="1475671"/>
          </a:xfrm>
          <a:prstGeom prst="wedgeRectCallout">
            <a:avLst>
              <a:gd name="adj1" fmla="val 106840"/>
              <a:gd name="adj2" fmla="val 24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 an </a:t>
            </a:r>
            <a:r>
              <a:rPr lang="en-US" sz="2000" dirty="0">
                <a:solidFill>
                  <a:srgbClr val="FF0000"/>
                </a:solidFill>
              </a:rPr>
              <a:t>error</a:t>
            </a:r>
            <a:r>
              <a:rPr lang="en-US" sz="2000" dirty="0"/>
              <a:t> message is generated during later bit stream generation.</a:t>
            </a:r>
            <a:endParaRPr lang="en-SE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0A9767-EFBE-4851-A222-1420A90335E3}"/>
              </a:ext>
            </a:extLst>
          </p:cNvPr>
          <p:cNvSpPr txBox="1"/>
          <p:nvPr/>
        </p:nvSpPr>
        <p:spPr>
          <a:xfrm>
            <a:off x="0" y="2689227"/>
            <a:ext cx="12193588" cy="1754326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Rules of thumb </a:t>
            </a:r>
            <a:r>
              <a:rPr lang="en-US" sz="3600" dirty="0">
                <a:solidFill>
                  <a:srgbClr val="FF0000"/>
                </a:solidFill>
              </a:rPr>
              <a:t>No.5</a:t>
            </a:r>
            <a:r>
              <a:rPr lang="en-US" sz="3600" dirty="0">
                <a:solidFill>
                  <a:schemeClr val="tx1"/>
                </a:solidFill>
              </a:rPr>
              <a:t>: </a:t>
            </a:r>
          </a:p>
          <a:p>
            <a:r>
              <a:rPr lang="en-US" sz="3600" dirty="0">
                <a:solidFill>
                  <a:schemeClr val="tx1"/>
                </a:solidFill>
              </a:rPr>
              <a:t>Remember to check the </a:t>
            </a:r>
            <a:r>
              <a:rPr lang="en-US" sz="3600" dirty="0" err="1">
                <a:solidFill>
                  <a:schemeClr val="tx1"/>
                </a:solidFill>
              </a:rPr>
              <a:t>Vivado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methodology report </a:t>
            </a:r>
            <a:r>
              <a:rPr lang="en-US" sz="3600" dirty="0">
                <a:solidFill>
                  <a:schemeClr val="tx1"/>
                </a:solidFill>
              </a:rPr>
              <a:t>at each step.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8097D-4CC1-5A81-8386-6BBDA168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A072-1D73-A241-8556-A745916B70F3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E90B1-C4E4-44C0-ECE2-D9649990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5322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7" grpId="0" animBg="1"/>
      <p:bldP spid="33" grpId="0" animBg="1"/>
      <p:bldP spid="34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33CD-9DF0-41E0-9596-1F1B79FB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loop – the covert case</a:t>
            </a:r>
            <a:endParaRPr lang="en-S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11F5CF-D3D1-4193-AEF1-F314B9A69F06}"/>
              </a:ext>
            </a:extLst>
          </p:cNvPr>
          <p:cNvSpPr txBox="1">
            <a:spLocks/>
          </p:cNvSpPr>
          <p:nvPr/>
        </p:nvSpPr>
        <p:spPr>
          <a:xfrm>
            <a:off x="480001" y="1690688"/>
            <a:ext cx="4598026" cy="47603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always @ (</a:t>
            </a:r>
            <a:r>
              <a:rPr lang="en-US" dirty="0">
                <a:solidFill>
                  <a:srgbClr val="FF0000"/>
                </a:solidFill>
              </a:rPr>
              <a:t>a, x</a:t>
            </a:r>
            <a:r>
              <a:rPr lang="en-US" dirty="0"/>
              <a:t>) begin</a:t>
            </a:r>
          </a:p>
          <a:p>
            <a:pPr marL="0" indent="0">
              <a:buNone/>
            </a:pPr>
            <a:r>
              <a:rPr lang="en-US" dirty="0"/>
              <a:t>    …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y = a| x;</a:t>
            </a:r>
          </a:p>
          <a:p>
            <a:pPr marL="0" indent="0">
              <a:buNone/>
            </a:pPr>
            <a:r>
              <a:rPr lang="en-US" dirty="0"/>
              <a:t>    …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always @ (</a:t>
            </a:r>
            <a:r>
              <a:rPr lang="en-US" dirty="0">
                <a:solidFill>
                  <a:srgbClr val="FF0000"/>
                </a:solidFill>
              </a:rPr>
              <a:t>y, b</a:t>
            </a:r>
            <a:r>
              <a:rPr lang="en-US" dirty="0"/>
              <a:t>) begin</a:t>
            </a:r>
          </a:p>
          <a:p>
            <a:pPr marL="0" indent="0">
              <a:buNone/>
            </a:pPr>
            <a:r>
              <a:rPr lang="en-US" dirty="0"/>
              <a:t>    …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x = y | b;</a:t>
            </a:r>
          </a:p>
          <a:p>
            <a:pPr marL="0" indent="0">
              <a:buNone/>
            </a:pPr>
            <a:r>
              <a:rPr lang="en-US" dirty="0"/>
              <a:t>    …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6CAE8C-2A1E-4CBC-A245-0228DF366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657" y="3286222"/>
            <a:ext cx="6444342" cy="19083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3B13D5-270C-4BDD-8310-A8D6A579D4C7}"/>
              </a:ext>
            </a:extLst>
          </p:cNvPr>
          <p:cNvSpPr txBox="1"/>
          <p:nvPr/>
        </p:nvSpPr>
        <p:spPr>
          <a:xfrm>
            <a:off x="7859386" y="3416715"/>
            <a:ext cx="7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FEF704-7103-4255-80DE-82BCBDF84599}"/>
              </a:ext>
            </a:extLst>
          </p:cNvPr>
          <p:cNvSpPr txBox="1"/>
          <p:nvPr/>
        </p:nvSpPr>
        <p:spPr>
          <a:xfrm>
            <a:off x="7859386" y="4801946"/>
            <a:ext cx="7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D36AB-3D1A-4304-B776-45CE815C8B97}"/>
              </a:ext>
            </a:extLst>
          </p:cNvPr>
          <p:cNvSpPr txBox="1"/>
          <p:nvPr/>
        </p:nvSpPr>
        <p:spPr>
          <a:xfrm>
            <a:off x="-1588" y="2996102"/>
            <a:ext cx="12193588" cy="1569660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A combi-loop may </a:t>
            </a:r>
            <a:r>
              <a:rPr lang="en-US" sz="4800" dirty="0">
                <a:solidFill>
                  <a:srgbClr val="FF0000"/>
                </a:solidFill>
              </a:rPr>
              <a:t>hide</a:t>
            </a:r>
            <a:r>
              <a:rPr lang="en-US" sz="4800" dirty="0">
                <a:solidFill>
                  <a:schemeClr val="tx1"/>
                </a:solidFill>
              </a:rPr>
              <a:t> within the ocean of gates in a large design.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76236-DFC3-F030-15FB-64138991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C2DC-8056-3A4A-8DB5-D5FE0E3D96F5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213F8-520F-6B9D-EDE1-0E68DA1A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457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DE26-1126-4B7F-8DF7-A77E9298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testbench using Verilog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FD6E1-E01C-4978-A8A8-C81081BB0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372375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A0A0A"/>
                </a:solidFill>
                <a:effectLst/>
                <a:latin typeface="Helvetica" panose="020B0604020202020204" pitchFamily="34" charset="0"/>
              </a:rPr>
              <a:t>Testbenches</a:t>
            </a:r>
            <a:r>
              <a:rPr lang="en-US" b="0" i="0" dirty="0">
                <a:solidFill>
                  <a:srgbClr val="0A0A0A"/>
                </a:solidFill>
                <a:effectLst/>
                <a:latin typeface="Helvetica" panose="020B0604020202020204" pitchFamily="34" charset="0"/>
              </a:rPr>
              <a:t> are used to </a:t>
            </a:r>
            <a:r>
              <a:rPr lang="en-US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test/debug </a:t>
            </a:r>
            <a:r>
              <a:rPr lang="en-US" b="0" i="0" dirty="0">
                <a:solidFill>
                  <a:srgbClr val="0A0A0A"/>
                </a:solidFill>
                <a:effectLst/>
                <a:latin typeface="Helvetica" panose="020B0604020202020204" pitchFamily="34" charset="0"/>
              </a:rPr>
              <a:t>Verilog design with synthetic 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inputs </a:t>
            </a:r>
            <a:r>
              <a:rPr lang="en-US" b="0" i="0" dirty="0">
                <a:effectLst/>
                <a:latin typeface="Helvetica" panose="020B0604020202020204" pitchFamily="34" charset="0"/>
              </a:rPr>
              <a:t>and collect the 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outputs</a:t>
            </a:r>
            <a:r>
              <a:rPr lang="en-US" b="0" i="0" dirty="0">
                <a:solidFill>
                  <a:srgbClr val="0A0A0A"/>
                </a:solidFill>
                <a:effectLst/>
                <a:latin typeface="Helvetica" panose="020B0604020202020204" pitchFamily="34" charset="0"/>
              </a:rPr>
              <a:t>. </a:t>
            </a:r>
          </a:p>
          <a:p>
            <a:r>
              <a:rPr lang="en-US" b="1" dirty="0">
                <a:solidFill>
                  <a:srgbClr val="0A0A0A"/>
                </a:solidFill>
                <a:latin typeface="Helvetica" panose="020B0604020202020204" pitchFamily="34" charset="0"/>
              </a:rPr>
              <a:t>Testbenches</a:t>
            </a:r>
            <a:r>
              <a:rPr lang="en-US" dirty="0">
                <a:solidFill>
                  <a:srgbClr val="0A0A0A"/>
                </a:solidFill>
                <a:latin typeface="Helvetica" panose="020B0604020202020204" pitchFamily="34" charset="0"/>
              </a:rPr>
              <a:t> are usually 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</a:rPr>
              <a:t>top</a:t>
            </a:r>
            <a:r>
              <a:rPr lang="en-US" dirty="0">
                <a:solidFill>
                  <a:srgbClr val="0A0A0A"/>
                </a:solidFill>
                <a:latin typeface="Helvetica" panose="020B0604020202020204" pitchFamily="34" charset="0"/>
              </a:rPr>
              <a:t> modules in a Verilog project.</a:t>
            </a:r>
          </a:p>
          <a:p>
            <a:pPr lvl="1"/>
            <a:r>
              <a:rPr lang="en-US" b="0" i="0" dirty="0">
                <a:solidFill>
                  <a:srgbClr val="0A0A0A"/>
                </a:solidFill>
                <a:effectLst/>
                <a:latin typeface="Helvetica" panose="020B0604020202020204" pitchFamily="34" charset="0"/>
              </a:rPr>
              <a:t>The design-under-test is a 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sub-modules</a:t>
            </a:r>
            <a:r>
              <a:rPr lang="en-US" b="0" i="0" dirty="0">
                <a:solidFill>
                  <a:srgbClr val="0A0A0A"/>
                </a:solidFill>
                <a:effectLst/>
                <a:latin typeface="Helvetica" panose="020B0604020202020204" pitchFamily="34" charset="0"/>
              </a:rPr>
              <a:t> in a testbench module</a:t>
            </a:r>
          </a:p>
          <a:p>
            <a:r>
              <a:rPr lang="en-US" dirty="0">
                <a:solidFill>
                  <a:srgbClr val="0A0A0A"/>
                </a:solidFill>
                <a:latin typeface="Helvetica" panose="020B0604020202020204" pitchFamily="34" charset="0"/>
              </a:rPr>
              <a:t>Testbenches are </a:t>
            </a:r>
            <a:r>
              <a:rPr lang="en-US" b="1" dirty="0">
                <a:solidFill>
                  <a:srgbClr val="0A0A0A"/>
                </a:solidFill>
                <a:latin typeface="Helvetica" panose="020B0604020202020204" pitchFamily="34" charset="0"/>
              </a:rPr>
              <a:t>not</a:t>
            </a:r>
            <a:r>
              <a:rPr lang="en-US" dirty="0">
                <a:solidFill>
                  <a:srgbClr val="0A0A0A"/>
                </a:solidFill>
                <a:latin typeface="Helvetica" panose="020B0604020202020204" pitchFamily="34" charset="0"/>
              </a:rPr>
              <a:t> supposed to be synthesizable. </a:t>
            </a:r>
            <a:endParaRPr lang="en-US" b="0" i="0" dirty="0">
              <a:solidFill>
                <a:srgbClr val="0A0A0A"/>
              </a:solidFill>
              <a:effectLst/>
              <a:latin typeface="Helvetica" panose="020B0604020202020204" pitchFamily="34" charset="0"/>
            </a:endParaRPr>
          </a:p>
          <a:p>
            <a:endParaRPr lang="en-SE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97C05C-0784-4E64-9A51-0844E98B78BB}"/>
              </a:ext>
            </a:extLst>
          </p:cNvPr>
          <p:cNvGrpSpPr/>
          <p:nvPr/>
        </p:nvGrpSpPr>
        <p:grpSpPr>
          <a:xfrm>
            <a:off x="3171824" y="4249737"/>
            <a:ext cx="5229225" cy="2524125"/>
            <a:chOff x="3105149" y="2954337"/>
            <a:chExt cx="5229225" cy="25241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98B2EAC-03A8-4489-9164-08081D607EA0}"/>
                </a:ext>
              </a:extLst>
            </p:cNvPr>
            <p:cNvGrpSpPr/>
            <p:nvPr/>
          </p:nvGrpSpPr>
          <p:grpSpPr>
            <a:xfrm>
              <a:off x="3105149" y="2954337"/>
              <a:ext cx="5229225" cy="2524125"/>
              <a:chOff x="3105149" y="2954337"/>
              <a:chExt cx="5229225" cy="25241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60AB8B9-CE92-40F7-A41D-2A92BF549755}"/>
                  </a:ext>
                </a:extLst>
              </p:cNvPr>
              <p:cNvSpPr/>
              <p:nvPr/>
            </p:nvSpPr>
            <p:spPr>
              <a:xfrm>
                <a:off x="3105149" y="2954337"/>
                <a:ext cx="5229225" cy="2524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F7893F2-1C70-4EF3-B3F7-429502E1D362}"/>
                  </a:ext>
                </a:extLst>
              </p:cNvPr>
              <p:cNvSpPr/>
              <p:nvPr/>
            </p:nvSpPr>
            <p:spPr>
              <a:xfrm>
                <a:off x="3795709" y="3859212"/>
                <a:ext cx="3848100" cy="1619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ED2687-3B3A-454F-AF2A-6D06DD6D3D7A}"/>
                </a:ext>
              </a:extLst>
            </p:cNvPr>
            <p:cNvSpPr txBox="1"/>
            <p:nvPr/>
          </p:nvSpPr>
          <p:spPr>
            <a:xfrm>
              <a:off x="4524373" y="3145165"/>
              <a:ext cx="239077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testbench</a:t>
              </a:r>
              <a:endParaRPr lang="en-SE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7BD660E-E31E-40A4-9CBB-42224D8BC715}"/>
              </a:ext>
            </a:extLst>
          </p:cNvPr>
          <p:cNvSpPr/>
          <p:nvPr/>
        </p:nvSpPr>
        <p:spPr>
          <a:xfrm>
            <a:off x="4724397" y="5511799"/>
            <a:ext cx="2124075" cy="103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DUT/UUT</a:t>
            </a:r>
            <a:endParaRPr lang="en-SE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7BCCB0C-2791-49DE-9225-B7955F29A6EE}"/>
              </a:ext>
            </a:extLst>
          </p:cNvPr>
          <p:cNvSpPr/>
          <p:nvPr/>
        </p:nvSpPr>
        <p:spPr>
          <a:xfrm>
            <a:off x="3862384" y="5622925"/>
            <a:ext cx="862013" cy="155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CB48A73-FD31-4F9A-AF36-1C00F07FAAFE}"/>
              </a:ext>
            </a:extLst>
          </p:cNvPr>
          <p:cNvSpPr/>
          <p:nvPr/>
        </p:nvSpPr>
        <p:spPr>
          <a:xfrm>
            <a:off x="3862384" y="5875336"/>
            <a:ext cx="862013" cy="155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A7DF639-2227-40D7-ADA3-D42C075884C8}"/>
              </a:ext>
            </a:extLst>
          </p:cNvPr>
          <p:cNvSpPr/>
          <p:nvPr/>
        </p:nvSpPr>
        <p:spPr>
          <a:xfrm>
            <a:off x="3862384" y="6125366"/>
            <a:ext cx="862013" cy="155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6CB8EB9-D63E-4C1D-8A16-44AAF5F67304}"/>
              </a:ext>
            </a:extLst>
          </p:cNvPr>
          <p:cNvSpPr/>
          <p:nvPr/>
        </p:nvSpPr>
        <p:spPr>
          <a:xfrm>
            <a:off x="3862384" y="6378573"/>
            <a:ext cx="862013" cy="155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F614A6B-CC49-4105-9513-B035A2BA4CE7}"/>
              </a:ext>
            </a:extLst>
          </p:cNvPr>
          <p:cNvSpPr/>
          <p:nvPr/>
        </p:nvSpPr>
        <p:spPr>
          <a:xfrm>
            <a:off x="6848472" y="5622925"/>
            <a:ext cx="862013" cy="155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DF414EA-6A5C-4AC9-A4E0-A19ECD78D238}"/>
              </a:ext>
            </a:extLst>
          </p:cNvPr>
          <p:cNvSpPr/>
          <p:nvPr/>
        </p:nvSpPr>
        <p:spPr>
          <a:xfrm>
            <a:off x="6848472" y="5875336"/>
            <a:ext cx="862013" cy="155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BD317A-4D1A-48D8-A8FC-E544063EC944}"/>
              </a:ext>
            </a:extLst>
          </p:cNvPr>
          <p:cNvSpPr/>
          <p:nvPr/>
        </p:nvSpPr>
        <p:spPr>
          <a:xfrm>
            <a:off x="6848472" y="6125366"/>
            <a:ext cx="862013" cy="155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8AB726C-3952-4848-865A-14DD0904B104}"/>
              </a:ext>
            </a:extLst>
          </p:cNvPr>
          <p:cNvSpPr/>
          <p:nvPr/>
        </p:nvSpPr>
        <p:spPr>
          <a:xfrm>
            <a:off x="6848472" y="6378573"/>
            <a:ext cx="862013" cy="155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FEA43C-DA79-4567-84BA-D78FD06FE415}"/>
              </a:ext>
            </a:extLst>
          </p:cNvPr>
          <p:cNvSpPr txBox="1"/>
          <p:nvPr/>
        </p:nvSpPr>
        <p:spPr>
          <a:xfrm>
            <a:off x="3040853" y="5071596"/>
            <a:ext cx="23907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inputs</a:t>
            </a:r>
            <a:endParaRPr lang="en-SE" sz="2800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853360-C7F0-421F-B0C5-F0E27987E325}"/>
              </a:ext>
            </a:extLst>
          </p:cNvPr>
          <p:cNvSpPr txBox="1"/>
          <p:nvPr/>
        </p:nvSpPr>
        <p:spPr>
          <a:xfrm>
            <a:off x="6084091" y="5112402"/>
            <a:ext cx="23907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outputs</a:t>
            </a:r>
            <a:endParaRPr lang="en-SE" sz="2800" dirty="0">
              <a:solidFill>
                <a:sysClr val="windowText" lastClr="00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1A8BE-1D5A-39FF-F94D-77637B83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376B-6E4B-5645-BBB4-1049E41168CA}" type="datetime1">
              <a:rPr lang="sv-SE" smtClean="0"/>
              <a:t>2022-08-28</a:t>
            </a:fld>
            <a:endParaRPr lang="en-SE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B916634-22DE-F858-A03B-4A8D98B3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6848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5569-F96D-4367-BE67-BB268ED3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testbench example</a:t>
            </a:r>
            <a:endParaRPr lang="en-S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781218-72F2-44C0-80FB-889CE762F365}"/>
              </a:ext>
            </a:extLst>
          </p:cNvPr>
          <p:cNvGrpSpPr/>
          <p:nvPr/>
        </p:nvGrpSpPr>
        <p:grpSpPr>
          <a:xfrm>
            <a:off x="7429622" y="1805857"/>
            <a:ext cx="4763059" cy="1758462"/>
            <a:chOff x="3020621" y="2000738"/>
            <a:chExt cx="4877792" cy="1758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936F5F6-3979-4A67-ADAF-21014D1AB7A6}"/>
                </a:ext>
              </a:extLst>
            </p:cNvPr>
            <p:cNvGrpSpPr/>
            <p:nvPr/>
          </p:nvGrpSpPr>
          <p:grpSpPr>
            <a:xfrm>
              <a:off x="3440586" y="2131719"/>
              <a:ext cx="1566675" cy="741118"/>
              <a:chOff x="4042896" y="1715660"/>
              <a:chExt cx="1566675" cy="741118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6A7BE1C-B3C0-4E5D-886B-6CEF7D61D510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08D93AA-4BB1-4F41-84FB-2541A222C1BB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E0C58B4-4548-4ACC-B6AC-EA4C101E5B1F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Delay 68">
                <a:extLst>
                  <a:ext uri="{FF2B5EF4-FFF2-40B4-BE49-F238E27FC236}">
                    <a16:creationId xmlns:a16="http://schemas.microsoft.com/office/drawing/2014/main" id="{4BE431AA-BD85-4C00-91A7-81B83CFC86FB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54724EA-4481-451D-951B-1AE7D638DF5A}"/>
                </a:ext>
              </a:extLst>
            </p:cNvPr>
            <p:cNvGrpSpPr/>
            <p:nvPr/>
          </p:nvGrpSpPr>
          <p:grpSpPr>
            <a:xfrm>
              <a:off x="5425767" y="2872837"/>
              <a:ext cx="1667792" cy="723601"/>
              <a:chOff x="3675121" y="3048834"/>
              <a:chExt cx="1667792" cy="723601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81D4531-D50F-4A20-8C68-6288711D3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2510" y="3596938"/>
                <a:ext cx="40771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46517F5-69EB-45F3-A2F4-E60BE5B003C7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1FEBEB2-7A56-4B50-9BE3-564F1B60A9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10436" y="3413847"/>
                <a:ext cx="33247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01D10CF-2175-4D1A-B1BD-8DEE15EC9472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9" name="Stored Data 71">
                  <a:extLst>
                    <a:ext uri="{FF2B5EF4-FFF2-40B4-BE49-F238E27FC236}">
                      <a16:creationId xmlns:a16="http://schemas.microsoft.com/office/drawing/2014/main" id="{0F7D857F-9D62-4A86-85A0-761917B4BCAA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Stored Data 71">
                  <a:extLst>
                    <a:ext uri="{FF2B5EF4-FFF2-40B4-BE49-F238E27FC236}">
                      <a16:creationId xmlns:a16="http://schemas.microsoft.com/office/drawing/2014/main" id="{17C33C1A-338E-4211-A51F-68BFA483963B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6FD5CF-D04D-46B2-9CE4-CE927547094A}"/>
                </a:ext>
              </a:extLst>
            </p:cNvPr>
            <p:cNvSpPr/>
            <p:nvPr/>
          </p:nvSpPr>
          <p:spPr>
            <a:xfrm>
              <a:off x="3644899" y="2000738"/>
              <a:ext cx="3576515" cy="1758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B670B315-02C7-41CB-868A-356DF1B66B05}"/>
                </a:ext>
              </a:extLst>
            </p:cNvPr>
            <p:cNvCxnSpPr/>
            <p:nvPr/>
          </p:nvCxnSpPr>
          <p:spPr>
            <a:xfrm>
              <a:off x="5007261" y="2503023"/>
              <a:ext cx="740977" cy="554569"/>
            </a:xfrm>
            <a:prstGeom prst="bentConnector3">
              <a:avLst>
                <a:gd name="adj1" fmla="val 2839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F3ECF1-9D34-401A-A599-885965076B4B}"/>
                </a:ext>
              </a:extLst>
            </p:cNvPr>
            <p:cNvSpPr txBox="1"/>
            <p:nvPr/>
          </p:nvSpPr>
          <p:spPr>
            <a:xfrm>
              <a:off x="3020621" y="2132946"/>
              <a:ext cx="419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en-SE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7E71B5-B85D-4309-B979-764E5926F06F}"/>
                </a:ext>
              </a:extLst>
            </p:cNvPr>
            <p:cNvSpPr txBox="1"/>
            <p:nvPr/>
          </p:nvSpPr>
          <p:spPr>
            <a:xfrm>
              <a:off x="3020621" y="2499286"/>
              <a:ext cx="419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en-SE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CFB3F4-23F3-44BD-B83A-BC749DAAE939}"/>
                </a:ext>
              </a:extLst>
            </p:cNvPr>
            <p:cNvSpPr txBox="1"/>
            <p:nvPr/>
          </p:nvSpPr>
          <p:spPr>
            <a:xfrm>
              <a:off x="3020621" y="3244334"/>
              <a:ext cx="419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en-SE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1E6B52-4FC3-4A0C-9AC9-27589B1448E7}"/>
                </a:ext>
              </a:extLst>
            </p:cNvPr>
            <p:cNvSpPr txBox="1"/>
            <p:nvPr/>
          </p:nvSpPr>
          <p:spPr>
            <a:xfrm>
              <a:off x="7478448" y="3051608"/>
              <a:ext cx="419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</a:t>
              </a:r>
              <a:endParaRPr lang="en-S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6F34BF-3B99-487E-8B17-EAA35CD8A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0585" y="3420940"/>
              <a:ext cx="20433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E72069-F5DC-41BD-89E7-7B58EF74B1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0222" y="3239572"/>
              <a:ext cx="3848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46FDB212-8536-4D55-916B-941708CC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102" y="4503076"/>
            <a:ext cx="5306165" cy="160042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A6AD34A-A78C-41AB-A9CA-BFC29EAC917F}"/>
              </a:ext>
            </a:extLst>
          </p:cNvPr>
          <p:cNvGrpSpPr/>
          <p:nvPr/>
        </p:nvGrpSpPr>
        <p:grpSpPr>
          <a:xfrm>
            <a:off x="767789" y="1273762"/>
            <a:ext cx="3143594" cy="5451002"/>
            <a:chOff x="767789" y="1273762"/>
            <a:chExt cx="3143594" cy="545100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73A42A-BCE9-4107-9812-8D86FF39F472}"/>
                </a:ext>
              </a:extLst>
            </p:cNvPr>
            <p:cNvSpPr txBox="1"/>
            <p:nvPr/>
          </p:nvSpPr>
          <p:spPr>
            <a:xfrm>
              <a:off x="767789" y="1646451"/>
              <a:ext cx="3143594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SE" dirty="0">
                  <a:solidFill>
                    <a:srgbClr val="7030A0"/>
                  </a:solidFill>
                </a:rPr>
                <a:t>module</a:t>
              </a:r>
              <a:r>
                <a:rPr lang="en-SE" dirty="0"/>
                <a:t> </a:t>
              </a:r>
              <a:r>
                <a:rPr lang="en-SE" b="1" dirty="0">
                  <a:solidFill>
                    <a:srgbClr val="FF0000"/>
                  </a:solidFill>
                </a:rPr>
                <a:t>demo_2</a:t>
              </a:r>
              <a:r>
                <a:rPr lang="en-SE" dirty="0"/>
                <a:t>(A, B, C, O);</a:t>
              </a:r>
            </a:p>
            <a:p>
              <a:endParaRPr lang="en-SE" dirty="0"/>
            </a:p>
            <a:p>
              <a:r>
                <a:rPr lang="en-SE" dirty="0">
                  <a:solidFill>
                    <a:srgbClr val="7030A0"/>
                  </a:solidFill>
                </a:rPr>
                <a:t>input</a:t>
              </a:r>
              <a:r>
                <a:rPr lang="en-SE" dirty="0"/>
                <a:t> A, B, C;</a:t>
              </a:r>
            </a:p>
            <a:p>
              <a:r>
                <a:rPr lang="en-SE" dirty="0">
                  <a:solidFill>
                    <a:srgbClr val="7030A0"/>
                  </a:solidFill>
                </a:rPr>
                <a:t>output</a:t>
              </a:r>
              <a:r>
                <a:rPr lang="en-SE" dirty="0"/>
                <a:t> O;</a:t>
              </a:r>
            </a:p>
            <a:p>
              <a:endParaRPr lang="en-SE" dirty="0"/>
            </a:p>
            <a:p>
              <a:r>
                <a:rPr lang="en-SE" dirty="0">
                  <a:solidFill>
                    <a:srgbClr val="C00000"/>
                  </a:solidFill>
                </a:rPr>
                <a:t>reg</a:t>
              </a:r>
              <a:r>
                <a:rPr lang="en-SE" dirty="0"/>
                <a:t> </a:t>
              </a:r>
              <a:r>
                <a:rPr lang="en-SE" dirty="0" err="1"/>
                <a:t>r_and</a:t>
              </a:r>
              <a:r>
                <a:rPr lang="en-SE" dirty="0"/>
                <a:t>, </a:t>
              </a:r>
              <a:r>
                <a:rPr lang="en-SE" dirty="0" err="1"/>
                <a:t>r_or</a:t>
              </a:r>
              <a:r>
                <a:rPr lang="en-SE" dirty="0"/>
                <a:t>;</a:t>
              </a:r>
            </a:p>
            <a:p>
              <a:r>
                <a:rPr lang="en-SE" dirty="0">
                  <a:solidFill>
                    <a:srgbClr val="7030A0"/>
                  </a:solidFill>
                </a:rPr>
                <a:t>assign</a:t>
              </a:r>
              <a:r>
                <a:rPr lang="en-SE" dirty="0"/>
                <a:t> O = </a:t>
              </a:r>
              <a:r>
                <a:rPr lang="en-SE" dirty="0" err="1"/>
                <a:t>r_or</a:t>
              </a:r>
              <a:r>
                <a:rPr lang="en-SE" dirty="0"/>
                <a:t>;</a:t>
              </a:r>
            </a:p>
            <a:p>
              <a:endParaRPr lang="en-SE" dirty="0"/>
            </a:p>
            <a:p>
              <a:r>
                <a:rPr lang="en-SE" dirty="0">
                  <a:solidFill>
                    <a:srgbClr val="7030A0"/>
                  </a:solidFill>
                </a:rPr>
                <a:t>always</a:t>
              </a:r>
              <a:r>
                <a:rPr lang="en-SE" dirty="0"/>
                <a:t> </a:t>
              </a:r>
              <a:r>
                <a:rPr lang="en-SE" dirty="0">
                  <a:solidFill>
                    <a:srgbClr val="7030A0"/>
                  </a:solidFill>
                </a:rPr>
                <a:t>@</a:t>
              </a:r>
              <a:r>
                <a:rPr lang="en-SE" dirty="0"/>
                <a:t> (A, B, C) </a:t>
              </a:r>
              <a:r>
                <a:rPr lang="en-SE" dirty="0">
                  <a:solidFill>
                    <a:srgbClr val="7030A0"/>
                  </a:solidFill>
                </a:rPr>
                <a:t>begin</a:t>
              </a:r>
            </a:p>
            <a:p>
              <a:endParaRPr lang="en-SE" dirty="0"/>
            </a:p>
            <a:p>
              <a:r>
                <a:rPr lang="en-SE" dirty="0"/>
                <a:t>    </a:t>
              </a:r>
              <a:r>
                <a:rPr lang="en-SE" dirty="0" err="1"/>
                <a:t>r_and</a:t>
              </a:r>
              <a:r>
                <a:rPr lang="en-SE" dirty="0"/>
                <a:t> = A &amp; B;</a:t>
              </a:r>
            </a:p>
            <a:p>
              <a:r>
                <a:rPr lang="en-SE" dirty="0"/>
                <a:t>    </a:t>
              </a:r>
              <a:r>
                <a:rPr lang="en-SE" dirty="0" err="1"/>
                <a:t>r_or</a:t>
              </a:r>
              <a:r>
                <a:rPr lang="en-SE" dirty="0"/>
                <a:t> = </a:t>
              </a:r>
              <a:r>
                <a:rPr lang="en-SE" dirty="0" err="1"/>
                <a:t>r_and</a:t>
              </a:r>
              <a:r>
                <a:rPr lang="en-SE" dirty="0"/>
                <a:t> | C;</a:t>
              </a:r>
            </a:p>
            <a:p>
              <a:r>
                <a:rPr lang="en-SE" dirty="0"/>
                <a:t>    </a:t>
              </a:r>
            </a:p>
            <a:p>
              <a:r>
                <a:rPr lang="en-SE" dirty="0">
                  <a:solidFill>
                    <a:srgbClr val="7030A0"/>
                  </a:solidFill>
                </a:rPr>
                <a:t>end</a:t>
              </a:r>
            </a:p>
            <a:p>
              <a:endParaRPr lang="en-SE" dirty="0"/>
            </a:p>
            <a:p>
              <a:r>
                <a:rPr lang="en-US" dirty="0">
                  <a:solidFill>
                    <a:srgbClr val="7030A0"/>
                  </a:solidFill>
                </a:rPr>
                <a:t>E</a:t>
              </a:r>
              <a:r>
                <a:rPr lang="en-SE" dirty="0" err="1">
                  <a:solidFill>
                    <a:srgbClr val="7030A0"/>
                  </a:solidFill>
                </a:rPr>
                <a:t>ndmodule</a:t>
              </a:r>
              <a:endParaRPr lang="en-US" dirty="0">
                <a:solidFill>
                  <a:srgbClr val="7030A0"/>
                </a:solidFill>
              </a:endParaRPr>
            </a:p>
            <a:p>
              <a:endParaRPr lang="en-US" dirty="0">
                <a:solidFill>
                  <a:srgbClr val="7030A0"/>
                </a:solidFill>
              </a:endParaRPr>
            </a:p>
            <a:p>
              <a:endParaRPr lang="en-SE" dirty="0">
                <a:solidFill>
                  <a:srgbClr val="7030A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0173359-6D3C-4ACB-9A0F-6787F88C15E0}"/>
                </a:ext>
              </a:extLst>
            </p:cNvPr>
            <p:cNvSpPr txBox="1"/>
            <p:nvPr/>
          </p:nvSpPr>
          <p:spPr>
            <a:xfrm>
              <a:off x="767789" y="1273762"/>
              <a:ext cx="3143594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DUT.v</a:t>
              </a:r>
              <a:endParaRPr lang="en-SE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8B58648-2968-4D38-92F9-97DC600B002A}"/>
              </a:ext>
            </a:extLst>
          </p:cNvPr>
          <p:cNvGrpSpPr/>
          <p:nvPr/>
        </p:nvGrpSpPr>
        <p:grpSpPr>
          <a:xfrm>
            <a:off x="4066603" y="1273762"/>
            <a:ext cx="3192266" cy="5451002"/>
            <a:chOff x="4066603" y="1273762"/>
            <a:chExt cx="3192266" cy="545100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3523A1-7959-4936-857B-0820353BB6AB}"/>
                </a:ext>
              </a:extLst>
            </p:cNvPr>
            <p:cNvSpPr txBox="1"/>
            <p:nvPr/>
          </p:nvSpPr>
          <p:spPr>
            <a:xfrm>
              <a:off x="4066603" y="1646451"/>
              <a:ext cx="3192266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`timescale </a:t>
              </a:r>
              <a:r>
                <a:rPr lang="en-US" dirty="0"/>
                <a:t>1ns/1ps</a:t>
              </a:r>
            </a:p>
            <a:p>
              <a:r>
                <a:rPr lang="en-SE" dirty="0">
                  <a:solidFill>
                    <a:srgbClr val="7030A0"/>
                  </a:solidFill>
                </a:rPr>
                <a:t>module</a:t>
              </a:r>
              <a:r>
                <a:rPr lang="en-SE" dirty="0"/>
                <a:t> tb;</a:t>
              </a:r>
            </a:p>
            <a:p>
              <a:r>
                <a:rPr lang="en-SE" dirty="0">
                  <a:solidFill>
                    <a:srgbClr val="C00000"/>
                  </a:solidFill>
                </a:rPr>
                <a:t>reg</a:t>
              </a:r>
              <a:r>
                <a:rPr lang="en-SE" dirty="0"/>
                <a:t> a, b, c;</a:t>
              </a:r>
            </a:p>
            <a:p>
              <a:r>
                <a:rPr lang="en-SE" dirty="0">
                  <a:solidFill>
                    <a:srgbClr val="C00000"/>
                  </a:solidFill>
                </a:rPr>
                <a:t>wire</a:t>
              </a:r>
              <a:r>
                <a:rPr lang="en-SE" dirty="0"/>
                <a:t> o;</a:t>
              </a:r>
            </a:p>
            <a:p>
              <a:endParaRPr lang="en-SE" dirty="0"/>
            </a:p>
            <a:p>
              <a:r>
                <a:rPr lang="en-SE" b="1" dirty="0">
                  <a:solidFill>
                    <a:srgbClr val="FF0000"/>
                  </a:solidFill>
                </a:rPr>
                <a:t>demo_2</a:t>
              </a:r>
              <a:r>
                <a:rPr lang="en-SE" dirty="0"/>
                <a:t> UUT(a, b, c, o);</a:t>
              </a:r>
            </a:p>
            <a:p>
              <a:r>
                <a:rPr lang="en-SE" dirty="0" err="1"/>
                <a:t>localparam</a:t>
              </a:r>
              <a:r>
                <a:rPr lang="en-SE" dirty="0"/>
                <a:t> period = 1;</a:t>
              </a:r>
            </a:p>
            <a:p>
              <a:endParaRPr lang="en-SE" dirty="0"/>
            </a:p>
            <a:p>
              <a:r>
                <a:rPr lang="en-SE" dirty="0">
                  <a:solidFill>
                    <a:srgbClr val="7030A0"/>
                  </a:solidFill>
                </a:rPr>
                <a:t>initial</a:t>
              </a:r>
              <a:r>
                <a:rPr lang="en-SE" dirty="0"/>
                <a:t> </a:t>
              </a:r>
              <a:r>
                <a:rPr lang="en-SE" dirty="0">
                  <a:solidFill>
                    <a:srgbClr val="7030A0"/>
                  </a:solidFill>
                </a:rPr>
                <a:t>begin</a:t>
              </a:r>
            </a:p>
            <a:p>
              <a:endParaRPr lang="en-SE" dirty="0"/>
            </a:p>
            <a:p>
              <a:r>
                <a:rPr lang="en-SE" dirty="0"/>
                <a:t>    a = 0;</a:t>
              </a:r>
              <a:r>
                <a:rPr lang="en-US" dirty="0"/>
                <a:t> </a:t>
              </a:r>
              <a:r>
                <a:rPr lang="en-SE" dirty="0"/>
                <a:t>b = 0;</a:t>
              </a:r>
              <a:r>
                <a:rPr lang="en-US" dirty="0"/>
                <a:t> c</a:t>
              </a:r>
              <a:r>
                <a:rPr lang="en-SE" dirty="0"/>
                <a:t> = 0;</a:t>
              </a:r>
            </a:p>
            <a:p>
              <a:r>
                <a:rPr lang="en-SE" dirty="0"/>
                <a:t>    #period;</a:t>
              </a:r>
            </a:p>
            <a:p>
              <a:r>
                <a:rPr lang="en-SE" dirty="0"/>
                <a:t>    a = 1;</a:t>
              </a:r>
              <a:r>
                <a:rPr lang="en-US" dirty="0"/>
                <a:t> </a:t>
              </a:r>
              <a:r>
                <a:rPr lang="en-SE" dirty="0"/>
                <a:t>b = 0;</a:t>
              </a:r>
              <a:r>
                <a:rPr lang="en-US" dirty="0"/>
                <a:t> </a:t>
              </a:r>
              <a:r>
                <a:rPr lang="en-SE" dirty="0"/>
                <a:t>c = 0;</a:t>
              </a:r>
            </a:p>
            <a:p>
              <a:r>
                <a:rPr lang="en-SE" dirty="0"/>
                <a:t>    #period;</a:t>
              </a:r>
            </a:p>
            <a:p>
              <a:r>
                <a:rPr lang="en-SE" dirty="0"/>
                <a:t>    a = 1;</a:t>
              </a:r>
              <a:r>
                <a:rPr lang="en-US" dirty="0"/>
                <a:t> </a:t>
              </a:r>
              <a:r>
                <a:rPr lang="en-SE" dirty="0"/>
                <a:t>b = 1; c = 0;</a:t>
              </a:r>
            </a:p>
            <a:p>
              <a:r>
                <a:rPr lang="en-SE" dirty="0"/>
                <a:t>    </a:t>
              </a:r>
              <a:r>
                <a:rPr lang="en-US" dirty="0"/>
                <a:t>. . .</a:t>
              </a:r>
            </a:p>
            <a:p>
              <a:r>
                <a:rPr lang="en-SE" dirty="0">
                  <a:solidFill>
                    <a:srgbClr val="7030A0"/>
                  </a:solidFill>
                </a:rPr>
                <a:t>end</a:t>
              </a:r>
              <a:r>
                <a:rPr lang="en-SE" dirty="0"/>
                <a:t> </a:t>
              </a:r>
            </a:p>
            <a:p>
              <a:r>
                <a:rPr lang="en-SE" dirty="0" err="1">
                  <a:solidFill>
                    <a:srgbClr val="7030A0"/>
                  </a:solidFill>
                </a:rPr>
                <a:t>endmodule</a:t>
              </a:r>
              <a:endParaRPr lang="en-SE" dirty="0">
                <a:solidFill>
                  <a:srgbClr val="7030A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552CC5-CC44-4FF1-96AB-8618223A3FBC}"/>
                </a:ext>
              </a:extLst>
            </p:cNvPr>
            <p:cNvSpPr txBox="1"/>
            <p:nvPr/>
          </p:nvSpPr>
          <p:spPr>
            <a:xfrm>
              <a:off x="4066603" y="1273762"/>
              <a:ext cx="319226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tb.v</a:t>
              </a:r>
              <a:endParaRPr lang="en-SE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203F239-710F-4D4D-9EFD-775AF3BA6A6F}"/>
              </a:ext>
            </a:extLst>
          </p:cNvPr>
          <p:cNvSpPr txBox="1"/>
          <p:nvPr/>
        </p:nvSpPr>
        <p:spPr>
          <a:xfrm>
            <a:off x="8053900" y="1273762"/>
            <a:ext cx="3576514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What we get from </a:t>
            </a:r>
            <a:r>
              <a:rPr lang="en-US" dirty="0" err="1">
                <a:solidFill>
                  <a:sysClr val="windowText" lastClr="000000"/>
                </a:solidFill>
              </a:rPr>
              <a:t>DUT.v</a:t>
            </a:r>
            <a:endParaRPr lang="en-SE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AAC990-5E4D-4DBB-AB1A-67E909722CAC}"/>
              </a:ext>
            </a:extLst>
          </p:cNvPr>
          <p:cNvSpPr txBox="1"/>
          <p:nvPr/>
        </p:nvSpPr>
        <p:spPr>
          <a:xfrm>
            <a:off x="7931097" y="4045773"/>
            <a:ext cx="3576514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What we get from </a:t>
            </a:r>
            <a:r>
              <a:rPr lang="en-US" dirty="0" err="1">
                <a:solidFill>
                  <a:sysClr val="windowText" lastClr="000000"/>
                </a:solidFill>
              </a:rPr>
              <a:t>tb.v</a:t>
            </a:r>
            <a:endParaRPr lang="en-SE" dirty="0">
              <a:solidFill>
                <a:sysClr val="windowText" lastClr="00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302F7FC-F27F-4FFC-BB0D-A2B928087A1B}"/>
              </a:ext>
            </a:extLst>
          </p:cNvPr>
          <p:cNvSpPr/>
          <p:nvPr/>
        </p:nvSpPr>
        <p:spPr>
          <a:xfrm>
            <a:off x="6843844" y="4791800"/>
            <a:ext cx="470364" cy="7617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Arrow: Curved Left 37">
            <a:extLst>
              <a:ext uri="{FF2B5EF4-FFF2-40B4-BE49-F238E27FC236}">
                <a16:creationId xmlns:a16="http://schemas.microsoft.com/office/drawing/2014/main" id="{FFA92709-AA86-4F3D-B1B5-2F3D540A5FA6}"/>
              </a:ext>
            </a:extLst>
          </p:cNvPr>
          <p:cNvSpPr/>
          <p:nvPr/>
        </p:nvSpPr>
        <p:spPr>
          <a:xfrm>
            <a:off x="11187796" y="2957426"/>
            <a:ext cx="788244" cy="2881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10EEB5A-249C-4A52-8CEB-97552916A665}"/>
              </a:ext>
            </a:extLst>
          </p:cNvPr>
          <p:cNvSpPr/>
          <p:nvPr/>
        </p:nvSpPr>
        <p:spPr>
          <a:xfrm>
            <a:off x="5666651" y="2055441"/>
            <a:ext cx="1814191" cy="870252"/>
          </a:xfrm>
          <a:prstGeom prst="wedgeRectCallout">
            <a:avLst>
              <a:gd name="adj1" fmla="val -69724"/>
              <a:gd name="adj2" fmla="val -41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module, no input nor </a:t>
            </a:r>
            <a:r>
              <a:rPr lang="en-US" dirty="0" err="1"/>
              <a:t>outpus</a:t>
            </a:r>
            <a:endParaRPr lang="en-SE" dirty="0"/>
          </a:p>
        </p:txBody>
      </p:sp>
      <p:sp>
        <p:nvSpPr>
          <p:cNvPr id="36" name="Arrow: Curved Left 35">
            <a:extLst>
              <a:ext uri="{FF2B5EF4-FFF2-40B4-BE49-F238E27FC236}">
                <a16:creationId xmlns:a16="http://schemas.microsoft.com/office/drawing/2014/main" id="{848DE517-8FD3-4544-8A53-277A628F0022}"/>
              </a:ext>
            </a:extLst>
          </p:cNvPr>
          <p:cNvSpPr/>
          <p:nvPr/>
        </p:nvSpPr>
        <p:spPr>
          <a:xfrm rot="11626768">
            <a:off x="6430122" y="2206045"/>
            <a:ext cx="906252" cy="28457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AEE64A34-CA68-44F1-9B88-0DDDD50E75A1}"/>
              </a:ext>
            </a:extLst>
          </p:cNvPr>
          <p:cNvSpPr/>
          <p:nvPr/>
        </p:nvSpPr>
        <p:spPr>
          <a:xfrm rot="1895467">
            <a:off x="2266065" y="2482727"/>
            <a:ext cx="1947759" cy="297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B5545D-7DDC-4D19-AF74-FC88F72607C8}"/>
              </a:ext>
            </a:extLst>
          </p:cNvPr>
          <p:cNvSpPr txBox="1"/>
          <p:nvPr/>
        </p:nvSpPr>
        <p:spPr>
          <a:xfrm rot="1890622">
            <a:off x="2611552" y="224482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Instantiation 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779C118E-F164-4B9F-B7F4-6BCB66A01036}"/>
              </a:ext>
            </a:extLst>
          </p:cNvPr>
          <p:cNvSpPr/>
          <p:nvPr/>
        </p:nvSpPr>
        <p:spPr>
          <a:xfrm rot="10800000">
            <a:off x="6227506" y="4481424"/>
            <a:ext cx="394193" cy="1460250"/>
          </a:xfrm>
          <a:prstGeom prst="leftBrace">
            <a:avLst>
              <a:gd name="adj1" fmla="val 54484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5DC48F0-44E1-4C1A-857D-D3CB19C01E43}"/>
              </a:ext>
            </a:extLst>
          </p:cNvPr>
          <p:cNvSpPr/>
          <p:nvPr/>
        </p:nvSpPr>
        <p:spPr>
          <a:xfrm>
            <a:off x="7429622" y="1845653"/>
            <a:ext cx="470364" cy="16726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738E6-9908-B1E9-AB6A-042A55AD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412F-3F59-114C-9F1B-694811C6D6BD}" type="datetime1">
              <a:rPr lang="sv-SE" smtClean="0"/>
              <a:t>2022-08-28</a:t>
            </a:fld>
            <a:endParaRPr lang="en-SE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66278154-0BE6-5E26-A993-81D338F2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29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4995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8" grpId="0" animBg="1"/>
      <p:bldP spid="39" grpId="0" animBg="1"/>
      <p:bldP spid="36" grpId="0" animBg="1"/>
      <p:bldP spid="41" grpId="0" animBg="1"/>
      <p:bldP spid="42" grpId="0"/>
      <p:bldP spid="44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DD20-8E75-468C-94F7-A1F15FB4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Module-based modelling in Verilog</a:t>
            </a:r>
            <a:endParaRPr lang="en-S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2265BD-06C7-4505-BA24-6F3CAC3AB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271" y="1832033"/>
            <a:ext cx="5847113" cy="502596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module</a:t>
            </a:r>
            <a:r>
              <a:rPr lang="en-US" dirty="0"/>
              <a:t> </a:t>
            </a:r>
            <a:r>
              <a:rPr lang="en-US" dirty="0" err="1"/>
              <a:t>my_module</a:t>
            </a:r>
            <a:r>
              <a:rPr lang="en-US" dirty="0"/>
              <a:t>(A, B, C, O);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input</a:t>
            </a:r>
            <a:r>
              <a:rPr lang="en-US" dirty="0"/>
              <a:t> A, B, C;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output</a:t>
            </a:r>
            <a:r>
              <a:rPr lang="en-US" dirty="0"/>
              <a:t> O;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wire</a:t>
            </a:r>
            <a:r>
              <a:rPr lang="en-US" dirty="0"/>
              <a:t> </a:t>
            </a:r>
            <a:r>
              <a:rPr lang="en-US" dirty="0" err="1"/>
              <a:t>w_not</a:t>
            </a:r>
            <a:r>
              <a:rPr lang="en-US" dirty="0"/>
              <a:t>, w_and1, w_and2;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not</a:t>
            </a:r>
            <a:r>
              <a:rPr lang="en-US" dirty="0"/>
              <a:t> Not1(.out(</a:t>
            </a:r>
            <a:r>
              <a:rPr lang="en-US" dirty="0" err="1"/>
              <a:t>w_not</a:t>
            </a:r>
            <a:r>
              <a:rPr lang="en-US" dirty="0"/>
              <a:t>), .in1(C));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and</a:t>
            </a:r>
            <a:r>
              <a:rPr lang="en-US" dirty="0"/>
              <a:t> And1(</a:t>
            </a:r>
            <a:r>
              <a:rPr lang="en-US" dirty="0">
                <a:solidFill>
                  <a:srgbClr val="FF0000"/>
                </a:solidFill>
              </a:rPr>
              <a:t>.out(w_and1)</a:t>
            </a:r>
            <a:r>
              <a:rPr lang="en-US" dirty="0"/>
              <a:t>, .in1(A), .in2(</a:t>
            </a:r>
            <a:r>
              <a:rPr lang="en-US" dirty="0" err="1"/>
              <a:t>w_not</a:t>
            </a:r>
            <a:r>
              <a:rPr lang="en-US" dirty="0"/>
              <a:t>));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                       </a:t>
            </a:r>
            <a:r>
              <a:rPr lang="en-US" b="1" dirty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</a:rPr>
              <a:t>assign</a:t>
            </a:r>
            <a:r>
              <a:rPr lang="pt-BR" dirty="0"/>
              <a:t> O = (A &amp; ~C) | (B &amp; C);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endmodule</a:t>
            </a:r>
            <a:endParaRPr lang="en-SE" dirty="0">
              <a:solidFill>
                <a:srgbClr val="7030A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40967F1-567E-42AB-89C1-8447C51C1D93}"/>
              </a:ext>
            </a:extLst>
          </p:cNvPr>
          <p:cNvGrpSpPr/>
          <p:nvPr/>
        </p:nvGrpSpPr>
        <p:grpSpPr>
          <a:xfrm>
            <a:off x="7338238" y="1528196"/>
            <a:ext cx="4853762" cy="2251657"/>
            <a:chOff x="2439821" y="1845771"/>
            <a:chExt cx="7698293" cy="357123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F8A434F-B16E-4CDF-9627-0B29BC7372D8}"/>
                </a:ext>
              </a:extLst>
            </p:cNvPr>
            <p:cNvGrpSpPr/>
            <p:nvPr/>
          </p:nvGrpSpPr>
          <p:grpSpPr>
            <a:xfrm>
              <a:off x="4956278" y="2849984"/>
              <a:ext cx="1566675" cy="741118"/>
              <a:chOff x="4042896" y="1715660"/>
              <a:chExt cx="1566675" cy="741118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822463E-8B90-4ACC-AE00-0ECE1CA38BAD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2DFDF61-8F18-4918-B783-7E801C42AED3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059D6F3-F59B-4FDC-A1B4-7ECA300A8DB9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Delay 68">
                <a:extLst>
                  <a:ext uri="{FF2B5EF4-FFF2-40B4-BE49-F238E27FC236}">
                    <a16:creationId xmlns:a16="http://schemas.microsoft.com/office/drawing/2014/main" id="{F488E732-FE29-451C-8ADB-254C9D2AF0DB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And1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68045C-7796-4A33-B2BE-5E6D72E3D93E}"/>
                </a:ext>
              </a:extLst>
            </p:cNvPr>
            <p:cNvGrpSpPr/>
            <p:nvPr/>
          </p:nvGrpSpPr>
          <p:grpSpPr>
            <a:xfrm>
              <a:off x="4956278" y="4252284"/>
              <a:ext cx="1566675" cy="741118"/>
              <a:chOff x="4042896" y="1715660"/>
              <a:chExt cx="1566675" cy="741118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D8B1132-9B41-44D1-9084-760C7105E436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C4B73D6-A2B3-4177-ACE4-35D1D1D500E8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0DC978A-BF2F-4CF2-AB85-FB65D73ECB67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Delay 68">
                <a:extLst>
                  <a:ext uri="{FF2B5EF4-FFF2-40B4-BE49-F238E27FC236}">
                    <a16:creationId xmlns:a16="http://schemas.microsoft.com/office/drawing/2014/main" id="{0DA4A054-187E-4209-9139-D9454F8FBC0B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And2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885288A-40EE-4880-94BB-93A538489ECD}"/>
                </a:ext>
              </a:extLst>
            </p:cNvPr>
            <p:cNvGrpSpPr/>
            <p:nvPr/>
          </p:nvGrpSpPr>
          <p:grpSpPr>
            <a:xfrm>
              <a:off x="7572207" y="3704181"/>
              <a:ext cx="1599238" cy="723601"/>
              <a:chOff x="3675121" y="3048834"/>
              <a:chExt cx="1599238" cy="723601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542291A-E571-40B6-9548-F21C81926981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89740EF-B09E-4245-8C76-8E6AA12BCA9C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4FD4667-6951-4926-8CE5-1C3562230DE2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334F1C2-B736-412E-9728-2F9EB547C6A6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35" name="Stored Data 71">
                  <a:extLst>
                    <a:ext uri="{FF2B5EF4-FFF2-40B4-BE49-F238E27FC236}">
                      <a16:creationId xmlns:a16="http://schemas.microsoft.com/office/drawing/2014/main" id="{8DEA4646-0042-4174-B572-08935721AA73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Stored Data 71">
                  <a:extLst>
                    <a:ext uri="{FF2B5EF4-FFF2-40B4-BE49-F238E27FC236}">
                      <a16:creationId xmlns:a16="http://schemas.microsoft.com/office/drawing/2014/main" id="{0923B288-FB6A-438D-A7D7-D7171BAC9873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7D9C62-9BB4-485E-821E-77EF1E658E4A}"/>
                </a:ext>
              </a:extLst>
            </p:cNvPr>
            <p:cNvGrpSpPr/>
            <p:nvPr/>
          </p:nvGrpSpPr>
          <p:grpSpPr>
            <a:xfrm>
              <a:off x="4275776" y="3210742"/>
              <a:ext cx="731574" cy="380360"/>
              <a:chOff x="379248" y="5807937"/>
              <a:chExt cx="1448058" cy="752875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8B7A885-743D-435B-8B8D-6DA9453C38ED}"/>
                  </a:ext>
                </a:extLst>
              </p:cNvPr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E4B309F-89BC-4380-B031-4DAB691C0D6B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2B0968-FC57-482D-BB3D-62E4868068C3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30" name="Triangle 100">
                <a:extLst>
                  <a:ext uri="{FF2B5EF4-FFF2-40B4-BE49-F238E27FC236}">
                    <a16:creationId xmlns:a16="http://schemas.microsoft.com/office/drawing/2014/main" id="{8F1DD1E7-CEB3-4C43-B41E-BC3D9A455621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5716563B-6CAA-4C61-80F0-03B574D2EC40}"/>
                </a:ext>
              </a:extLst>
            </p:cNvPr>
            <p:cNvCxnSpPr>
              <a:cxnSpLocks/>
            </p:cNvCxnSpPr>
            <p:nvPr/>
          </p:nvCxnSpPr>
          <p:spPr>
            <a:xfrm>
              <a:off x="6522953" y="3220543"/>
              <a:ext cx="1049254" cy="66839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839DFF16-6540-4860-B5F3-EC01BAEB9A21}"/>
                </a:ext>
              </a:extLst>
            </p:cNvPr>
            <p:cNvCxnSpPr/>
            <p:nvPr/>
          </p:nvCxnSpPr>
          <p:spPr>
            <a:xfrm flipV="1">
              <a:off x="6522953" y="4252284"/>
              <a:ext cx="1049254" cy="37055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24CC47-DA05-48D6-8839-36CBC6F12A23}"/>
                </a:ext>
              </a:extLst>
            </p:cNvPr>
            <p:cNvSpPr/>
            <p:nvPr/>
          </p:nvSpPr>
          <p:spPr>
            <a:xfrm>
              <a:off x="3133725" y="2466975"/>
              <a:ext cx="6315075" cy="2950029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E" sz="120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5FD407-8882-4825-94D9-1454EB4A31A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803031"/>
              <a:ext cx="21368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508480-B24D-45A7-9FB1-293BB6561FD7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913501"/>
              <a:ext cx="15612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3FF684-D952-4FA7-9F21-1B0A2D7F4E81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037383"/>
              <a:ext cx="21368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2D6E42-6905-4036-A640-0994A22B21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841" y="3397148"/>
              <a:ext cx="0" cy="1405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A8F8AFF-D0CB-43A2-ABA6-BD9BFBD2FC75}"/>
                </a:ext>
              </a:extLst>
            </p:cNvPr>
            <p:cNvCxnSpPr>
              <a:cxnSpLocks/>
            </p:cNvCxnSpPr>
            <p:nvPr/>
          </p:nvCxnSpPr>
          <p:spPr>
            <a:xfrm>
              <a:off x="4053841" y="3397148"/>
              <a:ext cx="299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267BD431-D977-4483-965B-25CCD758AA9D}"/>
                </a:ext>
              </a:extLst>
            </p:cNvPr>
            <p:cNvCxnSpPr/>
            <p:nvPr/>
          </p:nvCxnSpPr>
          <p:spPr>
            <a:xfrm>
              <a:off x="4380634" y="3913501"/>
              <a:ext cx="626716" cy="524062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32EFBC-A0C5-49D3-ABDF-41867E7360CF}"/>
                </a:ext>
              </a:extLst>
            </p:cNvPr>
            <p:cNvCxnSpPr>
              <a:cxnSpLocks/>
            </p:cNvCxnSpPr>
            <p:nvPr/>
          </p:nvCxnSpPr>
          <p:spPr>
            <a:xfrm>
              <a:off x="8968740" y="4068286"/>
              <a:ext cx="685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B17641-E8F7-4795-B31B-8F546FFC21EE}"/>
                </a:ext>
              </a:extLst>
            </p:cNvPr>
            <p:cNvSpPr txBox="1"/>
            <p:nvPr/>
          </p:nvSpPr>
          <p:spPr>
            <a:xfrm>
              <a:off x="2445674" y="2852717"/>
              <a:ext cx="455605" cy="43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SE" sz="1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71B9EE-514A-4F48-B218-C665C717DA33}"/>
                </a:ext>
              </a:extLst>
            </p:cNvPr>
            <p:cNvSpPr txBox="1"/>
            <p:nvPr/>
          </p:nvSpPr>
          <p:spPr>
            <a:xfrm>
              <a:off x="2439821" y="3696649"/>
              <a:ext cx="455605" cy="43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SE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63098C-7FE9-465E-8F20-0998C8FAA0D5}"/>
                </a:ext>
              </a:extLst>
            </p:cNvPr>
            <p:cNvSpPr txBox="1"/>
            <p:nvPr/>
          </p:nvSpPr>
          <p:spPr>
            <a:xfrm>
              <a:off x="2439821" y="4618366"/>
              <a:ext cx="468318" cy="43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</a:t>
              </a:r>
              <a:endParaRPr lang="en-SE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3FDC54-C41A-4BEE-ADB8-17004C026C72}"/>
                </a:ext>
              </a:extLst>
            </p:cNvPr>
            <p:cNvSpPr txBox="1"/>
            <p:nvPr/>
          </p:nvSpPr>
          <p:spPr>
            <a:xfrm>
              <a:off x="9654541" y="3913502"/>
              <a:ext cx="483573" cy="43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</a:t>
              </a:r>
              <a:endParaRPr lang="en-SE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5E18C7-BCAD-45DB-96FC-1F8A80CECC76}"/>
                </a:ext>
              </a:extLst>
            </p:cNvPr>
            <p:cNvSpPr txBox="1"/>
            <p:nvPr/>
          </p:nvSpPr>
          <p:spPr>
            <a:xfrm>
              <a:off x="5225000" y="1845771"/>
              <a:ext cx="2184462" cy="585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my_module</a:t>
              </a:r>
              <a:endParaRPr lang="en-S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8A6409-C719-427F-8C7A-A9692CD7A58A}"/>
                </a:ext>
              </a:extLst>
            </p:cNvPr>
            <p:cNvSpPr txBox="1"/>
            <p:nvPr/>
          </p:nvSpPr>
          <p:spPr>
            <a:xfrm>
              <a:off x="7979869" y="3873784"/>
              <a:ext cx="809624" cy="4393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Or1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E59D0B-5FA6-428D-8D7C-F3CFDB481ECD}"/>
                </a:ext>
              </a:extLst>
            </p:cNvPr>
            <p:cNvSpPr txBox="1"/>
            <p:nvPr/>
          </p:nvSpPr>
          <p:spPr>
            <a:xfrm>
              <a:off x="4181560" y="3567636"/>
              <a:ext cx="809624" cy="4393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Not1</a:t>
              </a:r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F0FAC57-06BB-4F90-A9F7-C2453EE6899B}"/>
              </a:ext>
            </a:extLst>
          </p:cNvPr>
          <p:cNvSpPr/>
          <p:nvPr/>
        </p:nvSpPr>
        <p:spPr>
          <a:xfrm>
            <a:off x="1358561" y="2414955"/>
            <a:ext cx="2326740" cy="711199"/>
          </a:xfrm>
          <a:prstGeom prst="round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154562-80E9-433C-BE93-D2A7C8FD0A46}"/>
              </a:ext>
            </a:extLst>
          </p:cNvPr>
          <p:cNvSpPr txBox="1"/>
          <p:nvPr/>
        </p:nvSpPr>
        <p:spPr>
          <a:xfrm>
            <a:off x="3685301" y="2570499"/>
            <a:ext cx="3132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input/output port definition</a:t>
            </a:r>
            <a:endParaRPr lang="en-SE" sz="20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65CA4CE-95D6-4FF7-B4BF-85186415F2EC}"/>
              </a:ext>
            </a:extLst>
          </p:cNvPr>
          <p:cNvSpPr/>
          <p:nvPr/>
        </p:nvSpPr>
        <p:spPr>
          <a:xfrm>
            <a:off x="1358561" y="3338507"/>
            <a:ext cx="3619838" cy="400111"/>
          </a:xfrm>
          <a:prstGeom prst="round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4A1D51-2EB0-41CF-933A-DFBEEB2CF56B}"/>
              </a:ext>
            </a:extLst>
          </p:cNvPr>
          <p:cNvSpPr txBox="1"/>
          <p:nvPr/>
        </p:nvSpPr>
        <p:spPr>
          <a:xfrm>
            <a:off x="4978399" y="3338455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connecting wire</a:t>
            </a:r>
            <a:endParaRPr lang="en-SE" sz="20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8060B90-FB55-4442-A4CE-2712C1D5FF65}"/>
              </a:ext>
            </a:extLst>
          </p:cNvPr>
          <p:cNvSpPr/>
          <p:nvPr/>
        </p:nvSpPr>
        <p:spPr>
          <a:xfrm>
            <a:off x="1358561" y="4009292"/>
            <a:ext cx="4948454" cy="715749"/>
          </a:xfrm>
          <a:prstGeom prst="round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E3C498-8B8B-4F99-84E6-F963137B5D77}"/>
              </a:ext>
            </a:extLst>
          </p:cNvPr>
          <p:cNvSpPr txBox="1"/>
          <p:nvPr/>
        </p:nvSpPr>
        <p:spPr>
          <a:xfrm>
            <a:off x="6323781" y="4149046"/>
            <a:ext cx="2409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gate-level modeling</a:t>
            </a:r>
            <a:endParaRPr lang="en-SE" sz="200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C29CE1B-A030-486D-BB00-E08526F15767}"/>
              </a:ext>
            </a:extLst>
          </p:cNvPr>
          <p:cNvSpPr/>
          <p:nvPr/>
        </p:nvSpPr>
        <p:spPr>
          <a:xfrm>
            <a:off x="1358561" y="5508421"/>
            <a:ext cx="4948454" cy="527527"/>
          </a:xfrm>
          <a:prstGeom prst="round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9C664A-26E8-4959-8857-FF9E0270E635}"/>
              </a:ext>
            </a:extLst>
          </p:cNvPr>
          <p:cNvSpPr txBox="1"/>
          <p:nvPr/>
        </p:nvSpPr>
        <p:spPr>
          <a:xfrm>
            <a:off x="6323781" y="5572129"/>
            <a:ext cx="3171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data-flow level modeling</a:t>
            </a:r>
            <a:endParaRPr lang="en-SE" sz="2000" dirty="0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A9DDF7A9-D2D1-4328-968D-4009FC8A7971}"/>
              </a:ext>
            </a:extLst>
          </p:cNvPr>
          <p:cNvSpPr/>
          <p:nvPr/>
        </p:nvSpPr>
        <p:spPr>
          <a:xfrm rot="10800000" flipH="1">
            <a:off x="855429" y="1946861"/>
            <a:ext cx="523131" cy="4486247"/>
          </a:xfrm>
          <a:prstGeom prst="leftBrace">
            <a:avLst>
              <a:gd name="adj1" fmla="val 69951"/>
              <a:gd name="adj2" fmla="val 5396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A1D299-945C-4DE5-99EF-89CF9E7A038D}"/>
              </a:ext>
            </a:extLst>
          </p:cNvPr>
          <p:cNvSpPr txBox="1"/>
          <p:nvPr/>
        </p:nvSpPr>
        <p:spPr>
          <a:xfrm rot="16200000">
            <a:off x="-437827" y="3655349"/>
            <a:ext cx="1553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my_module</a:t>
            </a:r>
            <a:endParaRPr lang="en-US" sz="2000" dirty="0"/>
          </a:p>
          <a:p>
            <a:r>
              <a:rPr lang="en-US" sz="2000" dirty="0"/>
              <a:t>declaration </a:t>
            </a:r>
            <a:endParaRPr lang="en-SE" sz="2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A814A3C-0F13-4A28-A902-69E8792FBBA4}"/>
              </a:ext>
            </a:extLst>
          </p:cNvPr>
          <p:cNvSpPr txBox="1"/>
          <p:nvPr/>
        </p:nvSpPr>
        <p:spPr>
          <a:xfrm>
            <a:off x="0" y="3310594"/>
            <a:ext cx="12193588" cy="830997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This is for </a:t>
            </a:r>
            <a:r>
              <a:rPr lang="en-US" sz="4800" dirty="0">
                <a:solidFill>
                  <a:srgbClr val="FF0000"/>
                </a:solidFill>
              </a:rPr>
              <a:t>combinational</a:t>
            </a:r>
            <a:r>
              <a:rPr lang="en-US" sz="4800" dirty="0">
                <a:solidFill>
                  <a:schemeClr val="tx1"/>
                </a:solidFill>
              </a:rPr>
              <a:t> logic.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EF81C5-7284-6469-EEC6-801205DD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9B8D-2C80-7B40-BC1A-0D4ECD07BB3D}" type="datetime1">
              <a:rPr lang="sv-SE" smtClean="0"/>
              <a:t>2022-08-28</a:t>
            </a:fld>
            <a:endParaRPr lang="en-SE"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6EB53CAB-41B4-EEA6-4E50-D0ABF8F1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1150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93AD-3B7E-4708-8E85-3BC0CEA40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defines a good testbench and how to achieve them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0336-9D45-4C9C-A872-815243894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Input coverage</a:t>
            </a:r>
          </a:p>
          <a:p>
            <a:pPr lvl="1"/>
            <a:r>
              <a:rPr lang="en-US" dirty="0"/>
              <a:t>As much different input patterns as possible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Loop statement</a:t>
            </a:r>
          </a:p>
          <a:p>
            <a:r>
              <a:rPr lang="en-US" dirty="0"/>
              <a:t>Reliability</a:t>
            </a:r>
          </a:p>
          <a:p>
            <a:pPr lvl="1"/>
            <a:r>
              <a:rPr lang="en-US" dirty="0"/>
              <a:t>Mimic the electronic properties of real-word signals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Timing control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Delay control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Edge sensitive event control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Level sensitive event control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Named event (</a:t>
            </a:r>
            <a:r>
              <a:rPr lang="en-US" dirty="0"/>
              <a:t>Lecture 9 – Verification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/>
              <a:t>Reusability/readability</a:t>
            </a:r>
          </a:p>
          <a:p>
            <a:pPr lvl="1"/>
            <a:r>
              <a:rPr lang="en-US" dirty="0"/>
              <a:t>Functionalities encapsulation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Function and task</a:t>
            </a:r>
          </a:p>
          <a:p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8EA1B-C7AD-112B-2986-E558A86D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484F-1EC0-1149-A6A2-C8EB291087BC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B0E4C-38E3-BFF1-645B-8FB68237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88943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B91D-9938-4E92-97FD-2CC9F872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statement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521B0-9D0B-44A3-BDDA-1B45313C3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Verilog provides four ways to do loop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while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repeat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forever</a:t>
            </a:r>
          </a:p>
          <a:p>
            <a:r>
              <a:rPr lang="en-US" dirty="0"/>
              <a:t>Loop statements are </a:t>
            </a:r>
            <a:r>
              <a:rPr lang="en-US" dirty="0">
                <a:solidFill>
                  <a:srgbClr val="FF0000"/>
                </a:solidFill>
              </a:rPr>
              <a:t>synthesizable</a:t>
            </a:r>
            <a:r>
              <a:rPr lang="en-US" dirty="0"/>
              <a:t> for iterations with finite values known at elaboration (compile) time</a:t>
            </a:r>
          </a:p>
          <a:p>
            <a:pPr lvl="1"/>
            <a:r>
              <a:rPr lang="en-US" dirty="0"/>
              <a:t>Loop statements are synthesized with hardware replication</a:t>
            </a:r>
          </a:p>
          <a:p>
            <a:pPr lvl="1"/>
            <a:r>
              <a:rPr lang="en-US" dirty="0"/>
              <a:t>Although possible but is it a bad practice</a:t>
            </a:r>
          </a:p>
          <a:p>
            <a:r>
              <a:rPr lang="en-US" dirty="0"/>
              <a:t>Loop statements are better match for test bench and verification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013FB-0266-B7A4-65BA-5A7D3B21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5ED7-DBE2-4A4B-8E84-A8B4383F7E8F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EA3DF-EA30-6981-808E-04B954F1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2598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2BE2-197C-4958-BBED-4021955C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loop statement</a:t>
            </a:r>
            <a:endParaRPr lang="en-S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2F1CB8-C6DA-4E07-BABF-6AFD67925526}"/>
              </a:ext>
            </a:extLst>
          </p:cNvPr>
          <p:cNvGrpSpPr/>
          <p:nvPr/>
        </p:nvGrpSpPr>
        <p:grpSpPr>
          <a:xfrm>
            <a:off x="337492" y="1417252"/>
            <a:ext cx="3192266" cy="5443321"/>
            <a:chOff x="4066603" y="1273762"/>
            <a:chExt cx="3192266" cy="55578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2C6B75-344F-4436-B060-75D1EE5D5C5C}"/>
                </a:ext>
              </a:extLst>
            </p:cNvPr>
            <p:cNvSpPr txBox="1"/>
            <p:nvPr/>
          </p:nvSpPr>
          <p:spPr>
            <a:xfrm>
              <a:off x="4066603" y="1646451"/>
              <a:ext cx="3192266" cy="51851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`timescale </a:t>
              </a:r>
              <a:r>
                <a:rPr lang="en-US" dirty="0"/>
                <a:t>1ns/1ps</a:t>
              </a:r>
            </a:p>
            <a:p>
              <a:r>
                <a:rPr lang="en-SE" dirty="0">
                  <a:solidFill>
                    <a:srgbClr val="7030A0"/>
                  </a:solidFill>
                </a:rPr>
                <a:t>module</a:t>
              </a:r>
              <a:r>
                <a:rPr lang="en-SE" dirty="0"/>
                <a:t> tb;</a:t>
              </a:r>
            </a:p>
            <a:p>
              <a:r>
                <a:rPr lang="en-SE" dirty="0">
                  <a:solidFill>
                    <a:srgbClr val="C00000"/>
                  </a:solidFill>
                </a:rPr>
                <a:t>reg</a:t>
              </a:r>
              <a:r>
                <a:rPr lang="en-SE" dirty="0"/>
                <a:t> a, b, c;</a:t>
              </a:r>
            </a:p>
            <a:p>
              <a:r>
                <a:rPr lang="en-SE" dirty="0">
                  <a:solidFill>
                    <a:srgbClr val="C00000"/>
                  </a:solidFill>
                </a:rPr>
                <a:t>wire</a:t>
              </a:r>
              <a:r>
                <a:rPr lang="en-SE" dirty="0"/>
                <a:t> o;</a:t>
              </a:r>
            </a:p>
            <a:p>
              <a:endParaRPr lang="en-SE" dirty="0"/>
            </a:p>
            <a:p>
              <a:r>
                <a:rPr lang="en-SE" dirty="0"/>
                <a:t>demo_</a:t>
              </a:r>
              <a:r>
                <a:rPr lang="en-US" dirty="0"/>
                <a:t>5</a:t>
              </a:r>
              <a:r>
                <a:rPr lang="en-SE" dirty="0"/>
                <a:t> UUT(a, b, c, o);</a:t>
              </a:r>
            </a:p>
            <a:p>
              <a:r>
                <a:rPr lang="en-SE" dirty="0" err="1"/>
                <a:t>localparam</a:t>
              </a:r>
              <a:r>
                <a:rPr lang="en-SE" dirty="0"/>
                <a:t> period = 1;</a:t>
              </a:r>
            </a:p>
            <a:p>
              <a:endParaRPr lang="en-SE" dirty="0"/>
            </a:p>
            <a:p>
              <a:r>
                <a:rPr lang="en-SE" dirty="0">
                  <a:solidFill>
                    <a:srgbClr val="7030A0"/>
                  </a:solidFill>
                </a:rPr>
                <a:t>initial</a:t>
              </a:r>
              <a:r>
                <a:rPr lang="en-SE" dirty="0"/>
                <a:t> </a:t>
              </a:r>
              <a:r>
                <a:rPr lang="en-SE" dirty="0">
                  <a:solidFill>
                    <a:srgbClr val="7030A0"/>
                  </a:solidFill>
                </a:rPr>
                <a:t>begin</a:t>
              </a:r>
            </a:p>
            <a:p>
              <a:endParaRPr lang="en-SE" dirty="0"/>
            </a:p>
            <a:p>
              <a:r>
                <a:rPr lang="en-SE" dirty="0"/>
                <a:t>    a = 0;</a:t>
              </a:r>
              <a:r>
                <a:rPr lang="en-US" dirty="0"/>
                <a:t> </a:t>
              </a:r>
              <a:r>
                <a:rPr lang="en-SE" dirty="0"/>
                <a:t>b = 0;</a:t>
              </a:r>
              <a:r>
                <a:rPr lang="en-US" dirty="0"/>
                <a:t> c</a:t>
              </a:r>
              <a:r>
                <a:rPr lang="en-SE" dirty="0"/>
                <a:t> = 0;</a:t>
              </a:r>
            </a:p>
            <a:p>
              <a:r>
                <a:rPr lang="en-SE" dirty="0"/>
                <a:t>    #period;</a:t>
              </a:r>
            </a:p>
            <a:p>
              <a:r>
                <a:rPr lang="en-SE" dirty="0"/>
                <a:t>    a = 1;</a:t>
              </a:r>
              <a:r>
                <a:rPr lang="en-US" dirty="0"/>
                <a:t> </a:t>
              </a:r>
              <a:r>
                <a:rPr lang="en-SE" dirty="0"/>
                <a:t>b = 0;</a:t>
              </a:r>
              <a:r>
                <a:rPr lang="en-US" dirty="0"/>
                <a:t> </a:t>
              </a:r>
              <a:r>
                <a:rPr lang="en-SE" dirty="0"/>
                <a:t>c = 0;</a:t>
              </a:r>
            </a:p>
            <a:p>
              <a:r>
                <a:rPr lang="en-SE" dirty="0"/>
                <a:t>    #period;</a:t>
              </a:r>
            </a:p>
            <a:p>
              <a:r>
                <a:rPr lang="en-SE" dirty="0"/>
                <a:t>    a = 1;</a:t>
              </a:r>
              <a:r>
                <a:rPr lang="en-US" dirty="0"/>
                <a:t> </a:t>
              </a:r>
              <a:r>
                <a:rPr lang="en-SE" dirty="0"/>
                <a:t>b = 1; c = 0;</a:t>
              </a:r>
            </a:p>
            <a:p>
              <a:r>
                <a:rPr lang="en-SE" dirty="0"/>
                <a:t>    </a:t>
              </a:r>
              <a:r>
                <a:rPr lang="en-US" dirty="0"/>
                <a:t>. . .</a:t>
              </a:r>
            </a:p>
            <a:p>
              <a:r>
                <a:rPr lang="en-SE" dirty="0">
                  <a:solidFill>
                    <a:srgbClr val="7030A0"/>
                  </a:solidFill>
                </a:rPr>
                <a:t>end</a:t>
              </a:r>
              <a:r>
                <a:rPr lang="en-SE" dirty="0"/>
                <a:t> </a:t>
              </a:r>
            </a:p>
            <a:p>
              <a:r>
                <a:rPr lang="en-SE" dirty="0" err="1">
                  <a:solidFill>
                    <a:srgbClr val="7030A0"/>
                  </a:solidFill>
                </a:rPr>
                <a:t>endmodule</a:t>
              </a:r>
              <a:endParaRPr lang="en-SE" dirty="0">
                <a:solidFill>
                  <a:srgbClr val="7030A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0CF1E5-5FE3-4604-BF15-F6EE9793E447}"/>
                </a:ext>
              </a:extLst>
            </p:cNvPr>
            <p:cNvSpPr txBox="1"/>
            <p:nvPr/>
          </p:nvSpPr>
          <p:spPr>
            <a:xfrm>
              <a:off x="4066603" y="1273762"/>
              <a:ext cx="319226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tb.v</a:t>
              </a:r>
              <a:endParaRPr lang="en-SE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Left Brace 6">
            <a:extLst>
              <a:ext uri="{FF2B5EF4-FFF2-40B4-BE49-F238E27FC236}">
                <a16:creationId xmlns:a16="http://schemas.microsoft.com/office/drawing/2014/main" id="{94AB5691-95F2-494A-BB88-711562F8C6EB}"/>
              </a:ext>
            </a:extLst>
          </p:cNvPr>
          <p:cNvSpPr/>
          <p:nvPr/>
        </p:nvSpPr>
        <p:spPr>
          <a:xfrm rot="10800000">
            <a:off x="2592981" y="4587956"/>
            <a:ext cx="394193" cy="1460250"/>
          </a:xfrm>
          <a:prstGeom prst="leftBrace">
            <a:avLst>
              <a:gd name="adj1" fmla="val 54484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F3EEE-92AC-4220-BD8E-46923BD2E304}"/>
              </a:ext>
            </a:extLst>
          </p:cNvPr>
          <p:cNvSpPr txBox="1"/>
          <p:nvPr/>
        </p:nvSpPr>
        <p:spPr>
          <a:xfrm>
            <a:off x="3206494" y="4856416"/>
            <a:ext cx="1768367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Need 8 lines to exhaust all input patterns.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E0E3F621-09BF-446C-A087-D784346B223E}"/>
              </a:ext>
            </a:extLst>
          </p:cNvPr>
          <p:cNvSpPr/>
          <p:nvPr/>
        </p:nvSpPr>
        <p:spPr>
          <a:xfrm>
            <a:off x="2936580" y="1666872"/>
            <a:ext cx="2308194" cy="1325563"/>
          </a:xfrm>
          <a:prstGeom prst="wedgeRectCallout">
            <a:avLst>
              <a:gd name="adj1" fmla="val -55659"/>
              <a:gd name="adj2" fmla="val 16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if the input contains 16 signals? </a:t>
            </a:r>
          </a:p>
          <a:p>
            <a:pPr algn="ctr"/>
            <a:r>
              <a:rPr lang="en-US" dirty="0"/>
              <a:t>2</a:t>
            </a:r>
            <a:r>
              <a:rPr lang="en-US" baseline="30000" dirty="0"/>
              <a:t>16</a:t>
            </a:r>
            <a:r>
              <a:rPr lang="en-US" dirty="0"/>
              <a:t> lines!</a:t>
            </a:r>
            <a:endParaRPr lang="en-S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2C61B7-6A47-4473-9327-CC00DEACC9D5}"/>
              </a:ext>
            </a:extLst>
          </p:cNvPr>
          <p:cNvGrpSpPr/>
          <p:nvPr/>
        </p:nvGrpSpPr>
        <p:grpSpPr>
          <a:xfrm>
            <a:off x="7031112" y="1408506"/>
            <a:ext cx="3684236" cy="5166322"/>
            <a:chOff x="4066603" y="1273762"/>
            <a:chExt cx="3192266" cy="52750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A3D54B-52B5-497E-81E3-AB10D507495D}"/>
                </a:ext>
              </a:extLst>
            </p:cNvPr>
            <p:cNvSpPr txBox="1"/>
            <p:nvPr/>
          </p:nvSpPr>
          <p:spPr>
            <a:xfrm>
              <a:off x="4066603" y="1646451"/>
              <a:ext cx="3192266" cy="49023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`timescale </a:t>
              </a:r>
              <a:r>
                <a:rPr lang="en-US" dirty="0"/>
                <a:t>1ns/1ps</a:t>
              </a:r>
            </a:p>
            <a:p>
              <a:r>
                <a:rPr lang="en-US" dirty="0">
                  <a:solidFill>
                    <a:srgbClr val="7030A0"/>
                  </a:solidFill>
                </a:rPr>
                <a:t>module</a:t>
              </a:r>
              <a:r>
                <a:rPr lang="en-US" dirty="0"/>
                <a:t> tb;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reg</a:t>
              </a:r>
              <a:r>
                <a:rPr lang="en-US" dirty="0"/>
                <a:t> [2:0] a;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wire</a:t>
              </a:r>
              <a:r>
                <a:rPr lang="en-US" dirty="0"/>
                <a:t> o;</a:t>
              </a:r>
            </a:p>
            <a:p>
              <a:endParaRPr lang="en-US" dirty="0"/>
            </a:p>
            <a:p>
              <a:r>
                <a:rPr lang="en-US" dirty="0"/>
                <a:t>demo_5 UUT(a[2], a[1], a[0], o);</a:t>
              </a:r>
            </a:p>
            <a:p>
              <a:r>
                <a:rPr lang="en-US" dirty="0" err="1"/>
                <a:t>localparam</a:t>
              </a:r>
              <a:r>
                <a:rPr lang="en-US" dirty="0"/>
                <a:t> period = 1;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integer</a:t>
              </a:r>
              <a:r>
                <a:rPr lang="en-US" dirty="0"/>
                <a:t> </a:t>
              </a:r>
              <a:r>
                <a:rPr lang="en-US" dirty="0" err="1"/>
                <a:t>i</a:t>
              </a:r>
              <a:r>
                <a:rPr lang="en-US" dirty="0"/>
                <a:t>;</a:t>
              </a:r>
            </a:p>
            <a:p>
              <a:r>
                <a:rPr lang="en-US" dirty="0">
                  <a:solidFill>
                    <a:srgbClr val="7030A0"/>
                  </a:solidFill>
                </a:rPr>
                <a:t>initial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7030A0"/>
                  </a:solidFill>
                </a:rPr>
                <a:t>begin</a:t>
              </a:r>
            </a:p>
            <a:p>
              <a:endParaRPr lang="en-US" dirty="0"/>
            </a:p>
            <a:p>
              <a:r>
                <a:rPr lang="en-US" dirty="0"/>
                <a:t>    </a:t>
              </a:r>
              <a:r>
                <a:rPr lang="en-US" dirty="0">
                  <a:solidFill>
                    <a:srgbClr val="7030A0"/>
                  </a:solidFill>
                </a:rPr>
                <a:t>for</a:t>
              </a:r>
              <a:r>
                <a:rPr lang="en-US" dirty="0"/>
                <a:t> (</a:t>
              </a:r>
              <a:r>
                <a:rPr lang="en-US" dirty="0" err="1"/>
                <a:t>i</a:t>
              </a:r>
              <a:r>
                <a:rPr lang="en-US" dirty="0"/>
                <a:t>=0; </a:t>
              </a:r>
              <a:r>
                <a:rPr lang="en-US" dirty="0" err="1"/>
                <a:t>i</a:t>
              </a:r>
              <a:r>
                <a:rPr lang="en-US" dirty="0"/>
                <a:t>&lt;8; </a:t>
              </a:r>
              <a:r>
                <a:rPr lang="en-US" dirty="0" err="1"/>
                <a:t>i</a:t>
              </a:r>
              <a:r>
                <a:rPr lang="en-US" dirty="0"/>
                <a:t>=i+1) </a:t>
              </a:r>
              <a:r>
                <a:rPr lang="en-US" dirty="0">
                  <a:solidFill>
                    <a:srgbClr val="7030A0"/>
                  </a:solidFill>
                </a:rPr>
                <a:t>begin</a:t>
              </a:r>
            </a:p>
            <a:p>
              <a:r>
                <a:rPr lang="en-US" dirty="0"/>
                <a:t>        a = {</a:t>
              </a:r>
              <a:r>
                <a:rPr lang="en-US" dirty="0" err="1"/>
                <a:t>i</a:t>
              </a:r>
              <a:r>
                <a:rPr lang="en-US" dirty="0"/>
                <a:t>[2], </a:t>
              </a:r>
              <a:r>
                <a:rPr lang="en-US" dirty="0" err="1"/>
                <a:t>i</a:t>
              </a:r>
              <a:r>
                <a:rPr lang="en-US" dirty="0"/>
                <a:t>[1], </a:t>
              </a:r>
              <a:r>
                <a:rPr lang="en-US" dirty="0" err="1"/>
                <a:t>i</a:t>
              </a:r>
              <a:r>
                <a:rPr lang="en-US" dirty="0"/>
                <a:t>[0]};</a:t>
              </a:r>
            </a:p>
            <a:p>
              <a:r>
                <a:rPr lang="en-US" dirty="0"/>
                <a:t>        </a:t>
              </a:r>
              <a:r>
                <a:rPr lang="en-US" dirty="0">
                  <a:solidFill>
                    <a:srgbClr val="7030A0"/>
                  </a:solidFill>
                </a:rPr>
                <a:t>#</a:t>
              </a:r>
              <a:r>
                <a:rPr lang="en-US" dirty="0"/>
                <a:t>period;</a:t>
              </a:r>
            </a:p>
            <a:p>
              <a:r>
                <a:rPr lang="en-US" dirty="0"/>
                <a:t>    </a:t>
              </a:r>
              <a:r>
                <a:rPr lang="en-US" dirty="0">
                  <a:solidFill>
                    <a:srgbClr val="7030A0"/>
                  </a:solidFill>
                </a:rPr>
                <a:t>end</a:t>
              </a:r>
            </a:p>
            <a:p>
              <a:r>
                <a:rPr lang="en-US" dirty="0"/>
                <a:t>    </a:t>
              </a:r>
            </a:p>
            <a:p>
              <a:r>
                <a:rPr lang="en-US" dirty="0">
                  <a:solidFill>
                    <a:srgbClr val="7030A0"/>
                  </a:solidFill>
                </a:rPr>
                <a:t>end</a:t>
              </a:r>
              <a:r>
                <a:rPr lang="en-US" dirty="0"/>
                <a:t> </a:t>
              </a:r>
            </a:p>
            <a:p>
              <a:r>
                <a:rPr lang="en-US" dirty="0" err="1">
                  <a:solidFill>
                    <a:srgbClr val="7030A0"/>
                  </a:solidFill>
                </a:rPr>
                <a:t>endmodule</a:t>
              </a:r>
              <a:endParaRPr lang="en-SE" dirty="0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88E918-6D21-4FDE-8DE8-61D9748F639A}"/>
                </a:ext>
              </a:extLst>
            </p:cNvPr>
            <p:cNvSpPr txBox="1"/>
            <p:nvPr/>
          </p:nvSpPr>
          <p:spPr>
            <a:xfrm>
              <a:off x="4066603" y="1273762"/>
              <a:ext cx="319226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tb.v</a:t>
              </a:r>
              <a:endParaRPr lang="en-SE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779BB261-BCE9-4F34-A878-981DA16AB713}"/>
              </a:ext>
            </a:extLst>
          </p:cNvPr>
          <p:cNvSpPr/>
          <p:nvPr/>
        </p:nvSpPr>
        <p:spPr>
          <a:xfrm>
            <a:off x="7875584" y="585264"/>
            <a:ext cx="2308194" cy="740416"/>
          </a:xfrm>
          <a:prstGeom prst="wedgeRectCallout">
            <a:avLst>
              <a:gd name="adj1" fmla="val -42197"/>
              <a:gd name="adj2" fmla="val 1955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3-bit reg “a”, with MSB at the most left.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252D758F-6E08-425F-B1FF-3EA16A0F4FBA}"/>
              </a:ext>
            </a:extLst>
          </p:cNvPr>
          <p:cNvSpPr/>
          <p:nvPr/>
        </p:nvSpPr>
        <p:spPr>
          <a:xfrm>
            <a:off x="8719189" y="2122004"/>
            <a:ext cx="3619895" cy="882619"/>
          </a:xfrm>
          <a:prstGeom prst="wedgeRectCallout">
            <a:avLst>
              <a:gd name="adj1" fmla="val -45818"/>
              <a:gd name="adj2" fmla="val 72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bit a[2] to the first port of UUT, and so on. That is:</a:t>
            </a:r>
          </a:p>
          <a:p>
            <a:pPr algn="ctr"/>
            <a:r>
              <a:rPr lang="en-US" dirty="0"/>
              <a:t>a[2] to a, A[1] to b, A[0] to c.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78606C14-1B65-4254-8CEF-B4C956183B00}"/>
              </a:ext>
            </a:extLst>
          </p:cNvPr>
          <p:cNvSpPr/>
          <p:nvPr/>
        </p:nvSpPr>
        <p:spPr>
          <a:xfrm>
            <a:off x="9720864" y="3558532"/>
            <a:ext cx="2308194" cy="882619"/>
          </a:xfrm>
          <a:prstGeom prst="wedgeRectCallout">
            <a:avLst>
              <a:gd name="adj1" fmla="val -110658"/>
              <a:gd name="adj2" fmla="val -5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Interger</a:t>
            </a:r>
            <a:r>
              <a:rPr lang="en-US" dirty="0"/>
              <a:t> data type (32-bit) </a:t>
            </a:r>
            <a:r>
              <a:rPr lang="en-US" dirty="0" err="1"/>
              <a:t>i</a:t>
            </a:r>
            <a:r>
              <a:rPr lang="en-US" dirty="0"/>
              <a:t> for loop counter.</a:t>
            </a:r>
            <a:endParaRPr lang="en-SE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1FA910C6-0F38-43A0-9DA0-11C1B35FDCAE}"/>
              </a:ext>
            </a:extLst>
          </p:cNvPr>
          <p:cNvSpPr/>
          <p:nvPr/>
        </p:nvSpPr>
        <p:spPr>
          <a:xfrm>
            <a:off x="9749873" y="4988673"/>
            <a:ext cx="2308194" cy="460821"/>
          </a:xfrm>
          <a:prstGeom prst="wedgeRectCallout">
            <a:avLst>
              <a:gd name="adj1" fmla="val -42196"/>
              <a:gd name="adj2" fmla="val -96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loop body</a:t>
            </a:r>
            <a:endParaRPr lang="en-SE" dirty="0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6960DAE1-E97E-4489-A83D-8A28CE5C06F3}"/>
              </a:ext>
            </a:extLst>
          </p:cNvPr>
          <p:cNvSpPr/>
          <p:nvPr/>
        </p:nvSpPr>
        <p:spPr>
          <a:xfrm>
            <a:off x="8373831" y="5665649"/>
            <a:ext cx="3684236" cy="1090258"/>
          </a:xfrm>
          <a:prstGeom prst="wedgeRectCallout">
            <a:avLst>
              <a:gd name="adj1" fmla="val -40520"/>
              <a:gd name="adj2" fmla="val -92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Wrap up the last three bits of </a:t>
            </a:r>
            <a:r>
              <a:rPr lang="en-US" dirty="0" err="1"/>
              <a:t>i</a:t>
            </a:r>
            <a:r>
              <a:rPr lang="en-US" dirty="0"/>
              <a:t> using “{}” and assign them all to a.</a:t>
            </a:r>
          </a:p>
          <a:p>
            <a:pPr algn="ctr"/>
            <a:r>
              <a:rPr lang="en-US" dirty="0"/>
              <a:t>This is equivalent to: </a:t>
            </a:r>
          </a:p>
          <a:p>
            <a:pPr algn="ctr"/>
            <a:r>
              <a:rPr lang="en-US" dirty="0"/>
              <a:t>a[2] = </a:t>
            </a:r>
            <a:r>
              <a:rPr lang="en-US" dirty="0" err="1"/>
              <a:t>i</a:t>
            </a:r>
            <a:r>
              <a:rPr lang="en-US" dirty="0"/>
              <a:t>[2], a[1] = </a:t>
            </a:r>
            <a:r>
              <a:rPr lang="en-US" dirty="0" err="1"/>
              <a:t>i</a:t>
            </a:r>
            <a:r>
              <a:rPr lang="en-US" dirty="0"/>
              <a:t>[1], a[0]=</a:t>
            </a:r>
            <a:r>
              <a:rPr lang="en-US" dirty="0" err="1"/>
              <a:t>i</a:t>
            </a:r>
            <a:r>
              <a:rPr lang="en-US" dirty="0"/>
              <a:t>[0];</a:t>
            </a:r>
            <a:endParaRPr lang="en-SE" dirty="0"/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9445D7C7-8F58-42A1-8A3B-01D85B21929A}"/>
              </a:ext>
            </a:extLst>
          </p:cNvPr>
          <p:cNvSpPr/>
          <p:nvPr/>
        </p:nvSpPr>
        <p:spPr>
          <a:xfrm>
            <a:off x="4161999" y="3115588"/>
            <a:ext cx="2308194" cy="1562944"/>
          </a:xfrm>
          <a:prstGeom prst="wedgeRectCallout">
            <a:avLst>
              <a:gd name="adj1" fmla="val 74341"/>
              <a:gd name="adj2" fmla="val 263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initial block is like the always block except that it is executed just once.</a:t>
            </a:r>
            <a:endParaRPr lang="en-SE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1B79BCD-2E16-449A-856B-CB6E1521B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41" y="1820008"/>
            <a:ext cx="11517016" cy="326776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06107-83EB-6EA0-8149-EE8F7F06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579B-42BA-E347-BAB0-D2EF332C21FF}" type="datetime1">
              <a:rPr lang="sv-SE" smtClean="0"/>
              <a:t>2022-08-28</a:t>
            </a:fld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87E54-AB68-F477-EE0A-66419E69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9924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035A-CD28-4E5B-948A-381AE44A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While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repeat</a:t>
            </a:r>
            <a:r>
              <a:rPr lang="en-US" dirty="0"/>
              <a:t> loop statements</a:t>
            </a:r>
            <a:endParaRPr lang="en-SE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8BCC93-80AE-4B00-BEB9-A4F78FE615B9}"/>
              </a:ext>
            </a:extLst>
          </p:cNvPr>
          <p:cNvGrpSpPr/>
          <p:nvPr/>
        </p:nvGrpSpPr>
        <p:grpSpPr>
          <a:xfrm>
            <a:off x="1316114" y="1523915"/>
            <a:ext cx="3684236" cy="5166322"/>
            <a:chOff x="4066603" y="1273762"/>
            <a:chExt cx="3192266" cy="52750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3A3040-80CE-4C8A-8758-3DB848292395}"/>
                </a:ext>
              </a:extLst>
            </p:cNvPr>
            <p:cNvSpPr txBox="1"/>
            <p:nvPr/>
          </p:nvSpPr>
          <p:spPr>
            <a:xfrm>
              <a:off x="4066603" y="1646451"/>
              <a:ext cx="3192266" cy="49023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`timescale 1ns/1ps</a:t>
              </a:r>
            </a:p>
            <a:p>
              <a:r>
                <a:rPr lang="en-US" dirty="0">
                  <a:solidFill>
                    <a:srgbClr val="7030A0"/>
                  </a:solidFill>
                </a:rPr>
                <a:t>module</a:t>
              </a:r>
              <a:r>
                <a:rPr lang="en-US" dirty="0"/>
                <a:t> tb;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reg</a:t>
              </a:r>
              <a:r>
                <a:rPr lang="en-US" dirty="0"/>
                <a:t> [2:0] a;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wire</a:t>
              </a:r>
              <a:r>
                <a:rPr lang="en-US" dirty="0"/>
                <a:t> o;</a:t>
              </a:r>
            </a:p>
            <a:p>
              <a:endParaRPr lang="en-US" dirty="0"/>
            </a:p>
            <a:p>
              <a:r>
                <a:rPr lang="en-US" dirty="0"/>
                <a:t>demo_5 UUT(a[2], a[1], a[0], o);</a:t>
              </a:r>
            </a:p>
            <a:p>
              <a:r>
                <a:rPr lang="en-US" dirty="0" err="1"/>
                <a:t>localparam</a:t>
              </a:r>
              <a:r>
                <a:rPr lang="en-US" dirty="0"/>
                <a:t> period = 1;</a:t>
              </a:r>
              <a:endParaRPr lang="en-US" dirty="0">
                <a:solidFill>
                  <a:srgbClr val="C00000"/>
                </a:solidFill>
              </a:endParaRPr>
            </a:p>
            <a:p>
              <a:r>
                <a:rPr lang="en-US" dirty="0">
                  <a:solidFill>
                    <a:srgbClr val="C00000"/>
                  </a:solidFill>
                </a:rPr>
                <a:t>integer</a:t>
              </a:r>
              <a:r>
                <a:rPr lang="en-US" dirty="0"/>
                <a:t> </a:t>
              </a:r>
              <a:r>
                <a:rPr lang="en-US" dirty="0" err="1"/>
                <a:t>i</a:t>
              </a:r>
              <a:r>
                <a:rPr lang="en-US" dirty="0"/>
                <a:t>;</a:t>
              </a:r>
            </a:p>
            <a:p>
              <a:r>
                <a:rPr lang="en-SE" dirty="0">
                  <a:solidFill>
                    <a:srgbClr val="7030A0"/>
                  </a:solidFill>
                </a:rPr>
                <a:t>initial</a:t>
              </a:r>
              <a:r>
                <a:rPr lang="en-SE" dirty="0"/>
                <a:t> </a:t>
              </a:r>
              <a:r>
                <a:rPr lang="en-SE" dirty="0">
                  <a:solidFill>
                    <a:srgbClr val="7030A0"/>
                  </a:solidFill>
                </a:rPr>
                <a:t>begin</a:t>
              </a:r>
            </a:p>
            <a:p>
              <a:r>
                <a:rPr lang="en-SE" dirty="0"/>
                <a:t>    </a:t>
              </a:r>
              <a:r>
                <a:rPr lang="en-SE" dirty="0" err="1"/>
                <a:t>i</a:t>
              </a:r>
              <a:r>
                <a:rPr lang="en-SE" dirty="0"/>
                <a:t>=0;</a:t>
              </a:r>
            </a:p>
            <a:p>
              <a:r>
                <a:rPr lang="en-SE" dirty="0"/>
                <a:t>    </a:t>
              </a:r>
              <a:r>
                <a:rPr lang="en-SE" dirty="0">
                  <a:solidFill>
                    <a:srgbClr val="7030A0"/>
                  </a:solidFill>
                </a:rPr>
                <a:t>while</a:t>
              </a:r>
              <a:r>
                <a:rPr lang="en-SE" dirty="0"/>
                <a:t> (</a:t>
              </a:r>
              <a:r>
                <a:rPr lang="en-SE" dirty="0" err="1"/>
                <a:t>i</a:t>
              </a:r>
              <a:r>
                <a:rPr lang="en-SE" dirty="0"/>
                <a:t> &lt; 8) </a:t>
              </a:r>
              <a:r>
                <a:rPr lang="en-SE" dirty="0">
                  <a:solidFill>
                    <a:srgbClr val="7030A0"/>
                  </a:solidFill>
                </a:rPr>
                <a:t>begin</a:t>
              </a:r>
            </a:p>
            <a:p>
              <a:r>
                <a:rPr lang="en-SE" dirty="0"/>
                <a:t>    </a:t>
              </a:r>
              <a:r>
                <a:rPr lang="en-US" dirty="0"/>
                <a:t>    </a:t>
              </a:r>
              <a:r>
                <a:rPr lang="en-SE" dirty="0" err="1"/>
                <a:t>i</a:t>
              </a:r>
              <a:r>
                <a:rPr lang="en-SE" dirty="0"/>
                <a:t> = </a:t>
              </a:r>
              <a:r>
                <a:rPr lang="en-SE" dirty="0" err="1"/>
                <a:t>i</a:t>
              </a:r>
              <a:r>
                <a:rPr lang="en-SE" dirty="0"/>
                <a:t> + 1;</a:t>
              </a:r>
            </a:p>
            <a:p>
              <a:r>
                <a:rPr lang="en-SE" dirty="0"/>
                <a:t>    </a:t>
              </a:r>
              <a:r>
                <a:rPr lang="en-US" dirty="0"/>
                <a:t>    </a:t>
              </a:r>
              <a:r>
                <a:rPr lang="en-SE" dirty="0"/>
                <a:t>a = {</a:t>
              </a:r>
              <a:r>
                <a:rPr lang="en-SE" dirty="0" err="1"/>
                <a:t>i</a:t>
              </a:r>
              <a:r>
                <a:rPr lang="en-SE" dirty="0"/>
                <a:t>[2], </a:t>
              </a:r>
              <a:r>
                <a:rPr lang="en-SE" dirty="0" err="1"/>
                <a:t>i</a:t>
              </a:r>
              <a:r>
                <a:rPr lang="en-SE" dirty="0"/>
                <a:t>[1], </a:t>
              </a:r>
              <a:r>
                <a:rPr lang="en-SE" dirty="0" err="1"/>
                <a:t>i</a:t>
              </a:r>
              <a:r>
                <a:rPr lang="en-SE" dirty="0"/>
                <a:t>[0]};</a:t>
              </a:r>
            </a:p>
            <a:p>
              <a:r>
                <a:rPr lang="en-SE" dirty="0"/>
                <a:t>    </a:t>
              </a:r>
              <a:r>
                <a:rPr lang="en-US" dirty="0"/>
                <a:t>    </a:t>
              </a:r>
              <a:r>
                <a:rPr lang="en-SE" dirty="0">
                  <a:solidFill>
                    <a:srgbClr val="7030A0"/>
                  </a:solidFill>
                </a:rPr>
                <a:t>#</a:t>
              </a:r>
              <a:r>
                <a:rPr lang="en-SE" dirty="0"/>
                <a:t>period;</a:t>
              </a:r>
            </a:p>
            <a:p>
              <a:r>
                <a:rPr lang="en-SE" dirty="0"/>
                <a:t>    </a:t>
              </a:r>
              <a:r>
                <a:rPr lang="en-SE" dirty="0">
                  <a:solidFill>
                    <a:srgbClr val="7030A0"/>
                  </a:solidFill>
                </a:rPr>
                <a:t>end</a:t>
              </a:r>
            </a:p>
            <a:p>
              <a:r>
                <a:rPr lang="en-SE" dirty="0">
                  <a:solidFill>
                    <a:srgbClr val="7030A0"/>
                  </a:solidFill>
                </a:rPr>
                <a:t>end</a:t>
              </a:r>
            </a:p>
            <a:p>
              <a:r>
                <a:rPr lang="en-US" dirty="0" err="1">
                  <a:solidFill>
                    <a:srgbClr val="7030A0"/>
                  </a:solidFill>
                </a:rPr>
                <a:t>endmodule</a:t>
              </a:r>
              <a:endParaRPr lang="en-SE" dirty="0">
                <a:solidFill>
                  <a:srgbClr val="7030A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28C427-C63E-4137-9227-B181B75458A2}"/>
                </a:ext>
              </a:extLst>
            </p:cNvPr>
            <p:cNvSpPr txBox="1"/>
            <p:nvPr/>
          </p:nvSpPr>
          <p:spPr>
            <a:xfrm>
              <a:off x="4066603" y="1273762"/>
              <a:ext cx="319226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tb.v</a:t>
              </a:r>
              <a:endParaRPr lang="en-SE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Left Brace 8">
            <a:extLst>
              <a:ext uri="{FF2B5EF4-FFF2-40B4-BE49-F238E27FC236}">
                <a16:creationId xmlns:a16="http://schemas.microsoft.com/office/drawing/2014/main" id="{3D4AE1DF-3EAF-409E-8848-2519721BBC38}"/>
              </a:ext>
            </a:extLst>
          </p:cNvPr>
          <p:cNvSpPr/>
          <p:nvPr/>
        </p:nvSpPr>
        <p:spPr>
          <a:xfrm rot="10800000">
            <a:off x="3812779" y="4687409"/>
            <a:ext cx="394193" cy="1015081"/>
          </a:xfrm>
          <a:prstGeom prst="leftBrace">
            <a:avLst>
              <a:gd name="adj1" fmla="val 54484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E0A56A-FF40-4353-B341-65C8850A0E2B}"/>
              </a:ext>
            </a:extLst>
          </p:cNvPr>
          <p:cNvSpPr txBox="1"/>
          <p:nvPr/>
        </p:nvSpPr>
        <p:spPr>
          <a:xfrm>
            <a:off x="4525656" y="4733285"/>
            <a:ext cx="1768367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Loop body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using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while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136272-949A-46FC-A534-F25879A54FC5}"/>
              </a:ext>
            </a:extLst>
          </p:cNvPr>
          <p:cNvGrpSpPr/>
          <p:nvPr/>
        </p:nvGrpSpPr>
        <p:grpSpPr>
          <a:xfrm>
            <a:off x="6587107" y="1523915"/>
            <a:ext cx="3684236" cy="5166322"/>
            <a:chOff x="4066603" y="1273762"/>
            <a:chExt cx="3192266" cy="527504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43C0E1-D8E7-4A2E-995D-BC61A30DC366}"/>
                </a:ext>
              </a:extLst>
            </p:cNvPr>
            <p:cNvSpPr txBox="1"/>
            <p:nvPr/>
          </p:nvSpPr>
          <p:spPr>
            <a:xfrm>
              <a:off x="4066603" y="1646451"/>
              <a:ext cx="3192266" cy="49023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`timescale 1ns/1ps</a:t>
              </a:r>
            </a:p>
            <a:p>
              <a:r>
                <a:rPr lang="en-US" dirty="0">
                  <a:solidFill>
                    <a:srgbClr val="7030A0"/>
                  </a:solidFill>
                </a:rPr>
                <a:t>module</a:t>
              </a:r>
              <a:r>
                <a:rPr lang="en-US" dirty="0"/>
                <a:t> tb;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reg</a:t>
              </a:r>
              <a:r>
                <a:rPr lang="en-US" dirty="0"/>
                <a:t> [2:0] a;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wire</a:t>
              </a:r>
              <a:r>
                <a:rPr lang="en-US" dirty="0"/>
                <a:t> o;</a:t>
              </a:r>
            </a:p>
            <a:p>
              <a:endParaRPr lang="en-US" dirty="0"/>
            </a:p>
            <a:p>
              <a:r>
                <a:rPr lang="en-US" dirty="0"/>
                <a:t>demo_5 UUT(a[2], a[1], a[0], o);</a:t>
              </a:r>
            </a:p>
            <a:p>
              <a:r>
                <a:rPr lang="en-US" dirty="0" err="1"/>
                <a:t>localparam</a:t>
              </a:r>
              <a:r>
                <a:rPr lang="en-US" dirty="0"/>
                <a:t> period = 1;</a:t>
              </a:r>
              <a:endParaRPr lang="en-US" dirty="0">
                <a:solidFill>
                  <a:srgbClr val="C00000"/>
                </a:solidFill>
              </a:endParaRPr>
            </a:p>
            <a:p>
              <a:r>
                <a:rPr lang="en-US" dirty="0">
                  <a:solidFill>
                    <a:srgbClr val="C00000"/>
                  </a:solidFill>
                </a:rPr>
                <a:t>integer</a:t>
              </a:r>
              <a:r>
                <a:rPr lang="en-US" dirty="0"/>
                <a:t> </a:t>
              </a:r>
              <a:r>
                <a:rPr lang="en-US" dirty="0" err="1"/>
                <a:t>i</a:t>
              </a:r>
              <a:r>
                <a:rPr lang="en-US" dirty="0"/>
                <a:t>;</a:t>
              </a:r>
            </a:p>
            <a:p>
              <a:r>
                <a:rPr lang="en-SE" dirty="0">
                  <a:solidFill>
                    <a:srgbClr val="7030A0"/>
                  </a:solidFill>
                </a:rPr>
                <a:t>initial</a:t>
              </a:r>
              <a:r>
                <a:rPr lang="en-SE" dirty="0"/>
                <a:t> </a:t>
              </a:r>
              <a:r>
                <a:rPr lang="en-SE" dirty="0">
                  <a:solidFill>
                    <a:srgbClr val="7030A0"/>
                  </a:solidFill>
                </a:rPr>
                <a:t>begin</a:t>
              </a:r>
            </a:p>
            <a:p>
              <a:r>
                <a:rPr lang="en-SE" dirty="0"/>
                <a:t>    </a:t>
              </a:r>
              <a:r>
                <a:rPr lang="en-SE" dirty="0" err="1"/>
                <a:t>i</a:t>
              </a:r>
              <a:r>
                <a:rPr lang="en-SE" dirty="0"/>
                <a:t>=0;</a:t>
              </a:r>
            </a:p>
            <a:p>
              <a:r>
                <a:rPr lang="en-SE" dirty="0"/>
                <a:t>    </a:t>
              </a:r>
              <a:r>
                <a:rPr lang="en-SE" dirty="0">
                  <a:solidFill>
                    <a:srgbClr val="7030A0"/>
                  </a:solidFill>
                </a:rPr>
                <a:t>repeat</a:t>
              </a:r>
              <a:r>
                <a:rPr lang="en-SE" dirty="0"/>
                <a:t> (8) </a:t>
              </a:r>
              <a:r>
                <a:rPr lang="en-SE" dirty="0">
                  <a:solidFill>
                    <a:srgbClr val="7030A0"/>
                  </a:solidFill>
                </a:rPr>
                <a:t>begin</a:t>
              </a:r>
            </a:p>
            <a:p>
              <a:r>
                <a:rPr lang="en-SE" dirty="0"/>
                <a:t>        </a:t>
              </a:r>
              <a:r>
                <a:rPr lang="en-SE" dirty="0" err="1"/>
                <a:t>i</a:t>
              </a:r>
              <a:r>
                <a:rPr lang="en-SE" dirty="0"/>
                <a:t> = </a:t>
              </a:r>
              <a:r>
                <a:rPr lang="en-SE" dirty="0" err="1"/>
                <a:t>i</a:t>
              </a:r>
              <a:r>
                <a:rPr lang="en-SE" dirty="0"/>
                <a:t> + 1;</a:t>
              </a:r>
            </a:p>
            <a:p>
              <a:r>
                <a:rPr lang="en-SE" dirty="0"/>
                <a:t>        a = {</a:t>
              </a:r>
              <a:r>
                <a:rPr lang="en-SE" dirty="0" err="1"/>
                <a:t>i</a:t>
              </a:r>
              <a:r>
                <a:rPr lang="en-SE" dirty="0"/>
                <a:t>[2], </a:t>
              </a:r>
              <a:r>
                <a:rPr lang="en-SE" dirty="0" err="1"/>
                <a:t>i</a:t>
              </a:r>
              <a:r>
                <a:rPr lang="en-SE" dirty="0"/>
                <a:t>[1], </a:t>
              </a:r>
              <a:r>
                <a:rPr lang="en-SE" dirty="0" err="1"/>
                <a:t>i</a:t>
              </a:r>
              <a:r>
                <a:rPr lang="en-SE" dirty="0"/>
                <a:t>[0]};</a:t>
              </a:r>
            </a:p>
            <a:p>
              <a:r>
                <a:rPr lang="en-SE" dirty="0"/>
                <a:t>        </a:t>
              </a:r>
              <a:r>
                <a:rPr lang="en-SE" dirty="0">
                  <a:solidFill>
                    <a:srgbClr val="7030A0"/>
                  </a:solidFill>
                </a:rPr>
                <a:t>#</a:t>
              </a:r>
              <a:r>
                <a:rPr lang="en-SE" dirty="0"/>
                <a:t>period;</a:t>
              </a:r>
            </a:p>
            <a:p>
              <a:r>
                <a:rPr lang="en-SE" dirty="0"/>
                <a:t>    </a:t>
              </a:r>
              <a:r>
                <a:rPr lang="en-SE" dirty="0">
                  <a:solidFill>
                    <a:srgbClr val="7030A0"/>
                  </a:solidFill>
                </a:rPr>
                <a:t>end</a:t>
              </a:r>
              <a:endParaRPr lang="en-US" dirty="0">
                <a:solidFill>
                  <a:srgbClr val="7030A0"/>
                </a:solidFill>
              </a:endParaRPr>
            </a:p>
            <a:p>
              <a:r>
                <a:rPr lang="en-SE" dirty="0">
                  <a:solidFill>
                    <a:srgbClr val="7030A0"/>
                  </a:solidFill>
                </a:rPr>
                <a:t>end</a:t>
              </a:r>
            </a:p>
            <a:p>
              <a:r>
                <a:rPr lang="en-US" dirty="0" err="1">
                  <a:solidFill>
                    <a:srgbClr val="7030A0"/>
                  </a:solidFill>
                </a:rPr>
                <a:t>endmodule</a:t>
              </a:r>
              <a:endParaRPr lang="en-SE" dirty="0">
                <a:solidFill>
                  <a:srgbClr val="7030A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2F3795-79FD-4723-ADA1-729E188F2184}"/>
                </a:ext>
              </a:extLst>
            </p:cNvPr>
            <p:cNvSpPr txBox="1"/>
            <p:nvPr/>
          </p:nvSpPr>
          <p:spPr>
            <a:xfrm>
              <a:off x="4066603" y="1273762"/>
              <a:ext cx="319226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tb.v</a:t>
              </a:r>
              <a:endParaRPr lang="en-SE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Left Brace 15">
            <a:extLst>
              <a:ext uri="{FF2B5EF4-FFF2-40B4-BE49-F238E27FC236}">
                <a16:creationId xmlns:a16="http://schemas.microsoft.com/office/drawing/2014/main" id="{21745F90-3527-4A5D-8831-F608EFD02AA0}"/>
              </a:ext>
            </a:extLst>
          </p:cNvPr>
          <p:cNvSpPr/>
          <p:nvPr/>
        </p:nvSpPr>
        <p:spPr>
          <a:xfrm rot="10800000">
            <a:off x="9121625" y="4687410"/>
            <a:ext cx="394193" cy="1015081"/>
          </a:xfrm>
          <a:prstGeom prst="leftBrace">
            <a:avLst>
              <a:gd name="adj1" fmla="val 54484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CACB8-E63E-4CD9-A6A5-93B75B9B78E6}"/>
              </a:ext>
            </a:extLst>
          </p:cNvPr>
          <p:cNvSpPr txBox="1"/>
          <p:nvPr/>
        </p:nvSpPr>
        <p:spPr>
          <a:xfrm>
            <a:off x="9883846" y="4733285"/>
            <a:ext cx="1768367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Loop body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using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repeat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49AC5-14AC-CAF4-F064-D1CEB8CA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16B3-4363-D042-80B2-06D5FF8AC56C}" type="datetime1">
              <a:rPr lang="sv-SE" smtClean="0"/>
              <a:t>2022-08-28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D7E1B-E37C-6A8B-94BC-C0F77E0B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2977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1AE0-D270-4B38-B69C-1A8D3A00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operators</a:t>
            </a:r>
            <a:endParaRPr lang="en-S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378878-EDA0-4536-8BCA-0813C57388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157961"/>
              </p:ext>
            </p:extLst>
          </p:nvPr>
        </p:nvGraphicFramePr>
        <p:xfrm>
          <a:off x="59847" y="1653160"/>
          <a:ext cx="2969847" cy="3920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731">
                  <a:extLst>
                    <a:ext uri="{9D8B030D-6E8A-4147-A177-3AD203B41FA5}">
                      <a16:colId xmlns:a16="http://schemas.microsoft.com/office/drawing/2014/main" val="3997919674"/>
                    </a:ext>
                  </a:extLst>
                </a:gridCol>
                <a:gridCol w="1773116">
                  <a:extLst>
                    <a:ext uri="{9D8B030D-6E8A-4147-A177-3AD203B41FA5}">
                      <a16:colId xmlns:a16="http://schemas.microsoft.com/office/drawing/2014/main" val="3927872349"/>
                    </a:ext>
                  </a:extLst>
                </a:gridCol>
              </a:tblGrid>
              <a:tr h="435634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096675"/>
                  </a:ext>
                </a:extLst>
              </a:tr>
              <a:tr h="435634">
                <a:tc>
                  <a:txBody>
                    <a:bodyPr/>
                    <a:lstStyle/>
                    <a:p>
                      <a:r>
                        <a:rPr lang="en-US" dirty="0"/>
                        <a:t>[ ]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Bit-select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81468"/>
                  </a:ext>
                </a:extLst>
              </a:tr>
              <a:tr h="435634"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Bit-Negation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63747"/>
                  </a:ext>
                </a:extLst>
              </a:tr>
              <a:tr h="435634">
                <a:tc>
                  <a:txBody>
                    <a:bodyPr/>
                    <a:lstStyle/>
                    <a:p>
                      <a:r>
                        <a:rPr lang="en-US" dirty="0"/>
                        <a:t>&amp;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Bit-AND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660367"/>
                  </a:ext>
                </a:extLst>
              </a:tr>
              <a:tr h="435634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Bit-OR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10580"/>
                  </a:ext>
                </a:extLst>
              </a:tr>
              <a:tr h="435634">
                <a:tc>
                  <a:txBody>
                    <a:bodyPr/>
                    <a:lstStyle/>
                    <a:p>
                      <a:r>
                        <a:rPr lang="en-US" dirty="0"/>
                        <a:t>~&amp;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Bit-NAND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001"/>
                  </a:ext>
                </a:extLst>
              </a:tr>
              <a:tr h="435634">
                <a:tc>
                  <a:txBody>
                    <a:bodyPr/>
                    <a:lstStyle/>
                    <a:p>
                      <a:r>
                        <a:rPr lang="en-US" dirty="0"/>
                        <a:t>~|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NOR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488719"/>
                  </a:ext>
                </a:extLst>
              </a:tr>
              <a:tr h="435634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XOR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018586"/>
                  </a:ext>
                </a:extLst>
              </a:tr>
              <a:tr h="435634">
                <a:tc>
                  <a:txBody>
                    <a:bodyPr/>
                    <a:lstStyle/>
                    <a:p>
                      <a:r>
                        <a:rPr lang="en-US" dirty="0"/>
                        <a:t>~^ or ~^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XNOR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5997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03953E-2CC9-495A-B5F0-45E596CCCF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74670"/>
              </p:ext>
            </p:extLst>
          </p:nvPr>
        </p:nvGraphicFramePr>
        <p:xfrm>
          <a:off x="3048212" y="1653208"/>
          <a:ext cx="3905892" cy="304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684">
                  <a:extLst>
                    <a:ext uri="{9D8B030D-6E8A-4147-A177-3AD203B41FA5}">
                      <a16:colId xmlns:a16="http://schemas.microsoft.com/office/drawing/2014/main" val="3997919674"/>
                    </a:ext>
                  </a:extLst>
                </a:gridCol>
                <a:gridCol w="449684">
                  <a:extLst>
                    <a:ext uri="{9D8B030D-6E8A-4147-A177-3AD203B41FA5}">
                      <a16:colId xmlns:a16="http://schemas.microsoft.com/office/drawing/2014/main" val="801643524"/>
                    </a:ext>
                  </a:extLst>
                </a:gridCol>
                <a:gridCol w="449684">
                  <a:extLst>
                    <a:ext uri="{9D8B030D-6E8A-4147-A177-3AD203B41FA5}">
                      <a16:colId xmlns:a16="http://schemas.microsoft.com/office/drawing/2014/main" val="547816591"/>
                    </a:ext>
                  </a:extLst>
                </a:gridCol>
                <a:gridCol w="449684">
                  <a:extLst>
                    <a:ext uri="{9D8B030D-6E8A-4147-A177-3AD203B41FA5}">
                      <a16:colId xmlns:a16="http://schemas.microsoft.com/office/drawing/2014/main" val="278994832"/>
                    </a:ext>
                  </a:extLst>
                </a:gridCol>
                <a:gridCol w="2107156">
                  <a:extLst>
                    <a:ext uri="{9D8B030D-6E8A-4147-A177-3AD203B41FA5}">
                      <a16:colId xmlns:a16="http://schemas.microsoft.com/office/drawing/2014/main" val="3927872349"/>
                    </a:ext>
                  </a:extLst>
                </a:gridCol>
              </a:tblGrid>
              <a:tr h="435634">
                <a:tc gridSpan="4"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en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096675"/>
                  </a:ext>
                </a:extLst>
              </a:tr>
              <a:tr h="435634">
                <a:tc gridSpan="4"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Logic-Negation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660367"/>
                  </a:ext>
                </a:extLst>
              </a:tr>
              <a:tr h="435634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Logic-Comparison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10580"/>
                  </a:ext>
                </a:extLst>
              </a:tr>
              <a:tr h="435634">
                <a:tc gridSpan="2"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  <a:endParaRPr lang="en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  <a:endParaRPr lang="en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Logic-Comparison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001"/>
                  </a:ext>
                </a:extLst>
              </a:tr>
              <a:tr h="435634">
                <a:tc gridSpan="4"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  <a:endParaRPr lang="en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Logic-AND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488719"/>
                  </a:ext>
                </a:extLst>
              </a:tr>
              <a:tr h="435634">
                <a:tc gridSpan="4"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  <a:endParaRPr lang="en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Logic-OR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018586"/>
                  </a:ext>
                </a:extLst>
              </a:tr>
              <a:tr h="435634">
                <a:tc gridSpan="4">
                  <a:txBody>
                    <a:bodyPr/>
                    <a:lstStyle/>
                    <a:p>
                      <a:r>
                        <a:rPr lang="en-US" dirty="0"/>
                        <a:t>? :</a:t>
                      </a:r>
                      <a:endParaRPr lang="en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Logic-Conditional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5997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8AF658-36EB-4FED-B7C9-F10F60903A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39549"/>
              </p:ext>
            </p:extLst>
          </p:nvPr>
        </p:nvGraphicFramePr>
        <p:xfrm>
          <a:off x="3048211" y="4702646"/>
          <a:ext cx="3905893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20">
                  <a:extLst>
                    <a:ext uri="{9D8B030D-6E8A-4147-A177-3AD203B41FA5}">
                      <a16:colId xmlns:a16="http://schemas.microsoft.com/office/drawing/2014/main" val="3325130362"/>
                    </a:ext>
                  </a:extLst>
                </a:gridCol>
                <a:gridCol w="410421">
                  <a:extLst>
                    <a:ext uri="{9D8B030D-6E8A-4147-A177-3AD203B41FA5}">
                      <a16:colId xmlns:a16="http://schemas.microsoft.com/office/drawing/2014/main" val="710058559"/>
                    </a:ext>
                  </a:extLst>
                </a:gridCol>
                <a:gridCol w="410420">
                  <a:extLst>
                    <a:ext uri="{9D8B030D-6E8A-4147-A177-3AD203B41FA5}">
                      <a16:colId xmlns:a16="http://schemas.microsoft.com/office/drawing/2014/main" val="3076318414"/>
                    </a:ext>
                  </a:extLst>
                </a:gridCol>
                <a:gridCol w="410421">
                  <a:extLst>
                    <a:ext uri="{9D8B030D-6E8A-4147-A177-3AD203B41FA5}">
                      <a16:colId xmlns:a16="http://schemas.microsoft.com/office/drawing/2014/main" val="1761917269"/>
                    </a:ext>
                  </a:extLst>
                </a:gridCol>
                <a:gridCol w="410420">
                  <a:extLst>
                    <a:ext uri="{9D8B030D-6E8A-4147-A177-3AD203B41FA5}">
                      <a16:colId xmlns:a16="http://schemas.microsoft.com/office/drawing/2014/main" val="663297218"/>
                    </a:ext>
                  </a:extLst>
                </a:gridCol>
                <a:gridCol w="1853791">
                  <a:extLst>
                    <a:ext uri="{9D8B030D-6E8A-4147-A177-3AD203B41FA5}">
                      <a16:colId xmlns:a16="http://schemas.microsoft.com/office/drawing/2014/main" val="1238979201"/>
                    </a:ext>
                  </a:extLst>
                </a:gridCol>
              </a:tblGrid>
              <a:tr h="435610">
                <a:tc gridSpan="5"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effectLst/>
                          <a:latin typeface="Arial" panose="020B0604020202020204" pitchFamily="34" charset="0"/>
                        </a:rPr>
                        <a:t>Operator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722235"/>
                  </a:ext>
                </a:extLst>
              </a:tr>
              <a:tr h="435610">
                <a:tc gridSpan="5"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{ }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concatenate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222898"/>
                  </a:ext>
                </a:extLst>
              </a:tr>
              <a:tr h="435610">
                <a:tc gridSpan="5"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{ { } }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replication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709143"/>
                  </a:ext>
                </a:extLst>
              </a:tr>
              <a:tr h="43561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Arithmetic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5985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9AC260E-ED06-4C3E-A381-F6E8948018A5}"/>
              </a:ext>
            </a:extLst>
          </p:cNvPr>
          <p:cNvSpPr txBox="1"/>
          <p:nvPr/>
        </p:nvSpPr>
        <p:spPr>
          <a:xfrm>
            <a:off x="59847" y="5860311"/>
            <a:ext cx="2951328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</a:rPr>
              <a:t>wire </a:t>
            </a:r>
            <a:r>
              <a:rPr lang="en-US" sz="1600" dirty="0" err="1">
                <a:solidFill>
                  <a:sysClr val="windowText" lastClr="000000"/>
                </a:solidFill>
              </a:rPr>
              <a:t>w_reduce</a:t>
            </a:r>
            <a:r>
              <a:rPr lang="en-US" sz="1600" dirty="0">
                <a:solidFill>
                  <a:sysClr val="windowText" lastClr="000000"/>
                </a:solidFill>
              </a:rPr>
              <a:t>;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assign </a:t>
            </a:r>
            <a:r>
              <a:rPr lang="en-US" sz="1600" dirty="0" err="1">
                <a:solidFill>
                  <a:sysClr val="windowText" lastClr="000000"/>
                </a:solidFill>
              </a:rPr>
              <a:t>w_reduce</a:t>
            </a:r>
            <a:r>
              <a:rPr lang="en-US" sz="1600" dirty="0">
                <a:solidFill>
                  <a:sysClr val="windowText" lastClr="000000"/>
                </a:solidFill>
              </a:rPr>
              <a:t> = ~&amp;</a:t>
            </a:r>
            <a:r>
              <a:rPr lang="en-US" sz="1600" dirty="0" err="1">
                <a:solidFill>
                  <a:sysClr val="windowText" lastClr="000000"/>
                </a:solidFill>
              </a:rPr>
              <a:t>tmp</a:t>
            </a:r>
            <a:r>
              <a:rPr lang="en-US" sz="1600" dirty="0">
                <a:solidFill>
                  <a:sysClr val="windowText" lastClr="000000"/>
                </a:solidFill>
              </a:rPr>
              <a:t>[3:0]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09A2C0-5F44-44CE-89CC-9D58A9188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621" y="1694619"/>
            <a:ext cx="5219378" cy="45243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SE" altLang="en-SE" sz="10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replication_operator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SE" altLang="en-SE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reg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]  r_VAL_1 = 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4'b0111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SE" altLang="en-SE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kumimoji="0" lang="en-SE" altLang="en-SE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SE" altLang="en-SE" sz="10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c_MULTIPLIER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4'b0010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SE" altLang="en-SE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en-SE" altLang="en-SE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initial</a:t>
            </a:r>
            <a:endParaRPr kumimoji="0" lang="en-SE" altLang="en-SE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begin</a:t>
            </a:r>
            <a:endParaRPr kumimoji="0" lang="en-SE" altLang="en-SE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SE" altLang="en-SE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878A85"/>
                </a:solidFill>
                <a:effectLst/>
                <a:latin typeface="Consolas" panose="020B0609020204030204" pitchFamily="49" charset="0"/>
              </a:rPr>
              <a:t>// Replication Only</a:t>
            </a:r>
            <a:endParaRPr kumimoji="0" lang="en-SE" altLang="en-SE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$display("Replication of 0x7, 3 times is 0x%h", </a:t>
            </a:r>
            <a:endParaRPr kumimoji="0" lang="en-SE" altLang="en-SE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{r_VAL_1}}</a:t>
            </a:r>
            <a:r>
              <a:rPr kumimoji="0" lang="en-US" altLang="en-SE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E" altLang="en-SE" sz="1000" dirty="0">
                <a:solidFill>
                  <a:srgbClr val="FFAA3E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SE" altLang="en-SE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878A85"/>
                </a:solidFill>
                <a:effectLst/>
                <a:latin typeface="Consolas" panose="020B0609020204030204" pitchFamily="49" charset="0"/>
              </a:rPr>
              <a:t>// Replication is possible using a constant (parameter)</a:t>
            </a:r>
            <a:endParaRPr kumimoji="0" lang="en-SE" altLang="en-SE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878A85"/>
                </a:solidFill>
                <a:effectLst/>
                <a:latin typeface="Consolas" panose="020B0609020204030204" pitchFamily="49" charset="0"/>
              </a:rPr>
              <a:t>// Note that replication multiplier CANNOT be a reg</a:t>
            </a:r>
            <a:endParaRPr kumimoji="0" lang="en-SE" altLang="en-SE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$display("Replication of 0x7, %1d times is 0x%h",</a:t>
            </a:r>
            <a:endParaRPr kumimoji="0" lang="en-SE" altLang="en-SE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kumimoji="0" lang="en-SE" altLang="en-SE" sz="10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c_MULTIPLIER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kumimoji="0" lang="en-SE" altLang="en-SE" sz="10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c_MULTIPLIER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{r_VAL_1}}</a:t>
            </a:r>
            <a:r>
              <a:rPr kumimoji="0" lang="en-US" altLang="en-SE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E" altLang="en-SE" sz="1000" dirty="0">
                <a:solidFill>
                  <a:srgbClr val="FFAA3E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SE" altLang="en-SE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878A85"/>
                </a:solidFill>
                <a:effectLst/>
                <a:latin typeface="Consolas" panose="020B0609020204030204" pitchFamily="49" charset="0"/>
              </a:rPr>
              <a:t>// Replication and Concatenation together</a:t>
            </a:r>
            <a:endParaRPr kumimoji="0" lang="en-SE" altLang="en-SE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$display("Concatenate 4 with replication of 0xA twice: 0x%h",</a:t>
            </a:r>
            <a:endParaRPr kumimoji="0" lang="en-SE" altLang="en-SE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4'h4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4'hA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}}}</a:t>
            </a:r>
            <a:r>
              <a:rPr kumimoji="0" lang="en-US" altLang="en-SE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E" altLang="en-SE" sz="1000" dirty="0">
                <a:solidFill>
                  <a:srgbClr val="FFAA3E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SE" altLang="en-SE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878A85"/>
                </a:solidFill>
                <a:effectLst/>
                <a:latin typeface="Consolas" panose="020B0609020204030204" pitchFamily="49" charset="0"/>
              </a:rPr>
              <a:t>// Replication and Concatenation 2</a:t>
            </a:r>
            <a:endParaRPr kumimoji="0" lang="en-SE" altLang="en-SE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$display("Replicate the concatenation of 0xB and 0xC 4 times: 0x%h",</a:t>
            </a:r>
            <a:endParaRPr kumimoji="0" lang="en-SE" altLang="en-SE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4'hB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4'hC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kumimoji="0" lang="en-US" altLang="en-SE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E" altLang="en-SE" sz="1000" dirty="0">
                <a:solidFill>
                  <a:srgbClr val="FFAA3E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SE" altLang="en-SE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SE" altLang="en-SE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$finish;</a:t>
            </a:r>
            <a:endParaRPr lang="en-US" altLang="en-SE" sz="1000" dirty="0">
              <a:solidFill>
                <a:srgbClr val="FFAA3E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altLang="en-SE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end</a:t>
            </a:r>
            <a:endParaRPr kumimoji="0" lang="en-SE" altLang="en-SE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000" b="0" i="0" u="none" strike="noStrike" cap="none" normalizeH="0" baseline="0" dirty="0" err="1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endmodule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SE" altLang="en-SE" sz="1000" b="0" i="0" u="none" strike="noStrike" cap="none" normalizeH="0" baseline="0" dirty="0">
                <a:ln>
                  <a:noFill/>
                </a:ln>
                <a:solidFill>
                  <a:srgbClr val="878A8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SE" altLang="en-SE" sz="1000" b="0" i="0" u="none" strike="noStrike" cap="none" normalizeH="0" baseline="0" dirty="0" err="1">
                <a:ln>
                  <a:noFill/>
                </a:ln>
                <a:solidFill>
                  <a:srgbClr val="878A85"/>
                </a:solidFill>
                <a:effectLst/>
                <a:latin typeface="Consolas" panose="020B0609020204030204" pitchFamily="49" charset="0"/>
              </a:rPr>
              <a:t>replication_operator</a:t>
            </a:r>
            <a:endParaRPr kumimoji="0" lang="en-SE" altLang="en-S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388AE9F-4A8A-B853-DB73-7821D5DE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1DC0-4806-0749-A5DF-DE037B87392C}" type="datetime1">
              <a:rPr lang="sv-SE" smtClean="0"/>
              <a:t>2022-08-28</a:t>
            </a:fld>
            <a:endParaRPr lang="en-S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307D91-A996-226F-6972-BE40BD96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3702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D072-60D6-44C7-9AF5-9CB3390E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timing control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AF2B9-E686-4FA8-BA4A-ED5772469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There are four types of timing controls in Verilog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Delay control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Edge sensitive event control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Level sensitive event control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Named events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A8182-5456-01EE-3AAB-07AEDEB0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244D-89D9-FF4A-A8A6-490D4B59DC88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6E342-6719-71BE-2BF5-A122ACF2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3547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9702-FA34-47CE-8B57-0F9D7F3F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 control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386B4-1809-437A-AD76-74B9F7AFA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3610" cy="4351338"/>
          </a:xfrm>
        </p:spPr>
        <p:txBody>
          <a:bodyPr/>
          <a:lstStyle/>
          <a:p>
            <a:r>
              <a:rPr lang="en-US" dirty="0"/>
              <a:t># N: delay of N time units</a:t>
            </a:r>
          </a:p>
          <a:p>
            <a:r>
              <a:rPr lang="en-US" dirty="0"/>
              <a:t>Example:</a:t>
            </a:r>
          </a:p>
          <a:p>
            <a:pPr lvl="1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B4F9DE-D201-44E1-94FE-532C3BF09195}"/>
              </a:ext>
            </a:extLst>
          </p:cNvPr>
          <p:cNvGrpSpPr/>
          <p:nvPr/>
        </p:nvGrpSpPr>
        <p:grpSpPr>
          <a:xfrm>
            <a:off x="4636364" y="2767517"/>
            <a:ext cx="3684236" cy="4058327"/>
            <a:chOff x="5115758" y="2676001"/>
            <a:chExt cx="3684236" cy="40583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979E4E-9881-4C4A-943E-73FBAFBEE508}"/>
                </a:ext>
              </a:extLst>
            </p:cNvPr>
            <p:cNvSpPr txBox="1"/>
            <p:nvPr/>
          </p:nvSpPr>
          <p:spPr>
            <a:xfrm>
              <a:off x="5115758" y="2676001"/>
              <a:ext cx="368423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Example 2</a:t>
              </a:r>
              <a:endParaRPr lang="en-SE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E3646E-2F57-441C-824A-5D11A6597F5F}"/>
                </a:ext>
              </a:extLst>
            </p:cNvPr>
            <p:cNvSpPr txBox="1"/>
            <p:nvPr/>
          </p:nvSpPr>
          <p:spPr>
            <a:xfrm>
              <a:off x="5115758" y="3041009"/>
              <a:ext cx="3684236" cy="36933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…</a:t>
              </a:r>
              <a:endParaRPr lang="en-US" dirty="0"/>
            </a:p>
            <a:p>
              <a:r>
                <a:rPr lang="en-US" dirty="0" err="1"/>
                <a:t>localparam</a:t>
              </a:r>
              <a:r>
                <a:rPr lang="en-US" dirty="0"/>
                <a:t> </a:t>
              </a:r>
              <a:r>
                <a:rPr lang="en-US" dirty="0">
                  <a:highlight>
                    <a:srgbClr val="FFFF00"/>
                  </a:highlight>
                </a:rPr>
                <a:t>period</a:t>
              </a:r>
              <a:r>
                <a:rPr lang="en-US" dirty="0"/>
                <a:t> = 1;</a:t>
              </a:r>
            </a:p>
            <a:p>
              <a:endParaRPr lang="en-US" dirty="0">
                <a:solidFill>
                  <a:srgbClr val="C00000"/>
                </a:solidFill>
              </a:endParaRPr>
            </a:p>
            <a:p>
              <a:r>
                <a:rPr lang="en-US" dirty="0">
                  <a:solidFill>
                    <a:srgbClr val="C00000"/>
                  </a:solidFill>
                </a:rPr>
                <a:t>integer</a:t>
              </a:r>
              <a:r>
                <a:rPr lang="en-US" dirty="0"/>
                <a:t> </a:t>
              </a:r>
              <a:r>
                <a:rPr lang="en-US" dirty="0" err="1"/>
                <a:t>i</a:t>
              </a:r>
              <a:r>
                <a:rPr lang="en-US" dirty="0"/>
                <a:t>;</a:t>
              </a:r>
            </a:p>
            <a:p>
              <a:r>
                <a:rPr lang="en-SE" dirty="0">
                  <a:solidFill>
                    <a:srgbClr val="7030A0"/>
                  </a:solidFill>
                </a:rPr>
                <a:t>initial</a:t>
              </a:r>
              <a:r>
                <a:rPr lang="en-SE" dirty="0"/>
                <a:t> </a:t>
              </a:r>
              <a:r>
                <a:rPr lang="en-SE" dirty="0">
                  <a:solidFill>
                    <a:srgbClr val="7030A0"/>
                  </a:solidFill>
                </a:rPr>
                <a:t>begin</a:t>
              </a:r>
            </a:p>
            <a:p>
              <a:r>
                <a:rPr lang="en-SE" dirty="0"/>
                <a:t>    </a:t>
              </a:r>
              <a:r>
                <a:rPr lang="en-SE" dirty="0" err="1"/>
                <a:t>i</a:t>
              </a:r>
              <a:r>
                <a:rPr lang="en-SE" dirty="0"/>
                <a:t>=0;</a:t>
              </a:r>
            </a:p>
            <a:p>
              <a:r>
                <a:rPr lang="en-SE" dirty="0"/>
                <a:t>    </a:t>
              </a:r>
              <a:r>
                <a:rPr lang="en-SE" dirty="0">
                  <a:solidFill>
                    <a:srgbClr val="7030A0"/>
                  </a:solidFill>
                </a:rPr>
                <a:t>while</a:t>
              </a:r>
              <a:r>
                <a:rPr lang="en-SE" dirty="0"/>
                <a:t> (</a:t>
              </a:r>
              <a:r>
                <a:rPr lang="en-SE" dirty="0" err="1"/>
                <a:t>i</a:t>
              </a:r>
              <a:r>
                <a:rPr lang="en-SE" dirty="0"/>
                <a:t> &lt; 8) </a:t>
              </a:r>
              <a:r>
                <a:rPr lang="en-SE" dirty="0">
                  <a:solidFill>
                    <a:srgbClr val="7030A0"/>
                  </a:solidFill>
                </a:rPr>
                <a:t>begin</a:t>
              </a:r>
            </a:p>
            <a:p>
              <a:r>
                <a:rPr lang="en-SE" dirty="0"/>
                <a:t>    </a:t>
              </a:r>
              <a:r>
                <a:rPr lang="en-US" dirty="0"/>
                <a:t>    </a:t>
              </a:r>
              <a:r>
                <a:rPr lang="en-SE" dirty="0" err="1"/>
                <a:t>i</a:t>
              </a:r>
              <a:r>
                <a:rPr lang="en-SE" dirty="0"/>
                <a:t> = </a:t>
              </a:r>
              <a:r>
                <a:rPr lang="en-SE" dirty="0" err="1"/>
                <a:t>i</a:t>
              </a:r>
              <a:r>
                <a:rPr lang="en-SE" dirty="0"/>
                <a:t> + 1;</a:t>
              </a:r>
            </a:p>
            <a:p>
              <a:r>
                <a:rPr lang="en-SE" dirty="0"/>
                <a:t>    </a:t>
              </a:r>
              <a:r>
                <a:rPr lang="en-US" dirty="0"/>
                <a:t>    </a:t>
              </a:r>
              <a:r>
                <a:rPr lang="en-SE" dirty="0"/>
                <a:t>a = {</a:t>
              </a:r>
              <a:r>
                <a:rPr lang="en-SE" dirty="0" err="1"/>
                <a:t>i</a:t>
              </a:r>
              <a:r>
                <a:rPr lang="en-SE" dirty="0"/>
                <a:t>[2], </a:t>
              </a:r>
              <a:r>
                <a:rPr lang="en-SE" dirty="0" err="1"/>
                <a:t>i</a:t>
              </a:r>
              <a:r>
                <a:rPr lang="en-SE" dirty="0"/>
                <a:t>[1], </a:t>
              </a:r>
              <a:r>
                <a:rPr lang="en-SE" dirty="0" err="1"/>
                <a:t>i</a:t>
              </a:r>
              <a:r>
                <a:rPr lang="en-SE" dirty="0"/>
                <a:t>[0]};</a:t>
              </a:r>
            </a:p>
            <a:p>
              <a:r>
                <a:rPr lang="en-SE" dirty="0"/>
                <a:t>    </a:t>
              </a:r>
              <a:r>
                <a:rPr lang="en-US" dirty="0"/>
                <a:t>    </a:t>
              </a:r>
              <a:r>
                <a:rPr lang="en-SE" dirty="0">
                  <a:solidFill>
                    <a:srgbClr val="7030A0"/>
                  </a:solidFill>
                </a:rPr>
                <a:t>#</a:t>
              </a:r>
              <a:r>
                <a:rPr lang="en-SE" dirty="0">
                  <a:highlight>
                    <a:srgbClr val="FFFF00"/>
                  </a:highlight>
                </a:rPr>
                <a:t>period</a:t>
              </a:r>
              <a:r>
                <a:rPr lang="en-SE" dirty="0"/>
                <a:t>;</a:t>
              </a:r>
            </a:p>
            <a:p>
              <a:r>
                <a:rPr lang="en-SE" dirty="0"/>
                <a:t>    </a:t>
              </a:r>
              <a:r>
                <a:rPr lang="en-SE" dirty="0">
                  <a:solidFill>
                    <a:srgbClr val="7030A0"/>
                  </a:solidFill>
                </a:rPr>
                <a:t>end</a:t>
              </a:r>
            </a:p>
            <a:p>
              <a:r>
                <a:rPr lang="en-SE" dirty="0">
                  <a:solidFill>
                    <a:srgbClr val="7030A0"/>
                  </a:solidFill>
                </a:rPr>
                <a:t>end</a:t>
              </a:r>
            </a:p>
            <a:p>
              <a:r>
                <a:rPr lang="en-US" dirty="0" err="1">
                  <a:solidFill>
                    <a:srgbClr val="7030A0"/>
                  </a:solidFill>
                </a:rPr>
                <a:t>endmodule</a:t>
              </a:r>
              <a:endParaRPr lang="en-SE" dirty="0">
                <a:solidFill>
                  <a:srgbClr val="7030A0"/>
                </a:solidFill>
              </a:endParaRPr>
            </a:p>
          </p:txBody>
        </p:sp>
      </p:grp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310220E-CF76-4660-9712-066311928689}"/>
              </a:ext>
            </a:extLst>
          </p:cNvPr>
          <p:cNvSpPr/>
          <p:nvPr/>
        </p:nvSpPr>
        <p:spPr>
          <a:xfrm>
            <a:off x="7555637" y="5203821"/>
            <a:ext cx="2786848" cy="1507309"/>
          </a:xfrm>
          <a:prstGeom prst="wedgeRectCallout">
            <a:avLst>
              <a:gd name="adj1" fmla="val -95086"/>
              <a:gd name="adj2" fmla="val 4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Delay can be controlled using local var.</a:t>
            </a:r>
          </a:p>
          <a:p>
            <a:pPr algn="ctr"/>
            <a:r>
              <a:rPr lang="en-US" dirty="0"/>
              <a:t>Delay for 1 unit time at the end of each loop iteration.</a:t>
            </a:r>
            <a:endParaRPr lang="en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615488-A117-4F8F-BEFB-9B82998BC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87" y="5293941"/>
            <a:ext cx="3189837" cy="13270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8A2265-C539-4776-90AC-73FF71A54435}"/>
              </a:ext>
            </a:extLst>
          </p:cNvPr>
          <p:cNvSpPr txBox="1"/>
          <p:nvPr/>
        </p:nvSpPr>
        <p:spPr>
          <a:xfrm>
            <a:off x="838200" y="2767517"/>
            <a:ext cx="3684236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Example 1</a:t>
            </a:r>
            <a:endParaRPr lang="en-SE" dirty="0">
              <a:solidFill>
                <a:sysClr val="windowText" lastClr="00000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5EEA23-EE64-4D14-B5E5-EB92EA0140F3}"/>
              </a:ext>
            </a:extLst>
          </p:cNvPr>
          <p:cNvGrpSpPr/>
          <p:nvPr/>
        </p:nvGrpSpPr>
        <p:grpSpPr>
          <a:xfrm>
            <a:off x="8434528" y="1584778"/>
            <a:ext cx="3684236" cy="3504329"/>
            <a:chOff x="5115758" y="2676001"/>
            <a:chExt cx="3684236" cy="350432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8F6225-81C9-4942-AB58-CF921EBC983A}"/>
                </a:ext>
              </a:extLst>
            </p:cNvPr>
            <p:cNvSpPr txBox="1"/>
            <p:nvPr/>
          </p:nvSpPr>
          <p:spPr>
            <a:xfrm>
              <a:off x="5115758" y="2676001"/>
              <a:ext cx="368423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Example 3</a:t>
              </a:r>
              <a:endParaRPr lang="en-SE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B7E284-D935-470B-B28E-46CBE23EBBE4}"/>
                </a:ext>
              </a:extLst>
            </p:cNvPr>
            <p:cNvSpPr txBox="1"/>
            <p:nvPr/>
          </p:nvSpPr>
          <p:spPr>
            <a:xfrm>
              <a:off x="5115758" y="3041009"/>
              <a:ext cx="3684236" cy="31393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…</a:t>
              </a:r>
              <a:endParaRPr lang="en-US" dirty="0"/>
            </a:p>
            <a:p>
              <a:r>
                <a:rPr lang="en-US" dirty="0" err="1"/>
                <a:t>localparam</a:t>
              </a:r>
              <a:r>
                <a:rPr lang="en-US" dirty="0"/>
                <a:t> </a:t>
              </a:r>
              <a:r>
                <a:rPr lang="en-US" dirty="0">
                  <a:highlight>
                    <a:srgbClr val="FFFF00"/>
                  </a:highlight>
                </a:rPr>
                <a:t>period</a:t>
              </a:r>
              <a:r>
                <a:rPr lang="en-US" dirty="0"/>
                <a:t> = 5;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reg </a:t>
              </a:r>
              <a:r>
                <a:rPr lang="en-US" dirty="0" err="1"/>
                <a:t>clk</a:t>
              </a:r>
              <a:r>
                <a:rPr lang="en-US" dirty="0"/>
                <a:t>;</a:t>
              </a:r>
            </a:p>
            <a:p>
              <a:endParaRPr lang="en-US" dirty="0">
                <a:solidFill>
                  <a:srgbClr val="C00000"/>
                </a:solidFill>
              </a:endParaRPr>
            </a:p>
            <a:p>
              <a:r>
                <a:rPr lang="en-SE" dirty="0">
                  <a:solidFill>
                    <a:srgbClr val="7030A0"/>
                  </a:solidFill>
                </a:rPr>
                <a:t>initial</a:t>
              </a:r>
              <a:r>
                <a:rPr lang="en-SE" dirty="0"/>
                <a:t> </a:t>
              </a:r>
              <a:r>
                <a:rPr lang="en-SE" dirty="0">
                  <a:solidFill>
                    <a:srgbClr val="7030A0"/>
                  </a:solidFill>
                </a:rPr>
                <a:t>begin</a:t>
              </a:r>
            </a:p>
            <a:p>
              <a:r>
                <a:rPr lang="en-SE" dirty="0"/>
                <a:t>    </a:t>
              </a:r>
              <a:r>
                <a:rPr lang="en-US" dirty="0" err="1"/>
                <a:t>clk</a:t>
              </a:r>
              <a:r>
                <a:rPr lang="en-US" dirty="0"/>
                <a:t>=0;</a:t>
              </a:r>
            </a:p>
            <a:p>
              <a:r>
                <a:rPr lang="en-US" dirty="0">
                  <a:solidFill>
                    <a:srgbClr val="7030A0"/>
                  </a:solidFill>
                </a:rPr>
                <a:t>    </a:t>
              </a:r>
              <a:r>
                <a:rPr lang="en-US" b="1" dirty="0">
                  <a:solidFill>
                    <a:srgbClr val="7030A0"/>
                  </a:solidFill>
                </a:rPr>
                <a:t>forever</a:t>
              </a:r>
              <a:r>
                <a:rPr lang="en-US" dirty="0">
                  <a:solidFill>
                    <a:srgbClr val="7030A0"/>
                  </a:solidFill>
                </a:rPr>
                <a:t>  begin</a:t>
              </a:r>
            </a:p>
            <a:p>
              <a:r>
                <a:rPr lang="en-US" dirty="0">
                  <a:solidFill>
                    <a:srgbClr val="7030A0"/>
                  </a:solidFill>
                </a:rPr>
                <a:t>        #</a:t>
              </a:r>
              <a:r>
                <a:rPr lang="en-US" dirty="0"/>
                <a:t>period </a:t>
              </a:r>
              <a:r>
                <a:rPr lang="en-US" dirty="0" err="1"/>
                <a:t>clk</a:t>
              </a:r>
              <a:r>
                <a:rPr lang="en-US" dirty="0"/>
                <a:t> = ~</a:t>
              </a:r>
              <a:r>
                <a:rPr lang="en-US" dirty="0" err="1"/>
                <a:t>clk</a:t>
              </a:r>
              <a:r>
                <a:rPr lang="en-US" dirty="0"/>
                <a:t>;</a:t>
              </a:r>
            </a:p>
            <a:p>
              <a:r>
                <a:rPr lang="en-US" dirty="0">
                  <a:solidFill>
                    <a:srgbClr val="7030A0"/>
                  </a:solidFill>
                </a:rPr>
                <a:t>    end</a:t>
              </a:r>
              <a:endParaRPr lang="en-SE" dirty="0">
                <a:solidFill>
                  <a:srgbClr val="7030A0"/>
                </a:solidFill>
              </a:endParaRPr>
            </a:p>
            <a:p>
              <a:r>
                <a:rPr lang="en-SE" dirty="0">
                  <a:solidFill>
                    <a:srgbClr val="7030A0"/>
                  </a:solidFill>
                </a:rPr>
                <a:t>end</a:t>
              </a:r>
            </a:p>
            <a:p>
              <a:r>
                <a:rPr lang="en-US" dirty="0" err="1">
                  <a:solidFill>
                    <a:srgbClr val="7030A0"/>
                  </a:solidFill>
                </a:rPr>
                <a:t>endmodule</a:t>
              </a:r>
              <a:endParaRPr lang="en-SE" dirty="0">
                <a:solidFill>
                  <a:srgbClr val="7030A0"/>
                </a:solidFill>
              </a:endParaRPr>
            </a:p>
          </p:txBody>
        </p:sp>
      </p:grp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08C4421-E37C-4D0C-BC27-CFD666A58EF4}"/>
              </a:ext>
            </a:extLst>
          </p:cNvPr>
          <p:cNvSpPr/>
          <p:nvPr/>
        </p:nvSpPr>
        <p:spPr>
          <a:xfrm>
            <a:off x="5757214" y="1584778"/>
            <a:ext cx="2563386" cy="513480"/>
          </a:xfrm>
          <a:prstGeom prst="wedgeRectCallout">
            <a:avLst>
              <a:gd name="adj1" fmla="val 50176"/>
              <a:gd name="adj2" fmla="val 146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Clock generator</a:t>
            </a:r>
            <a:endParaRPr lang="en-S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163B86D-7BFE-448E-8E05-6D7838027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214" y="869155"/>
            <a:ext cx="6344535" cy="609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ED5C45-1636-4CB9-8ABE-E33B01689634}"/>
              </a:ext>
            </a:extLst>
          </p:cNvPr>
          <p:cNvSpPr txBox="1"/>
          <p:nvPr/>
        </p:nvSpPr>
        <p:spPr>
          <a:xfrm>
            <a:off x="838200" y="3129237"/>
            <a:ext cx="368423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always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begin</a:t>
            </a:r>
          </a:p>
          <a:p>
            <a:r>
              <a:rPr lang="en-US" dirty="0"/>
              <a:t>    a = 1’b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#</a:t>
            </a:r>
            <a:r>
              <a:rPr lang="en-US" dirty="0"/>
              <a:t>5;</a:t>
            </a:r>
          </a:p>
          <a:p>
            <a:r>
              <a:rPr lang="en-US" dirty="0"/>
              <a:t>    a = 1’b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#</a:t>
            </a:r>
            <a:r>
              <a:rPr lang="en-US" dirty="0"/>
              <a:t>3;</a:t>
            </a:r>
          </a:p>
          <a:p>
            <a:r>
              <a:rPr lang="en-US" dirty="0"/>
              <a:t>    a=1’b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7030A0"/>
                </a:solidFill>
              </a:rPr>
              <a:t>end</a:t>
            </a:r>
            <a:endParaRPr lang="en-SE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4E2D6-0ACE-75EA-2C68-AB030138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16F4-9C74-9542-B90C-FDF74455512B}" type="datetime1">
              <a:rPr lang="sv-SE" smtClean="0"/>
              <a:t>2022-08-28</a:t>
            </a:fld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96BDB-CD91-2491-9D84-16BFE8A0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6126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AA0C-0D9E-438E-956F-18DF1898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 control – Time unit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7F0F-D9A8-4D54-AABD-28614EC79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`</a:t>
            </a:r>
            <a:r>
              <a:rPr lang="en-US" dirty="0"/>
              <a:t>timescale </a:t>
            </a:r>
            <a:r>
              <a:rPr lang="en-US" dirty="0" err="1"/>
              <a:t>time_unit</a:t>
            </a:r>
            <a:r>
              <a:rPr lang="en-US" dirty="0"/>
              <a:t> base / precision base</a:t>
            </a:r>
          </a:p>
          <a:p>
            <a:r>
              <a:rPr lang="en-US" dirty="0"/>
              <a:t>The first argument specifies “#1” delay</a:t>
            </a:r>
          </a:p>
          <a:p>
            <a:r>
              <a:rPr lang="en-US" dirty="0"/>
              <a:t>The second argument specifies the how delay values are rounded</a:t>
            </a:r>
          </a:p>
          <a:p>
            <a:r>
              <a:rPr lang="en-US" dirty="0"/>
              <a:t>Base is in</a:t>
            </a:r>
          </a:p>
          <a:p>
            <a:pPr lvl="1"/>
            <a:r>
              <a:rPr lang="en-US" dirty="0"/>
              <a:t>s 	1s</a:t>
            </a:r>
          </a:p>
          <a:p>
            <a:pPr lvl="1"/>
            <a:r>
              <a:rPr lang="en-US" dirty="0" err="1"/>
              <a:t>ms</a:t>
            </a:r>
            <a:r>
              <a:rPr lang="en-US" dirty="0"/>
              <a:t> 	1</a:t>
            </a:r>
            <a:r>
              <a:rPr lang="en-US" baseline="30000" dirty="0"/>
              <a:t>-3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us	1</a:t>
            </a:r>
            <a:r>
              <a:rPr lang="en-US" baseline="30000" dirty="0"/>
              <a:t>-6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ns 	1</a:t>
            </a:r>
            <a:r>
              <a:rPr lang="en-US" baseline="30000" dirty="0"/>
              <a:t>-9</a:t>
            </a:r>
            <a:r>
              <a:rPr lang="en-US" dirty="0"/>
              <a:t>s</a:t>
            </a:r>
          </a:p>
          <a:p>
            <a:pPr lvl="1"/>
            <a:r>
              <a:rPr lang="en-US" dirty="0" err="1"/>
              <a:t>ps</a:t>
            </a:r>
            <a:r>
              <a:rPr lang="en-US" dirty="0"/>
              <a:t> 	1</a:t>
            </a:r>
            <a:r>
              <a:rPr lang="en-US" baseline="30000" dirty="0"/>
              <a:t>-12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fs 	1</a:t>
            </a:r>
            <a:r>
              <a:rPr lang="en-US" baseline="30000" dirty="0"/>
              <a:t>-15</a:t>
            </a:r>
            <a:r>
              <a:rPr lang="en-US" dirty="0"/>
              <a:t>s</a:t>
            </a:r>
          </a:p>
          <a:p>
            <a:endParaRPr lang="en-US" baseline="30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34FB7-767C-43FA-BDFA-42DB36E109FA}"/>
              </a:ext>
            </a:extLst>
          </p:cNvPr>
          <p:cNvSpPr txBox="1"/>
          <p:nvPr/>
        </p:nvSpPr>
        <p:spPr>
          <a:xfrm>
            <a:off x="4771007" y="3506919"/>
            <a:ext cx="5287393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Example </a:t>
            </a:r>
            <a:endParaRPr lang="en-SE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7922C-9A53-4B75-BBF4-A31D4F41DE21}"/>
              </a:ext>
            </a:extLst>
          </p:cNvPr>
          <p:cNvSpPr txBox="1"/>
          <p:nvPr/>
        </p:nvSpPr>
        <p:spPr>
          <a:xfrm>
            <a:off x="4771006" y="3868639"/>
            <a:ext cx="528739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`timescale 1ns/1ns</a:t>
            </a:r>
          </a:p>
          <a:p>
            <a:endParaRPr lang="en-US" dirty="0"/>
          </a:p>
          <a:p>
            <a:r>
              <a:rPr lang="en-US" dirty="0"/>
              <a:t>Delay		Meaning		Sim. Time</a:t>
            </a:r>
          </a:p>
          <a:p>
            <a:r>
              <a:rPr lang="en-US" dirty="0"/>
              <a:t>#1		// Delay 1 ns		1</a:t>
            </a:r>
          </a:p>
          <a:p>
            <a:r>
              <a:rPr lang="en-US" dirty="0"/>
              <a:t>#0.49		// Delay 0 ns		1</a:t>
            </a:r>
          </a:p>
          <a:p>
            <a:r>
              <a:rPr lang="en-US" dirty="0"/>
              <a:t>#0.5		// Delay 1 ns		2</a:t>
            </a:r>
          </a:p>
          <a:p>
            <a:r>
              <a:rPr lang="en-US" dirty="0"/>
              <a:t>#0.51		// Delay 1 ns		3</a:t>
            </a:r>
          </a:p>
          <a:p>
            <a:r>
              <a:rPr lang="en-US" dirty="0"/>
              <a:t>#5		// Delay 5 ns 		8</a:t>
            </a:r>
            <a:endParaRPr lang="en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8F3A96-1736-DAF2-0AEF-D7BAB5B9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64FA-A86C-974C-8C17-5F8EC3A76E9B}" type="datetime1">
              <a:rPr lang="sv-SE" smtClean="0"/>
              <a:t>2022-08-28</a:t>
            </a:fld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71B5D-D21B-5D64-5EBF-57C3559C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8542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78F7-6C6B-4E96-97C0-1F549291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 control – Gate delay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D7E43-DEFD-4621-A01A-A6D7EBCE8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 far, we have assumed perfect signal response time</a:t>
            </a:r>
          </a:p>
          <a:p>
            <a:pPr lvl="1"/>
            <a:r>
              <a:rPr lang="en-US" dirty="0"/>
              <a:t>It takes </a:t>
            </a:r>
            <a:r>
              <a:rPr lang="en-US" dirty="0">
                <a:solidFill>
                  <a:srgbClr val="FF0000"/>
                </a:solidFill>
              </a:rPr>
              <a:t>no time </a:t>
            </a:r>
            <a:r>
              <a:rPr lang="en-US" dirty="0"/>
              <a:t>for signal to change from 0 to 1</a:t>
            </a:r>
          </a:p>
          <a:p>
            <a:pPr lvl="1"/>
            <a:r>
              <a:rPr lang="en-US" dirty="0"/>
              <a:t>It takes </a:t>
            </a:r>
            <a:r>
              <a:rPr lang="en-US" dirty="0">
                <a:solidFill>
                  <a:srgbClr val="FF0000"/>
                </a:solidFill>
              </a:rPr>
              <a:t>no time </a:t>
            </a:r>
            <a:r>
              <a:rPr lang="en-US" dirty="0"/>
              <a:t>for signal to change from 1 to 0</a:t>
            </a:r>
          </a:p>
          <a:p>
            <a:pPr lvl="1"/>
            <a:r>
              <a:rPr lang="en-US" dirty="0"/>
              <a:t>This cannot be true in real life where the electronic properties of gates take effect</a:t>
            </a:r>
          </a:p>
          <a:p>
            <a:r>
              <a:rPr lang="en-US" altLang="zh-CN" dirty="0"/>
              <a:t>Three kinds of delays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Rise delay</a:t>
            </a:r>
            <a:br>
              <a:rPr lang="en-US" dirty="0"/>
            </a:br>
            <a:r>
              <a:rPr lang="en-US" dirty="0"/>
              <a:t>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he time taken for the output of a gate to 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change from 0,x,z, to 1 is called a </a:t>
            </a:r>
            <a:r>
              <a:rPr lang="en-US" b="1" i="1" dirty="0">
                <a:solidFill>
                  <a:srgbClr val="000000"/>
                </a:solidFill>
                <a:effectLst/>
              </a:rPr>
              <a:t>rise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delay.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Fall delay</a:t>
            </a:r>
            <a:br>
              <a:rPr lang="en-US" dirty="0"/>
            </a:br>
            <a:r>
              <a:rPr lang="en-US" dirty="0"/>
              <a:t>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he time taken for the output of a gate to 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change from 1,x,z, to 0 is called a </a:t>
            </a:r>
            <a:r>
              <a:rPr lang="en-US" b="1" i="1" dirty="0">
                <a:solidFill>
                  <a:srgbClr val="000000"/>
                </a:solidFill>
                <a:effectLst/>
              </a:rPr>
              <a:t>fall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delay.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Turn-off delay</a:t>
            </a:r>
            <a:br>
              <a:rPr lang="en-US" dirty="0"/>
            </a:br>
            <a:r>
              <a:rPr lang="en-US" dirty="0"/>
              <a:t>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he time taken for the output of a gate to 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change from 0,1,x, to z is called a </a:t>
            </a:r>
            <a:r>
              <a:rPr lang="en-US" b="1" i="1" dirty="0">
                <a:solidFill>
                  <a:srgbClr val="000000"/>
                </a:solidFill>
              </a:rPr>
              <a:t>turn-off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delay.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122" name="Picture 2" descr="Diagram&#10;&#10;Description automatically generated">
            <a:extLst>
              <a:ext uri="{FF2B5EF4-FFF2-40B4-BE49-F238E27FC236}">
                <a16:creationId xmlns:a16="http://schemas.microsoft.com/office/drawing/2014/main" id="{4F4E4FA4-84DD-4F54-8BEE-CBD739C68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248" y="3266964"/>
            <a:ext cx="3053549" cy="3591036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FF73E9-4F85-490F-9A99-97A1F1EAC3F5}"/>
              </a:ext>
            </a:extLst>
          </p:cNvPr>
          <p:cNvSpPr/>
          <p:nvPr/>
        </p:nvSpPr>
        <p:spPr>
          <a:xfrm>
            <a:off x="7892248" y="3266963"/>
            <a:ext cx="3053549" cy="1404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3779D2-AF31-41CD-B70E-CB804D491809}"/>
              </a:ext>
            </a:extLst>
          </p:cNvPr>
          <p:cNvSpPr/>
          <p:nvPr/>
        </p:nvSpPr>
        <p:spPr>
          <a:xfrm>
            <a:off x="7892248" y="4671061"/>
            <a:ext cx="3053549" cy="103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A06EE1-8C49-4427-8FDC-3AB881211A02}"/>
              </a:ext>
            </a:extLst>
          </p:cNvPr>
          <p:cNvSpPr/>
          <p:nvPr/>
        </p:nvSpPr>
        <p:spPr>
          <a:xfrm>
            <a:off x="7892248" y="5707381"/>
            <a:ext cx="3053549" cy="1150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F34B4-30E3-8DA9-5C5F-95EEE025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D701-132A-F749-BC51-DD9A0C3F6536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6AFFB-9083-FB6E-1A50-B8E0B3F0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593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9276-528B-4046-B3E0-4B3347CA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 control – Gate delay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31D0A-A8BF-4389-A002-11D23919C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1583"/>
          </a:xfrm>
        </p:spPr>
        <p:txBody>
          <a:bodyPr>
            <a:normAutofit/>
          </a:bodyPr>
          <a:lstStyle/>
          <a:p>
            <a:r>
              <a:rPr lang="en-US" dirty="0"/>
              <a:t>Verilog uses </a:t>
            </a:r>
            <a:r>
              <a:rPr lang="en-US" b="1" dirty="0">
                <a:solidFill>
                  <a:srgbClr val="FF0000"/>
                </a:solidFill>
              </a:rPr>
              <a:t>#</a:t>
            </a:r>
            <a:r>
              <a:rPr lang="en-US" dirty="0"/>
              <a:t> to control </a:t>
            </a:r>
            <a:r>
              <a:rPr lang="en-US" dirty="0">
                <a:solidFill>
                  <a:srgbClr val="FF0000"/>
                </a:solidFill>
              </a:rPr>
              <a:t>rise/fall/turn-off </a:t>
            </a:r>
            <a:r>
              <a:rPr lang="en-US" dirty="0"/>
              <a:t>delay of signals</a:t>
            </a:r>
          </a:p>
          <a:p>
            <a:r>
              <a:rPr lang="en-US" dirty="0" err="1"/>
              <a:t>Let’t</a:t>
            </a:r>
            <a:r>
              <a:rPr lang="en-US" dirty="0"/>
              <a:t> talk about gate delay of an “and” gate</a:t>
            </a:r>
          </a:p>
          <a:p>
            <a:pPr lvl="1"/>
            <a:r>
              <a:rPr lang="en-US" dirty="0"/>
              <a:t>and				and1(</a:t>
            </a:r>
            <a:r>
              <a:rPr lang="en-US" dirty="0" err="1"/>
              <a:t>o,a,b</a:t>
            </a:r>
            <a:r>
              <a:rPr lang="en-US" dirty="0"/>
              <a:t>) 	// Ideal “and” gate</a:t>
            </a:r>
          </a:p>
          <a:p>
            <a:pPr lvl="1"/>
            <a:r>
              <a:rPr lang="en-US" dirty="0"/>
              <a:t>and 	#1 	    		and1(</a:t>
            </a:r>
            <a:r>
              <a:rPr lang="en-US" dirty="0" err="1"/>
              <a:t>o,a,b</a:t>
            </a:r>
            <a:r>
              <a:rPr lang="en-US" dirty="0"/>
              <a:t>)	// All delays</a:t>
            </a:r>
          </a:p>
          <a:p>
            <a:pPr lvl="1"/>
            <a:r>
              <a:rPr lang="en-US" dirty="0"/>
              <a:t>and 	#(1,1) 	    		and1(</a:t>
            </a:r>
            <a:r>
              <a:rPr lang="en-US" dirty="0" err="1"/>
              <a:t>o,a,b</a:t>
            </a:r>
            <a:r>
              <a:rPr lang="en-US" dirty="0"/>
              <a:t>)	// </a:t>
            </a:r>
            <a:r>
              <a:rPr lang="en-US" dirty="0" err="1"/>
              <a:t>t_rise</a:t>
            </a:r>
            <a:r>
              <a:rPr lang="en-US" dirty="0"/>
              <a:t>=1, </a:t>
            </a:r>
            <a:r>
              <a:rPr lang="en-US" dirty="0" err="1"/>
              <a:t>t_fall</a:t>
            </a:r>
            <a:r>
              <a:rPr lang="en-US" dirty="0"/>
              <a:t>=1</a:t>
            </a:r>
          </a:p>
          <a:p>
            <a:pPr lvl="1"/>
            <a:r>
              <a:rPr lang="en-US" dirty="0"/>
              <a:t>and	#(1,2,3)   		and1(</a:t>
            </a:r>
            <a:r>
              <a:rPr lang="en-US" dirty="0" err="1"/>
              <a:t>o,a,b</a:t>
            </a:r>
            <a:r>
              <a:rPr lang="en-US" dirty="0"/>
              <a:t>)	// </a:t>
            </a:r>
            <a:r>
              <a:rPr lang="en-US" dirty="0" err="1"/>
              <a:t>t_rise</a:t>
            </a:r>
            <a:r>
              <a:rPr lang="en-US" dirty="0"/>
              <a:t>=1, </a:t>
            </a:r>
            <a:r>
              <a:rPr lang="en-US" dirty="0" err="1"/>
              <a:t>t_fall</a:t>
            </a:r>
            <a:r>
              <a:rPr lang="en-US" dirty="0"/>
              <a:t>=2, </a:t>
            </a:r>
            <a:r>
              <a:rPr lang="en-US" dirty="0" err="1"/>
              <a:t>t_off</a:t>
            </a:r>
            <a:r>
              <a:rPr lang="en-US" dirty="0"/>
              <a:t>=3</a:t>
            </a:r>
          </a:p>
          <a:p>
            <a:pPr lvl="1"/>
            <a:r>
              <a:rPr lang="en-US" dirty="0"/>
              <a:t>and	#(1:2:3,2:3:4,3:4:5)	and1(</a:t>
            </a:r>
            <a:r>
              <a:rPr lang="en-US" dirty="0" err="1"/>
              <a:t>o,a,b</a:t>
            </a:r>
            <a:r>
              <a:rPr lang="en-US" dirty="0"/>
              <a:t>)	// </a:t>
            </a:r>
            <a:r>
              <a:rPr lang="en-US" dirty="0" err="1"/>
              <a:t>min:typ:max</a:t>
            </a:r>
            <a:endParaRPr lang="en-US" dirty="0"/>
          </a:p>
          <a:p>
            <a:endParaRPr lang="en-S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6B660C-A2EC-439E-A4EC-2748340F9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003474"/>
              </p:ext>
            </p:extLst>
          </p:nvPr>
        </p:nvGraphicFramePr>
        <p:xfrm>
          <a:off x="2032000" y="498214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8574693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287113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534085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1815109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5379794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4144697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65078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6277355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3931979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  <a:endParaRPr lang="en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err="1"/>
                        <a:t>Typ</a:t>
                      </a:r>
                      <a:endParaRPr lang="en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  <a:endParaRPr lang="en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237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t_rise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t_fall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t_max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t_rise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t_fall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t_max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t_rise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t_fall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t_max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22829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76D9C3B-8397-4255-9DD9-9DD9EF3EF4ED}"/>
              </a:ext>
            </a:extLst>
          </p:cNvPr>
          <p:cNvSpPr/>
          <p:nvPr/>
        </p:nvSpPr>
        <p:spPr>
          <a:xfrm>
            <a:off x="4749553" y="4847208"/>
            <a:ext cx="2725445" cy="1340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9463D-F37E-46D8-9F87-DC3EA03DF280}"/>
              </a:ext>
            </a:extLst>
          </p:cNvPr>
          <p:cNvSpPr txBox="1"/>
          <p:nvPr/>
        </p:nvSpPr>
        <p:spPr>
          <a:xfrm>
            <a:off x="4733276" y="6308209"/>
            <a:ext cx="2725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The default choice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55E1A-5828-4DE0-BE4F-8017A2D25983}"/>
              </a:ext>
            </a:extLst>
          </p:cNvPr>
          <p:cNvSpPr txBox="1"/>
          <p:nvPr/>
        </p:nvSpPr>
        <p:spPr>
          <a:xfrm>
            <a:off x="-1588" y="2694672"/>
            <a:ext cx="12193588" cy="1938992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</a:rPr>
              <a:t>Gate delays are used in </a:t>
            </a:r>
            <a:r>
              <a:rPr lang="en-US" sz="4000" dirty="0">
                <a:solidFill>
                  <a:srgbClr val="FF0000"/>
                </a:solidFill>
              </a:rPr>
              <a:t>post-synthesis timing simulation</a:t>
            </a:r>
            <a:r>
              <a:rPr lang="en-US" sz="4000" dirty="0">
                <a:solidFill>
                  <a:schemeClr val="tx1"/>
                </a:solidFill>
              </a:rPr>
              <a:t>, where only the gate delays of the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gate library vendor </a:t>
            </a:r>
            <a:r>
              <a:rPr lang="en-US" sz="4000" dirty="0">
                <a:solidFill>
                  <a:schemeClr val="tx1"/>
                </a:solidFill>
              </a:rPr>
              <a:t>are used.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F2E589-4A7A-7B41-9A1C-66B39357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EF5B-D392-3B44-AC33-87FB04A7972D}" type="datetime1">
              <a:rPr lang="sv-SE" smtClean="0"/>
              <a:t>2022-08-28</a:t>
            </a:fld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B9E7E2-9705-689A-2140-CDE46F76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39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1246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19D5-0974-42D2-B4CD-0D68853E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Combinational</a:t>
            </a:r>
            <a:r>
              <a:rPr lang="en-US" dirty="0"/>
              <a:t> vs </a:t>
            </a:r>
            <a:r>
              <a:rPr lang="en-US" dirty="0">
                <a:solidFill>
                  <a:srgbClr val="FF0000"/>
                </a:solidFill>
              </a:rPr>
              <a:t>Sequential</a:t>
            </a:r>
            <a:r>
              <a:rPr lang="en-US" dirty="0"/>
              <a:t> logic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CDC6-499F-4114-84BD-12BB0149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3200" b="1" dirty="0">
                <a:solidFill>
                  <a:srgbClr val="202122"/>
                </a:solidFill>
                <a:latin typeface="Arial" panose="020B0604020202020204" pitchFamily="34" charset="0"/>
              </a:rPr>
              <a:t>Combinational logic </a:t>
            </a: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</a:rPr>
              <a:t>is defined as the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time independent </a:t>
            </a: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</a:rPr>
              <a:t>logic which do not depends upon previous inputs to generate any output. </a:t>
            </a:r>
          </a:p>
          <a:p>
            <a:pPr lvl="1">
              <a:lnSpc>
                <a:spcPct val="110000"/>
              </a:lnSpc>
            </a:pPr>
            <a:r>
              <a:rPr lang="fr-FR" sz="2800" dirty="0" err="1">
                <a:solidFill>
                  <a:srgbClr val="20212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Examples</a:t>
            </a:r>
            <a:r>
              <a:rPr lang="fr-FR" sz="2800" dirty="0">
                <a:solidFill>
                  <a:srgbClr val="20212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– Encoder, </a:t>
            </a:r>
            <a:r>
              <a:rPr lang="fr-FR" sz="2800" dirty="0" err="1">
                <a:solidFill>
                  <a:srgbClr val="20212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Decoder</a:t>
            </a:r>
            <a:r>
              <a:rPr lang="fr-FR" sz="2800" dirty="0">
                <a:solidFill>
                  <a:srgbClr val="20212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, Multiplexer, </a:t>
            </a:r>
            <a:r>
              <a:rPr lang="fr-FR" sz="2800" dirty="0" err="1">
                <a:solidFill>
                  <a:srgbClr val="20212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Demultiplexer</a:t>
            </a:r>
            <a:endParaRPr lang="en-US" sz="2800" dirty="0">
              <a:solidFill>
                <a:srgbClr val="202122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3200" b="1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US" sz="3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equential logic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 type </a:t>
            </a:r>
            <a:r>
              <a:rPr lang="en-US" sz="3200" dirty="0"/>
              <a:t>of logic circuit whose output </a:t>
            </a:r>
            <a:r>
              <a:rPr lang="en-US" sz="3200" dirty="0">
                <a:solidFill>
                  <a:srgbClr val="FF0000"/>
                </a:solidFill>
              </a:rPr>
              <a:t>depends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not only </a:t>
            </a:r>
            <a:r>
              <a:rPr lang="en-US" sz="3200" dirty="0"/>
              <a:t>on the </a:t>
            </a:r>
            <a:r>
              <a:rPr lang="en-US" sz="3200" dirty="0">
                <a:solidFill>
                  <a:srgbClr val="FF0000"/>
                </a:solidFill>
              </a:rPr>
              <a:t>present</a:t>
            </a:r>
            <a:r>
              <a:rPr lang="en-US" sz="3200" dirty="0"/>
              <a:t> value of its input signals </a:t>
            </a:r>
            <a:r>
              <a:rPr lang="en-US" sz="3200" dirty="0">
                <a:solidFill>
                  <a:srgbClr val="FF0000"/>
                </a:solidFill>
              </a:rPr>
              <a:t>but on </a:t>
            </a:r>
            <a:r>
              <a:rPr lang="en-US" sz="3200" dirty="0"/>
              <a:t>the sequence of </a:t>
            </a:r>
            <a:r>
              <a:rPr lang="en-US" sz="3200" dirty="0">
                <a:solidFill>
                  <a:srgbClr val="FF0000"/>
                </a:solidFill>
              </a:rPr>
              <a:t>past inputs</a:t>
            </a:r>
            <a:r>
              <a:rPr lang="en-US" sz="3200" dirty="0"/>
              <a:t>, the input history as well.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solidFill>
                  <a:srgbClr val="20212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Examples – Flip-flops, counters, memory</a:t>
            </a: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CFA2E-F3D0-D08D-EF9F-A74850DB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A8B6-055A-4043-AF55-FA85BB527156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44C19-9571-E1A3-03DC-7BB17893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78968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8E8939-49D3-41D4-8E5E-20BD3B05D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328" y="1507189"/>
            <a:ext cx="5384306" cy="1603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61822B-C6A4-4B43-87E5-884B166C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delay example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C6F8-4389-4952-A1C5-E80EE98C7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39" y="1507189"/>
            <a:ext cx="5411679" cy="16033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module</a:t>
            </a:r>
            <a:r>
              <a:rPr lang="en-US" sz="2000" dirty="0"/>
              <a:t> demo_6( </a:t>
            </a:r>
            <a:r>
              <a:rPr lang="en-US" sz="2000" dirty="0">
                <a:solidFill>
                  <a:srgbClr val="7030A0"/>
                </a:solidFill>
              </a:rPr>
              <a:t>input</a:t>
            </a:r>
            <a:r>
              <a:rPr lang="en-US" sz="2000" dirty="0"/>
              <a:t> a, b, </a:t>
            </a:r>
            <a:r>
              <a:rPr lang="en-US" sz="2000" dirty="0">
                <a:solidFill>
                  <a:srgbClr val="7030A0"/>
                </a:solidFill>
              </a:rPr>
              <a:t>output</a:t>
            </a:r>
            <a:r>
              <a:rPr lang="en-US" sz="2000" dirty="0"/>
              <a:t> out1, out2);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7030A0"/>
                </a:solidFill>
              </a:rPr>
              <a:t>and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#</a:t>
            </a:r>
            <a:r>
              <a:rPr lang="en-US" sz="2000" dirty="0"/>
              <a:t>(1:2:3, 2:3:4) and1 (out1, a, b);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7030A0"/>
                </a:solidFill>
              </a:rPr>
              <a:t>and</a:t>
            </a:r>
            <a:r>
              <a:rPr lang="en-US" sz="2000" dirty="0"/>
              <a:t> and2 (out2, a, b);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7030A0"/>
                </a:solidFill>
              </a:rPr>
              <a:t>endmodule</a:t>
            </a:r>
            <a:endParaRPr lang="en-SE" sz="2000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E3079-B8DC-4D59-80CD-7C62F1FAB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327" y="4325288"/>
            <a:ext cx="5384307" cy="14962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6495C9-6C90-4D59-B183-237AE109FBFE}"/>
              </a:ext>
            </a:extLst>
          </p:cNvPr>
          <p:cNvSpPr txBox="1"/>
          <p:nvPr/>
        </p:nvSpPr>
        <p:spPr>
          <a:xfrm>
            <a:off x="532739" y="3289397"/>
            <a:ext cx="541167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rgbClr val="7030A0"/>
                </a:solidFill>
              </a:rPr>
              <a:t>module</a:t>
            </a:r>
            <a:r>
              <a:rPr lang="en-SE" dirty="0"/>
              <a:t> tb;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</a:t>
            </a:r>
            <a:r>
              <a:rPr lang="en-SE" dirty="0" err="1"/>
              <a:t>a,b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C00000"/>
                </a:solidFill>
              </a:rPr>
              <a:t>wire</a:t>
            </a:r>
            <a:r>
              <a:rPr lang="en-SE" dirty="0"/>
              <a:t> out1, out2;</a:t>
            </a:r>
          </a:p>
          <a:p>
            <a:r>
              <a:rPr lang="en-SE" dirty="0"/>
              <a:t>    demo_</a:t>
            </a:r>
            <a:r>
              <a:rPr lang="en-US" dirty="0"/>
              <a:t>6</a:t>
            </a:r>
            <a:r>
              <a:rPr lang="en-SE" dirty="0"/>
              <a:t> UUT(a, b, out1, out2);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initial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begin</a:t>
            </a:r>
          </a:p>
          <a:p>
            <a:r>
              <a:rPr lang="en-SE" dirty="0"/>
              <a:t>        {a, b} &lt;= 0;</a:t>
            </a:r>
          </a:p>
          <a:p>
            <a:r>
              <a:rPr lang="en-SE" dirty="0"/>
              <a:t>        #10 a &lt;= 1;</a:t>
            </a:r>
          </a:p>
          <a:p>
            <a:r>
              <a:rPr lang="en-SE" dirty="0"/>
              <a:t>        #10 b &lt;= 1;</a:t>
            </a:r>
          </a:p>
          <a:p>
            <a:r>
              <a:rPr lang="en-SE" dirty="0"/>
              <a:t>        #10 a &lt;= 0;</a:t>
            </a:r>
          </a:p>
          <a:p>
            <a:r>
              <a:rPr lang="en-SE" dirty="0"/>
              <a:t>        #10 b &lt;= 0;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end</a:t>
            </a:r>
          </a:p>
          <a:p>
            <a:r>
              <a:rPr lang="en-SE" dirty="0" err="1">
                <a:solidFill>
                  <a:srgbClr val="7030A0"/>
                </a:solidFill>
              </a:rPr>
              <a:t>endmodule</a:t>
            </a:r>
            <a:endParaRPr lang="en-SE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00E93-9B5B-4381-BFF7-70848D890086}"/>
              </a:ext>
            </a:extLst>
          </p:cNvPr>
          <p:cNvSpPr txBox="1"/>
          <p:nvPr/>
        </p:nvSpPr>
        <p:spPr>
          <a:xfrm>
            <a:off x="6302327" y="1036485"/>
            <a:ext cx="53843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Pre-synthesis behavioral simulation</a:t>
            </a:r>
            <a:endParaRPr lang="en-SE" sz="24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FD148E-DA71-4BDA-8DF5-255CB6F99EF1}"/>
              </a:ext>
            </a:extLst>
          </p:cNvPr>
          <p:cNvSpPr txBox="1"/>
          <p:nvPr/>
        </p:nvSpPr>
        <p:spPr>
          <a:xfrm>
            <a:off x="6302327" y="3863623"/>
            <a:ext cx="53843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Post-synthesis timing simulation</a:t>
            </a:r>
            <a:endParaRPr lang="en-SE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9EFD7C-ABD5-4D9F-9D27-9F4996D99A67}"/>
              </a:ext>
            </a:extLst>
          </p:cNvPr>
          <p:cNvCxnSpPr>
            <a:cxnSpLocks/>
          </p:cNvCxnSpPr>
          <p:nvPr/>
        </p:nvCxnSpPr>
        <p:spPr>
          <a:xfrm flipV="1">
            <a:off x="10235953" y="1752833"/>
            <a:ext cx="0" cy="9078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13540A-8AEF-484C-B279-5E2EB9F7E306}"/>
              </a:ext>
            </a:extLst>
          </p:cNvPr>
          <p:cNvCxnSpPr>
            <a:cxnSpLocks/>
          </p:cNvCxnSpPr>
          <p:nvPr/>
        </p:nvCxnSpPr>
        <p:spPr>
          <a:xfrm flipV="1">
            <a:off x="9646998" y="1752833"/>
            <a:ext cx="0" cy="9078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1BDBBA-8807-47D9-93AB-F7CB6203AF1E}"/>
              </a:ext>
            </a:extLst>
          </p:cNvPr>
          <p:cNvCxnSpPr>
            <a:cxnSpLocks/>
          </p:cNvCxnSpPr>
          <p:nvPr/>
        </p:nvCxnSpPr>
        <p:spPr>
          <a:xfrm flipV="1">
            <a:off x="10076802" y="1752833"/>
            <a:ext cx="0" cy="11491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0484CE-5D5A-4D01-B483-38E7BDF75A76}"/>
              </a:ext>
            </a:extLst>
          </p:cNvPr>
          <p:cNvCxnSpPr>
            <a:cxnSpLocks/>
          </p:cNvCxnSpPr>
          <p:nvPr/>
        </p:nvCxnSpPr>
        <p:spPr>
          <a:xfrm flipV="1">
            <a:off x="9533970" y="1752833"/>
            <a:ext cx="0" cy="11491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5987E53-E4B5-490E-8B6E-BB9EFA39E61F}"/>
              </a:ext>
            </a:extLst>
          </p:cNvPr>
          <p:cNvSpPr/>
          <p:nvPr/>
        </p:nvSpPr>
        <p:spPr>
          <a:xfrm>
            <a:off x="9410700" y="2508250"/>
            <a:ext cx="381000" cy="2145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EBC8062-B86C-4D9C-B60B-A08CA0B79173}"/>
              </a:ext>
            </a:extLst>
          </p:cNvPr>
          <p:cNvSpPr/>
          <p:nvPr/>
        </p:nvSpPr>
        <p:spPr>
          <a:xfrm>
            <a:off x="9959110" y="2508250"/>
            <a:ext cx="381000" cy="2145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97BA7E6F-B740-44C8-869B-1578E8DE9D10}"/>
              </a:ext>
            </a:extLst>
          </p:cNvPr>
          <p:cNvSpPr/>
          <p:nvPr/>
        </p:nvSpPr>
        <p:spPr>
          <a:xfrm>
            <a:off x="6832600" y="3346450"/>
            <a:ext cx="977900" cy="461665"/>
          </a:xfrm>
          <a:prstGeom prst="wedgeRectCallout">
            <a:avLst>
              <a:gd name="adj1" fmla="val 212284"/>
              <a:gd name="adj2" fmla="val -202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2ns</a:t>
            </a:r>
            <a:endParaRPr lang="en-SE" dirty="0"/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DBF32FDC-13B1-47DB-98A1-537BCC8F2711}"/>
              </a:ext>
            </a:extLst>
          </p:cNvPr>
          <p:cNvSpPr/>
          <p:nvPr/>
        </p:nvSpPr>
        <p:spPr>
          <a:xfrm>
            <a:off x="7969250" y="3346450"/>
            <a:ext cx="977900" cy="461665"/>
          </a:xfrm>
          <a:prstGeom prst="wedgeRectCallout">
            <a:avLst>
              <a:gd name="adj1" fmla="val 106440"/>
              <a:gd name="adj2" fmla="val -153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0ns</a:t>
            </a:r>
            <a:endParaRPr lang="en-SE" dirty="0"/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31D153EA-1F57-4139-BBB3-D56FE970547D}"/>
              </a:ext>
            </a:extLst>
          </p:cNvPr>
          <p:cNvSpPr/>
          <p:nvPr/>
        </p:nvSpPr>
        <p:spPr>
          <a:xfrm>
            <a:off x="9112250" y="3346450"/>
            <a:ext cx="977900" cy="461665"/>
          </a:xfrm>
          <a:prstGeom prst="wedgeRectCallout">
            <a:avLst>
              <a:gd name="adj1" fmla="val 59687"/>
              <a:gd name="adj2" fmla="val -1837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3ns</a:t>
            </a:r>
            <a:endParaRPr lang="en-SE" dirty="0"/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58660E5D-D28B-4874-9D7D-9DD01E80EEF2}"/>
              </a:ext>
            </a:extLst>
          </p:cNvPr>
          <p:cNvSpPr/>
          <p:nvPr/>
        </p:nvSpPr>
        <p:spPr>
          <a:xfrm>
            <a:off x="10235953" y="3341396"/>
            <a:ext cx="977900" cy="461665"/>
          </a:xfrm>
          <a:prstGeom prst="wedgeRectCallout">
            <a:avLst>
              <a:gd name="adj1" fmla="val -65638"/>
              <a:gd name="adj2" fmla="val -165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0ns</a:t>
            </a:r>
            <a:endParaRPr lang="en-SE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0D581-E988-4E4F-9CA8-E4909425A208}"/>
              </a:ext>
            </a:extLst>
          </p:cNvPr>
          <p:cNvCxnSpPr>
            <a:cxnSpLocks/>
          </p:cNvCxnSpPr>
          <p:nvPr/>
        </p:nvCxnSpPr>
        <p:spPr>
          <a:xfrm flipV="1">
            <a:off x="9620804" y="4672396"/>
            <a:ext cx="0" cy="11491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335432-74E5-4A44-960C-0A47E6F14C6D}"/>
              </a:ext>
            </a:extLst>
          </p:cNvPr>
          <p:cNvCxnSpPr>
            <a:cxnSpLocks/>
          </p:cNvCxnSpPr>
          <p:nvPr/>
        </p:nvCxnSpPr>
        <p:spPr>
          <a:xfrm flipV="1">
            <a:off x="10149610" y="4672397"/>
            <a:ext cx="0" cy="11491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D1C65C-BF56-42A2-9949-81B6FFA07D2E}"/>
              </a:ext>
            </a:extLst>
          </p:cNvPr>
          <p:cNvCxnSpPr>
            <a:cxnSpLocks/>
          </p:cNvCxnSpPr>
          <p:nvPr/>
        </p:nvCxnSpPr>
        <p:spPr>
          <a:xfrm flipV="1">
            <a:off x="9366011" y="4672395"/>
            <a:ext cx="0" cy="11491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C728706-78E3-4CA2-BFF0-68E5252A8533}"/>
              </a:ext>
            </a:extLst>
          </p:cNvPr>
          <p:cNvCxnSpPr>
            <a:cxnSpLocks/>
          </p:cNvCxnSpPr>
          <p:nvPr/>
        </p:nvCxnSpPr>
        <p:spPr>
          <a:xfrm flipV="1">
            <a:off x="9892268" y="4672395"/>
            <a:ext cx="0" cy="11491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986ECFF-0343-47CC-A2B3-F9926BF60476}"/>
              </a:ext>
            </a:extLst>
          </p:cNvPr>
          <p:cNvSpPr/>
          <p:nvPr/>
        </p:nvSpPr>
        <p:spPr>
          <a:xfrm>
            <a:off x="9309969" y="5242190"/>
            <a:ext cx="381000" cy="2145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085620-9BB2-4CD8-987C-02CCBEA546D4}"/>
              </a:ext>
            </a:extLst>
          </p:cNvPr>
          <p:cNvSpPr/>
          <p:nvPr/>
        </p:nvSpPr>
        <p:spPr>
          <a:xfrm>
            <a:off x="9849635" y="5242189"/>
            <a:ext cx="381000" cy="2145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9C8794B1-C81D-4406-946E-A0D47E16B12A}"/>
              </a:ext>
            </a:extLst>
          </p:cNvPr>
          <p:cNvSpPr/>
          <p:nvPr/>
        </p:nvSpPr>
        <p:spPr>
          <a:xfrm>
            <a:off x="7969250" y="6052347"/>
            <a:ext cx="977900" cy="461665"/>
          </a:xfrm>
          <a:prstGeom prst="wedgeRectCallout">
            <a:avLst>
              <a:gd name="adj1" fmla="val 98810"/>
              <a:gd name="adj2" fmla="val -186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~5ns</a:t>
            </a:r>
            <a:endParaRPr lang="en-SE" dirty="0"/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5477A84C-9085-4312-92BA-B4E7C1E0095E}"/>
              </a:ext>
            </a:extLst>
          </p:cNvPr>
          <p:cNvSpPr/>
          <p:nvPr/>
        </p:nvSpPr>
        <p:spPr>
          <a:xfrm>
            <a:off x="9470160" y="6052347"/>
            <a:ext cx="977900" cy="461665"/>
          </a:xfrm>
          <a:prstGeom prst="wedgeRectCallout">
            <a:avLst>
              <a:gd name="adj1" fmla="val 7252"/>
              <a:gd name="adj2" fmla="val -187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~5ns</a:t>
            </a:r>
            <a:endParaRPr lang="en-SE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1616CE2-D611-4452-953E-4EED3B3CE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098" y="5926509"/>
            <a:ext cx="6525536" cy="8954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0203C9E-F227-4FC9-83C0-C21A7C5C6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88247"/>
            <a:ext cx="12192000" cy="214591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8C3E8-EE25-F81B-FBE7-D9B3FADE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894A-47F7-CC49-B166-E52B1346935C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70C78-AD0D-56C7-08CC-73C1F189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40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8412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ABDD-B87E-4E80-A83A-337EC1BE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sensitive event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6142-4221-4528-B251-DAF61976D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6915"/>
          </a:xfrm>
        </p:spPr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A statement happens only when the </a:t>
            </a:r>
            <a:r>
              <a:rPr lang="en-US" dirty="0" err="1">
                <a:highlight>
                  <a:srgbClr val="FFFF00"/>
                </a:highlight>
              </a:rPr>
              <a:t>posedge</a:t>
            </a:r>
            <a:r>
              <a:rPr lang="en-US" dirty="0">
                <a:highlight>
                  <a:srgbClr val="FFFF00"/>
                </a:highlight>
              </a:rPr>
              <a:t> and/or </a:t>
            </a:r>
            <a:r>
              <a:rPr lang="en-US" dirty="0" err="1">
                <a:highlight>
                  <a:srgbClr val="FFFF00"/>
                </a:highlight>
              </a:rPr>
              <a:t>negedge</a:t>
            </a:r>
            <a:r>
              <a:rPr lang="en-US" dirty="0">
                <a:highlight>
                  <a:srgbClr val="FFFF00"/>
                </a:highlight>
              </a:rPr>
              <a:t> event happens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be attached to sensitivity list of an “always” block</a:t>
            </a:r>
            <a:br>
              <a:rPr lang="en-US" dirty="0"/>
            </a:br>
            <a:r>
              <a:rPr lang="en-US" b="1" dirty="0">
                <a:solidFill>
                  <a:schemeClr val="accent1"/>
                </a:solidFill>
              </a:rPr>
              <a:t>always @ (</a:t>
            </a:r>
            <a:r>
              <a:rPr lang="en-US" b="1" dirty="0" err="1">
                <a:solidFill>
                  <a:schemeClr val="accent1"/>
                </a:solidFill>
              </a:rPr>
              <a:t>posedge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clk</a:t>
            </a:r>
            <a:r>
              <a:rPr lang="en-US" b="1" dirty="0">
                <a:solidFill>
                  <a:schemeClr val="accent1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/>
              <a:t>Execute the always block at </a:t>
            </a:r>
            <a:r>
              <a:rPr lang="en-US" dirty="0">
                <a:solidFill>
                  <a:srgbClr val="FF0000"/>
                </a:solidFill>
              </a:rPr>
              <a:t>each</a:t>
            </a:r>
            <a:r>
              <a:rPr lang="en-US" dirty="0"/>
              <a:t> rising edge of signal “</a:t>
            </a:r>
            <a:r>
              <a:rPr lang="en-US" dirty="0" err="1"/>
              <a:t>clk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 to individual assignments</a:t>
            </a:r>
            <a:br>
              <a:rPr lang="en-US" dirty="0"/>
            </a:br>
            <a:r>
              <a:rPr lang="en-US" b="1" dirty="0">
                <a:solidFill>
                  <a:schemeClr val="accent1"/>
                </a:solidFill>
              </a:rPr>
              <a:t>@ (</a:t>
            </a:r>
            <a:r>
              <a:rPr lang="en-US" b="1" dirty="0" err="1">
                <a:solidFill>
                  <a:schemeClr val="accent1"/>
                </a:solidFill>
              </a:rPr>
              <a:t>posedge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clk</a:t>
            </a:r>
            <a:r>
              <a:rPr lang="en-US" b="1" dirty="0">
                <a:solidFill>
                  <a:schemeClr val="accent1"/>
                </a:solidFill>
              </a:rPr>
              <a:t>) X &lt;= Y;</a:t>
            </a:r>
          </a:p>
          <a:p>
            <a:pPr marL="457200" lvl="1" indent="0">
              <a:buNone/>
            </a:pPr>
            <a:r>
              <a:rPr lang="en-US" dirty="0"/>
              <a:t>	Delay assignment X&lt;=Y </a:t>
            </a:r>
            <a:r>
              <a:rPr lang="en-US" dirty="0">
                <a:solidFill>
                  <a:srgbClr val="FF0000"/>
                </a:solidFill>
              </a:rPr>
              <a:t>until</a:t>
            </a:r>
            <a:r>
              <a:rPr lang="en-US" dirty="0"/>
              <a:t> the positive edge of “</a:t>
            </a:r>
            <a:r>
              <a:rPr lang="en-US" dirty="0" err="1"/>
              <a:t>clk</a:t>
            </a:r>
            <a:r>
              <a:rPr lang="en-US" dirty="0"/>
              <a:t>”.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b="1" dirty="0">
                <a:solidFill>
                  <a:schemeClr val="accent1"/>
                </a:solidFill>
              </a:rPr>
              <a:t>X &lt;= @ (</a:t>
            </a:r>
            <a:r>
              <a:rPr lang="en-US" sz="2800" b="1" dirty="0" err="1">
                <a:solidFill>
                  <a:schemeClr val="accent1"/>
                </a:solidFill>
              </a:rPr>
              <a:t>posedge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clk</a:t>
            </a:r>
            <a:r>
              <a:rPr lang="en-US" sz="2800" b="1" dirty="0">
                <a:solidFill>
                  <a:schemeClr val="accent1"/>
                </a:solidFill>
              </a:rPr>
              <a:t>) Y;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/>
              <a:t>Read y </a:t>
            </a:r>
            <a:r>
              <a:rPr lang="en-US" dirty="0">
                <a:solidFill>
                  <a:srgbClr val="FF0000"/>
                </a:solidFill>
              </a:rPr>
              <a:t>immediately</a:t>
            </a:r>
            <a:r>
              <a:rPr lang="en-US" dirty="0"/>
              <a:t> but </a:t>
            </a:r>
            <a:r>
              <a:rPr lang="en-US" dirty="0">
                <a:solidFill>
                  <a:srgbClr val="FF0000"/>
                </a:solidFill>
              </a:rPr>
              <a:t>delay</a:t>
            </a:r>
            <a:r>
              <a:rPr lang="en-US" dirty="0"/>
              <a:t> the assignment to </a:t>
            </a:r>
            <a:r>
              <a:rPr lang="en-US" dirty="0" err="1"/>
              <a:t>posedge</a:t>
            </a:r>
            <a:r>
              <a:rPr lang="en-US" dirty="0"/>
              <a:t> “</a:t>
            </a:r>
            <a:r>
              <a:rPr lang="en-US" dirty="0" err="1"/>
              <a:t>clk</a:t>
            </a:r>
            <a:r>
              <a:rPr lang="en-US" dirty="0"/>
              <a:t>”.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 positive and/or negative edges</a:t>
            </a:r>
            <a:br>
              <a:rPr lang="en-US" dirty="0"/>
            </a:br>
            <a:r>
              <a:rPr lang="en-US" b="1" dirty="0">
                <a:solidFill>
                  <a:schemeClr val="accent1"/>
                </a:solidFill>
              </a:rPr>
              <a:t>@(posedge x and </a:t>
            </a:r>
            <a:r>
              <a:rPr lang="en-US" b="1" dirty="0" err="1">
                <a:solidFill>
                  <a:schemeClr val="accent1"/>
                </a:solidFill>
              </a:rPr>
              <a:t>negedge</a:t>
            </a:r>
            <a:r>
              <a:rPr lang="en-US" b="1" dirty="0">
                <a:solidFill>
                  <a:schemeClr val="accent1"/>
                </a:solidFill>
              </a:rPr>
              <a:t> y)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@(posedge x or </a:t>
            </a:r>
            <a:r>
              <a:rPr lang="en-US" b="1" dirty="0" err="1">
                <a:solidFill>
                  <a:schemeClr val="accent1"/>
                </a:solidFill>
              </a:rPr>
              <a:t>negedge</a:t>
            </a:r>
            <a:r>
              <a:rPr lang="en-US" b="1" dirty="0">
                <a:solidFill>
                  <a:schemeClr val="accent1"/>
                </a:solidFill>
              </a:rPr>
              <a:t> y)</a:t>
            </a:r>
            <a:endParaRPr lang="en-SE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DDD88-69BA-AD4B-2384-07488FC4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E4B9-5A06-E44F-9038-AE95C3F77131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A2202-B42D-995A-2454-059B89FE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41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3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13CB-B5E4-440F-9E08-6514B263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sensitive event control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246E2-C817-4328-AB80-BE858BCB9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10" y="1521483"/>
            <a:ext cx="3630966" cy="5113537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030A0"/>
                </a:solidFill>
              </a:rPr>
              <a:t>module</a:t>
            </a:r>
            <a:r>
              <a:rPr lang="en-US" sz="1800" dirty="0"/>
              <a:t> tb;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//demo_7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</a:rPr>
              <a:t>reg</a:t>
            </a:r>
            <a:r>
              <a:rPr lang="en-US" sz="1800" dirty="0"/>
              <a:t> </a:t>
            </a:r>
            <a:r>
              <a:rPr lang="en-US" sz="1800" dirty="0" err="1"/>
              <a:t>clk</a:t>
            </a:r>
            <a:r>
              <a:rPr lang="en-US" sz="1800" dirty="0"/>
              <a:t>;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</a:rPr>
              <a:t>reg</a:t>
            </a:r>
            <a:r>
              <a:rPr lang="en-US" sz="1800" dirty="0"/>
              <a:t> [2:0] a, b, c, 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030A0"/>
                </a:solidFill>
              </a:rPr>
              <a:t>initial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7030A0"/>
                </a:solidFill>
              </a:rPr>
              <a:t>begin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clk</a:t>
            </a:r>
            <a:r>
              <a:rPr lang="en-US" sz="1800" dirty="0"/>
              <a:t> =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7030A0"/>
                </a:solidFill>
              </a:rPr>
              <a:t>forever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7030A0"/>
                </a:solidFill>
              </a:rPr>
              <a:t>begin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>
                <a:solidFill>
                  <a:srgbClr val="7030A0"/>
                </a:solidFill>
              </a:rPr>
              <a:t>#</a:t>
            </a:r>
            <a:r>
              <a:rPr lang="en-US" sz="1800" dirty="0"/>
              <a:t>5 </a:t>
            </a:r>
            <a:r>
              <a:rPr lang="en-US" sz="1800" dirty="0" err="1"/>
              <a:t>clk</a:t>
            </a:r>
            <a:r>
              <a:rPr lang="en-US" sz="1800" dirty="0"/>
              <a:t> = ~</a:t>
            </a:r>
            <a:r>
              <a:rPr lang="en-US" sz="1800" dirty="0" err="1"/>
              <a:t>clk</a:t>
            </a:r>
            <a:r>
              <a:rPr lang="en-US" sz="1800" dirty="0"/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7030A0"/>
                </a:solidFill>
              </a:rPr>
              <a:t>end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030A0"/>
                </a:solidFill>
              </a:rPr>
              <a:t>end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030A0"/>
                </a:solidFill>
              </a:rPr>
              <a:t>always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7030A0"/>
                </a:solidFill>
              </a:rPr>
              <a:t>begin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7030A0"/>
                </a:solidFill>
              </a:rPr>
              <a:t>@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7030A0"/>
                </a:solidFill>
              </a:rPr>
              <a:t>posedge</a:t>
            </a:r>
            <a:r>
              <a:rPr lang="en-US" sz="1800" dirty="0"/>
              <a:t> </a:t>
            </a:r>
            <a:r>
              <a:rPr lang="en-US" sz="1800" dirty="0" err="1"/>
              <a:t>clk</a:t>
            </a:r>
            <a:r>
              <a:rPr lang="en-US" sz="1800" dirty="0"/>
              <a:t>) a</a:t>
            </a:r>
            <a:r>
              <a:rPr lang="en-US" sz="1800" dirty="0">
                <a:highlight>
                  <a:srgbClr val="FFFF00"/>
                </a:highlight>
              </a:rPr>
              <a:t>=</a:t>
            </a:r>
            <a:r>
              <a:rPr lang="en-US" sz="1800" dirty="0"/>
              <a:t>3'd</a:t>
            </a:r>
            <a:r>
              <a:rPr lang="en-US" sz="1800" dirty="0">
                <a:solidFill>
                  <a:srgbClr val="FF0000"/>
                </a:solidFill>
              </a:rPr>
              <a:t>1</a:t>
            </a:r>
            <a:r>
              <a:rPr lang="en-US" sz="1800" dirty="0"/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7030A0"/>
                </a:solidFill>
              </a:rPr>
              <a:t>@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7030A0"/>
                </a:solidFill>
              </a:rPr>
              <a:t>posedge</a:t>
            </a:r>
            <a:r>
              <a:rPr lang="en-US" sz="1800" dirty="0"/>
              <a:t> </a:t>
            </a:r>
            <a:r>
              <a:rPr lang="en-US" sz="1800" dirty="0" err="1"/>
              <a:t>clk</a:t>
            </a:r>
            <a:r>
              <a:rPr lang="en-US" sz="1800" dirty="0"/>
              <a:t>) b</a:t>
            </a:r>
            <a:r>
              <a:rPr lang="en-US" sz="1800" dirty="0">
                <a:highlight>
                  <a:srgbClr val="FFFF00"/>
                </a:highlight>
              </a:rPr>
              <a:t>=</a:t>
            </a:r>
            <a:r>
              <a:rPr lang="en-US" sz="1800" dirty="0"/>
              <a:t>3'd</a:t>
            </a:r>
            <a:r>
              <a:rPr lang="en-US" sz="1800" dirty="0">
                <a:solidFill>
                  <a:srgbClr val="FF0000"/>
                </a:solidFill>
              </a:rPr>
              <a:t>2</a:t>
            </a:r>
            <a:r>
              <a:rPr lang="en-US" sz="1800" dirty="0"/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7030A0"/>
                </a:solidFill>
              </a:rPr>
              <a:t>@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7030A0"/>
                </a:solidFill>
              </a:rPr>
              <a:t>posedge</a:t>
            </a:r>
            <a:r>
              <a:rPr lang="en-US" sz="1800" dirty="0"/>
              <a:t> </a:t>
            </a:r>
            <a:r>
              <a:rPr lang="en-US" sz="1800" dirty="0" err="1"/>
              <a:t>clk</a:t>
            </a:r>
            <a:r>
              <a:rPr lang="en-US" sz="1800" dirty="0"/>
              <a:t>) c</a:t>
            </a:r>
            <a:r>
              <a:rPr lang="en-US" sz="1800" dirty="0">
                <a:highlight>
                  <a:srgbClr val="FFFF00"/>
                </a:highlight>
              </a:rPr>
              <a:t>=</a:t>
            </a:r>
            <a:r>
              <a:rPr lang="en-US" sz="1800" dirty="0"/>
              <a:t>3'd</a:t>
            </a:r>
            <a:r>
              <a:rPr lang="en-US" sz="1800" dirty="0">
                <a:solidFill>
                  <a:srgbClr val="FF0000"/>
                </a:solidFill>
              </a:rPr>
              <a:t>3</a:t>
            </a:r>
            <a:r>
              <a:rPr lang="en-US" sz="1800" dirty="0"/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7030A0"/>
                </a:solidFill>
              </a:rPr>
              <a:t>@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7030A0"/>
                </a:solidFill>
              </a:rPr>
              <a:t>posedge</a:t>
            </a:r>
            <a:r>
              <a:rPr lang="en-US" sz="1800" dirty="0"/>
              <a:t> </a:t>
            </a:r>
            <a:r>
              <a:rPr lang="en-US" sz="1800" dirty="0" err="1"/>
              <a:t>clk</a:t>
            </a:r>
            <a:r>
              <a:rPr lang="en-US" sz="1800" dirty="0"/>
              <a:t>) d</a:t>
            </a:r>
            <a:r>
              <a:rPr lang="en-US" sz="1800" dirty="0">
                <a:highlight>
                  <a:srgbClr val="FFFF00"/>
                </a:highlight>
              </a:rPr>
              <a:t>=</a:t>
            </a:r>
            <a:r>
              <a:rPr lang="en-US" sz="1800" dirty="0"/>
              <a:t>3’d</a:t>
            </a:r>
            <a:r>
              <a:rPr lang="en-US" sz="1800" dirty="0">
                <a:solidFill>
                  <a:srgbClr val="FF0000"/>
                </a:solidFill>
              </a:rPr>
              <a:t>4</a:t>
            </a:r>
            <a:r>
              <a:rPr lang="en-US" sz="1800" dirty="0"/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C00000"/>
                </a:solidFill>
              </a:rPr>
              <a:t>$display</a:t>
            </a:r>
            <a:r>
              <a:rPr lang="en-US" sz="1800" dirty="0"/>
              <a:t>("time is %0t",</a:t>
            </a:r>
            <a:r>
              <a:rPr lang="en-US" sz="1800" dirty="0">
                <a:solidFill>
                  <a:srgbClr val="C00000"/>
                </a:solidFill>
              </a:rPr>
              <a:t>$time</a:t>
            </a:r>
            <a:r>
              <a:rPr lang="en-US" sz="1800" dirty="0"/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030A0"/>
                </a:solidFill>
              </a:rPr>
              <a:t>end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7030A0"/>
                </a:solidFill>
              </a:rPr>
              <a:t>endmodule</a:t>
            </a:r>
            <a:endParaRPr lang="en-SE" sz="1800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43DDA-4D1C-4B08-9A24-B2B7105EC95E}"/>
              </a:ext>
            </a:extLst>
          </p:cNvPr>
          <p:cNvSpPr txBox="1"/>
          <p:nvPr/>
        </p:nvSpPr>
        <p:spPr>
          <a:xfrm>
            <a:off x="4413898" y="3495699"/>
            <a:ext cx="1708211" cy="31393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SE" dirty="0"/>
              <a:t>time is 35</a:t>
            </a:r>
            <a:r>
              <a:rPr lang="en-US" dirty="0"/>
              <a:t> ns</a:t>
            </a:r>
            <a:endParaRPr lang="en-SE" dirty="0"/>
          </a:p>
          <a:p>
            <a:r>
              <a:rPr lang="en-SE" dirty="0"/>
              <a:t>time is 75</a:t>
            </a:r>
            <a:r>
              <a:rPr lang="en-US" dirty="0"/>
              <a:t> ns</a:t>
            </a:r>
            <a:endParaRPr lang="en-SE" dirty="0"/>
          </a:p>
          <a:p>
            <a:r>
              <a:rPr lang="en-SE" dirty="0"/>
              <a:t>time is 115</a:t>
            </a:r>
            <a:r>
              <a:rPr lang="en-US" dirty="0"/>
              <a:t> ns</a:t>
            </a:r>
            <a:endParaRPr lang="en-SE" dirty="0"/>
          </a:p>
          <a:p>
            <a:r>
              <a:rPr lang="en-SE" dirty="0"/>
              <a:t>time is 155</a:t>
            </a:r>
            <a:r>
              <a:rPr lang="en-US" dirty="0"/>
              <a:t> ns</a:t>
            </a:r>
            <a:endParaRPr lang="en-SE" dirty="0"/>
          </a:p>
          <a:p>
            <a:r>
              <a:rPr lang="en-SE" dirty="0"/>
              <a:t>time is 195</a:t>
            </a:r>
            <a:r>
              <a:rPr lang="en-US" dirty="0"/>
              <a:t> ns</a:t>
            </a:r>
            <a:endParaRPr lang="en-SE" dirty="0"/>
          </a:p>
          <a:p>
            <a:r>
              <a:rPr lang="en-SE" dirty="0"/>
              <a:t>time is 235</a:t>
            </a:r>
            <a:r>
              <a:rPr lang="en-US" dirty="0"/>
              <a:t> ns</a:t>
            </a:r>
            <a:endParaRPr lang="en-SE" dirty="0"/>
          </a:p>
          <a:p>
            <a:r>
              <a:rPr lang="en-SE" dirty="0"/>
              <a:t>time is 275</a:t>
            </a:r>
            <a:r>
              <a:rPr lang="en-US" dirty="0"/>
              <a:t> ns</a:t>
            </a:r>
            <a:endParaRPr lang="en-SE" dirty="0"/>
          </a:p>
          <a:p>
            <a:r>
              <a:rPr lang="en-SE" dirty="0"/>
              <a:t>time is 315</a:t>
            </a:r>
            <a:r>
              <a:rPr lang="en-US" dirty="0"/>
              <a:t> ns</a:t>
            </a:r>
            <a:endParaRPr lang="en-SE" dirty="0"/>
          </a:p>
          <a:p>
            <a:r>
              <a:rPr lang="en-SE" dirty="0"/>
              <a:t>time is 355</a:t>
            </a:r>
            <a:r>
              <a:rPr lang="en-US" dirty="0"/>
              <a:t> ns</a:t>
            </a:r>
            <a:endParaRPr lang="en-SE" dirty="0"/>
          </a:p>
          <a:p>
            <a:r>
              <a:rPr lang="en-SE" dirty="0"/>
              <a:t>time is 395</a:t>
            </a:r>
            <a:r>
              <a:rPr lang="en-US" dirty="0"/>
              <a:t> ns</a:t>
            </a:r>
            <a:endParaRPr lang="en-SE" dirty="0"/>
          </a:p>
          <a:p>
            <a:r>
              <a:rPr lang="en-SE" dirty="0"/>
              <a:t>time is 435</a:t>
            </a:r>
            <a:r>
              <a:rPr lang="en-US" dirty="0"/>
              <a:t> ns</a:t>
            </a:r>
            <a:endParaRPr lang="en-SE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0781A3E-DC46-465E-921F-68C1F527C266}"/>
              </a:ext>
            </a:extLst>
          </p:cNvPr>
          <p:cNvSpPr txBox="1">
            <a:spLocks/>
          </p:cNvSpPr>
          <p:nvPr/>
        </p:nvSpPr>
        <p:spPr>
          <a:xfrm>
            <a:off x="6294331" y="1521482"/>
            <a:ext cx="3630966" cy="51135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7030A0"/>
                </a:solidFill>
              </a:rPr>
              <a:t>module</a:t>
            </a:r>
            <a:r>
              <a:rPr lang="en-US" sz="1800" dirty="0"/>
              <a:t> tb;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//demo_7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</a:rPr>
              <a:t>reg</a:t>
            </a:r>
            <a:r>
              <a:rPr lang="en-US" sz="1800" dirty="0"/>
              <a:t> </a:t>
            </a:r>
            <a:r>
              <a:rPr lang="en-US" sz="1800" dirty="0" err="1"/>
              <a:t>clk</a:t>
            </a:r>
            <a:r>
              <a:rPr lang="en-US" sz="1800" dirty="0"/>
              <a:t>;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</a:rPr>
              <a:t>reg</a:t>
            </a:r>
            <a:r>
              <a:rPr lang="en-US" sz="1800" dirty="0"/>
              <a:t> [3:0] a, b, c, 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7030A0"/>
                </a:solidFill>
              </a:rPr>
              <a:t>initial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7030A0"/>
                </a:solidFill>
              </a:rPr>
              <a:t>begin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    </a:t>
            </a:r>
            <a:r>
              <a:rPr lang="en-US" sz="1800" dirty="0" err="1"/>
              <a:t>clk</a:t>
            </a:r>
            <a:r>
              <a:rPr lang="en-US" sz="1800" dirty="0"/>
              <a:t> =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7030A0"/>
                </a:solidFill>
              </a:rPr>
              <a:t>forever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7030A0"/>
                </a:solidFill>
              </a:rPr>
              <a:t>begin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        </a:t>
            </a:r>
            <a:r>
              <a:rPr lang="en-US" sz="1800" dirty="0">
                <a:solidFill>
                  <a:srgbClr val="7030A0"/>
                </a:solidFill>
              </a:rPr>
              <a:t>#</a:t>
            </a:r>
            <a:r>
              <a:rPr lang="en-US" sz="1800" dirty="0"/>
              <a:t>5 </a:t>
            </a:r>
            <a:r>
              <a:rPr lang="en-US" sz="1800" dirty="0" err="1"/>
              <a:t>clk</a:t>
            </a:r>
            <a:r>
              <a:rPr lang="en-US" sz="1800" dirty="0"/>
              <a:t> = ~</a:t>
            </a:r>
            <a:r>
              <a:rPr lang="en-US" sz="1800" dirty="0" err="1"/>
              <a:t>clk</a:t>
            </a:r>
            <a:r>
              <a:rPr lang="en-US" sz="1800" dirty="0"/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7030A0"/>
                </a:solidFill>
              </a:rPr>
              <a:t>end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7030A0"/>
                </a:solidFill>
              </a:rPr>
              <a:t>end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7030A0"/>
                </a:solidFill>
              </a:rPr>
              <a:t>always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7030A0"/>
                </a:solidFill>
              </a:rPr>
              <a:t>begin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7030A0"/>
                </a:solidFill>
              </a:rPr>
              <a:t>@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7030A0"/>
                </a:solidFill>
              </a:rPr>
              <a:t>posedge</a:t>
            </a:r>
            <a:r>
              <a:rPr lang="en-US" sz="1800" dirty="0"/>
              <a:t> </a:t>
            </a:r>
            <a:r>
              <a:rPr lang="en-US" sz="1800" dirty="0" err="1"/>
              <a:t>clk</a:t>
            </a:r>
            <a:r>
              <a:rPr lang="en-US" sz="1800" dirty="0"/>
              <a:t>) a</a:t>
            </a:r>
            <a:r>
              <a:rPr lang="en-US" sz="1800" dirty="0">
                <a:highlight>
                  <a:srgbClr val="FFFF00"/>
                </a:highlight>
              </a:rPr>
              <a:t>&lt;=</a:t>
            </a:r>
            <a:r>
              <a:rPr lang="en-US" sz="1800" dirty="0"/>
              <a:t>3'd</a:t>
            </a:r>
            <a:r>
              <a:rPr lang="en-US" sz="1800" dirty="0">
                <a:solidFill>
                  <a:srgbClr val="FF0000"/>
                </a:solidFill>
              </a:rPr>
              <a:t>1</a:t>
            </a:r>
            <a:r>
              <a:rPr lang="en-US" sz="1800" dirty="0"/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7030A0"/>
                </a:solidFill>
              </a:rPr>
              <a:t>@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7030A0"/>
                </a:solidFill>
              </a:rPr>
              <a:t>posedge</a:t>
            </a:r>
            <a:r>
              <a:rPr lang="en-US" sz="1800" dirty="0"/>
              <a:t> </a:t>
            </a:r>
            <a:r>
              <a:rPr lang="en-US" sz="1800" dirty="0" err="1"/>
              <a:t>clk</a:t>
            </a:r>
            <a:r>
              <a:rPr lang="en-US" sz="1800" dirty="0"/>
              <a:t>) b</a:t>
            </a:r>
            <a:r>
              <a:rPr lang="en-US" sz="1800" dirty="0">
                <a:highlight>
                  <a:srgbClr val="FFFF00"/>
                </a:highlight>
              </a:rPr>
              <a:t>&lt;=</a:t>
            </a:r>
            <a:r>
              <a:rPr lang="en-US" sz="1800" dirty="0"/>
              <a:t>3'd</a:t>
            </a:r>
            <a:r>
              <a:rPr lang="en-US" sz="1800" dirty="0">
                <a:solidFill>
                  <a:srgbClr val="FF0000"/>
                </a:solidFill>
              </a:rPr>
              <a:t>2</a:t>
            </a:r>
            <a:r>
              <a:rPr lang="en-US" sz="1800" dirty="0"/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7030A0"/>
                </a:solidFill>
              </a:rPr>
              <a:t>@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7030A0"/>
                </a:solidFill>
              </a:rPr>
              <a:t>posedge</a:t>
            </a:r>
            <a:r>
              <a:rPr lang="en-US" sz="1800" dirty="0"/>
              <a:t> </a:t>
            </a:r>
            <a:r>
              <a:rPr lang="en-US" sz="1800" dirty="0" err="1"/>
              <a:t>clk</a:t>
            </a:r>
            <a:r>
              <a:rPr lang="en-US" sz="1800" dirty="0"/>
              <a:t>) c</a:t>
            </a:r>
            <a:r>
              <a:rPr lang="en-US" sz="1800" dirty="0">
                <a:highlight>
                  <a:srgbClr val="FFFF00"/>
                </a:highlight>
              </a:rPr>
              <a:t>&lt;=</a:t>
            </a:r>
            <a:r>
              <a:rPr lang="en-US" sz="1800" dirty="0"/>
              <a:t>3'd</a:t>
            </a:r>
            <a:r>
              <a:rPr lang="en-US" sz="1800" dirty="0">
                <a:solidFill>
                  <a:srgbClr val="FF0000"/>
                </a:solidFill>
              </a:rPr>
              <a:t>3</a:t>
            </a:r>
            <a:r>
              <a:rPr lang="en-US" sz="1800" dirty="0"/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7030A0"/>
                </a:solidFill>
              </a:rPr>
              <a:t>@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7030A0"/>
                </a:solidFill>
              </a:rPr>
              <a:t>posedge</a:t>
            </a:r>
            <a:r>
              <a:rPr lang="en-US" sz="1800" dirty="0"/>
              <a:t> </a:t>
            </a:r>
            <a:r>
              <a:rPr lang="en-US" sz="1800" dirty="0" err="1"/>
              <a:t>clk</a:t>
            </a:r>
            <a:r>
              <a:rPr lang="en-US" sz="1800" dirty="0"/>
              <a:t>) d</a:t>
            </a:r>
            <a:r>
              <a:rPr lang="en-US" sz="1800" dirty="0">
                <a:highlight>
                  <a:srgbClr val="FFFF00"/>
                </a:highlight>
              </a:rPr>
              <a:t>&lt;=</a:t>
            </a:r>
            <a:r>
              <a:rPr lang="en-US" sz="1800" dirty="0"/>
              <a:t>3’d</a:t>
            </a:r>
            <a:r>
              <a:rPr lang="en-US" sz="1800" dirty="0">
                <a:solidFill>
                  <a:srgbClr val="FF0000"/>
                </a:solidFill>
              </a:rPr>
              <a:t>4</a:t>
            </a:r>
            <a:r>
              <a:rPr lang="en-US" sz="1800" dirty="0"/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C00000"/>
                </a:solidFill>
              </a:rPr>
              <a:t>$display</a:t>
            </a:r>
            <a:r>
              <a:rPr lang="en-US" sz="1800" dirty="0"/>
              <a:t>("time is %0t",</a:t>
            </a:r>
            <a:r>
              <a:rPr lang="en-US" sz="1800" dirty="0">
                <a:solidFill>
                  <a:srgbClr val="C00000"/>
                </a:solidFill>
              </a:rPr>
              <a:t>$time</a:t>
            </a:r>
            <a:r>
              <a:rPr lang="en-US" sz="1800" dirty="0"/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7030A0"/>
                </a:solidFill>
              </a:rPr>
              <a:t>end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7030A0"/>
                </a:solidFill>
              </a:rPr>
              <a:t>endmodule</a:t>
            </a:r>
            <a:endParaRPr lang="en-SE" sz="18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0647B6-45AA-4F9E-B7F7-D9AC9C4B17E5}"/>
              </a:ext>
            </a:extLst>
          </p:cNvPr>
          <p:cNvSpPr txBox="1"/>
          <p:nvPr/>
        </p:nvSpPr>
        <p:spPr>
          <a:xfrm>
            <a:off x="10097519" y="3495699"/>
            <a:ext cx="1708211" cy="31393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SE" dirty="0"/>
              <a:t>time is 35</a:t>
            </a:r>
            <a:r>
              <a:rPr lang="en-US" dirty="0"/>
              <a:t> ns</a:t>
            </a:r>
            <a:endParaRPr lang="en-SE" dirty="0"/>
          </a:p>
          <a:p>
            <a:r>
              <a:rPr lang="en-SE" dirty="0"/>
              <a:t>time is 75</a:t>
            </a:r>
            <a:r>
              <a:rPr lang="en-US" dirty="0"/>
              <a:t> ns</a:t>
            </a:r>
            <a:endParaRPr lang="en-SE" dirty="0"/>
          </a:p>
          <a:p>
            <a:r>
              <a:rPr lang="en-SE" dirty="0"/>
              <a:t>time is 115</a:t>
            </a:r>
            <a:r>
              <a:rPr lang="en-US" dirty="0"/>
              <a:t> ns</a:t>
            </a:r>
            <a:endParaRPr lang="en-SE" dirty="0"/>
          </a:p>
          <a:p>
            <a:r>
              <a:rPr lang="en-SE" dirty="0"/>
              <a:t>time is 155</a:t>
            </a:r>
            <a:r>
              <a:rPr lang="en-US" dirty="0"/>
              <a:t> ns</a:t>
            </a:r>
            <a:endParaRPr lang="en-SE" dirty="0"/>
          </a:p>
          <a:p>
            <a:r>
              <a:rPr lang="en-SE" dirty="0"/>
              <a:t>time is 195</a:t>
            </a:r>
            <a:r>
              <a:rPr lang="en-US" dirty="0"/>
              <a:t> ns</a:t>
            </a:r>
            <a:endParaRPr lang="en-SE" dirty="0"/>
          </a:p>
          <a:p>
            <a:r>
              <a:rPr lang="en-SE" dirty="0"/>
              <a:t>time is 235</a:t>
            </a:r>
            <a:r>
              <a:rPr lang="en-US" dirty="0"/>
              <a:t> ns</a:t>
            </a:r>
            <a:endParaRPr lang="en-SE" dirty="0"/>
          </a:p>
          <a:p>
            <a:r>
              <a:rPr lang="en-SE" dirty="0"/>
              <a:t>time is 275</a:t>
            </a:r>
            <a:r>
              <a:rPr lang="en-US" dirty="0"/>
              <a:t> ns</a:t>
            </a:r>
            <a:endParaRPr lang="en-SE" dirty="0"/>
          </a:p>
          <a:p>
            <a:r>
              <a:rPr lang="en-SE" dirty="0"/>
              <a:t>time is 315</a:t>
            </a:r>
            <a:r>
              <a:rPr lang="en-US" dirty="0"/>
              <a:t> ns</a:t>
            </a:r>
            <a:endParaRPr lang="en-SE" dirty="0"/>
          </a:p>
          <a:p>
            <a:r>
              <a:rPr lang="en-SE" dirty="0"/>
              <a:t>time is 355</a:t>
            </a:r>
            <a:r>
              <a:rPr lang="en-US" dirty="0"/>
              <a:t> ns</a:t>
            </a:r>
            <a:endParaRPr lang="en-SE" dirty="0"/>
          </a:p>
          <a:p>
            <a:r>
              <a:rPr lang="en-SE" dirty="0"/>
              <a:t>time is 395</a:t>
            </a:r>
            <a:r>
              <a:rPr lang="en-US" dirty="0"/>
              <a:t> ns</a:t>
            </a:r>
            <a:endParaRPr lang="en-SE" dirty="0"/>
          </a:p>
          <a:p>
            <a:r>
              <a:rPr lang="en-SE" dirty="0"/>
              <a:t>time is 435</a:t>
            </a:r>
            <a:r>
              <a:rPr lang="en-US" dirty="0"/>
              <a:t> ns</a:t>
            </a:r>
            <a:endParaRPr lang="en-SE" dirty="0"/>
          </a:p>
        </p:txBody>
      </p:sp>
      <p:pic>
        <p:nvPicPr>
          <p:cNvPr id="7" name="Picture 6" hidden="1">
            <a:extLst>
              <a:ext uri="{FF2B5EF4-FFF2-40B4-BE49-F238E27FC236}">
                <a16:creationId xmlns:a16="http://schemas.microsoft.com/office/drawing/2014/main" id="{04CBB763-0244-45D5-9CB0-7278CD5BF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02"/>
          <a:stretch/>
        </p:blipFill>
        <p:spPr>
          <a:xfrm>
            <a:off x="2373559" y="229410"/>
            <a:ext cx="6868484" cy="1590897"/>
          </a:xfrm>
          <a:prstGeom prst="rect">
            <a:avLst/>
          </a:prstGeom>
        </p:spPr>
      </p:pic>
      <p:pic>
        <p:nvPicPr>
          <p:cNvPr id="9" name="Picture 8" hidden="1">
            <a:extLst>
              <a:ext uri="{FF2B5EF4-FFF2-40B4-BE49-F238E27FC236}">
                <a16:creationId xmlns:a16="http://schemas.microsoft.com/office/drawing/2014/main" id="{4B350E1A-041C-40FC-9874-58BD6E328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193" y="1819050"/>
            <a:ext cx="6868484" cy="16099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3DA7-E08E-B863-B5BD-05891636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AA32-3BB6-C847-8A29-1538A466B4A5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CD882-C200-C355-4E5D-0859E759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42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4510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32D2-3B3E-48F4-989C-8E49B865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Level sensitive event control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B6BE3-D981-47DE-8EEF-FD6D27A7A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@</a:t>
            </a:r>
            <a:r>
              <a:rPr lang="en-US" dirty="0"/>
              <a:t>(X, Y)</a:t>
            </a:r>
          </a:p>
          <a:p>
            <a:pPr lvl="1"/>
            <a:r>
              <a:rPr lang="en-US" dirty="0"/>
              <a:t>A block will be executed each time a variable changes its value</a:t>
            </a:r>
          </a:p>
          <a:p>
            <a:r>
              <a:rPr lang="en-US" dirty="0">
                <a:solidFill>
                  <a:srgbClr val="7030A0"/>
                </a:solidFill>
              </a:rPr>
              <a:t>@</a:t>
            </a:r>
            <a:r>
              <a:rPr lang="en-US" dirty="0"/>
              <a:t>* or </a:t>
            </a:r>
            <a:r>
              <a:rPr lang="en-US" dirty="0">
                <a:solidFill>
                  <a:srgbClr val="7030A0"/>
                </a:solidFill>
              </a:rPr>
              <a:t>@</a:t>
            </a:r>
            <a:r>
              <a:rPr lang="en-US" dirty="0"/>
              <a:t>(*)</a:t>
            </a:r>
          </a:p>
          <a:p>
            <a:pPr lvl="1"/>
            <a:r>
              <a:rPr lang="en-US" dirty="0"/>
              <a:t>A block will be executed at change of any variable that is </a:t>
            </a:r>
            <a:r>
              <a:rPr lang="en-US" dirty="0">
                <a:solidFill>
                  <a:srgbClr val="FF0000"/>
                </a:solidFill>
              </a:rPr>
              <a:t>read</a:t>
            </a:r>
            <a:r>
              <a:rPr lang="en-US" dirty="0"/>
              <a:t> in its scope</a:t>
            </a:r>
          </a:p>
          <a:p>
            <a:pPr lvl="1"/>
            <a:r>
              <a:rPr lang="en-US" dirty="0"/>
              <a:t>Always use blocking assignment “=” inside @*/@(*)</a:t>
            </a:r>
          </a:p>
          <a:p>
            <a:r>
              <a:rPr lang="en-US" dirty="0">
                <a:solidFill>
                  <a:srgbClr val="7030A0"/>
                </a:solidFill>
              </a:rPr>
              <a:t>wait</a:t>
            </a:r>
            <a:r>
              <a:rPr lang="en-US" dirty="0"/>
              <a:t>( )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</a:rPr>
              <a:t>A block </a:t>
            </a:r>
            <a:r>
              <a:rPr lang="en-US" dirty="0">
                <a:solidFill>
                  <a:srgbClr val="333333"/>
                </a:solidFill>
              </a:rPr>
              <a:t>will be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executed until a condition becomes true within the </a:t>
            </a:r>
            <a:r>
              <a:rPr lang="en-US" b="1" i="1" dirty="0">
                <a:solidFill>
                  <a:srgbClr val="333333"/>
                </a:solidFill>
                <a:effectLst/>
              </a:rPr>
              <a:t>wait</a:t>
            </a:r>
            <a:r>
              <a:rPr lang="en-US" b="1" i="1" dirty="0">
                <a:solidFill>
                  <a:srgbClr val="333333"/>
                </a:solidFill>
              </a:rPr>
              <a:t>() </a:t>
            </a:r>
            <a:r>
              <a:rPr lang="en-US" dirty="0">
                <a:solidFill>
                  <a:srgbClr val="333333"/>
                </a:solidFill>
              </a:rPr>
              <a:t>function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 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C4CEB-FD19-F71B-E668-FED7C8551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1523-8746-4A4B-A1E6-B0E694FC32F0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151B4-3150-1CCB-D396-42281F5F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43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706562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8BA7-D1EA-4B3B-A612-09FCAF6A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wait()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C79B9-7087-4408-954E-545CD436DBEE}"/>
              </a:ext>
            </a:extLst>
          </p:cNvPr>
          <p:cNvSpPr txBox="1"/>
          <p:nvPr/>
        </p:nvSpPr>
        <p:spPr>
          <a:xfrm>
            <a:off x="838201" y="1502688"/>
            <a:ext cx="702407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7030A0"/>
                </a:solidFill>
                <a:effectLst/>
                <a:latin typeface="Inter-Regular"/>
              </a:rPr>
              <a:t>module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tb;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reg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[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 ctr;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reg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clk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b="0" i="0" dirty="0">
                <a:solidFill>
                  <a:srgbClr val="7030A0"/>
                </a:solidFill>
                <a:effectLst/>
                <a:latin typeface="Inter-Regular"/>
              </a:rPr>
              <a:t>initial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7030A0"/>
                </a:solidFill>
                <a:effectLst/>
                <a:latin typeface="Inter-Regular"/>
              </a:rPr>
              <a:t>begin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{ctr,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clk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&lt;= {4’b</a:t>
            </a:r>
            <a:r>
              <a:rPr lang="en-US" b="0" i="0" dirty="0">
                <a:solidFill>
                  <a:srgbClr val="FF00FF"/>
                </a:solidFill>
                <a:effectLst/>
                <a:latin typeface="Inter-Regular"/>
              </a:rPr>
              <a:t>0000</a:t>
            </a:r>
            <a:r>
              <a:rPr lang="en-US" b="0" i="0" dirty="0">
                <a:effectLst/>
                <a:latin typeface="Inter-Regular"/>
              </a:rPr>
              <a:t>, 1’b</a:t>
            </a:r>
            <a:r>
              <a:rPr lang="en-US" b="0" i="0" dirty="0">
                <a:solidFill>
                  <a:srgbClr val="FF00FF"/>
                </a:solidFill>
                <a:effectLst/>
                <a:latin typeface="Inter-Regular"/>
              </a:rPr>
              <a:t>0</a:t>
            </a:r>
            <a:r>
              <a:rPr lang="en-US" b="0" i="0" dirty="0">
                <a:effectLst/>
                <a:latin typeface="Inter-Regular"/>
              </a:rPr>
              <a:t>};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0" i="0" dirty="0">
                <a:solidFill>
                  <a:srgbClr val="7030A0"/>
                </a:solidFill>
                <a:effectLst/>
                <a:latin typeface="Inter-Regular"/>
              </a:rPr>
              <a:t>wait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(ctr);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    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$display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"T=%0t Counter reached non-zero value 0x%0h"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$time, ctr);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0" i="0" dirty="0">
                <a:solidFill>
                  <a:srgbClr val="7030A0"/>
                </a:solidFill>
                <a:effectLst/>
                <a:latin typeface="Inter-Regular"/>
              </a:rPr>
              <a:t>wait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(ctr == </a:t>
            </a:r>
            <a:r>
              <a:rPr lang="en-US" dirty="0">
                <a:latin typeface="Inter-Regular"/>
              </a:rPr>
              <a:t>4’b</a:t>
            </a:r>
            <a:r>
              <a:rPr lang="en-US" dirty="0">
                <a:solidFill>
                  <a:srgbClr val="FF00FF"/>
                </a:solidFill>
                <a:latin typeface="Inter-Regular"/>
              </a:rPr>
              <a:t>0100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    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$display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"T=%0t Counter reached 0x%0h"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$time, ctr);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$finish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b="0" i="0" dirty="0">
                <a:solidFill>
                  <a:srgbClr val="7030A0"/>
                </a:solidFill>
                <a:effectLst/>
                <a:latin typeface="Inter-Regular"/>
              </a:rPr>
              <a:t>end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b="0" i="0" dirty="0">
                <a:solidFill>
                  <a:srgbClr val="7030A0"/>
                </a:solidFill>
                <a:effectLst/>
                <a:latin typeface="Inter-Regular"/>
              </a:rPr>
              <a:t>always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clk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US" dirty="0">
                <a:solidFill>
                  <a:srgbClr val="7030A0"/>
                </a:solidFill>
                <a:latin typeface="Inter-Regular"/>
              </a:rPr>
              <a:t>#</a:t>
            </a:r>
            <a:r>
              <a:rPr lang="en-US" dirty="0">
                <a:solidFill>
                  <a:srgbClr val="C00000"/>
                </a:solidFill>
                <a:latin typeface="Inter-Regular"/>
              </a:rPr>
              <a:t>10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 ~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clk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</a:t>
            </a:r>
            <a:r>
              <a:rPr lang="en-US" b="0" i="0" dirty="0">
                <a:solidFill>
                  <a:srgbClr val="7030A0"/>
                </a:solidFill>
                <a:effectLst/>
                <a:latin typeface="Inter-Regular"/>
              </a:rPr>
              <a:t>always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@ (</a:t>
            </a:r>
            <a:r>
              <a:rPr lang="en-US" b="0" i="0" dirty="0" err="1">
                <a:solidFill>
                  <a:srgbClr val="7030A0"/>
                </a:solidFill>
                <a:effectLst/>
                <a:latin typeface="Inter-Regular"/>
              </a:rPr>
              <a:t>posedge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clk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    ctr &lt;= ctr +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US" b="0" i="0" dirty="0" err="1">
                <a:solidFill>
                  <a:srgbClr val="7030A0"/>
                </a:solidFill>
                <a:effectLst/>
                <a:latin typeface="Inter-Regular"/>
              </a:rPr>
              <a:t>endmodule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BDAE0B34-356A-402D-AE61-C6993E001A04}"/>
              </a:ext>
            </a:extLst>
          </p:cNvPr>
          <p:cNvSpPr/>
          <p:nvPr/>
        </p:nvSpPr>
        <p:spPr>
          <a:xfrm>
            <a:off x="3459285" y="1986430"/>
            <a:ext cx="2636715" cy="565496"/>
          </a:xfrm>
          <a:prstGeom prst="wedgeRectCallout">
            <a:avLst>
              <a:gd name="adj1" fmla="val -99561"/>
              <a:gd name="adj2" fmla="val 9203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Executed at simulation time 0. {ctr, </a:t>
            </a:r>
            <a:r>
              <a:rPr lang="en-US" dirty="0" err="1">
                <a:solidFill>
                  <a:schemeClr val="tx1"/>
                </a:solidFill>
              </a:rPr>
              <a:t>clk</a:t>
            </a:r>
            <a:r>
              <a:rPr lang="en-US" dirty="0">
                <a:solidFill>
                  <a:schemeClr val="tx1"/>
                </a:solidFill>
              </a:rPr>
              <a:t>} &lt;=0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F621A6B-02F2-416F-8546-7AFDADE2AB7C}"/>
              </a:ext>
            </a:extLst>
          </p:cNvPr>
          <p:cNvSpPr/>
          <p:nvPr/>
        </p:nvSpPr>
        <p:spPr>
          <a:xfrm>
            <a:off x="3459285" y="4334751"/>
            <a:ext cx="2636715" cy="565495"/>
          </a:xfrm>
          <a:prstGeom prst="wedgeRectCallout">
            <a:avLst>
              <a:gd name="adj1" fmla="val -135226"/>
              <a:gd name="adj2" fmla="val 980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Executed at simulation time 0.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FE815E3-6641-4DFD-A321-7D95D35C1559}"/>
              </a:ext>
            </a:extLst>
          </p:cNvPr>
          <p:cNvSpPr/>
          <p:nvPr/>
        </p:nvSpPr>
        <p:spPr>
          <a:xfrm>
            <a:off x="3459285" y="5630612"/>
            <a:ext cx="2636715" cy="565496"/>
          </a:xfrm>
          <a:prstGeom prst="wedgeRectCallout">
            <a:avLst>
              <a:gd name="adj1" fmla="val -59568"/>
              <a:gd name="adj2" fmla="val -1169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Executed at </a:t>
            </a:r>
            <a:br>
              <a:rPr lang="en-US" dirty="0"/>
            </a:br>
            <a:r>
              <a:rPr lang="en-US" dirty="0"/>
              <a:t>simulation time 0.</a:t>
            </a:r>
          </a:p>
        </p:txBody>
      </p:sp>
      <p:sp>
        <p:nvSpPr>
          <p:cNvPr id="9" name="Speech Bubble: Rectangle 8" hidden="1">
            <a:extLst>
              <a:ext uri="{FF2B5EF4-FFF2-40B4-BE49-F238E27FC236}">
                <a16:creationId xmlns:a16="http://schemas.microsoft.com/office/drawing/2014/main" id="{9037BB89-34E8-4D7E-8F76-52440D2AF4C3}"/>
              </a:ext>
            </a:extLst>
          </p:cNvPr>
          <p:cNvSpPr/>
          <p:nvPr/>
        </p:nvSpPr>
        <p:spPr>
          <a:xfrm>
            <a:off x="3459285" y="2641116"/>
            <a:ext cx="2636715" cy="565496"/>
          </a:xfrm>
          <a:prstGeom prst="wedgeRectCallout">
            <a:avLst>
              <a:gd name="adj1" fmla="val -100815"/>
              <a:gd name="adj2" fmla="val 8256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Blocked until ctr is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non-zero.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A08933E-0681-4A49-9C8E-2AF6557F41D9}"/>
              </a:ext>
            </a:extLst>
          </p:cNvPr>
          <p:cNvSpPr/>
          <p:nvPr/>
        </p:nvSpPr>
        <p:spPr>
          <a:xfrm>
            <a:off x="3459285" y="4982681"/>
            <a:ext cx="2636715" cy="565496"/>
          </a:xfrm>
          <a:prstGeom prst="wedgeRectCallout">
            <a:avLst>
              <a:gd name="adj1" fmla="val -64434"/>
              <a:gd name="adj2" fmla="val 32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Blocked for 10 UT.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1BE8CB1-2547-40E2-A3D1-D772B0408AF2}"/>
              </a:ext>
            </a:extLst>
          </p:cNvPr>
          <p:cNvSpPr/>
          <p:nvPr/>
        </p:nvSpPr>
        <p:spPr>
          <a:xfrm>
            <a:off x="3459285" y="6278543"/>
            <a:ext cx="2636715" cy="565496"/>
          </a:xfrm>
          <a:prstGeom prst="wedgeRectCallout">
            <a:avLst>
              <a:gd name="adj1" fmla="val -73433"/>
              <a:gd name="adj2" fmla="val -6217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Blocked until </a:t>
            </a:r>
            <a:br>
              <a:rPr lang="en-US" dirty="0"/>
            </a:br>
            <a:r>
              <a:rPr lang="en-US" dirty="0" err="1"/>
              <a:t>posedge</a:t>
            </a:r>
            <a:r>
              <a:rPr lang="en-US" dirty="0"/>
              <a:t> clk.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3E85FF-21F3-43D1-9956-54F2D358D8B5}"/>
              </a:ext>
            </a:extLst>
          </p:cNvPr>
          <p:cNvSpPr/>
          <p:nvPr/>
        </p:nvSpPr>
        <p:spPr>
          <a:xfrm>
            <a:off x="6408615" y="4982681"/>
            <a:ext cx="2243016" cy="56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UT: </a:t>
            </a:r>
            <a:r>
              <a:rPr lang="en-US" dirty="0" err="1"/>
              <a:t>clk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Blocked for 10 UT.</a:t>
            </a:r>
            <a:endParaRPr lang="en-S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DA0DA7-39CD-4E7C-8F8E-68814E157389}"/>
              </a:ext>
            </a:extLst>
          </p:cNvPr>
          <p:cNvSpPr/>
          <p:nvPr/>
        </p:nvSpPr>
        <p:spPr>
          <a:xfrm>
            <a:off x="6408615" y="6278542"/>
            <a:ext cx="2243016" cy="5654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UT: ctr = 1</a:t>
            </a:r>
          </a:p>
          <a:p>
            <a:pPr algn="ctr"/>
            <a:r>
              <a:rPr lang="en-US" dirty="0"/>
              <a:t>Wait for </a:t>
            </a:r>
            <a:r>
              <a:rPr lang="en-US" dirty="0" err="1"/>
              <a:t>posedge</a:t>
            </a:r>
            <a:r>
              <a:rPr lang="en-US" dirty="0"/>
              <a:t>.</a:t>
            </a:r>
            <a:endParaRPr lang="en-S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0DC77-9847-4859-B945-CE8455F77CF4}"/>
              </a:ext>
            </a:extLst>
          </p:cNvPr>
          <p:cNvSpPr/>
          <p:nvPr/>
        </p:nvSpPr>
        <p:spPr>
          <a:xfrm>
            <a:off x="6408615" y="1986431"/>
            <a:ext cx="2243016" cy="1220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 UT: execute the first $display.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Blocked until </a:t>
            </a:r>
            <a:r>
              <a:rPr lang="en-US" dirty="0" err="1">
                <a:solidFill>
                  <a:schemeClr val="tx1"/>
                </a:solidFill>
              </a:rPr>
              <a:t>crt</a:t>
            </a:r>
            <a:r>
              <a:rPr lang="en-US" dirty="0">
                <a:solidFill>
                  <a:schemeClr val="tx1"/>
                </a:solidFill>
              </a:rPr>
              <a:t> is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89B1D-3074-4916-86E7-BA547CA5ECCA}"/>
              </a:ext>
            </a:extLst>
          </p:cNvPr>
          <p:cNvSpPr/>
          <p:nvPr/>
        </p:nvSpPr>
        <p:spPr>
          <a:xfrm flipH="1">
            <a:off x="769620" y="2739851"/>
            <a:ext cx="68579" cy="20905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9278D3-5352-4EB8-AF39-004DE6095E86}"/>
              </a:ext>
            </a:extLst>
          </p:cNvPr>
          <p:cNvSpPr/>
          <p:nvPr/>
        </p:nvSpPr>
        <p:spPr>
          <a:xfrm flipH="1">
            <a:off x="772992" y="5154988"/>
            <a:ext cx="61836" cy="237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6E0D82-C9E0-4FA8-8092-D9885291A0C6}"/>
              </a:ext>
            </a:extLst>
          </p:cNvPr>
          <p:cNvSpPr/>
          <p:nvPr/>
        </p:nvSpPr>
        <p:spPr>
          <a:xfrm flipH="1">
            <a:off x="772992" y="5717220"/>
            <a:ext cx="61836" cy="3906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212EC9-1F40-4042-9487-70EA1D2310E1}"/>
              </a:ext>
            </a:extLst>
          </p:cNvPr>
          <p:cNvSpPr/>
          <p:nvPr/>
        </p:nvSpPr>
        <p:spPr>
          <a:xfrm>
            <a:off x="9948984" y="5630611"/>
            <a:ext cx="2243016" cy="56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 UT: </a:t>
            </a:r>
            <a:r>
              <a:rPr lang="en-US" dirty="0" err="1"/>
              <a:t>clk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Blocked for 10 UT.</a:t>
            </a:r>
            <a:endParaRPr lang="en-S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D15295-B727-4129-BCC4-CBC699ABC0C4}"/>
              </a:ext>
            </a:extLst>
          </p:cNvPr>
          <p:cNvSpPr/>
          <p:nvPr/>
        </p:nvSpPr>
        <p:spPr>
          <a:xfrm>
            <a:off x="9948984" y="6278542"/>
            <a:ext cx="2243016" cy="5654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 UT: ctr = 4</a:t>
            </a:r>
          </a:p>
          <a:p>
            <a:pPr algn="ctr"/>
            <a:r>
              <a:rPr lang="en-US" dirty="0"/>
              <a:t>Blocked for 10 UT.</a:t>
            </a:r>
            <a:endParaRPr lang="en-S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24EBDD-9B4D-4378-8F19-E4703985B18E}"/>
              </a:ext>
            </a:extLst>
          </p:cNvPr>
          <p:cNvSpPr/>
          <p:nvPr/>
        </p:nvSpPr>
        <p:spPr>
          <a:xfrm>
            <a:off x="9948984" y="1986431"/>
            <a:ext cx="2243016" cy="12201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 UT: execute the second $display.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Simulation finishes.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736C9-57E4-4BD8-88AC-46D435555D9C}"/>
              </a:ext>
            </a:extLst>
          </p:cNvPr>
          <p:cNvSpPr/>
          <p:nvPr/>
        </p:nvSpPr>
        <p:spPr>
          <a:xfrm>
            <a:off x="3320249" y="1890944"/>
            <a:ext cx="2902998" cy="496705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AA15A0-102C-4E00-962C-E60478FCACA4}"/>
              </a:ext>
            </a:extLst>
          </p:cNvPr>
          <p:cNvSpPr txBox="1"/>
          <p:nvPr/>
        </p:nvSpPr>
        <p:spPr>
          <a:xfrm>
            <a:off x="3320248" y="1547240"/>
            <a:ext cx="290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 block first</a:t>
            </a:r>
            <a:endParaRPr lang="en-SE" dirty="0"/>
          </a:p>
        </p:txBody>
      </p:sp>
      <p:sp>
        <p:nvSpPr>
          <p:cNvPr id="24" name="Arrow: Curved Left 23">
            <a:extLst>
              <a:ext uri="{FF2B5EF4-FFF2-40B4-BE49-F238E27FC236}">
                <a16:creationId xmlns:a16="http://schemas.microsoft.com/office/drawing/2014/main" id="{AFBCAAE9-EC70-4D47-B3F8-466D8DA07CAC}"/>
              </a:ext>
            </a:extLst>
          </p:cNvPr>
          <p:cNvSpPr/>
          <p:nvPr/>
        </p:nvSpPr>
        <p:spPr>
          <a:xfrm>
            <a:off x="8637214" y="5470580"/>
            <a:ext cx="275208" cy="120375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sp>
        <p:nvSpPr>
          <p:cNvPr id="26" name="Arrow: Curved Left 25">
            <a:extLst>
              <a:ext uri="{FF2B5EF4-FFF2-40B4-BE49-F238E27FC236}">
                <a16:creationId xmlns:a16="http://schemas.microsoft.com/office/drawing/2014/main" id="{C57882FF-3067-45A0-98FF-EC13CB442A3B}"/>
              </a:ext>
            </a:extLst>
          </p:cNvPr>
          <p:cNvSpPr/>
          <p:nvPr/>
        </p:nvSpPr>
        <p:spPr>
          <a:xfrm>
            <a:off x="11824297" y="5913359"/>
            <a:ext cx="275208" cy="6827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83A124-D30F-45DE-AD24-DE303AAE41C6}"/>
              </a:ext>
            </a:extLst>
          </p:cNvPr>
          <p:cNvSpPr/>
          <p:nvPr/>
        </p:nvSpPr>
        <p:spPr>
          <a:xfrm>
            <a:off x="6316311" y="1890944"/>
            <a:ext cx="2902998" cy="496705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362951-99DF-4878-A6B0-2B560F77BD47}"/>
              </a:ext>
            </a:extLst>
          </p:cNvPr>
          <p:cNvSpPr txBox="1"/>
          <p:nvPr/>
        </p:nvSpPr>
        <p:spPr>
          <a:xfrm>
            <a:off x="6313329" y="1545314"/>
            <a:ext cx="290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Trigger order</a:t>
            </a:r>
            <a:endParaRPr lang="en-S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CBCE70-C2E7-4024-9102-15B59FDBE929}"/>
              </a:ext>
            </a:extLst>
          </p:cNvPr>
          <p:cNvSpPr/>
          <p:nvPr/>
        </p:nvSpPr>
        <p:spPr>
          <a:xfrm>
            <a:off x="9880846" y="1890944"/>
            <a:ext cx="2311153" cy="496705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2426F7-21C6-41EF-837D-1F4B4E08835A}"/>
              </a:ext>
            </a:extLst>
          </p:cNvPr>
          <p:cNvSpPr txBox="1"/>
          <p:nvPr/>
        </p:nvSpPr>
        <p:spPr>
          <a:xfrm>
            <a:off x="9877865" y="1545314"/>
            <a:ext cx="23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Trigger order</a:t>
            </a:r>
            <a:endParaRPr lang="en-SE" dirty="0"/>
          </a:p>
        </p:txBody>
      </p:sp>
      <p:sp>
        <p:nvSpPr>
          <p:cNvPr id="37" name="Callout: Double Bent Line with Accent Bar 36">
            <a:extLst>
              <a:ext uri="{FF2B5EF4-FFF2-40B4-BE49-F238E27FC236}">
                <a16:creationId xmlns:a16="http://schemas.microsoft.com/office/drawing/2014/main" id="{53FFCCDD-99C6-40E1-AC93-95FB8D258BC2}"/>
              </a:ext>
            </a:extLst>
          </p:cNvPr>
          <p:cNvSpPr/>
          <p:nvPr/>
        </p:nvSpPr>
        <p:spPr>
          <a:xfrm>
            <a:off x="390617" y="1856859"/>
            <a:ext cx="1313896" cy="716821"/>
          </a:xfrm>
          <a:prstGeom prst="accentCallout3">
            <a:avLst>
              <a:gd name="adj1" fmla="val 16273"/>
              <a:gd name="adj2" fmla="val 451"/>
              <a:gd name="adj3" fmla="val 18750"/>
              <a:gd name="adj4" fmla="val -16667"/>
              <a:gd name="adj5" fmla="val 117339"/>
              <a:gd name="adj6" fmla="val -16667"/>
              <a:gd name="adj7" fmla="val 156804"/>
              <a:gd name="adj8" fmla="val 118018"/>
            </a:avLst>
          </a:prstGeom>
          <a:solidFill>
            <a:srgbClr val="FF0000"/>
          </a:solidFill>
          <a:ln w="285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hideous bug here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96AA45-D083-4E0D-8668-D71CCAD65D27}"/>
              </a:ext>
            </a:extLst>
          </p:cNvPr>
          <p:cNvSpPr/>
          <p:nvPr/>
        </p:nvSpPr>
        <p:spPr>
          <a:xfrm>
            <a:off x="8964246" y="4982681"/>
            <a:ext cx="2243016" cy="56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UT: </a:t>
            </a:r>
            <a:r>
              <a:rPr lang="en-US" dirty="0" err="1"/>
              <a:t>clk</a:t>
            </a:r>
            <a:r>
              <a:rPr lang="en-US" dirty="0"/>
              <a:t> = 0</a:t>
            </a:r>
          </a:p>
          <a:p>
            <a:pPr algn="ctr"/>
            <a:r>
              <a:rPr lang="en-US" dirty="0"/>
              <a:t>Blocked for 10 UT.</a:t>
            </a:r>
            <a:endParaRPr lang="en-SE" dirty="0"/>
          </a:p>
        </p:txBody>
      </p:sp>
      <p:sp>
        <p:nvSpPr>
          <p:cNvPr id="27" name="Arrow: Curved Left 26">
            <a:extLst>
              <a:ext uri="{FF2B5EF4-FFF2-40B4-BE49-F238E27FC236}">
                <a16:creationId xmlns:a16="http://schemas.microsoft.com/office/drawing/2014/main" id="{B51260C0-31D1-4857-AD41-A31F1AFCE8C3}"/>
              </a:ext>
            </a:extLst>
          </p:cNvPr>
          <p:cNvSpPr/>
          <p:nvPr/>
        </p:nvSpPr>
        <p:spPr>
          <a:xfrm rot="10800000">
            <a:off x="9737590" y="2991775"/>
            <a:ext cx="275208" cy="3394714"/>
          </a:xfrm>
          <a:prstGeom prst="curvedLeftArrow">
            <a:avLst>
              <a:gd name="adj1" fmla="val 25000"/>
              <a:gd name="adj2" fmla="val 95523"/>
              <a:gd name="adj3" fmla="val 25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A333635F-4C3A-4725-8305-DF4761981BA7}"/>
              </a:ext>
            </a:extLst>
          </p:cNvPr>
          <p:cNvSpPr/>
          <p:nvPr/>
        </p:nvSpPr>
        <p:spPr>
          <a:xfrm rot="10800000">
            <a:off x="6285996" y="2991775"/>
            <a:ext cx="275208" cy="3394714"/>
          </a:xfrm>
          <a:prstGeom prst="curvedLeftArrow">
            <a:avLst>
              <a:gd name="adj1" fmla="val 25000"/>
              <a:gd name="adj2" fmla="val 95523"/>
              <a:gd name="adj3" fmla="val 25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DC64927-98F0-440B-A181-0B4082371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625" y="1499324"/>
            <a:ext cx="3658296" cy="1412610"/>
          </a:xfrm>
          <a:prstGeom prst="rect">
            <a:avLst/>
          </a:prstGeom>
        </p:spPr>
      </p:pic>
      <p:sp>
        <p:nvSpPr>
          <p:cNvPr id="33" name="Callout: Double Bent Line with Accent Bar 32">
            <a:extLst>
              <a:ext uri="{FF2B5EF4-FFF2-40B4-BE49-F238E27FC236}">
                <a16:creationId xmlns:a16="http://schemas.microsoft.com/office/drawing/2014/main" id="{7C1E4C95-232A-4DE6-AFEA-4B19F53C4A2A}"/>
              </a:ext>
            </a:extLst>
          </p:cNvPr>
          <p:cNvSpPr/>
          <p:nvPr/>
        </p:nvSpPr>
        <p:spPr>
          <a:xfrm>
            <a:off x="390617" y="3352832"/>
            <a:ext cx="1313896" cy="716821"/>
          </a:xfrm>
          <a:prstGeom prst="accentCallout3">
            <a:avLst>
              <a:gd name="adj1" fmla="val 16273"/>
              <a:gd name="adj2" fmla="val 451"/>
              <a:gd name="adj3" fmla="val 18750"/>
              <a:gd name="adj4" fmla="val -16667"/>
              <a:gd name="adj5" fmla="val -31617"/>
              <a:gd name="adj6" fmla="val -16234"/>
              <a:gd name="adj7" fmla="val -27014"/>
              <a:gd name="adj8" fmla="val 118451"/>
            </a:avLst>
          </a:prstGeom>
          <a:solidFill>
            <a:schemeClr val="accent6"/>
          </a:solidFill>
          <a:ln w="285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Should be =, not &lt;=</a:t>
            </a:r>
            <a:endParaRPr lang="en-SE" dirty="0">
              <a:solidFill>
                <a:schemeClr val="tx1"/>
              </a:solidFill>
            </a:endParaRPr>
          </a:p>
        </p:txBody>
      </p:sp>
      <p:pic>
        <p:nvPicPr>
          <p:cNvPr id="34" name="Picture 33" descr="Graphical user interface&#10;&#10;Description automatically generated">
            <a:extLst>
              <a:ext uri="{FF2B5EF4-FFF2-40B4-BE49-F238E27FC236}">
                <a16:creationId xmlns:a16="http://schemas.microsoft.com/office/drawing/2014/main" id="{94E67524-5421-4AD7-A95D-1653850A2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625" y="3324864"/>
            <a:ext cx="4227263" cy="144253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523CE-9425-5635-5784-27DE8DBA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315E-9D69-BC48-AE0B-F1A40AB72DBB}" type="datetime1">
              <a:rPr lang="sv-SE" smtClean="0"/>
              <a:t>2022-08-28</a:t>
            </a:fld>
            <a:endParaRPr lang="en-SE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74CE2175-3292-92BD-5AC5-11D55E0A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44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5265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6" grpId="0" animBg="1"/>
      <p:bldP spid="29" grpId="0" animBg="1"/>
      <p:bldP spid="30" grpId="0"/>
      <p:bldP spid="31" grpId="0" animBg="1"/>
      <p:bldP spid="32" grpId="0"/>
      <p:bldP spid="37" grpId="0" animBg="1"/>
      <p:bldP spid="18" grpId="0" animBg="1"/>
      <p:bldP spid="27" grpId="0" animBg="1"/>
      <p:bldP spid="25" grpId="0" animBg="1"/>
      <p:bldP spid="3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C4CE-C1FB-4A72-B554-4A1882AE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function vs task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D748-3A1D-473D-B788-9A3B7EDE6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Verilog provides </a:t>
            </a:r>
            <a:r>
              <a:rPr lang="en-US" b="1" dirty="0"/>
              <a:t>function</a:t>
            </a:r>
            <a:r>
              <a:rPr lang="en-US" dirty="0"/>
              <a:t> and </a:t>
            </a:r>
            <a:r>
              <a:rPr lang="en-US" b="1" dirty="0"/>
              <a:t>task</a:t>
            </a:r>
            <a:r>
              <a:rPr lang="en-US" dirty="0"/>
              <a:t> for code reuse.</a:t>
            </a:r>
          </a:p>
          <a:p>
            <a:r>
              <a:rPr lang="en-US" altLang="zh-CN" dirty="0"/>
              <a:t>Help to improve reusability readability in large projects.</a:t>
            </a:r>
          </a:p>
          <a:p>
            <a:r>
              <a:rPr lang="en-US" dirty="0"/>
              <a:t>They are similar but differ in many aspects. 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4AC3E-38CE-DD7F-FD60-EC86C276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180E-A24A-3A4C-8FD2-F5B95B0714B5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46227-7FB6-14E2-3082-62FB0DA9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45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31239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C4CE-C1FB-4A72-B554-4A1882AE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function vs task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D748-3A1D-473D-B788-9A3B7EDE6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Verilog provides </a:t>
            </a:r>
            <a:r>
              <a:rPr lang="en-US" b="1" dirty="0"/>
              <a:t>function</a:t>
            </a:r>
            <a:r>
              <a:rPr lang="en-US" dirty="0"/>
              <a:t> and </a:t>
            </a:r>
            <a:r>
              <a:rPr lang="en-US" b="1" dirty="0"/>
              <a:t>task</a:t>
            </a:r>
            <a:r>
              <a:rPr lang="en-US" dirty="0"/>
              <a:t> for code reuse.</a:t>
            </a:r>
          </a:p>
          <a:p>
            <a:r>
              <a:rPr lang="en-US" altLang="zh-CN" dirty="0"/>
              <a:t>Help to improve reusability readability in large projects.</a:t>
            </a:r>
          </a:p>
          <a:p>
            <a:r>
              <a:rPr lang="en-US" dirty="0"/>
              <a:t>They are similar but differ in many aspects. </a:t>
            </a:r>
            <a:endParaRPr lang="en-S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FE0DA2-0F81-47B8-ABE6-6E2EC0CC0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264625"/>
              </p:ext>
            </p:extLst>
          </p:nvPr>
        </p:nvGraphicFramePr>
        <p:xfrm>
          <a:off x="838200" y="1859915"/>
          <a:ext cx="1074029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658">
                  <a:extLst>
                    <a:ext uri="{9D8B030D-6E8A-4147-A177-3AD203B41FA5}">
                      <a16:colId xmlns:a16="http://schemas.microsoft.com/office/drawing/2014/main" val="2613068000"/>
                    </a:ext>
                  </a:extLst>
                </a:gridCol>
                <a:gridCol w="4919318">
                  <a:extLst>
                    <a:ext uri="{9D8B030D-6E8A-4147-A177-3AD203B41FA5}">
                      <a16:colId xmlns:a16="http://schemas.microsoft.com/office/drawing/2014/main" val="1046920981"/>
                    </a:ext>
                  </a:extLst>
                </a:gridCol>
                <a:gridCol w="4919318">
                  <a:extLst>
                    <a:ext uri="{9D8B030D-6E8A-4147-A177-3AD203B41FA5}">
                      <a16:colId xmlns:a16="http://schemas.microsoft.com/office/drawing/2014/main" val="4040688435"/>
                    </a:ext>
                  </a:extLst>
                </a:gridCol>
              </a:tblGrid>
              <a:tr h="181996">
                <a:tc>
                  <a:txBody>
                    <a:bodyPr/>
                    <a:lstStyle/>
                    <a:p>
                      <a:pPr algn="ctr"/>
                      <a:endParaRPr lang="en-SE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Function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Task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375307"/>
                  </a:ext>
                </a:extLst>
              </a:tr>
              <a:tr h="18199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  <a:endParaRPr lang="en-SE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Do not allow initial or always block.</a:t>
                      </a:r>
                      <a:endParaRPr lang="en-SE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79510120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DC341-84A7-9957-68A0-54FA2046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70A0-3C0A-1747-B879-5B9EB4600B8A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3BD71-6BA7-E991-471D-5AE5B636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46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67101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C4CE-C1FB-4A72-B554-4A1882AE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function vs task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D748-3A1D-473D-B788-9A3B7EDE6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Verilog provides </a:t>
            </a:r>
            <a:r>
              <a:rPr lang="en-US" b="1" dirty="0"/>
              <a:t>function</a:t>
            </a:r>
            <a:r>
              <a:rPr lang="en-US" dirty="0"/>
              <a:t> and </a:t>
            </a:r>
            <a:r>
              <a:rPr lang="en-US" b="1" dirty="0"/>
              <a:t>task</a:t>
            </a:r>
            <a:r>
              <a:rPr lang="en-US" dirty="0"/>
              <a:t> for code reuse.</a:t>
            </a:r>
          </a:p>
          <a:p>
            <a:r>
              <a:rPr lang="en-US" altLang="zh-CN" dirty="0"/>
              <a:t>Help to improve reusability readability in large projects.</a:t>
            </a:r>
          </a:p>
          <a:p>
            <a:r>
              <a:rPr lang="en-US" dirty="0"/>
              <a:t>They are similar but differ in many aspects. </a:t>
            </a:r>
            <a:endParaRPr lang="en-S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FE0DA2-0F81-47B8-ABE6-6E2EC0CC0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036586"/>
              </p:ext>
            </p:extLst>
          </p:nvPr>
        </p:nvGraphicFramePr>
        <p:xfrm>
          <a:off x="838200" y="1859915"/>
          <a:ext cx="10740294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658">
                  <a:extLst>
                    <a:ext uri="{9D8B030D-6E8A-4147-A177-3AD203B41FA5}">
                      <a16:colId xmlns:a16="http://schemas.microsoft.com/office/drawing/2014/main" val="2613068000"/>
                    </a:ext>
                  </a:extLst>
                </a:gridCol>
                <a:gridCol w="4919318">
                  <a:extLst>
                    <a:ext uri="{9D8B030D-6E8A-4147-A177-3AD203B41FA5}">
                      <a16:colId xmlns:a16="http://schemas.microsoft.com/office/drawing/2014/main" val="1046920981"/>
                    </a:ext>
                  </a:extLst>
                </a:gridCol>
                <a:gridCol w="4919318">
                  <a:extLst>
                    <a:ext uri="{9D8B030D-6E8A-4147-A177-3AD203B41FA5}">
                      <a16:colId xmlns:a16="http://schemas.microsoft.com/office/drawing/2014/main" val="4040688435"/>
                    </a:ext>
                  </a:extLst>
                </a:gridCol>
              </a:tblGrid>
              <a:tr h="181996">
                <a:tc>
                  <a:txBody>
                    <a:bodyPr/>
                    <a:lstStyle/>
                    <a:p>
                      <a:pPr algn="ctr"/>
                      <a:endParaRPr lang="en-SE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Function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Task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375307"/>
                  </a:ext>
                </a:extLst>
              </a:tr>
              <a:tr h="18199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  <a:endParaRPr lang="en-SE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Do not allow initial or always block.</a:t>
                      </a:r>
                      <a:endParaRPr lang="en-SE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79510120"/>
                  </a:ext>
                </a:extLst>
              </a:tr>
              <a:tr h="4549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SE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function takes </a:t>
                      </a:r>
                      <a:r>
                        <a:rPr lang="en-US" sz="1600" b="1" dirty="0"/>
                        <a:t>0</a:t>
                      </a:r>
                      <a:r>
                        <a:rPr lang="en-US" sz="1600" dirty="0"/>
                        <a:t> simulation time to execute.</a:t>
                      </a:r>
                      <a:br>
                        <a:rPr lang="en-US" sz="1600" dirty="0"/>
                      </a:b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task takes </a:t>
                      </a:r>
                      <a:r>
                        <a:rPr lang="en-US" sz="1600" b="1" dirty="0"/>
                        <a:t>arbitrary</a:t>
                      </a:r>
                      <a:r>
                        <a:rPr lang="en-US" sz="1600" dirty="0"/>
                        <a:t> simulation time to execute depending on the timing control statements within.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364093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6C9D8-E40F-142A-A110-4A8B9A14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7B0C-3996-684C-8786-3EBF3B411932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BDACB-B4EC-32F4-32D2-4820306A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47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715983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C4CE-C1FB-4A72-B554-4A1882AE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function vs task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D748-3A1D-473D-B788-9A3B7EDE6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Verilog provides </a:t>
            </a:r>
            <a:r>
              <a:rPr lang="en-US" b="1" dirty="0"/>
              <a:t>function</a:t>
            </a:r>
            <a:r>
              <a:rPr lang="en-US" dirty="0"/>
              <a:t> and </a:t>
            </a:r>
            <a:r>
              <a:rPr lang="en-US" b="1" dirty="0"/>
              <a:t>task</a:t>
            </a:r>
            <a:r>
              <a:rPr lang="en-US" dirty="0"/>
              <a:t> for code reuse.</a:t>
            </a:r>
          </a:p>
          <a:p>
            <a:r>
              <a:rPr lang="en-US" altLang="zh-CN" dirty="0"/>
              <a:t>Help to improve reusability readability in large projects.</a:t>
            </a:r>
          </a:p>
          <a:p>
            <a:r>
              <a:rPr lang="en-US" dirty="0"/>
              <a:t>They are similar but differ in many aspects. </a:t>
            </a:r>
            <a:endParaRPr lang="en-S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FE0DA2-0F81-47B8-ABE6-6E2EC0CC0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11303"/>
              </p:ext>
            </p:extLst>
          </p:nvPr>
        </p:nvGraphicFramePr>
        <p:xfrm>
          <a:off x="838200" y="1859915"/>
          <a:ext cx="1074029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658">
                  <a:extLst>
                    <a:ext uri="{9D8B030D-6E8A-4147-A177-3AD203B41FA5}">
                      <a16:colId xmlns:a16="http://schemas.microsoft.com/office/drawing/2014/main" val="2613068000"/>
                    </a:ext>
                  </a:extLst>
                </a:gridCol>
                <a:gridCol w="4919318">
                  <a:extLst>
                    <a:ext uri="{9D8B030D-6E8A-4147-A177-3AD203B41FA5}">
                      <a16:colId xmlns:a16="http://schemas.microsoft.com/office/drawing/2014/main" val="1046920981"/>
                    </a:ext>
                  </a:extLst>
                </a:gridCol>
                <a:gridCol w="4919318">
                  <a:extLst>
                    <a:ext uri="{9D8B030D-6E8A-4147-A177-3AD203B41FA5}">
                      <a16:colId xmlns:a16="http://schemas.microsoft.com/office/drawing/2014/main" val="4040688435"/>
                    </a:ext>
                  </a:extLst>
                </a:gridCol>
              </a:tblGrid>
              <a:tr h="181996">
                <a:tc>
                  <a:txBody>
                    <a:bodyPr/>
                    <a:lstStyle/>
                    <a:p>
                      <a:pPr algn="ctr"/>
                      <a:endParaRPr lang="en-SE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Function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Task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375307"/>
                  </a:ext>
                </a:extLst>
              </a:tr>
              <a:tr h="18199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  <a:endParaRPr lang="en-SE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Do not allow initial or always block.</a:t>
                      </a:r>
                      <a:endParaRPr lang="en-SE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79510120"/>
                  </a:ext>
                </a:extLst>
              </a:tr>
              <a:tr h="4549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SE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function takes </a:t>
                      </a:r>
                      <a:r>
                        <a:rPr lang="en-US" sz="1600" b="1" dirty="0"/>
                        <a:t>0</a:t>
                      </a:r>
                      <a:r>
                        <a:rPr lang="en-US" sz="1600" dirty="0"/>
                        <a:t> simulation time to execute.</a:t>
                      </a:r>
                      <a:br>
                        <a:rPr lang="en-US" sz="1600" dirty="0"/>
                      </a:b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task takes </a:t>
                      </a:r>
                      <a:r>
                        <a:rPr lang="en-US" sz="1600" b="1" dirty="0"/>
                        <a:t>arbitrary</a:t>
                      </a:r>
                      <a:r>
                        <a:rPr lang="en-US" sz="1600" dirty="0"/>
                        <a:t> simulation time to execute depending on the timing control statements within.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364093"/>
                  </a:ext>
                </a:extLst>
              </a:tr>
              <a:tr h="4549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  <a:endParaRPr lang="en-SE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function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cannot </a:t>
                      </a:r>
                      <a:r>
                        <a:rPr lang="en-US" sz="1600" dirty="0"/>
                        <a:t>contain timing control statements such as: # delay, </a:t>
                      </a:r>
                      <a:r>
                        <a:rPr lang="en-US" sz="1600" dirty="0" err="1"/>
                        <a:t>posedge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negedge</a:t>
                      </a:r>
                      <a:r>
                        <a:rPr lang="en-US" sz="1600" dirty="0"/>
                        <a:t>, etc.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 task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can</a:t>
                      </a:r>
                      <a:r>
                        <a:rPr lang="en-US" sz="1600" dirty="0"/>
                        <a:t> contain timing control statements.</a:t>
                      </a:r>
                      <a:endParaRPr lang="en-SE" sz="1600" dirty="0"/>
                    </a:p>
                    <a:p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3639014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CB48D-2A78-1436-8808-D07E696A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1378-E04D-D84E-BD56-9C25C9FD83D3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1DED0-954D-FBFD-CDEA-B6A21E39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48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34567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C4CE-C1FB-4A72-B554-4A1882AE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function vs task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D748-3A1D-473D-B788-9A3B7EDE6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Verilog provides </a:t>
            </a:r>
            <a:r>
              <a:rPr lang="en-US" b="1" dirty="0"/>
              <a:t>function</a:t>
            </a:r>
            <a:r>
              <a:rPr lang="en-US" dirty="0"/>
              <a:t> and </a:t>
            </a:r>
            <a:r>
              <a:rPr lang="en-US" b="1" dirty="0"/>
              <a:t>task</a:t>
            </a:r>
            <a:r>
              <a:rPr lang="en-US" dirty="0"/>
              <a:t> for code reuse.</a:t>
            </a:r>
          </a:p>
          <a:p>
            <a:r>
              <a:rPr lang="en-US" altLang="zh-CN" dirty="0"/>
              <a:t>Help to improve reusability readability in large projects.</a:t>
            </a:r>
          </a:p>
          <a:p>
            <a:r>
              <a:rPr lang="en-US" dirty="0"/>
              <a:t>They are similar but differ in many aspects. </a:t>
            </a:r>
            <a:endParaRPr lang="en-S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FE0DA2-0F81-47B8-ABE6-6E2EC0CC0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289313"/>
              </p:ext>
            </p:extLst>
          </p:nvPr>
        </p:nvGraphicFramePr>
        <p:xfrm>
          <a:off x="838200" y="1859915"/>
          <a:ext cx="1074029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658">
                  <a:extLst>
                    <a:ext uri="{9D8B030D-6E8A-4147-A177-3AD203B41FA5}">
                      <a16:colId xmlns:a16="http://schemas.microsoft.com/office/drawing/2014/main" val="2613068000"/>
                    </a:ext>
                  </a:extLst>
                </a:gridCol>
                <a:gridCol w="4919318">
                  <a:extLst>
                    <a:ext uri="{9D8B030D-6E8A-4147-A177-3AD203B41FA5}">
                      <a16:colId xmlns:a16="http://schemas.microsoft.com/office/drawing/2014/main" val="1046920981"/>
                    </a:ext>
                  </a:extLst>
                </a:gridCol>
                <a:gridCol w="4919318">
                  <a:extLst>
                    <a:ext uri="{9D8B030D-6E8A-4147-A177-3AD203B41FA5}">
                      <a16:colId xmlns:a16="http://schemas.microsoft.com/office/drawing/2014/main" val="4040688435"/>
                    </a:ext>
                  </a:extLst>
                </a:gridCol>
              </a:tblGrid>
              <a:tr h="181996">
                <a:tc>
                  <a:txBody>
                    <a:bodyPr/>
                    <a:lstStyle/>
                    <a:p>
                      <a:pPr algn="ctr"/>
                      <a:endParaRPr lang="en-SE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Function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Task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375307"/>
                  </a:ext>
                </a:extLst>
              </a:tr>
              <a:tr h="18199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  <a:endParaRPr lang="en-SE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Do not allow initial or always block.</a:t>
                      </a:r>
                      <a:endParaRPr lang="en-SE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79510120"/>
                  </a:ext>
                </a:extLst>
              </a:tr>
              <a:tr h="4549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SE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function takes </a:t>
                      </a:r>
                      <a:r>
                        <a:rPr lang="en-US" sz="1600" b="1" dirty="0"/>
                        <a:t>0</a:t>
                      </a:r>
                      <a:r>
                        <a:rPr lang="en-US" sz="1600" dirty="0"/>
                        <a:t> simulation time to execute.</a:t>
                      </a:r>
                      <a:br>
                        <a:rPr lang="en-US" sz="1600" dirty="0"/>
                      </a:b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task takes </a:t>
                      </a:r>
                      <a:r>
                        <a:rPr lang="en-US" sz="1600" b="1" dirty="0"/>
                        <a:t>arbitrary</a:t>
                      </a:r>
                      <a:r>
                        <a:rPr lang="en-US" sz="1600" dirty="0"/>
                        <a:t> simulation time to execute depending on the timing control statements within.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364093"/>
                  </a:ext>
                </a:extLst>
              </a:tr>
              <a:tr h="4549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  <a:endParaRPr lang="en-SE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function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cannot </a:t>
                      </a:r>
                      <a:r>
                        <a:rPr lang="en-US" sz="1600" dirty="0"/>
                        <a:t>contain timing control statements such as: # delay, </a:t>
                      </a:r>
                      <a:r>
                        <a:rPr lang="en-US" sz="1600" dirty="0" err="1"/>
                        <a:t>posedge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negedge</a:t>
                      </a:r>
                      <a:r>
                        <a:rPr lang="en-US" sz="1600" dirty="0"/>
                        <a:t>, etc.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 task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can</a:t>
                      </a:r>
                      <a:r>
                        <a:rPr lang="en-US" sz="1600" dirty="0"/>
                        <a:t> contain timing control statements.</a:t>
                      </a:r>
                      <a:endParaRPr lang="en-SE" sz="1600" dirty="0"/>
                    </a:p>
                    <a:p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3639014"/>
                  </a:ext>
                </a:extLst>
              </a:tr>
              <a:tr h="46740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  <a:endParaRPr lang="en-SE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function can call other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functions</a:t>
                      </a:r>
                      <a:r>
                        <a:rPr lang="en-US" sz="1600" dirty="0"/>
                        <a:t> but can not call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tasks</a:t>
                      </a:r>
                      <a:r>
                        <a:rPr lang="en-US" sz="1600" dirty="0"/>
                        <a:t>.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(Because of Rule 2 &amp; 3)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task can call other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functions</a:t>
                      </a:r>
                      <a:r>
                        <a:rPr lang="en-US" sz="1600" dirty="0"/>
                        <a:t> or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tasks</a:t>
                      </a:r>
                      <a:r>
                        <a:rPr lang="en-US" sz="1600" dirty="0"/>
                        <a:t>.</a:t>
                      </a:r>
                    </a:p>
                    <a:p>
                      <a:r>
                        <a:rPr lang="en-US" sz="1600" dirty="0"/>
                        <a:t>(Because of rule 2 and 3)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6415615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04229-A507-D177-E211-CD8EABDE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0536-A61C-4240-8C06-DD814B1A1F1A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3844B-6FAE-F928-480F-9C7A1095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49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7532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9745-2DC1-441B-87D2-E3B77AFF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6037" cy="1325563"/>
          </a:xfrm>
        </p:spPr>
        <p:txBody>
          <a:bodyPr>
            <a:normAutofit/>
          </a:bodyPr>
          <a:lstStyle/>
          <a:p>
            <a:r>
              <a:rPr lang="en-US" dirty="0"/>
              <a:t>Sequential logic example: counter</a:t>
            </a:r>
            <a:endParaRPr lang="en-SE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3642575C-5BFA-465E-882F-52048CC495E2}"/>
              </a:ext>
            </a:extLst>
          </p:cNvPr>
          <p:cNvSpPr/>
          <p:nvPr/>
        </p:nvSpPr>
        <p:spPr>
          <a:xfrm>
            <a:off x="3743731" y="2166151"/>
            <a:ext cx="4257695" cy="175763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Adder</a:t>
            </a:r>
          </a:p>
          <a:p>
            <a:pPr algn="ctr"/>
            <a:r>
              <a:rPr lang="en-US" dirty="0"/>
              <a:t>(combinational logic)</a:t>
            </a:r>
            <a:endParaRPr lang="en-SE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8398ECA-FA8F-4E29-9106-D520D3C5806C}"/>
              </a:ext>
            </a:extLst>
          </p:cNvPr>
          <p:cNvSpPr/>
          <p:nvPr/>
        </p:nvSpPr>
        <p:spPr>
          <a:xfrm>
            <a:off x="2246049" y="2845602"/>
            <a:ext cx="1497682" cy="336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BE4AB6E-F61B-4E69-AB1C-5E66E646B06D}"/>
              </a:ext>
            </a:extLst>
          </p:cNvPr>
          <p:cNvSpPr/>
          <p:nvPr/>
        </p:nvSpPr>
        <p:spPr>
          <a:xfrm>
            <a:off x="8001425" y="2866049"/>
            <a:ext cx="1497682" cy="336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3C2982-DE78-47E8-8D0F-C3987DED29FE}"/>
              </a:ext>
            </a:extLst>
          </p:cNvPr>
          <p:cNvSpPr txBox="1"/>
          <p:nvPr/>
        </p:nvSpPr>
        <p:spPr>
          <a:xfrm>
            <a:off x="2323451" y="2239224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</a:t>
            </a:r>
            <a:endParaRPr lang="en-SE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775C5-E38E-4964-A620-951E2D3F210A}"/>
              </a:ext>
            </a:extLst>
          </p:cNvPr>
          <p:cNvSpPr txBox="1"/>
          <p:nvPr/>
        </p:nvSpPr>
        <p:spPr>
          <a:xfrm>
            <a:off x="7993834" y="2239224"/>
            <a:ext cx="3062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 = Input + 1</a:t>
            </a:r>
            <a:endParaRPr lang="en-SE" sz="28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A23B4C-AFE6-4892-A1F7-6CA94F790F81}"/>
              </a:ext>
            </a:extLst>
          </p:cNvPr>
          <p:cNvSpPr/>
          <p:nvPr/>
        </p:nvSpPr>
        <p:spPr>
          <a:xfrm>
            <a:off x="4623618" y="4771635"/>
            <a:ext cx="2497919" cy="936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 component</a:t>
            </a:r>
          </a:p>
          <a:p>
            <a:pPr algn="ctr"/>
            <a:r>
              <a:rPr lang="en-US" dirty="0"/>
              <a:t> such as Flip-Flop</a:t>
            </a:r>
          </a:p>
          <a:p>
            <a:pPr algn="ctr"/>
            <a:r>
              <a:rPr lang="en-US" dirty="0"/>
              <a:t>(sequential logic)</a:t>
            </a:r>
            <a:endParaRPr lang="en-SE" dirty="0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AB50B4E8-0793-4501-B6C8-0AA40F7C3445}"/>
              </a:ext>
            </a:extLst>
          </p:cNvPr>
          <p:cNvSpPr/>
          <p:nvPr/>
        </p:nvSpPr>
        <p:spPr>
          <a:xfrm rot="10800000">
            <a:off x="7121532" y="3087070"/>
            <a:ext cx="1628733" cy="2394387"/>
          </a:xfrm>
          <a:prstGeom prst="bentArrow">
            <a:avLst>
              <a:gd name="adj1" fmla="val 11544"/>
              <a:gd name="adj2" fmla="val 12849"/>
              <a:gd name="adj3" fmla="val 25000"/>
              <a:gd name="adj4" fmla="val 35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0F76FD70-827B-441B-895E-B047424B5AE6}"/>
              </a:ext>
            </a:extLst>
          </p:cNvPr>
          <p:cNvSpPr/>
          <p:nvPr/>
        </p:nvSpPr>
        <p:spPr>
          <a:xfrm rot="16200000">
            <a:off x="2586728" y="3302679"/>
            <a:ext cx="2242980" cy="1811762"/>
          </a:xfrm>
          <a:prstGeom prst="bentArrow">
            <a:avLst>
              <a:gd name="adj1" fmla="val 11544"/>
              <a:gd name="adj2" fmla="val 14620"/>
              <a:gd name="adj3" fmla="val 24410"/>
              <a:gd name="adj4" fmla="val 352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862CA8-203D-44C9-A7D5-3B4989F2411A}"/>
              </a:ext>
            </a:extLst>
          </p:cNvPr>
          <p:cNvCxnSpPr>
            <a:cxnSpLocks/>
          </p:cNvCxnSpPr>
          <p:nvPr/>
        </p:nvCxnSpPr>
        <p:spPr>
          <a:xfrm flipV="1">
            <a:off x="2246049" y="6223246"/>
            <a:ext cx="187392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438878-4D23-4770-962B-3D4952BEB0E1}"/>
              </a:ext>
            </a:extLst>
          </p:cNvPr>
          <p:cNvCxnSpPr>
            <a:cxnSpLocks/>
          </p:cNvCxnSpPr>
          <p:nvPr/>
        </p:nvCxnSpPr>
        <p:spPr>
          <a:xfrm flipV="1">
            <a:off x="4119978" y="5451476"/>
            <a:ext cx="0" cy="7661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958EA82-4B94-457B-949D-D7D09AACD2E4}"/>
              </a:ext>
            </a:extLst>
          </p:cNvPr>
          <p:cNvSpPr txBox="1"/>
          <p:nvPr/>
        </p:nvSpPr>
        <p:spPr>
          <a:xfrm>
            <a:off x="2450317" y="6217667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clk</a:t>
            </a:r>
            <a:endParaRPr lang="en-SE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6A25BE-D6C1-4D64-AC77-6F2B18CD43AF}"/>
              </a:ext>
            </a:extLst>
          </p:cNvPr>
          <p:cNvSpPr txBox="1"/>
          <p:nvPr/>
        </p:nvSpPr>
        <p:spPr>
          <a:xfrm>
            <a:off x="7993834" y="2239224"/>
            <a:ext cx="2996721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Output = Cur + 1</a:t>
            </a:r>
            <a:endParaRPr lang="en-SE" sz="28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2364677-354A-476B-9C9B-42367BF9ED08}"/>
              </a:ext>
            </a:extLst>
          </p:cNvPr>
          <p:cNvCxnSpPr>
            <a:cxnSpLocks/>
          </p:cNvCxnSpPr>
          <p:nvPr/>
        </p:nvCxnSpPr>
        <p:spPr>
          <a:xfrm>
            <a:off x="4119977" y="5451476"/>
            <a:ext cx="5036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7B7D779F-84DF-4D1A-8B27-B67FF15D5171}"/>
              </a:ext>
            </a:extLst>
          </p:cNvPr>
          <p:cNvSpPr/>
          <p:nvPr/>
        </p:nvSpPr>
        <p:spPr>
          <a:xfrm rot="5400000">
            <a:off x="4663523" y="5313364"/>
            <a:ext cx="209550" cy="27622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25A7C-9121-7E6C-0736-419BD601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A958-6AD9-7448-8FFB-9A667406A19C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22DE-C241-DE1F-0157-59556447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1275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/>
      <p:bldP spid="10" grpId="0"/>
      <p:bldP spid="18" grpId="0" animBg="1"/>
      <p:bldP spid="5" grpId="0" animBg="1"/>
      <p:bldP spid="19" grpId="0" animBg="1"/>
      <p:bldP spid="25" grpId="0"/>
      <p:bldP spid="26" grpId="0" animBg="1"/>
      <p:bldP spid="3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C4CE-C1FB-4A72-B554-4A1882AE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function vs task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D748-3A1D-473D-B788-9A3B7EDE6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Verilog provides </a:t>
            </a:r>
            <a:r>
              <a:rPr lang="en-US" b="1" dirty="0"/>
              <a:t>function</a:t>
            </a:r>
            <a:r>
              <a:rPr lang="en-US" dirty="0"/>
              <a:t> and </a:t>
            </a:r>
            <a:r>
              <a:rPr lang="en-US" b="1" dirty="0"/>
              <a:t>task</a:t>
            </a:r>
            <a:r>
              <a:rPr lang="en-US" dirty="0"/>
              <a:t> for code reuse.</a:t>
            </a:r>
          </a:p>
          <a:p>
            <a:r>
              <a:rPr lang="en-US" altLang="zh-CN" dirty="0"/>
              <a:t>Help to improve reusability readability in large projects.</a:t>
            </a:r>
          </a:p>
          <a:p>
            <a:r>
              <a:rPr lang="en-US" dirty="0"/>
              <a:t>They are similar but differ in many aspects. </a:t>
            </a:r>
            <a:endParaRPr lang="en-S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FE0DA2-0F81-47B8-ABE6-6E2EC0CC0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218130"/>
              </p:ext>
            </p:extLst>
          </p:nvPr>
        </p:nvGraphicFramePr>
        <p:xfrm>
          <a:off x="838200" y="1859915"/>
          <a:ext cx="1074029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658">
                  <a:extLst>
                    <a:ext uri="{9D8B030D-6E8A-4147-A177-3AD203B41FA5}">
                      <a16:colId xmlns:a16="http://schemas.microsoft.com/office/drawing/2014/main" val="2613068000"/>
                    </a:ext>
                  </a:extLst>
                </a:gridCol>
                <a:gridCol w="4919318">
                  <a:extLst>
                    <a:ext uri="{9D8B030D-6E8A-4147-A177-3AD203B41FA5}">
                      <a16:colId xmlns:a16="http://schemas.microsoft.com/office/drawing/2014/main" val="1046920981"/>
                    </a:ext>
                  </a:extLst>
                </a:gridCol>
                <a:gridCol w="4919318">
                  <a:extLst>
                    <a:ext uri="{9D8B030D-6E8A-4147-A177-3AD203B41FA5}">
                      <a16:colId xmlns:a16="http://schemas.microsoft.com/office/drawing/2014/main" val="4040688435"/>
                    </a:ext>
                  </a:extLst>
                </a:gridCol>
              </a:tblGrid>
              <a:tr h="181996">
                <a:tc>
                  <a:txBody>
                    <a:bodyPr/>
                    <a:lstStyle/>
                    <a:p>
                      <a:pPr algn="ctr"/>
                      <a:endParaRPr lang="en-SE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Function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Task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375307"/>
                  </a:ext>
                </a:extLst>
              </a:tr>
              <a:tr h="18199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  <a:endParaRPr lang="en-SE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Do not allow initial or always block.</a:t>
                      </a:r>
                      <a:endParaRPr lang="en-SE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79510120"/>
                  </a:ext>
                </a:extLst>
              </a:tr>
              <a:tr h="4549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SE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function takes </a:t>
                      </a:r>
                      <a:r>
                        <a:rPr lang="en-US" sz="1600" b="1" dirty="0"/>
                        <a:t>0</a:t>
                      </a:r>
                      <a:r>
                        <a:rPr lang="en-US" sz="1600" dirty="0"/>
                        <a:t> simulation time to execute.</a:t>
                      </a:r>
                      <a:br>
                        <a:rPr lang="en-US" sz="1600" dirty="0"/>
                      </a:b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task takes </a:t>
                      </a:r>
                      <a:r>
                        <a:rPr lang="en-US" sz="1600" b="1" dirty="0"/>
                        <a:t>arbitrary</a:t>
                      </a:r>
                      <a:r>
                        <a:rPr lang="en-US" sz="1600" dirty="0"/>
                        <a:t> simulation time to execute depending on the timing control statements within.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364093"/>
                  </a:ext>
                </a:extLst>
              </a:tr>
              <a:tr h="4549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  <a:endParaRPr lang="en-SE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function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cannot </a:t>
                      </a:r>
                      <a:r>
                        <a:rPr lang="en-US" sz="1600" dirty="0"/>
                        <a:t>contain timing control statements such as: # delay, </a:t>
                      </a:r>
                      <a:r>
                        <a:rPr lang="en-US" sz="1600" dirty="0" err="1"/>
                        <a:t>posedge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negedge</a:t>
                      </a:r>
                      <a:r>
                        <a:rPr lang="en-US" sz="1600" dirty="0"/>
                        <a:t>, etc.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 task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can</a:t>
                      </a:r>
                      <a:r>
                        <a:rPr lang="en-US" sz="1600" dirty="0"/>
                        <a:t> contain timing control statements.</a:t>
                      </a:r>
                      <a:endParaRPr lang="en-SE" sz="1600" dirty="0"/>
                    </a:p>
                    <a:p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3639014"/>
                  </a:ext>
                </a:extLst>
              </a:tr>
              <a:tr h="46740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  <a:endParaRPr lang="en-SE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function can call other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functions</a:t>
                      </a:r>
                      <a:r>
                        <a:rPr lang="en-US" sz="1600" dirty="0"/>
                        <a:t> but can not call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tasks</a:t>
                      </a:r>
                      <a:r>
                        <a:rPr lang="en-US" sz="1600" dirty="0"/>
                        <a:t>.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(Because of Rule 2 &amp; 3)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task can call other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functions</a:t>
                      </a:r>
                      <a:r>
                        <a:rPr lang="en-US" sz="1600" dirty="0"/>
                        <a:t> or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tasks</a:t>
                      </a:r>
                      <a:r>
                        <a:rPr lang="en-US" sz="1600" dirty="0"/>
                        <a:t>.</a:t>
                      </a:r>
                    </a:p>
                    <a:p>
                      <a:r>
                        <a:rPr lang="en-US" sz="1600" dirty="0"/>
                        <a:t>(Because of rule 2 and 3)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6415615"/>
                  </a:ext>
                </a:extLst>
              </a:tr>
              <a:tr h="4549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function must have </a:t>
                      </a:r>
                      <a:r>
                        <a:rPr lang="en-US" sz="1600" b="1" dirty="0"/>
                        <a:t>at least one</a:t>
                      </a:r>
                      <a:r>
                        <a:rPr lang="en-US" sz="1600" dirty="0"/>
                        <a:t> input argument but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cannot</a:t>
                      </a:r>
                      <a:r>
                        <a:rPr lang="en-US" sz="1600" dirty="0"/>
                        <a:t> have output arguments.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task can have 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any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number (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zero or more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of input and output ports. </a:t>
                      </a:r>
                    </a:p>
                    <a:p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604656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93A6C-C76A-AFA4-4073-745AB0D9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A20C4-E7C5-204C-B9C5-E8C77F4A5C88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D5B7C-ACAA-8E89-A4F5-F09B6DB7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50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281822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C4CE-C1FB-4A72-B554-4A1882AE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function vs task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D748-3A1D-473D-B788-9A3B7EDE6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Verilog provides </a:t>
            </a:r>
            <a:r>
              <a:rPr lang="en-US" b="1" dirty="0"/>
              <a:t>function</a:t>
            </a:r>
            <a:r>
              <a:rPr lang="en-US" dirty="0"/>
              <a:t> and </a:t>
            </a:r>
            <a:r>
              <a:rPr lang="en-US" b="1" dirty="0"/>
              <a:t>task</a:t>
            </a:r>
            <a:r>
              <a:rPr lang="en-US" dirty="0"/>
              <a:t> for code reuse.</a:t>
            </a:r>
          </a:p>
          <a:p>
            <a:r>
              <a:rPr lang="en-US" altLang="zh-CN" dirty="0"/>
              <a:t>Help to improve reusability readability in large projects.</a:t>
            </a:r>
          </a:p>
          <a:p>
            <a:r>
              <a:rPr lang="en-US" dirty="0"/>
              <a:t>They are similar but differ in many aspects. </a:t>
            </a:r>
            <a:endParaRPr lang="en-S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FE0DA2-0F81-47B8-ABE6-6E2EC0CC0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15669"/>
              </p:ext>
            </p:extLst>
          </p:nvPr>
        </p:nvGraphicFramePr>
        <p:xfrm>
          <a:off x="838200" y="1859915"/>
          <a:ext cx="10740294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658">
                  <a:extLst>
                    <a:ext uri="{9D8B030D-6E8A-4147-A177-3AD203B41FA5}">
                      <a16:colId xmlns:a16="http://schemas.microsoft.com/office/drawing/2014/main" val="2613068000"/>
                    </a:ext>
                  </a:extLst>
                </a:gridCol>
                <a:gridCol w="4919318">
                  <a:extLst>
                    <a:ext uri="{9D8B030D-6E8A-4147-A177-3AD203B41FA5}">
                      <a16:colId xmlns:a16="http://schemas.microsoft.com/office/drawing/2014/main" val="1046920981"/>
                    </a:ext>
                  </a:extLst>
                </a:gridCol>
                <a:gridCol w="4919318">
                  <a:extLst>
                    <a:ext uri="{9D8B030D-6E8A-4147-A177-3AD203B41FA5}">
                      <a16:colId xmlns:a16="http://schemas.microsoft.com/office/drawing/2014/main" val="4040688435"/>
                    </a:ext>
                  </a:extLst>
                </a:gridCol>
              </a:tblGrid>
              <a:tr h="181996">
                <a:tc>
                  <a:txBody>
                    <a:bodyPr/>
                    <a:lstStyle/>
                    <a:p>
                      <a:pPr algn="ctr"/>
                      <a:endParaRPr lang="en-SE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Function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Task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375307"/>
                  </a:ext>
                </a:extLst>
              </a:tr>
              <a:tr h="18199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  <a:endParaRPr lang="en-SE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Do not allow initial or always block.</a:t>
                      </a:r>
                      <a:endParaRPr lang="en-SE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79510120"/>
                  </a:ext>
                </a:extLst>
              </a:tr>
              <a:tr h="4549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SE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function takes </a:t>
                      </a:r>
                      <a:r>
                        <a:rPr lang="en-US" sz="1600" b="1" dirty="0"/>
                        <a:t>0</a:t>
                      </a:r>
                      <a:r>
                        <a:rPr lang="en-US" sz="1600" dirty="0"/>
                        <a:t> simulation time to execute.</a:t>
                      </a:r>
                      <a:br>
                        <a:rPr lang="en-US" sz="1600" dirty="0"/>
                      </a:b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task takes </a:t>
                      </a:r>
                      <a:r>
                        <a:rPr lang="en-US" sz="1600" b="1" dirty="0"/>
                        <a:t>arbitrary</a:t>
                      </a:r>
                      <a:r>
                        <a:rPr lang="en-US" sz="1600" dirty="0"/>
                        <a:t> simulation time to execute depending on the timing control statements within.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364093"/>
                  </a:ext>
                </a:extLst>
              </a:tr>
              <a:tr h="4549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  <a:endParaRPr lang="en-SE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function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cannot </a:t>
                      </a:r>
                      <a:r>
                        <a:rPr lang="en-US" sz="1600" dirty="0"/>
                        <a:t>contain timing control statements such as: # delay, </a:t>
                      </a:r>
                      <a:r>
                        <a:rPr lang="en-US" sz="1600" dirty="0" err="1"/>
                        <a:t>posedge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negedge</a:t>
                      </a:r>
                      <a:r>
                        <a:rPr lang="en-US" sz="1600" dirty="0"/>
                        <a:t>, etc.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 task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can</a:t>
                      </a:r>
                      <a:r>
                        <a:rPr lang="en-US" sz="1600" dirty="0"/>
                        <a:t> contain timing control statements.</a:t>
                      </a:r>
                      <a:endParaRPr lang="en-SE" sz="1600" dirty="0"/>
                    </a:p>
                    <a:p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3639014"/>
                  </a:ext>
                </a:extLst>
              </a:tr>
              <a:tr h="46740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  <a:endParaRPr lang="en-SE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function can call other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functions</a:t>
                      </a:r>
                      <a:r>
                        <a:rPr lang="en-US" sz="1600" dirty="0"/>
                        <a:t> but can not call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tasks</a:t>
                      </a:r>
                      <a:r>
                        <a:rPr lang="en-US" sz="1600" dirty="0"/>
                        <a:t>.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(Because of Rule 2 &amp; 3)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task can call other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functions</a:t>
                      </a:r>
                      <a:r>
                        <a:rPr lang="en-US" sz="1600" dirty="0"/>
                        <a:t> or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tasks</a:t>
                      </a:r>
                      <a:r>
                        <a:rPr lang="en-US" sz="1600" dirty="0"/>
                        <a:t>.</a:t>
                      </a:r>
                    </a:p>
                    <a:p>
                      <a:r>
                        <a:rPr lang="en-US" sz="1600" dirty="0"/>
                        <a:t>(Because of rule 2 and 3)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6415615"/>
                  </a:ext>
                </a:extLst>
              </a:tr>
              <a:tr h="4549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function must have </a:t>
                      </a:r>
                      <a:r>
                        <a:rPr lang="en-US" sz="1600" b="1" dirty="0"/>
                        <a:t>at least one</a:t>
                      </a:r>
                      <a:r>
                        <a:rPr lang="en-US" sz="1600" dirty="0"/>
                        <a:t> input argument but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cannot</a:t>
                      </a:r>
                      <a:r>
                        <a:rPr lang="en-US" sz="1600" dirty="0"/>
                        <a:t> have output arguments.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task can have 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any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number (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zero or more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of input and output ports. </a:t>
                      </a:r>
                    </a:p>
                    <a:p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604656"/>
                  </a:ext>
                </a:extLst>
              </a:tr>
              <a:tr h="4549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function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can</a:t>
                      </a:r>
                      <a:r>
                        <a:rPr lang="en-US" sz="1600" dirty="0"/>
                        <a:t> return a single value.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task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cannot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dirty="0"/>
                        <a:t>return a value but can achieve the same effect using output arguments. 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105518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34977-9797-27C9-923D-7C5B649A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6B-6CF8-9A4F-B30D-D9E711C70298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4AE2D-ABB1-2B4E-817B-8353582C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51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54817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C4CE-C1FB-4A72-B554-4A1882AE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function vs task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D748-3A1D-473D-B788-9A3B7EDE6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Verilog provides </a:t>
            </a:r>
            <a:r>
              <a:rPr lang="en-US" b="1" dirty="0"/>
              <a:t>function</a:t>
            </a:r>
            <a:r>
              <a:rPr lang="en-US" dirty="0"/>
              <a:t> and </a:t>
            </a:r>
            <a:r>
              <a:rPr lang="en-US" b="1" dirty="0"/>
              <a:t>task</a:t>
            </a:r>
            <a:r>
              <a:rPr lang="en-US" dirty="0"/>
              <a:t> for code reuse.</a:t>
            </a:r>
          </a:p>
          <a:p>
            <a:r>
              <a:rPr lang="en-US" altLang="zh-CN" dirty="0"/>
              <a:t>Help to improve reusability readability in large projects.</a:t>
            </a:r>
          </a:p>
          <a:p>
            <a:r>
              <a:rPr lang="en-US" dirty="0"/>
              <a:t>They are similar but differ in many aspects. </a:t>
            </a:r>
            <a:endParaRPr lang="en-S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BFE0DA2-0F81-47B8-ABE6-6E2EC0CC0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86911"/>
              </p:ext>
            </p:extLst>
          </p:nvPr>
        </p:nvGraphicFramePr>
        <p:xfrm>
          <a:off x="838200" y="1859915"/>
          <a:ext cx="10740294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658">
                  <a:extLst>
                    <a:ext uri="{9D8B030D-6E8A-4147-A177-3AD203B41FA5}">
                      <a16:colId xmlns:a16="http://schemas.microsoft.com/office/drawing/2014/main" val="2613068000"/>
                    </a:ext>
                  </a:extLst>
                </a:gridCol>
                <a:gridCol w="4919318">
                  <a:extLst>
                    <a:ext uri="{9D8B030D-6E8A-4147-A177-3AD203B41FA5}">
                      <a16:colId xmlns:a16="http://schemas.microsoft.com/office/drawing/2014/main" val="1046920981"/>
                    </a:ext>
                  </a:extLst>
                </a:gridCol>
                <a:gridCol w="4919318">
                  <a:extLst>
                    <a:ext uri="{9D8B030D-6E8A-4147-A177-3AD203B41FA5}">
                      <a16:colId xmlns:a16="http://schemas.microsoft.com/office/drawing/2014/main" val="4040688435"/>
                    </a:ext>
                  </a:extLst>
                </a:gridCol>
              </a:tblGrid>
              <a:tr h="181996">
                <a:tc>
                  <a:txBody>
                    <a:bodyPr/>
                    <a:lstStyle/>
                    <a:p>
                      <a:pPr algn="ctr"/>
                      <a:endParaRPr lang="en-SE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Function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Task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375307"/>
                  </a:ext>
                </a:extLst>
              </a:tr>
              <a:tr h="18199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  <a:endParaRPr lang="en-SE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Do not allow initial or always block.</a:t>
                      </a:r>
                      <a:endParaRPr lang="en-SE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79510120"/>
                  </a:ext>
                </a:extLst>
              </a:tr>
              <a:tr h="4549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SE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function takes </a:t>
                      </a:r>
                      <a:r>
                        <a:rPr lang="en-US" sz="1600" b="1" dirty="0"/>
                        <a:t>0</a:t>
                      </a:r>
                      <a:r>
                        <a:rPr lang="en-US" sz="1600" dirty="0"/>
                        <a:t> simulation time to execute.</a:t>
                      </a:r>
                      <a:br>
                        <a:rPr lang="en-US" sz="1600" dirty="0"/>
                      </a:b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task takes </a:t>
                      </a:r>
                      <a:r>
                        <a:rPr lang="en-US" sz="1600" b="1" dirty="0"/>
                        <a:t>arbitrary</a:t>
                      </a:r>
                      <a:r>
                        <a:rPr lang="en-US" sz="1600" dirty="0"/>
                        <a:t> simulation time to execute depending on the timing control statements within.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364093"/>
                  </a:ext>
                </a:extLst>
              </a:tr>
              <a:tr h="4549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  <a:endParaRPr lang="en-SE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function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cannot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dirty="0"/>
                        <a:t>contain timing control statements such as: # delay, </a:t>
                      </a:r>
                      <a:r>
                        <a:rPr lang="en-US" sz="1600" dirty="0" err="1"/>
                        <a:t>posedge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negedge</a:t>
                      </a:r>
                      <a:r>
                        <a:rPr lang="en-US" sz="1600" dirty="0"/>
                        <a:t>, etc.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 task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can</a:t>
                      </a:r>
                      <a:r>
                        <a:rPr lang="en-US" sz="1600" dirty="0"/>
                        <a:t> contain timing control statements.</a:t>
                      </a:r>
                      <a:endParaRPr lang="en-SE" sz="1600" dirty="0"/>
                    </a:p>
                    <a:p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3639014"/>
                  </a:ext>
                </a:extLst>
              </a:tr>
              <a:tr h="46740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  <a:endParaRPr lang="en-SE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function can call other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functions</a:t>
                      </a:r>
                      <a:r>
                        <a:rPr lang="en-US" sz="1600" dirty="0"/>
                        <a:t> but can not call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tasks</a:t>
                      </a:r>
                      <a:r>
                        <a:rPr lang="en-US" sz="1600" dirty="0"/>
                        <a:t>.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(Because of Rule 2 &amp; 3)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task can call other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functions</a:t>
                      </a:r>
                      <a:r>
                        <a:rPr lang="en-US" sz="1600" dirty="0"/>
                        <a:t> or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tasks</a:t>
                      </a:r>
                      <a:r>
                        <a:rPr lang="en-US" sz="1600" dirty="0"/>
                        <a:t>.</a:t>
                      </a:r>
                    </a:p>
                    <a:p>
                      <a:r>
                        <a:rPr lang="en-US" sz="1600" dirty="0"/>
                        <a:t>(Because of rule 2 and 3)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6415615"/>
                  </a:ext>
                </a:extLst>
              </a:tr>
              <a:tr h="4549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function must have </a:t>
                      </a:r>
                      <a:r>
                        <a:rPr lang="en-US" sz="1600" b="1" dirty="0"/>
                        <a:t>at least one</a:t>
                      </a:r>
                      <a:r>
                        <a:rPr lang="en-US" sz="1600" dirty="0"/>
                        <a:t> input argument but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cannot</a:t>
                      </a:r>
                      <a:r>
                        <a:rPr lang="en-US" sz="1600" dirty="0"/>
                        <a:t> have output arguments.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task can have 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any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number (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zero or more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of input and output ports. </a:t>
                      </a:r>
                    </a:p>
                    <a:p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604656"/>
                  </a:ext>
                </a:extLst>
              </a:tr>
              <a:tr h="4549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function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can</a:t>
                      </a:r>
                      <a:r>
                        <a:rPr lang="en-US" sz="1600" dirty="0"/>
                        <a:t> return a single value.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task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cannot</a:t>
                      </a:r>
                      <a:r>
                        <a:rPr lang="en-US" sz="1600" dirty="0"/>
                        <a:t> return a value but can achieve the same effect using output arguments. 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105518"/>
                  </a:ext>
                </a:extLst>
              </a:tr>
              <a:tr h="4549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function </a:t>
                      </a:r>
                      <a:r>
                        <a:rPr lang="en-US" sz="1600" b="1" i="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can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be called in an expression or </a:t>
                      </a:r>
                      <a:r>
                        <a:rPr lang="en-US" sz="1600" b="1" i="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can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be called with a statement (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disconnected function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(Because of Rule 5 and 6)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task 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must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be specifically called with a statement.</a:t>
                      </a:r>
                    </a:p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(Because of Rule 5 and 6)</a:t>
                      </a:r>
                      <a:endParaRPr lang="en-S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59865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EF3AC3-793D-48F7-9C48-189CE6743B95}"/>
              </a:ext>
            </a:extLst>
          </p:cNvPr>
          <p:cNvSpPr txBox="1"/>
          <p:nvPr/>
        </p:nvSpPr>
        <p:spPr>
          <a:xfrm>
            <a:off x="-1588" y="2880310"/>
            <a:ext cx="12193588" cy="1754326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Rules of thumb </a:t>
            </a:r>
            <a:r>
              <a:rPr lang="en-US" sz="3600" dirty="0">
                <a:solidFill>
                  <a:srgbClr val="FF0000"/>
                </a:solidFill>
              </a:rPr>
              <a:t>No.6</a:t>
            </a:r>
            <a:r>
              <a:rPr lang="en-US" sz="3600" dirty="0">
                <a:solidFill>
                  <a:schemeClr val="tx1"/>
                </a:solidFill>
              </a:rPr>
              <a:t>: </a:t>
            </a:r>
          </a:p>
          <a:p>
            <a:r>
              <a:rPr lang="en-US" sz="3600" dirty="0">
                <a:solidFill>
                  <a:schemeClr val="tx1"/>
                </a:solidFill>
              </a:rPr>
              <a:t>Use function to model combi-logic. </a:t>
            </a:r>
          </a:p>
          <a:p>
            <a:r>
              <a:rPr lang="en-US" sz="3600" dirty="0">
                <a:solidFill>
                  <a:schemeClr val="tx1"/>
                </a:solidFill>
              </a:rPr>
              <a:t>Use task to model either combi- or sequential logic.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8A72214-C50F-5725-91E2-01E2375B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7ABA-B50B-0246-8FA5-0D5EC8C64CE7}" type="datetime1">
              <a:rPr lang="sv-SE" smtClean="0"/>
              <a:t>2022-08-28</a:t>
            </a:fld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C7D1C-08AD-570E-7C1F-A0F686EF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52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4139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86600A-3A5E-4265-99D0-377ABD73D6F0}"/>
              </a:ext>
            </a:extLst>
          </p:cNvPr>
          <p:cNvSpPr txBox="1"/>
          <p:nvPr/>
        </p:nvSpPr>
        <p:spPr>
          <a:xfrm>
            <a:off x="7069587" y="300335"/>
            <a:ext cx="4573394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rgbClr val="7030A0"/>
                </a:solidFill>
              </a:rPr>
              <a:t>module</a:t>
            </a:r>
            <a:r>
              <a:rPr lang="en-SE" dirty="0"/>
              <a:t> </a:t>
            </a:r>
            <a:r>
              <a:rPr lang="en-SE" dirty="0" err="1">
                <a:highlight>
                  <a:srgbClr val="FFFF00"/>
                </a:highlight>
              </a:rPr>
              <a:t>has_task</a:t>
            </a:r>
            <a:r>
              <a:rPr lang="en-SE" dirty="0">
                <a:highlight>
                  <a:srgbClr val="FFFF00"/>
                </a:highlight>
              </a:rPr>
              <a:t> </a:t>
            </a:r>
            <a:r>
              <a:rPr lang="en-SE" dirty="0"/>
              <a:t>(</a:t>
            </a:r>
            <a:r>
              <a:rPr lang="en-SE" dirty="0" err="1"/>
              <a:t>x_in</a:t>
            </a:r>
            <a:r>
              <a:rPr lang="en-SE" dirty="0"/>
              <a:t>, </a:t>
            </a:r>
            <a:r>
              <a:rPr lang="en-SE" dirty="0" err="1"/>
              <a:t>rev_x</a:t>
            </a:r>
            <a:r>
              <a:rPr lang="en-SE" dirty="0"/>
              <a:t>);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//demo_9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parameter</a:t>
            </a:r>
            <a:r>
              <a:rPr lang="en-SE" dirty="0"/>
              <a:t> </a:t>
            </a:r>
            <a:r>
              <a:rPr lang="en-SE" dirty="0" err="1"/>
              <a:t>maxbits</a:t>
            </a:r>
            <a:r>
              <a:rPr lang="en-SE" dirty="0"/>
              <a:t> = 8;</a:t>
            </a:r>
          </a:p>
          <a:p>
            <a:r>
              <a:rPr lang="en-SE" dirty="0"/>
              <a:t>    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input</a:t>
            </a:r>
            <a:r>
              <a:rPr lang="en-SE" dirty="0"/>
              <a:t> [</a:t>
            </a:r>
            <a:r>
              <a:rPr lang="en-SE" dirty="0" err="1"/>
              <a:t>maxbits</a:t>
            </a:r>
            <a:r>
              <a:rPr lang="en-SE" dirty="0"/>
              <a:t> - 1 : 0] </a:t>
            </a:r>
            <a:r>
              <a:rPr lang="en-SE" dirty="0" err="1"/>
              <a:t>x_in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output</a:t>
            </a:r>
            <a:r>
              <a:rPr lang="en-SE" dirty="0"/>
              <a:t> </a:t>
            </a:r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[</a:t>
            </a:r>
            <a:r>
              <a:rPr lang="en-SE" dirty="0" err="1"/>
              <a:t>maxbits</a:t>
            </a:r>
            <a:r>
              <a:rPr lang="en-SE" dirty="0"/>
              <a:t> - 1 : 0] </a:t>
            </a:r>
            <a:r>
              <a:rPr lang="en-SE" dirty="0" err="1"/>
              <a:t>rev_x</a:t>
            </a:r>
            <a:r>
              <a:rPr lang="en-SE" dirty="0"/>
              <a:t>;</a:t>
            </a:r>
          </a:p>
          <a:p>
            <a:endParaRPr lang="en-SE" dirty="0"/>
          </a:p>
          <a:p>
            <a:r>
              <a:rPr lang="en-SE" dirty="0">
                <a:highlight>
                  <a:srgbClr val="C0C0C0"/>
                </a:highlight>
              </a:rPr>
              <a:t>    </a:t>
            </a:r>
            <a:r>
              <a:rPr lang="en-SE" dirty="0">
                <a:solidFill>
                  <a:srgbClr val="7030A0"/>
                </a:solidFill>
                <a:highlight>
                  <a:srgbClr val="C0C0C0"/>
                </a:highlight>
              </a:rPr>
              <a:t>task</a:t>
            </a:r>
            <a:r>
              <a:rPr lang="en-SE" dirty="0">
                <a:highlight>
                  <a:srgbClr val="C0C0C0"/>
                </a:highlight>
              </a:rPr>
              <a:t> </a:t>
            </a:r>
            <a:r>
              <a:rPr lang="en-SE" dirty="0" err="1">
                <a:highlight>
                  <a:srgbClr val="C0C0C0"/>
                </a:highlight>
              </a:rPr>
              <a:t>reverse_bits</a:t>
            </a:r>
            <a:r>
              <a:rPr lang="en-SE" dirty="0">
                <a:highlight>
                  <a:srgbClr val="C0C0C0"/>
                </a:highlight>
              </a:rPr>
              <a:t>;</a:t>
            </a:r>
          </a:p>
          <a:p>
            <a:r>
              <a:rPr lang="en-SE" dirty="0">
                <a:highlight>
                  <a:srgbClr val="C0C0C0"/>
                </a:highlight>
              </a:rPr>
              <a:t>    </a:t>
            </a:r>
          </a:p>
          <a:p>
            <a:r>
              <a:rPr lang="en-SE" dirty="0">
                <a:highlight>
                  <a:srgbClr val="C0C0C0"/>
                </a:highlight>
              </a:rPr>
              <a:t>        </a:t>
            </a:r>
            <a:r>
              <a:rPr lang="en-SE" dirty="0">
                <a:solidFill>
                  <a:srgbClr val="7030A0"/>
                </a:solidFill>
                <a:highlight>
                  <a:srgbClr val="C0C0C0"/>
                </a:highlight>
              </a:rPr>
              <a:t>input</a:t>
            </a:r>
            <a:r>
              <a:rPr lang="en-SE" dirty="0">
                <a:highlight>
                  <a:srgbClr val="C0C0C0"/>
                </a:highlight>
              </a:rPr>
              <a:t> [</a:t>
            </a:r>
            <a:r>
              <a:rPr lang="en-SE" dirty="0" err="1">
                <a:highlight>
                  <a:srgbClr val="C0C0C0"/>
                </a:highlight>
              </a:rPr>
              <a:t>maxbits</a:t>
            </a:r>
            <a:r>
              <a:rPr lang="en-SE" dirty="0">
                <a:highlight>
                  <a:srgbClr val="C0C0C0"/>
                </a:highlight>
              </a:rPr>
              <a:t> - 1 : 0] din;</a:t>
            </a:r>
          </a:p>
          <a:p>
            <a:r>
              <a:rPr lang="en-SE" dirty="0">
                <a:highlight>
                  <a:srgbClr val="C0C0C0"/>
                </a:highlight>
              </a:rPr>
              <a:t>        </a:t>
            </a:r>
            <a:r>
              <a:rPr lang="en-SE" dirty="0">
                <a:solidFill>
                  <a:srgbClr val="7030A0"/>
                </a:solidFill>
                <a:highlight>
                  <a:srgbClr val="C0C0C0"/>
                </a:highlight>
              </a:rPr>
              <a:t>output</a:t>
            </a:r>
            <a:r>
              <a:rPr lang="en-SE" dirty="0">
                <a:highlight>
                  <a:srgbClr val="C0C0C0"/>
                </a:highlight>
              </a:rPr>
              <a:t> [</a:t>
            </a:r>
            <a:r>
              <a:rPr lang="en-SE" dirty="0" err="1">
                <a:highlight>
                  <a:srgbClr val="C0C0C0"/>
                </a:highlight>
              </a:rPr>
              <a:t>maxbits</a:t>
            </a:r>
            <a:r>
              <a:rPr lang="en-SE" dirty="0">
                <a:highlight>
                  <a:srgbClr val="C0C0C0"/>
                </a:highlight>
              </a:rPr>
              <a:t> - 1 : 0] </a:t>
            </a:r>
            <a:r>
              <a:rPr lang="en-SE" dirty="0" err="1">
                <a:highlight>
                  <a:srgbClr val="C0C0C0"/>
                </a:highlight>
              </a:rPr>
              <a:t>dout</a:t>
            </a:r>
            <a:r>
              <a:rPr lang="en-SE" dirty="0">
                <a:highlight>
                  <a:srgbClr val="C0C0C0"/>
                </a:highlight>
              </a:rPr>
              <a:t>;</a:t>
            </a:r>
          </a:p>
          <a:p>
            <a:r>
              <a:rPr lang="en-SE" dirty="0">
                <a:highlight>
                  <a:srgbClr val="C0C0C0"/>
                </a:highlight>
              </a:rPr>
              <a:t>        </a:t>
            </a:r>
          </a:p>
          <a:p>
            <a:r>
              <a:rPr lang="en-SE" dirty="0">
                <a:highlight>
                  <a:srgbClr val="C0C0C0"/>
                </a:highlight>
              </a:rPr>
              <a:t>        </a:t>
            </a:r>
            <a:r>
              <a:rPr lang="en-SE" dirty="0">
                <a:solidFill>
                  <a:srgbClr val="C00000"/>
                </a:solidFill>
                <a:highlight>
                  <a:srgbClr val="C0C0C0"/>
                </a:highlight>
              </a:rPr>
              <a:t>integer</a:t>
            </a:r>
            <a:r>
              <a:rPr lang="en-SE" dirty="0">
                <a:highlight>
                  <a:srgbClr val="C0C0C0"/>
                </a:highlight>
              </a:rPr>
              <a:t> k; </a:t>
            </a:r>
          </a:p>
          <a:p>
            <a:r>
              <a:rPr lang="en-SE" dirty="0">
                <a:highlight>
                  <a:srgbClr val="C0C0C0"/>
                </a:highlight>
              </a:rPr>
              <a:t>        </a:t>
            </a:r>
            <a:r>
              <a:rPr lang="en-SE" dirty="0">
                <a:solidFill>
                  <a:srgbClr val="7030A0"/>
                </a:solidFill>
                <a:highlight>
                  <a:srgbClr val="C0C0C0"/>
                </a:highlight>
              </a:rPr>
              <a:t>begin</a:t>
            </a:r>
          </a:p>
          <a:p>
            <a:r>
              <a:rPr lang="en-SE" dirty="0">
                <a:highlight>
                  <a:srgbClr val="C0C0C0"/>
                </a:highlight>
              </a:rPr>
              <a:t>            </a:t>
            </a:r>
            <a:r>
              <a:rPr lang="en-SE" dirty="0">
                <a:solidFill>
                  <a:srgbClr val="7030A0"/>
                </a:solidFill>
                <a:highlight>
                  <a:srgbClr val="C0C0C0"/>
                </a:highlight>
              </a:rPr>
              <a:t>for</a:t>
            </a:r>
            <a:r>
              <a:rPr lang="en-SE" dirty="0">
                <a:highlight>
                  <a:srgbClr val="C0C0C0"/>
                </a:highlight>
              </a:rPr>
              <a:t> (k=0; k &lt; </a:t>
            </a:r>
            <a:r>
              <a:rPr lang="en-SE" dirty="0" err="1">
                <a:highlight>
                  <a:srgbClr val="C0C0C0"/>
                </a:highlight>
              </a:rPr>
              <a:t>maxbits</a:t>
            </a:r>
            <a:r>
              <a:rPr lang="en-SE" dirty="0">
                <a:highlight>
                  <a:srgbClr val="C0C0C0"/>
                </a:highlight>
              </a:rPr>
              <a:t>; k = k +1)</a:t>
            </a:r>
          </a:p>
          <a:p>
            <a:r>
              <a:rPr lang="en-SE" dirty="0">
                <a:highlight>
                  <a:srgbClr val="C0C0C0"/>
                </a:highlight>
              </a:rPr>
              <a:t>            </a:t>
            </a:r>
            <a:r>
              <a:rPr lang="en-US" dirty="0">
                <a:highlight>
                  <a:srgbClr val="C0C0C0"/>
                </a:highlight>
              </a:rPr>
              <a:t>    </a:t>
            </a:r>
            <a:r>
              <a:rPr lang="en-SE" dirty="0" err="1">
                <a:highlight>
                  <a:srgbClr val="C0C0C0"/>
                </a:highlight>
              </a:rPr>
              <a:t>dout</a:t>
            </a:r>
            <a:r>
              <a:rPr lang="en-SE" dirty="0">
                <a:highlight>
                  <a:srgbClr val="C0C0C0"/>
                </a:highlight>
              </a:rPr>
              <a:t>[maxbits-1-k] = din[k];</a:t>
            </a:r>
          </a:p>
          <a:p>
            <a:r>
              <a:rPr lang="en-SE" dirty="0">
                <a:highlight>
                  <a:srgbClr val="C0C0C0"/>
                </a:highlight>
              </a:rPr>
              <a:t>        </a:t>
            </a:r>
            <a:r>
              <a:rPr lang="en-SE" dirty="0">
                <a:solidFill>
                  <a:srgbClr val="7030A0"/>
                </a:solidFill>
                <a:highlight>
                  <a:srgbClr val="C0C0C0"/>
                </a:highlight>
              </a:rPr>
              <a:t>end</a:t>
            </a:r>
          </a:p>
          <a:p>
            <a:r>
              <a:rPr lang="en-SE" dirty="0">
                <a:highlight>
                  <a:srgbClr val="C0C0C0"/>
                </a:highlight>
              </a:rPr>
              <a:t>    </a:t>
            </a:r>
            <a:r>
              <a:rPr lang="en-SE" dirty="0" err="1">
                <a:solidFill>
                  <a:srgbClr val="7030A0"/>
                </a:solidFill>
                <a:highlight>
                  <a:srgbClr val="C0C0C0"/>
                </a:highlight>
              </a:rPr>
              <a:t>endtask</a:t>
            </a:r>
            <a:endParaRPr lang="en-SE" dirty="0">
              <a:solidFill>
                <a:srgbClr val="7030A0"/>
              </a:solidFill>
              <a:highlight>
                <a:srgbClr val="C0C0C0"/>
              </a:highlight>
            </a:endParaRPr>
          </a:p>
          <a:p>
            <a:r>
              <a:rPr lang="en-SE" dirty="0"/>
              <a:t>    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always</a:t>
            </a:r>
            <a:r>
              <a:rPr lang="en-SE" dirty="0"/>
              <a:t> </a:t>
            </a:r>
            <a:r>
              <a:rPr lang="en-SE" dirty="0">
                <a:solidFill>
                  <a:srgbClr val="7030A0"/>
                </a:solidFill>
              </a:rPr>
              <a:t>@</a:t>
            </a:r>
            <a:r>
              <a:rPr lang="en-SE" dirty="0"/>
              <a:t> (</a:t>
            </a:r>
            <a:r>
              <a:rPr lang="en-SE" dirty="0" err="1"/>
              <a:t>x_in</a:t>
            </a:r>
            <a:r>
              <a:rPr lang="en-SE" dirty="0"/>
              <a:t>)</a:t>
            </a:r>
          </a:p>
          <a:p>
            <a:r>
              <a:rPr lang="en-SE" dirty="0"/>
              <a:t>        </a:t>
            </a:r>
            <a:r>
              <a:rPr lang="en-SE" dirty="0" err="1">
                <a:highlight>
                  <a:srgbClr val="FFFF00"/>
                </a:highlight>
              </a:rPr>
              <a:t>reverse_bits</a:t>
            </a:r>
            <a:r>
              <a:rPr lang="en-SE" dirty="0">
                <a:highlight>
                  <a:srgbClr val="FFFF00"/>
                </a:highlight>
              </a:rPr>
              <a:t>(</a:t>
            </a:r>
            <a:r>
              <a:rPr lang="en-SE" dirty="0" err="1">
                <a:highlight>
                  <a:srgbClr val="FFFF00"/>
                </a:highlight>
              </a:rPr>
              <a:t>x_in</a:t>
            </a:r>
            <a:r>
              <a:rPr lang="en-SE" dirty="0">
                <a:highlight>
                  <a:srgbClr val="FFFF00"/>
                </a:highlight>
              </a:rPr>
              <a:t>, </a:t>
            </a:r>
            <a:r>
              <a:rPr lang="en-SE" dirty="0" err="1">
                <a:highlight>
                  <a:srgbClr val="FFFF00"/>
                </a:highlight>
              </a:rPr>
              <a:t>rev_x</a:t>
            </a:r>
            <a:r>
              <a:rPr lang="en-SE" dirty="0">
                <a:highlight>
                  <a:srgbClr val="FFFF00"/>
                </a:highlight>
              </a:rPr>
              <a:t>);</a:t>
            </a:r>
            <a:endParaRPr lang="en-US" dirty="0">
              <a:highlight>
                <a:srgbClr val="FFFF00"/>
              </a:highlight>
            </a:endParaRPr>
          </a:p>
          <a:p>
            <a:endParaRPr lang="en-SE" dirty="0">
              <a:highlight>
                <a:srgbClr val="FFFF00"/>
              </a:highlight>
            </a:endParaRPr>
          </a:p>
          <a:p>
            <a:r>
              <a:rPr lang="en-SE" dirty="0" err="1">
                <a:solidFill>
                  <a:srgbClr val="7030A0"/>
                </a:solidFill>
              </a:rPr>
              <a:t>endmodule</a:t>
            </a:r>
            <a:endParaRPr lang="en-SE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7A486-AA4D-4B54-A559-CDE5B9F0220E}"/>
              </a:ext>
            </a:extLst>
          </p:cNvPr>
          <p:cNvSpPr txBox="1"/>
          <p:nvPr/>
        </p:nvSpPr>
        <p:spPr>
          <a:xfrm>
            <a:off x="987641" y="300335"/>
            <a:ext cx="4828170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E" dirty="0">
                <a:solidFill>
                  <a:srgbClr val="7030A0"/>
                </a:solidFill>
              </a:rPr>
              <a:t>module</a:t>
            </a:r>
            <a:r>
              <a:rPr lang="en-SE" dirty="0"/>
              <a:t> </a:t>
            </a:r>
            <a:r>
              <a:rPr lang="en-SE" dirty="0" err="1">
                <a:highlight>
                  <a:srgbClr val="FFFF00"/>
                </a:highlight>
              </a:rPr>
              <a:t>has_function</a:t>
            </a:r>
            <a:r>
              <a:rPr lang="en-SE" dirty="0">
                <a:highlight>
                  <a:srgbClr val="FFFF00"/>
                </a:highlight>
              </a:rPr>
              <a:t> </a:t>
            </a:r>
            <a:r>
              <a:rPr lang="en-SE" dirty="0"/>
              <a:t>(</a:t>
            </a:r>
            <a:r>
              <a:rPr lang="en-SE" dirty="0" err="1"/>
              <a:t>x_in</a:t>
            </a:r>
            <a:r>
              <a:rPr lang="en-SE" dirty="0"/>
              <a:t>, </a:t>
            </a:r>
            <a:r>
              <a:rPr lang="en-SE" dirty="0" err="1"/>
              <a:t>rev_x</a:t>
            </a:r>
            <a:r>
              <a:rPr lang="en-SE" dirty="0"/>
              <a:t>);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//demo_9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parameter</a:t>
            </a:r>
            <a:r>
              <a:rPr lang="en-SE" dirty="0"/>
              <a:t> </a:t>
            </a:r>
            <a:r>
              <a:rPr lang="en-SE" dirty="0" err="1"/>
              <a:t>maxbits</a:t>
            </a:r>
            <a:r>
              <a:rPr lang="en-SE" dirty="0"/>
              <a:t> = 8;</a:t>
            </a:r>
          </a:p>
          <a:p>
            <a:endParaRPr lang="en-SE" dirty="0"/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input</a:t>
            </a:r>
            <a:r>
              <a:rPr lang="en-SE" dirty="0"/>
              <a:t> [</a:t>
            </a:r>
            <a:r>
              <a:rPr lang="en-SE" dirty="0" err="1"/>
              <a:t>maxbits</a:t>
            </a:r>
            <a:r>
              <a:rPr lang="en-SE" dirty="0"/>
              <a:t> - 1 : 0] </a:t>
            </a:r>
            <a:r>
              <a:rPr lang="en-SE" dirty="0" err="1"/>
              <a:t>x_in</a:t>
            </a:r>
            <a:r>
              <a:rPr lang="en-SE" dirty="0"/>
              <a:t>;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output</a:t>
            </a:r>
            <a:r>
              <a:rPr lang="en-SE" dirty="0"/>
              <a:t> </a:t>
            </a:r>
            <a:r>
              <a:rPr lang="en-SE" dirty="0">
                <a:solidFill>
                  <a:srgbClr val="C00000"/>
                </a:solidFill>
              </a:rPr>
              <a:t>reg</a:t>
            </a:r>
            <a:r>
              <a:rPr lang="en-SE" dirty="0"/>
              <a:t> [</a:t>
            </a:r>
            <a:r>
              <a:rPr lang="en-SE" dirty="0" err="1"/>
              <a:t>maxbits</a:t>
            </a:r>
            <a:r>
              <a:rPr lang="en-SE" dirty="0"/>
              <a:t> - 1 : 0] </a:t>
            </a:r>
            <a:r>
              <a:rPr lang="en-SE" dirty="0" err="1"/>
              <a:t>rev_x</a:t>
            </a:r>
            <a:r>
              <a:rPr lang="en-SE" dirty="0"/>
              <a:t>;</a:t>
            </a:r>
          </a:p>
          <a:p>
            <a:endParaRPr lang="en-SE" dirty="0"/>
          </a:p>
          <a:p>
            <a:r>
              <a:rPr lang="en-SE" dirty="0">
                <a:highlight>
                  <a:srgbClr val="C0C0C0"/>
                </a:highlight>
              </a:rPr>
              <a:t>    </a:t>
            </a:r>
            <a:r>
              <a:rPr lang="en-SE" dirty="0">
                <a:solidFill>
                  <a:srgbClr val="7030A0"/>
                </a:solidFill>
                <a:highlight>
                  <a:srgbClr val="C0C0C0"/>
                </a:highlight>
              </a:rPr>
              <a:t>function</a:t>
            </a:r>
            <a:r>
              <a:rPr lang="en-SE" dirty="0">
                <a:highlight>
                  <a:srgbClr val="C0C0C0"/>
                </a:highlight>
              </a:rPr>
              <a:t> [</a:t>
            </a:r>
            <a:r>
              <a:rPr lang="en-SE" dirty="0" err="1">
                <a:highlight>
                  <a:srgbClr val="C0C0C0"/>
                </a:highlight>
              </a:rPr>
              <a:t>maxbits</a:t>
            </a:r>
            <a:r>
              <a:rPr lang="en-SE" dirty="0">
                <a:highlight>
                  <a:srgbClr val="C0C0C0"/>
                </a:highlight>
              </a:rPr>
              <a:t> - 1 : 0] </a:t>
            </a:r>
            <a:r>
              <a:rPr lang="en-SE" dirty="0" err="1">
                <a:highlight>
                  <a:srgbClr val="C0C0C0"/>
                </a:highlight>
              </a:rPr>
              <a:t>reverse_bits</a:t>
            </a:r>
            <a:r>
              <a:rPr lang="en-SE" dirty="0">
                <a:highlight>
                  <a:srgbClr val="C0C0C0"/>
                </a:highlight>
              </a:rPr>
              <a:t>;</a:t>
            </a:r>
          </a:p>
          <a:p>
            <a:r>
              <a:rPr lang="en-SE" dirty="0">
                <a:highlight>
                  <a:srgbClr val="C0C0C0"/>
                </a:highlight>
              </a:rPr>
              <a:t>    </a:t>
            </a:r>
          </a:p>
          <a:p>
            <a:r>
              <a:rPr lang="en-SE" dirty="0">
                <a:highlight>
                  <a:srgbClr val="C0C0C0"/>
                </a:highlight>
              </a:rPr>
              <a:t>        </a:t>
            </a:r>
            <a:r>
              <a:rPr lang="en-SE" dirty="0">
                <a:solidFill>
                  <a:srgbClr val="7030A0"/>
                </a:solidFill>
                <a:highlight>
                  <a:srgbClr val="C0C0C0"/>
                </a:highlight>
              </a:rPr>
              <a:t>input</a:t>
            </a:r>
            <a:r>
              <a:rPr lang="en-SE" dirty="0">
                <a:highlight>
                  <a:srgbClr val="C0C0C0"/>
                </a:highlight>
              </a:rPr>
              <a:t> [</a:t>
            </a:r>
            <a:r>
              <a:rPr lang="en-SE" dirty="0" err="1">
                <a:highlight>
                  <a:srgbClr val="C0C0C0"/>
                </a:highlight>
              </a:rPr>
              <a:t>maxbits</a:t>
            </a:r>
            <a:r>
              <a:rPr lang="en-SE" dirty="0">
                <a:highlight>
                  <a:srgbClr val="C0C0C0"/>
                </a:highlight>
              </a:rPr>
              <a:t> - 1 : 0] din;</a:t>
            </a:r>
            <a:endParaRPr lang="en-US" dirty="0">
              <a:highlight>
                <a:srgbClr val="C0C0C0"/>
              </a:highlight>
            </a:endParaRPr>
          </a:p>
          <a:p>
            <a:endParaRPr lang="en-US" dirty="0">
              <a:highlight>
                <a:srgbClr val="C0C0C0"/>
              </a:highlight>
            </a:endParaRPr>
          </a:p>
          <a:p>
            <a:endParaRPr lang="en-SE" dirty="0">
              <a:highlight>
                <a:srgbClr val="C0C0C0"/>
              </a:highlight>
            </a:endParaRPr>
          </a:p>
          <a:p>
            <a:r>
              <a:rPr lang="en-SE" dirty="0">
                <a:highlight>
                  <a:srgbClr val="C0C0C0"/>
                </a:highlight>
              </a:rPr>
              <a:t>        </a:t>
            </a:r>
            <a:r>
              <a:rPr lang="en-SE" dirty="0">
                <a:solidFill>
                  <a:srgbClr val="C00000"/>
                </a:solidFill>
                <a:highlight>
                  <a:srgbClr val="C0C0C0"/>
                </a:highlight>
              </a:rPr>
              <a:t>integer</a:t>
            </a:r>
            <a:r>
              <a:rPr lang="en-SE" dirty="0">
                <a:highlight>
                  <a:srgbClr val="C0C0C0"/>
                </a:highlight>
              </a:rPr>
              <a:t> k;</a:t>
            </a:r>
          </a:p>
          <a:p>
            <a:r>
              <a:rPr lang="en-SE" dirty="0">
                <a:highlight>
                  <a:srgbClr val="C0C0C0"/>
                </a:highlight>
              </a:rPr>
              <a:t>        </a:t>
            </a:r>
            <a:r>
              <a:rPr lang="en-SE" dirty="0">
                <a:solidFill>
                  <a:srgbClr val="7030A0"/>
                </a:solidFill>
                <a:highlight>
                  <a:srgbClr val="C0C0C0"/>
                </a:highlight>
              </a:rPr>
              <a:t>begin</a:t>
            </a:r>
          </a:p>
          <a:p>
            <a:r>
              <a:rPr lang="en-SE" dirty="0">
                <a:highlight>
                  <a:srgbClr val="C0C0C0"/>
                </a:highlight>
              </a:rPr>
              <a:t>            </a:t>
            </a:r>
            <a:r>
              <a:rPr lang="en-SE" dirty="0">
                <a:solidFill>
                  <a:srgbClr val="7030A0"/>
                </a:solidFill>
                <a:highlight>
                  <a:srgbClr val="C0C0C0"/>
                </a:highlight>
              </a:rPr>
              <a:t>for</a:t>
            </a:r>
            <a:r>
              <a:rPr lang="en-SE" dirty="0">
                <a:highlight>
                  <a:srgbClr val="C0C0C0"/>
                </a:highlight>
              </a:rPr>
              <a:t> (k=0; k &lt; </a:t>
            </a:r>
            <a:r>
              <a:rPr lang="en-SE" dirty="0" err="1">
                <a:highlight>
                  <a:srgbClr val="C0C0C0"/>
                </a:highlight>
              </a:rPr>
              <a:t>maxbits</a:t>
            </a:r>
            <a:r>
              <a:rPr lang="en-SE" dirty="0">
                <a:highlight>
                  <a:srgbClr val="C0C0C0"/>
                </a:highlight>
              </a:rPr>
              <a:t>; k = k +1)</a:t>
            </a:r>
          </a:p>
          <a:p>
            <a:r>
              <a:rPr lang="en-SE" dirty="0">
                <a:highlight>
                  <a:srgbClr val="C0C0C0"/>
                </a:highlight>
              </a:rPr>
              <a:t>            </a:t>
            </a:r>
            <a:r>
              <a:rPr lang="en-SE" dirty="0" err="1">
                <a:highlight>
                  <a:srgbClr val="C0C0C0"/>
                </a:highlight>
              </a:rPr>
              <a:t>reverse_bits</a:t>
            </a:r>
            <a:r>
              <a:rPr lang="en-SE" dirty="0">
                <a:highlight>
                  <a:srgbClr val="C0C0C0"/>
                </a:highlight>
              </a:rPr>
              <a:t>[maxbits-1-k] = din[k];</a:t>
            </a:r>
          </a:p>
          <a:p>
            <a:r>
              <a:rPr lang="en-SE" dirty="0">
                <a:highlight>
                  <a:srgbClr val="C0C0C0"/>
                </a:highlight>
              </a:rPr>
              <a:t>        </a:t>
            </a:r>
            <a:r>
              <a:rPr lang="en-SE" dirty="0">
                <a:solidFill>
                  <a:srgbClr val="7030A0"/>
                </a:solidFill>
                <a:highlight>
                  <a:srgbClr val="C0C0C0"/>
                </a:highlight>
              </a:rPr>
              <a:t>end</a:t>
            </a:r>
            <a:endParaRPr lang="en-SE" dirty="0">
              <a:highlight>
                <a:srgbClr val="C0C0C0"/>
              </a:highlight>
            </a:endParaRPr>
          </a:p>
          <a:p>
            <a:r>
              <a:rPr lang="en-SE" dirty="0">
                <a:highlight>
                  <a:srgbClr val="C0C0C0"/>
                </a:highlight>
              </a:rPr>
              <a:t>    </a:t>
            </a:r>
            <a:r>
              <a:rPr lang="en-SE" dirty="0" err="1">
                <a:solidFill>
                  <a:srgbClr val="7030A0"/>
                </a:solidFill>
                <a:highlight>
                  <a:srgbClr val="C0C0C0"/>
                </a:highlight>
              </a:rPr>
              <a:t>endfunction</a:t>
            </a:r>
            <a:endParaRPr lang="en-SE" dirty="0">
              <a:solidFill>
                <a:srgbClr val="7030A0"/>
              </a:solidFill>
              <a:highlight>
                <a:srgbClr val="C0C0C0"/>
              </a:highlight>
            </a:endParaRPr>
          </a:p>
          <a:p>
            <a:r>
              <a:rPr lang="en-SE" dirty="0"/>
              <a:t>    </a:t>
            </a:r>
          </a:p>
          <a:p>
            <a:r>
              <a:rPr lang="en-SE" dirty="0"/>
              <a:t>    </a:t>
            </a:r>
            <a:r>
              <a:rPr lang="en-SE" dirty="0">
                <a:solidFill>
                  <a:srgbClr val="7030A0"/>
                </a:solidFill>
              </a:rPr>
              <a:t>always</a:t>
            </a:r>
            <a:r>
              <a:rPr lang="en-SE" dirty="0"/>
              <a:t> @ (</a:t>
            </a:r>
            <a:r>
              <a:rPr lang="en-SE" dirty="0" err="1"/>
              <a:t>x_in</a:t>
            </a:r>
            <a:r>
              <a:rPr lang="en-SE" dirty="0"/>
              <a:t>)</a:t>
            </a:r>
          </a:p>
          <a:p>
            <a:r>
              <a:rPr lang="en-SE" dirty="0"/>
              <a:t>        </a:t>
            </a:r>
            <a:r>
              <a:rPr lang="en-SE" dirty="0" err="1">
                <a:highlight>
                  <a:srgbClr val="FFFF00"/>
                </a:highlight>
              </a:rPr>
              <a:t>rev_x</a:t>
            </a:r>
            <a:r>
              <a:rPr lang="en-SE" dirty="0">
                <a:highlight>
                  <a:srgbClr val="FFFF00"/>
                </a:highlight>
              </a:rPr>
              <a:t> = </a:t>
            </a:r>
            <a:r>
              <a:rPr lang="en-SE" dirty="0" err="1">
                <a:highlight>
                  <a:srgbClr val="FFFF00"/>
                </a:highlight>
              </a:rPr>
              <a:t>reverse_bits</a:t>
            </a:r>
            <a:r>
              <a:rPr lang="en-SE" dirty="0">
                <a:highlight>
                  <a:srgbClr val="FFFF00"/>
                </a:highlight>
              </a:rPr>
              <a:t>(</a:t>
            </a:r>
            <a:r>
              <a:rPr lang="en-SE" dirty="0" err="1">
                <a:highlight>
                  <a:srgbClr val="FFFF00"/>
                </a:highlight>
              </a:rPr>
              <a:t>x_in</a:t>
            </a:r>
            <a:r>
              <a:rPr lang="en-SE" dirty="0">
                <a:highlight>
                  <a:srgbClr val="FFFF00"/>
                </a:highlight>
              </a:rPr>
              <a:t>);</a:t>
            </a:r>
          </a:p>
          <a:p>
            <a:r>
              <a:rPr lang="en-SE" dirty="0"/>
              <a:t>        </a:t>
            </a:r>
          </a:p>
          <a:p>
            <a:r>
              <a:rPr lang="en-SE" dirty="0" err="1">
                <a:solidFill>
                  <a:srgbClr val="7030A0"/>
                </a:solidFill>
              </a:rPr>
              <a:t>endmodule</a:t>
            </a:r>
            <a:endParaRPr lang="en-SE" dirty="0">
              <a:solidFill>
                <a:srgbClr val="7030A0"/>
              </a:solidFill>
            </a:endParaRPr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C6154A6F-7417-486B-BBBC-227FF5ADA4EA}"/>
              </a:ext>
            </a:extLst>
          </p:cNvPr>
          <p:cNvSpPr/>
          <p:nvPr/>
        </p:nvSpPr>
        <p:spPr>
          <a:xfrm rot="7555904">
            <a:off x="2480359" y="3103101"/>
            <a:ext cx="2112982" cy="23608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E4A8BF1-BEFE-4AA7-96AF-1D716939CAE2}"/>
              </a:ext>
            </a:extLst>
          </p:cNvPr>
          <p:cNvSpPr/>
          <p:nvPr/>
        </p:nvSpPr>
        <p:spPr>
          <a:xfrm>
            <a:off x="4252403" y="2296415"/>
            <a:ext cx="2689934" cy="1518081"/>
          </a:xfrm>
          <a:prstGeom prst="wedgeRectCallout">
            <a:avLst>
              <a:gd name="adj1" fmla="val -90800"/>
              <a:gd name="adj2" fmla="val 66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function name is the implicit output reg name.</a:t>
            </a:r>
          </a:p>
          <a:p>
            <a:endParaRPr lang="en-US" dirty="0"/>
          </a:p>
          <a:p>
            <a:r>
              <a:rPr lang="en-US" dirty="0"/>
              <a:t>Don’t declare your local reg with the same name! 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E7C8F-B927-4637-98AA-A3FE71A8A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2771"/>
            <a:ext cx="12192000" cy="128741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F8E590-D8C3-441C-83D4-B0E1F75D0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223" y="0"/>
            <a:ext cx="9195553" cy="6858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C9935-610D-EAD0-D9F7-64DE3554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1B3C7-B7FD-CF44-8303-29F3DFAFE1BD}" type="datetime1">
              <a:rPr lang="sv-SE" smtClean="0"/>
              <a:t>2022-08-28</a:t>
            </a:fld>
            <a:endParaRPr lang="en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EA8BE4-13B6-C59D-AB18-28882873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53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7803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F276-3AE6-459A-89B7-EC409857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SE" dirty="0"/>
          </a:p>
        </p:txBody>
      </p:sp>
      <p:pic>
        <p:nvPicPr>
          <p:cNvPr id="7170" name="Picture 2" descr="question | Evans Thoughts on Life">
            <a:extLst>
              <a:ext uri="{FF2B5EF4-FFF2-40B4-BE49-F238E27FC236}">
                <a16:creationId xmlns:a16="http://schemas.microsoft.com/office/drawing/2014/main" id="{9DD9E79F-2B1B-4790-81BD-A056ED54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60" y="2032985"/>
            <a:ext cx="3129879" cy="3689243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E3E82-66E3-C8DA-39EA-A1ACC525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C831-2E28-8B4F-A811-1147A5CE6474}" type="datetime1">
              <a:rPr lang="sv-SE" smtClean="0"/>
              <a:t>2022-08-28</a:t>
            </a:fld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D7A89-A515-366E-646E-7C2B8659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54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8062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9745-2DC1-441B-87D2-E3B77AFF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20449" cy="1325563"/>
          </a:xfrm>
        </p:spPr>
        <p:txBody>
          <a:bodyPr/>
          <a:lstStyle/>
          <a:p>
            <a:r>
              <a:rPr lang="en-US" dirty="0"/>
              <a:t>Sequential logic example</a:t>
            </a:r>
            <a:r>
              <a:rPr lang="en-US" sz="4400" dirty="0"/>
              <a:t>: critical path break</a:t>
            </a:r>
            <a:endParaRPr lang="en-SE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3642575C-5BFA-465E-882F-52048CC495E2}"/>
              </a:ext>
            </a:extLst>
          </p:cNvPr>
          <p:cNvSpPr/>
          <p:nvPr/>
        </p:nvSpPr>
        <p:spPr>
          <a:xfrm>
            <a:off x="3915053" y="1877119"/>
            <a:ext cx="3533313" cy="14825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Combinational logic</a:t>
            </a:r>
            <a:endParaRPr lang="en-SE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8398ECA-FA8F-4E29-9106-D520D3C5806C}"/>
              </a:ext>
            </a:extLst>
          </p:cNvPr>
          <p:cNvSpPr/>
          <p:nvPr/>
        </p:nvSpPr>
        <p:spPr>
          <a:xfrm>
            <a:off x="2672179" y="2450237"/>
            <a:ext cx="1242874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BE4AB6E-F61B-4E69-AB1C-5E66E646B06D}"/>
              </a:ext>
            </a:extLst>
          </p:cNvPr>
          <p:cNvSpPr/>
          <p:nvPr/>
        </p:nvSpPr>
        <p:spPr>
          <a:xfrm>
            <a:off x="7448366" y="2467484"/>
            <a:ext cx="1242874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3C2982-DE78-47E8-8D0F-C3987DED29FE}"/>
              </a:ext>
            </a:extLst>
          </p:cNvPr>
          <p:cNvSpPr txBox="1"/>
          <p:nvPr/>
        </p:nvSpPr>
        <p:spPr>
          <a:xfrm>
            <a:off x="2951214" y="207914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en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775C5-E38E-4964-A620-951E2D3F210A}"/>
              </a:ext>
            </a:extLst>
          </p:cNvPr>
          <p:cNvSpPr txBox="1"/>
          <p:nvPr/>
        </p:nvSpPr>
        <p:spPr>
          <a:xfrm>
            <a:off x="7656869" y="207914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SE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41B741-E945-4A87-885A-A09138E167E5}"/>
              </a:ext>
            </a:extLst>
          </p:cNvPr>
          <p:cNvCxnSpPr/>
          <p:nvPr/>
        </p:nvCxnSpPr>
        <p:spPr>
          <a:xfrm>
            <a:off x="3915053" y="2079140"/>
            <a:ext cx="0" cy="162461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A1CE98-3792-4C00-A053-B9EC9CD5569E}"/>
              </a:ext>
            </a:extLst>
          </p:cNvPr>
          <p:cNvCxnSpPr/>
          <p:nvPr/>
        </p:nvCxnSpPr>
        <p:spPr>
          <a:xfrm>
            <a:off x="7448366" y="2109704"/>
            <a:ext cx="0" cy="162461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5BDD3804-69A5-4356-A1C3-54826AA174E2}"/>
              </a:ext>
            </a:extLst>
          </p:cNvPr>
          <p:cNvSpPr/>
          <p:nvPr/>
        </p:nvSpPr>
        <p:spPr>
          <a:xfrm>
            <a:off x="3915050" y="3429000"/>
            <a:ext cx="3533312" cy="1632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B6CD5-DB84-4FCC-ADDF-AA70ED9FB73E}"/>
              </a:ext>
            </a:extLst>
          </p:cNvPr>
          <p:cNvSpPr txBox="1"/>
          <p:nvPr/>
        </p:nvSpPr>
        <p:spPr>
          <a:xfrm>
            <a:off x="4544215" y="3592275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Delay=X &gt; threshold</a:t>
            </a:r>
            <a:endParaRPr lang="en-SE" dirty="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880829F1-F830-43C2-82A8-53609407B407}"/>
              </a:ext>
            </a:extLst>
          </p:cNvPr>
          <p:cNvSpPr/>
          <p:nvPr/>
        </p:nvSpPr>
        <p:spPr>
          <a:xfrm>
            <a:off x="3484302" y="4428995"/>
            <a:ext cx="1304646" cy="14825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Combilogic</a:t>
            </a:r>
            <a:endParaRPr lang="en-SE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06F8FB4-2A84-43BF-8994-555C1371D09C}"/>
              </a:ext>
            </a:extLst>
          </p:cNvPr>
          <p:cNvSpPr/>
          <p:nvPr/>
        </p:nvSpPr>
        <p:spPr>
          <a:xfrm>
            <a:off x="2241427" y="5002113"/>
            <a:ext cx="1242874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192528D-2626-4FCE-A7BC-D49B4CCC5AD2}"/>
              </a:ext>
            </a:extLst>
          </p:cNvPr>
          <p:cNvSpPr/>
          <p:nvPr/>
        </p:nvSpPr>
        <p:spPr>
          <a:xfrm>
            <a:off x="7656869" y="5028237"/>
            <a:ext cx="1242874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530544-90BD-48E7-BA9E-BF5ECBDC23F0}"/>
              </a:ext>
            </a:extLst>
          </p:cNvPr>
          <p:cNvSpPr txBox="1"/>
          <p:nvPr/>
        </p:nvSpPr>
        <p:spPr>
          <a:xfrm>
            <a:off x="2520462" y="463101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en-S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3C64D8-521A-4CB5-867F-82135DBC49EF}"/>
              </a:ext>
            </a:extLst>
          </p:cNvPr>
          <p:cNvSpPr txBox="1"/>
          <p:nvPr/>
        </p:nvSpPr>
        <p:spPr>
          <a:xfrm>
            <a:off x="7847554" y="469464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SE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9FE0E5-BCA3-4FFA-8E03-FCB88C9EDB5E}"/>
              </a:ext>
            </a:extLst>
          </p:cNvPr>
          <p:cNvCxnSpPr/>
          <p:nvPr/>
        </p:nvCxnSpPr>
        <p:spPr>
          <a:xfrm>
            <a:off x="3484301" y="4631016"/>
            <a:ext cx="0" cy="162461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7A876CE-EDFC-4E30-8D48-89ED26F86D60}"/>
              </a:ext>
            </a:extLst>
          </p:cNvPr>
          <p:cNvCxnSpPr>
            <a:cxnSpLocks/>
          </p:cNvCxnSpPr>
          <p:nvPr/>
        </p:nvCxnSpPr>
        <p:spPr>
          <a:xfrm>
            <a:off x="5150893" y="5683682"/>
            <a:ext cx="0" cy="57194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BBCB3A7A-7500-4432-8E92-1AA79A6711AA}"/>
              </a:ext>
            </a:extLst>
          </p:cNvPr>
          <p:cNvSpPr/>
          <p:nvPr/>
        </p:nvSpPr>
        <p:spPr>
          <a:xfrm>
            <a:off x="3484298" y="5980876"/>
            <a:ext cx="1666595" cy="1632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6C422D-8631-4703-93E0-C28ED67EB822}"/>
              </a:ext>
            </a:extLst>
          </p:cNvPr>
          <p:cNvSpPr txBox="1"/>
          <p:nvPr/>
        </p:nvSpPr>
        <p:spPr>
          <a:xfrm>
            <a:off x="3083923" y="6208760"/>
            <a:ext cx="246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Delay=X/2 &lt; threshold</a:t>
            </a:r>
            <a:endParaRPr lang="en-SE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A8CC5D1-1D9C-4C7E-96C2-7F09313A133F}"/>
              </a:ext>
            </a:extLst>
          </p:cNvPr>
          <p:cNvSpPr/>
          <p:nvPr/>
        </p:nvSpPr>
        <p:spPr>
          <a:xfrm>
            <a:off x="4788948" y="4996404"/>
            <a:ext cx="361950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69B3F3-9CE8-4D83-87C1-33B1714185B9}"/>
              </a:ext>
            </a:extLst>
          </p:cNvPr>
          <p:cNvSpPr/>
          <p:nvPr/>
        </p:nvSpPr>
        <p:spPr>
          <a:xfrm>
            <a:off x="5163594" y="4677058"/>
            <a:ext cx="825866" cy="936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</a:t>
            </a:r>
            <a:endParaRPr lang="en-SE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05A331-E59A-4B67-9B22-E128C729B385}"/>
              </a:ext>
            </a:extLst>
          </p:cNvPr>
          <p:cNvCxnSpPr>
            <a:cxnSpLocks/>
          </p:cNvCxnSpPr>
          <p:nvPr/>
        </p:nvCxnSpPr>
        <p:spPr>
          <a:xfrm>
            <a:off x="5976760" y="5694902"/>
            <a:ext cx="0" cy="57194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C978C942-5A7E-4441-ABB7-8AA4F7A9715D}"/>
              </a:ext>
            </a:extLst>
          </p:cNvPr>
          <p:cNvSpPr/>
          <p:nvPr/>
        </p:nvSpPr>
        <p:spPr>
          <a:xfrm>
            <a:off x="5984186" y="5980876"/>
            <a:ext cx="1666595" cy="1632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771F14-F92C-4888-83DD-28E2455920E9}"/>
              </a:ext>
            </a:extLst>
          </p:cNvPr>
          <p:cNvSpPr txBox="1"/>
          <p:nvPr/>
        </p:nvSpPr>
        <p:spPr>
          <a:xfrm>
            <a:off x="5580035" y="6207782"/>
            <a:ext cx="246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Delay=X/2 &lt; threshold</a:t>
            </a:r>
            <a:endParaRPr lang="en-SE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DE369CA-B856-40FA-A8D4-998284065365}"/>
              </a:ext>
            </a:extLst>
          </p:cNvPr>
          <p:cNvCxnSpPr/>
          <p:nvPr/>
        </p:nvCxnSpPr>
        <p:spPr>
          <a:xfrm>
            <a:off x="7654234" y="4631016"/>
            <a:ext cx="0" cy="162461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loud 35">
            <a:extLst>
              <a:ext uri="{FF2B5EF4-FFF2-40B4-BE49-F238E27FC236}">
                <a16:creationId xmlns:a16="http://schemas.microsoft.com/office/drawing/2014/main" id="{286C1AF5-298D-4197-ADA0-C8031F538AB2}"/>
              </a:ext>
            </a:extLst>
          </p:cNvPr>
          <p:cNvSpPr/>
          <p:nvPr/>
        </p:nvSpPr>
        <p:spPr>
          <a:xfrm>
            <a:off x="6359745" y="4475257"/>
            <a:ext cx="1304646" cy="14825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Combilogic</a:t>
            </a:r>
            <a:endParaRPr lang="en-SE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0F47B0F-DED8-41E6-AF5A-76AAFA7B3A0D}"/>
              </a:ext>
            </a:extLst>
          </p:cNvPr>
          <p:cNvSpPr/>
          <p:nvPr/>
        </p:nvSpPr>
        <p:spPr>
          <a:xfrm>
            <a:off x="5990938" y="5003061"/>
            <a:ext cx="361950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B1CBCC-E65A-4333-8D37-B13AC7CDF43A}"/>
              </a:ext>
            </a:extLst>
          </p:cNvPr>
          <p:cNvSpPr txBox="1"/>
          <p:nvPr/>
        </p:nvSpPr>
        <p:spPr>
          <a:xfrm>
            <a:off x="0" y="3099950"/>
            <a:ext cx="12193588" cy="830997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Speed/area tread off.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DFF95A-37B1-7E5F-AC0B-49EE9898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7BAD-A4C9-9947-8448-FB95D45B0CFE}" type="datetime1">
              <a:rPr lang="sv-SE" smtClean="0"/>
              <a:t>2022-08-28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70D6E-F9BC-2C91-BECD-C2233FF0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0929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/>
      <p:bldP spid="23" grpId="0"/>
      <p:bldP spid="26" grpId="0" animBg="1"/>
      <p:bldP spid="27" grpId="0"/>
      <p:bldP spid="28" grpId="0" animBg="1"/>
      <p:bldP spid="31" grpId="0" animBg="1"/>
      <p:bldP spid="33" grpId="0" animBg="1"/>
      <p:bldP spid="34" grpId="0"/>
      <p:bldP spid="36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42FA-0DE0-4455-B732-6C4FAD21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flip-flop (FF) using Verilog</a:t>
            </a:r>
            <a:endParaRPr lang="en-SE" dirty="0"/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18FF7564-23D2-4948-AFEC-08582E03B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330" y="3916895"/>
            <a:ext cx="5228824" cy="2150477"/>
          </a:xfrm>
          <a:prstGeom prst="rect">
            <a:avLst/>
          </a:prstGeom>
          <a:noFill/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776AE9-22F1-469A-9295-0642C6203BAC}"/>
              </a:ext>
            </a:extLst>
          </p:cNvPr>
          <p:cNvSpPr/>
          <p:nvPr/>
        </p:nvSpPr>
        <p:spPr>
          <a:xfrm>
            <a:off x="2327630" y="3961337"/>
            <a:ext cx="1491432" cy="178156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D_FF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C2D6054-97B2-44CB-BA9D-4BDCEAFA1C7B}"/>
              </a:ext>
            </a:extLst>
          </p:cNvPr>
          <p:cNvSpPr/>
          <p:nvPr/>
        </p:nvSpPr>
        <p:spPr>
          <a:xfrm rot="5400000">
            <a:off x="2360967" y="5236492"/>
            <a:ext cx="209550" cy="27622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37E76-98DF-414E-8BB6-E7B9DADC2793}"/>
              </a:ext>
            </a:extLst>
          </p:cNvPr>
          <p:cNvSpPr txBox="1"/>
          <p:nvPr/>
        </p:nvSpPr>
        <p:spPr>
          <a:xfrm>
            <a:off x="1571161" y="3916895"/>
            <a:ext cx="7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A362FF-17A3-4B22-B55B-E60CC74F34CE}"/>
              </a:ext>
            </a:extLst>
          </p:cNvPr>
          <p:cNvSpPr txBox="1"/>
          <p:nvPr/>
        </p:nvSpPr>
        <p:spPr>
          <a:xfrm>
            <a:off x="3819062" y="3916895"/>
            <a:ext cx="7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</a:t>
            </a:r>
            <a:endParaRPr lang="en-S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1F1DB2-BAAB-4A98-A5CE-1AED7B8E24D1}"/>
              </a:ext>
            </a:extLst>
          </p:cNvPr>
          <p:cNvCxnSpPr>
            <a:cxnSpLocks/>
          </p:cNvCxnSpPr>
          <p:nvPr/>
        </p:nvCxnSpPr>
        <p:spPr>
          <a:xfrm>
            <a:off x="1609262" y="5374604"/>
            <a:ext cx="71836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46B885-DE14-4D1E-99BF-6ABFDE0E7F7E}"/>
              </a:ext>
            </a:extLst>
          </p:cNvPr>
          <p:cNvSpPr txBox="1"/>
          <p:nvPr/>
        </p:nvSpPr>
        <p:spPr>
          <a:xfrm>
            <a:off x="1673889" y="53746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clk</a:t>
            </a:r>
            <a:endParaRPr lang="en-SE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505C700-6205-4D05-852F-F516574C5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1564"/>
          </a:xfrm>
        </p:spPr>
        <p:txBody>
          <a:bodyPr/>
          <a:lstStyle/>
          <a:p>
            <a:r>
              <a:rPr lang="en-US" dirty="0"/>
              <a:t>Step 1: Find the schema of an FF</a:t>
            </a:r>
          </a:p>
          <a:p>
            <a:r>
              <a:rPr lang="en-US" dirty="0"/>
              <a:t>Step 2: Use gate-level or data-flow level modeling for FF</a:t>
            </a:r>
            <a:endParaRPr lang="en-S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0B1B25-908A-4028-883F-CDB0243C790E}"/>
              </a:ext>
            </a:extLst>
          </p:cNvPr>
          <p:cNvSpPr txBox="1"/>
          <p:nvPr/>
        </p:nvSpPr>
        <p:spPr>
          <a:xfrm>
            <a:off x="0" y="3009596"/>
            <a:ext cx="12193588" cy="830997"/>
          </a:xfrm>
          <a:prstGeom prst="rect">
            <a:avLst/>
          </a:prstGeom>
          <a:solidFill>
            <a:srgbClr val="FFC000"/>
          </a:solidFill>
          <a:ln w="38100" cap="rnd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sv-SE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3B812F"/>
                </a:solidFill>
                <a:latin typeface="Tahoma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Do we have other options?</a:t>
            </a:r>
            <a:endParaRPr lang="en-US" sz="4800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FFE14E-4E19-4C70-AC10-9B987741B5E0}"/>
              </a:ext>
            </a:extLst>
          </p:cNvPr>
          <p:cNvCxnSpPr>
            <a:cxnSpLocks/>
          </p:cNvCxnSpPr>
          <p:nvPr/>
        </p:nvCxnSpPr>
        <p:spPr>
          <a:xfrm>
            <a:off x="1609262" y="4286226"/>
            <a:ext cx="71836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6793FA-EDCA-4BB8-8703-C6EDBB142E9C}"/>
              </a:ext>
            </a:extLst>
          </p:cNvPr>
          <p:cNvCxnSpPr>
            <a:cxnSpLocks/>
          </p:cNvCxnSpPr>
          <p:nvPr/>
        </p:nvCxnSpPr>
        <p:spPr>
          <a:xfrm>
            <a:off x="3811894" y="4283030"/>
            <a:ext cx="71836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3A123-850B-7C70-E685-C6D81410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7AF7-3185-B84C-A9F0-508C7B27209B}" type="datetime1">
              <a:rPr lang="sv-SE" smtClean="0"/>
              <a:t>2022-08-28</a:t>
            </a:fld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9D6E3-57EF-E360-BA2D-332F9458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4549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5A7B-C9E7-4BD0-8AC1-0A84A5B9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flip-flop (FF) using Verilog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1B5E2-B423-4DB5-814A-71D5AAF97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3555"/>
          </a:xfrm>
        </p:spPr>
        <p:txBody>
          <a:bodyPr/>
          <a:lstStyle/>
          <a:p>
            <a:r>
              <a:rPr lang="en-US" dirty="0"/>
              <a:t>We can use RTL-level modeling in Verilog to model FF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recommended</a:t>
            </a:r>
            <a:r>
              <a:rPr lang="en-US" dirty="0"/>
              <a:t> way to model combinational logic in Verilog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764634-FFD0-4776-AE4E-485BF2B983E5}"/>
              </a:ext>
            </a:extLst>
          </p:cNvPr>
          <p:cNvSpPr/>
          <p:nvPr/>
        </p:nvSpPr>
        <p:spPr>
          <a:xfrm>
            <a:off x="6988407" y="3903263"/>
            <a:ext cx="1491432" cy="178156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D_FF</a:t>
            </a:r>
            <a:endParaRPr lang="en-SE" dirty="0">
              <a:solidFill>
                <a:schemeClr val="tx1"/>
              </a:solidFill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F5F9C0A-7097-40F7-BBF9-DCD4FB4E5627}"/>
              </a:ext>
            </a:extLst>
          </p:cNvPr>
          <p:cNvSpPr/>
          <p:nvPr/>
        </p:nvSpPr>
        <p:spPr>
          <a:xfrm rot="5400000">
            <a:off x="7021744" y="5178418"/>
            <a:ext cx="209550" cy="27622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5FDE0-CC8A-46EE-B6A3-D2319F63637A}"/>
              </a:ext>
            </a:extLst>
          </p:cNvPr>
          <p:cNvSpPr txBox="1"/>
          <p:nvPr/>
        </p:nvSpPr>
        <p:spPr>
          <a:xfrm>
            <a:off x="6231938" y="3858821"/>
            <a:ext cx="7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76FDD4-7E1B-48CD-BF9B-C98E3C451179}"/>
              </a:ext>
            </a:extLst>
          </p:cNvPr>
          <p:cNvSpPr txBox="1"/>
          <p:nvPr/>
        </p:nvSpPr>
        <p:spPr>
          <a:xfrm>
            <a:off x="8479839" y="3858821"/>
            <a:ext cx="7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</a:t>
            </a:r>
            <a:endParaRPr lang="en-S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E5EE61-91DC-4313-9472-C4530ADEF8D1}"/>
              </a:ext>
            </a:extLst>
          </p:cNvPr>
          <p:cNvCxnSpPr>
            <a:cxnSpLocks/>
          </p:cNvCxnSpPr>
          <p:nvPr/>
        </p:nvCxnSpPr>
        <p:spPr>
          <a:xfrm>
            <a:off x="6270039" y="5316530"/>
            <a:ext cx="71836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45C666-B04D-4E48-824D-A65212BDAFC5}"/>
              </a:ext>
            </a:extLst>
          </p:cNvPr>
          <p:cNvSpPr txBox="1"/>
          <p:nvPr/>
        </p:nvSpPr>
        <p:spPr>
          <a:xfrm>
            <a:off x="6334666" y="531653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clk</a:t>
            </a:r>
            <a:endParaRPr lang="en-S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06FC14-07F3-45D6-ADF8-02B85D0926BA}"/>
              </a:ext>
            </a:extLst>
          </p:cNvPr>
          <p:cNvSpPr txBox="1">
            <a:spLocks/>
          </p:cNvSpPr>
          <p:nvPr/>
        </p:nvSpPr>
        <p:spPr>
          <a:xfrm>
            <a:off x="1693584" y="3034567"/>
            <a:ext cx="4092606" cy="37238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module</a:t>
            </a:r>
            <a:r>
              <a:rPr lang="en-US" dirty="0"/>
              <a:t> </a:t>
            </a:r>
            <a:r>
              <a:rPr lang="en-US" dirty="0" err="1"/>
              <a:t>d_ff</a:t>
            </a:r>
            <a:r>
              <a:rPr lang="en-US" dirty="0"/>
              <a:t>(</a:t>
            </a:r>
            <a:r>
              <a:rPr lang="en-US" dirty="0" err="1"/>
              <a:t>clk</a:t>
            </a:r>
            <a:r>
              <a:rPr lang="en-US" dirty="0"/>
              <a:t>, D, Q);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input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D;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output</a:t>
            </a:r>
            <a:r>
              <a:rPr lang="en-US" dirty="0"/>
              <a:t> Q;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reg</a:t>
            </a:r>
            <a:r>
              <a:rPr lang="en-US" dirty="0">
                <a:highlight>
                  <a:srgbClr val="FFFF00"/>
                </a:highlight>
              </a:rPr>
              <a:t> Q;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always</a:t>
            </a:r>
            <a:r>
              <a:rPr lang="en-US" dirty="0">
                <a:highlight>
                  <a:srgbClr val="FFFF00"/>
                </a:highlight>
              </a:rPr>
              <a:t> @ (</a:t>
            </a:r>
            <a:r>
              <a:rPr lang="en-US" dirty="0" err="1">
                <a:solidFill>
                  <a:srgbClr val="7030A0"/>
                </a:solidFill>
                <a:highlight>
                  <a:srgbClr val="FFFF00"/>
                </a:highlight>
              </a:rPr>
              <a:t>posedge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clk</a:t>
            </a:r>
            <a:r>
              <a:rPr lang="en-US" dirty="0">
                <a:highlight>
                  <a:srgbClr val="FFFF00"/>
                </a:highlight>
              </a:rPr>
              <a:t>) </a:t>
            </a: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begin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	Q &lt;= D;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</a:rPr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endmodule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4C75D5-9D38-49CD-B4EB-E82D2FC03D74}"/>
              </a:ext>
            </a:extLst>
          </p:cNvPr>
          <p:cNvCxnSpPr>
            <a:cxnSpLocks/>
          </p:cNvCxnSpPr>
          <p:nvPr/>
        </p:nvCxnSpPr>
        <p:spPr>
          <a:xfrm>
            <a:off x="6270039" y="4226554"/>
            <a:ext cx="71836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8A12-412B-48A2-B9E7-F8609EBA1F27}"/>
              </a:ext>
            </a:extLst>
          </p:cNvPr>
          <p:cNvCxnSpPr>
            <a:cxnSpLocks/>
          </p:cNvCxnSpPr>
          <p:nvPr/>
        </p:nvCxnSpPr>
        <p:spPr>
          <a:xfrm>
            <a:off x="8472671" y="4223358"/>
            <a:ext cx="71836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13021D-6F94-7B38-5889-60484E4E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959B-6A37-F94B-B4C7-61058055A820}" type="datetime1">
              <a:rPr lang="sv-SE" smtClean="0"/>
              <a:t>2022-08-28</a:t>
            </a:fld>
            <a:endParaRPr lang="en-S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131C00-09B5-14FD-7E80-629DCD10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2544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72FA-C0E8-46AF-8B44-5B9121CB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always</a:t>
            </a:r>
            <a:r>
              <a:rPr lang="en-US" dirty="0"/>
              <a:t> block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86841-6A71-4D85-87A8-E40C55298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always</a:t>
            </a:r>
            <a:r>
              <a:rPr lang="en-US" dirty="0"/>
              <a:t> block is one of the </a:t>
            </a:r>
            <a:r>
              <a:rPr lang="en-US" dirty="0">
                <a:solidFill>
                  <a:srgbClr val="FF0000"/>
                </a:solidFill>
              </a:rPr>
              <a:t>procedural blocks</a:t>
            </a:r>
            <a:r>
              <a:rPr lang="en-US" dirty="0"/>
              <a:t> in Verilog. </a:t>
            </a:r>
          </a:p>
          <a:p>
            <a:r>
              <a:rPr lang="en-US" dirty="0"/>
              <a:t>Statements inside an always block are executed </a:t>
            </a:r>
            <a:r>
              <a:rPr lang="en-US" dirty="0">
                <a:solidFill>
                  <a:srgbClr val="FF0000"/>
                </a:solidFill>
              </a:rPr>
              <a:t>sequentially.</a:t>
            </a:r>
          </a:p>
          <a:p>
            <a:r>
              <a:rPr lang="en-US" dirty="0"/>
              <a:t>But they may take effect simultaneously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05E1E3-9F05-4EEB-B279-54D1C827D44A}"/>
              </a:ext>
            </a:extLst>
          </p:cNvPr>
          <p:cNvSpPr txBox="1">
            <a:spLocks/>
          </p:cNvSpPr>
          <p:nvPr/>
        </p:nvSpPr>
        <p:spPr>
          <a:xfrm>
            <a:off x="1693584" y="3444631"/>
            <a:ext cx="4092606" cy="31399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a=1;</a:t>
            </a:r>
          </a:p>
          <a:p>
            <a:pPr marL="0" indent="0">
              <a:buNone/>
            </a:pPr>
            <a:r>
              <a:rPr lang="en-US" dirty="0"/>
              <a:t>b=2;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always</a:t>
            </a:r>
            <a:r>
              <a:rPr lang="en-US" dirty="0"/>
              <a:t> @ (a, b) </a:t>
            </a:r>
            <a:r>
              <a:rPr lang="en-US" dirty="0">
                <a:solidFill>
                  <a:srgbClr val="7030A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	a &lt;= b;</a:t>
            </a:r>
          </a:p>
          <a:p>
            <a:pPr marL="0" indent="0">
              <a:buNone/>
            </a:pPr>
            <a:r>
              <a:rPr lang="en-US" dirty="0"/>
              <a:t>	b &lt;= a;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end </a:t>
            </a:r>
            <a:r>
              <a:rPr lang="en-US" dirty="0">
                <a:highlight>
                  <a:srgbClr val="FFFF00"/>
                </a:highlight>
              </a:rPr>
              <a:t>// a=2, b=1;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D6A799-481C-4EC8-BD44-22024D5715B2}"/>
              </a:ext>
            </a:extLst>
          </p:cNvPr>
          <p:cNvSpPr txBox="1">
            <a:spLocks/>
          </p:cNvSpPr>
          <p:nvPr/>
        </p:nvSpPr>
        <p:spPr>
          <a:xfrm>
            <a:off x="6641574" y="3429000"/>
            <a:ext cx="4092606" cy="31399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a=1;</a:t>
            </a:r>
          </a:p>
          <a:p>
            <a:pPr marL="0" indent="0">
              <a:buNone/>
            </a:pPr>
            <a:r>
              <a:rPr lang="en-US" dirty="0"/>
              <a:t>b=2;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always</a:t>
            </a:r>
            <a:r>
              <a:rPr lang="en-US" dirty="0"/>
              <a:t> @ (a, b) </a:t>
            </a:r>
            <a:r>
              <a:rPr lang="en-US" dirty="0">
                <a:solidFill>
                  <a:srgbClr val="7030A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	a = b;</a:t>
            </a:r>
          </a:p>
          <a:p>
            <a:pPr marL="0" indent="0">
              <a:buNone/>
            </a:pPr>
            <a:r>
              <a:rPr lang="en-US" dirty="0"/>
              <a:t>	b = a;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end </a:t>
            </a:r>
            <a:r>
              <a:rPr lang="en-US" dirty="0">
                <a:highlight>
                  <a:srgbClr val="FFFF00"/>
                </a:highlight>
              </a:rPr>
              <a:t>// a=2, b=2;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C1836E-A06B-2D54-31F1-1461AFE2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B28D-F05E-4D4D-9FCC-6E72FE726BE8}" type="datetime1">
              <a:rPr lang="sv-SE" smtClean="0"/>
              <a:t>2022-08-28</a:t>
            </a:fld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85F98-C907-D244-C855-2CEFCAD6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717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AE573B9-6D8F-4462-AF1A-9BD7016BF1CD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8694</TotalTime>
  <Words>6405</Words>
  <Application>Microsoft Macintosh PowerPoint</Application>
  <PresentationFormat>Widescreen</PresentationFormat>
  <Paragraphs>1257</Paragraphs>
  <Slides>54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-apple-system</vt:lpstr>
      <vt:lpstr>Inter-Regular</vt:lpstr>
      <vt:lpstr>Arial</vt:lpstr>
      <vt:lpstr>Arial</vt:lpstr>
      <vt:lpstr>Calibri</vt:lpstr>
      <vt:lpstr>Cambria Math</vt:lpstr>
      <vt:lpstr>Consolas</vt:lpstr>
      <vt:lpstr>Helvetica</vt:lpstr>
      <vt:lpstr>Tahoma</vt:lpstr>
      <vt:lpstr>Office Theme</vt:lpstr>
      <vt:lpstr>Accelerating Systems with Programmable Logic Components  Lecture 04 Verilog II</vt:lpstr>
      <vt:lpstr>Agenda</vt:lpstr>
      <vt:lpstr>Module-based modelling in Verilog</vt:lpstr>
      <vt:lpstr>Combinational vs Sequential logic</vt:lpstr>
      <vt:lpstr>Sequential logic example: counter</vt:lpstr>
      <vt:lpstr>Sequential logic example: critical path break</vt:lpstr>
      <vt:lpstr>Model flip-flop (FF) using Verilog</vt:lpstr>
      <vt:lpstr>Model flip-flop (FF) using Verilog</vt:lpstr>
      <vt:lpstr>The always block</vt:lpstr>
      <vt:lpstr>The sensitivity list</vt:lpstr>
      <vt:lpstr>The reg data type (vs wire)</vt:lpstr>
      <vt:lpstr>Demo 1</vt:lpstr>
      <vt:lpstr>Putting them all together</vt:lpstr>
      <vt:lpstr>D_FF with synchronous reset</vt:lpstr>
      <vt:lpstr>D_FF with asynchronous reset</vt:lpstr>
      <vt:lpstr>Blocking vs. non-blocking assignment</vt:lpstr>
      <vt:lpstr>Blocking assignment – Good and bad styles</vt:lpstr>
      <vt:lpstr>Non-blocking assignment – Good and bad styles</vt:lpstr>
      <vt:lpstr>Design pitfalls</vt:lpstr>
      <vt:lpstr>Multi-drive always blocks</vt:lpstr>
      <vt:lpstr>Bit-vector is the only data type in Verilog</vt:lpstr>
      <vt:lpstr>Bit-vector is the only data type in Verilog</vt:lpstr>
      <vt:lpstr>Bit-vector is the only data type in Verilog</vt:lpstr>
      <vt:lpstr>Bit-vector is the only data type in Verilog</vt:lpstr>
      <vt:lpstr>Bit literals</vt:lpstr>
      <vt:lpstr>Combinational loop – the obvious case</vt:lpstr>
      <vt:lpstr>Combinational loop – the covert case</vt:lpstr>
      <vt:lpstr>Writing testbench using Verilog</vt:lpstr>
      <vt:lpstr>A testbench example</vt:lpstr>
      <vt:lpstr>What defines a good testbench and how to achieve them</vt:lpstr>
      <vt:lpstr>Loop statement</vt:lpstr>
      <vt:lpstr>For loop statement</vt:lpstr>
      <vt:lpstr>While and repeat loop statements</vt:lpstr>
      <vt:lpstr>Verilog operators</vt:lpstr>
      <vt:lpstr>Verilog timing control</vt:lpstr>
      <vt:lpstr>Delay control</vt:lpstr>
      <vt:lpstr>Delay control – Time unit</vt:lpstr>
      <vt:lpstr>Delay control – Gate delay</vt:lpstr>
      <vt:lpstr>Delay control – Gate delay</vt:lpstr>
      <vt:lpstr>Gate delay example</vt:lpstr>
      <vt:lpstr>Edge sensitive event control</vt:lpstr>
      <vt:lpstr>Edge sensitive event control</vt:lpstr>
      <vt:lpstr>Level sensitive event control</vt:lpstr>
      <vt:lpstr>Example of wait()</vt:lpstr>
      <vt:lpstr>Verilog function vs task</vt:lpstr>
      <vt:lpstr>Verilog function vs task</vt:lpstr>
      <vt:lpstr>Verilog function vs task</vt:lpstr>
      <vt:lpstr>Verilog function vs task</vt:lpstr>
      <vt:lpstr>Verilog function vs task</vt:lpstr>
      <vt:lpstr>Verilog function vs task</vt:lpstr>
      <vt:lpstr>Verilog function vs task</vt:lpstr>
      <vt:lpstr>Verilog function vs task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Yao</dc:creator>
  <cp:lastModifiedBy>yuan yao</cp:lastModifiedBy>
  <cp:revision>854</cp:revision>
  <dcterms:created xsi:type="dcterms:W3CDTF">2021-06-14T13:39:04Z</dcterms:created>
  <dcterms:modified xsi:type="dcterms:W3CDTF">2022-08-28T09:44:36Z</dcterms:modified>
</cp:coreProperties>
</file>